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44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D7A55B-9FE2-44EF-B5D6-6856F4028B72}" v="1" dt="2020-08-24T14:59:06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ttje van Daalen" userId="bed9311d-118d-46f0-858f-1d942ce362c6" providerId="ADAL" clId="{48D7A55B-9FE2-44EF-B5D6-6856F4028B72}"/>
    <pc:docChg chg="custSel modSld">
      <pc:chgData name="Tettje van Daalen" userId="bed9311d-118d-46f0-858f-1d942ce362c6" providerId="ADAL" clId="{48D7A55B-9FE2-44EF-B5D6-6856F4028B72}" dt="2020-08-24T15:00:10.079" v="95" actId="6549"/>
      <pc:docMkLst>
        <pc:docMk/>
      </pc:docMkLst>
      <pc:sldChg chg="modSp">
        <pc:chgData name="Tettje van Daalen" userId="bed9311d-118d-46f0-858f-1d942ce362c6" providerId="ADAL" clId="{48D7A55B-9FE2-44EF-B5D6-6856F4028B72}" dt="2020-08-24T15:00:10.079" v="95" actId="6549"/>
        <pc:sldMkLst>
          <pc:docMk/>
          <pc:sldMk cId="3403147113" sldId="256"/>
        </pc:sldMkLst>
        <pc:spChg chg="mod">
          <ac:chgData name="Tettje van Daalen" userId="bed9311d-118d-46f0-858f-1d942ce362c6" providerId="ADAL" clId="{48D7A55B-9FE2-44EF-B5D6-6856F4028B72}" dt="2020-08-24T15:00:10.079" v="95" actId="6549"/>
          <ac:spMkLst>
            <pc:docMk/>
            <pc:sldMk cId="3403147113" sldId="256"/>
            <ac:spMk id="3" creationId="{07D819D3-AF02-42CA-8507-75F30C38F8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A8DEE-508C-47D1-AF66-E9CCC87C95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61145-6F69-4C28-994F-4BCA3403B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EBC11-5897-4361-BBFE-AF5E51459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3BA8-C6DF-4826-BD5D-15943530CB2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EEAE5-FDA4-4228-8E75-08810E89E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DEE6-8E09-42EF-8F3D-4A9AF0D8D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B834-BB18-4483-AFF4-54ABEBBE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55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F57A8-5A11-4504-B4FE-ED08DA8EB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72A882-D8D8-4FDD-B00B-E6C3384B2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B8139-AB33-4153-A14A-E33F147F1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3BA8-C6DF-4826-BD5D-15943530CB2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941E-19DF-4CA6-8A0E-626706E70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E566C-7F8F-4111-A8EE-2365C12B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B834-BB18-4483-AFF4-54ABEBBE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1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B40D79-432F-43B3-A282-04083329B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B4210-AFD6-4AD9-8B05-FD9A96F11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9237C-0BF6-4EC7-9DE9-A69C7B9D1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3BA8-C6DF-4826-BD5D-15943530CB2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329AF-AEB2-49BD-B55D-356115FFA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8658A-10BB-40A4-8BF6-B6AB28AE7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B834-BB18-4483-AFF4-54ABEBBE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5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691A3-88D1-4930-B045-45AED85BE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53985-F65D-4D52-80AE-DFA50B39F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C127B-BED4-4F86-834D-C4DB2CF5E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3BA8-C6DF-4826-BD5D-15943530CB2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DDD93-5121-49DE-A8DF-93F9DB5C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DB031-70B7-4E99-8B0E-F701145B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B834-BB18-4483-AFF4-54ABEBBE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03A66-6FE7-4251-B43C-4CED10A8E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9A994-03ED-442B-AF29-38BE384D0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091C2-F036-4E0C-802F-E6841A27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3BA8-C6DF-4826-BD5D-15943530CB2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24B5E-7E18-46A7-93B8-9A13A3C29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65C69-23B4-43F6-9F1E-06CA0C0F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B834-BB18-4483-AFF4-54ABEBBE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4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19199-F8E8-46C1-A8CF-4FAE5A561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80E62-11A6-4765-BFC0-50A11CE3D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2FC97-07E5-49D5-806C-9F41E08C5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3D970-0E15-4558-B27C-3FFC96411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3BA8-C6DF-4826-BD5D-15943530CB2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B39DB-476D-4A93-B8C6-507A2F25C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B7810-2CF7-4BCC-A1E3-E95BC924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B834-BB18-4483-AFF4-54ABEBBE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2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59FAA-A1F2-4F06-B529-870D397D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C69DA-84E8-4339-AD0F-792821BF3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768B2-41AF-4156-851A-5F8EE7CDD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74CF3-BAFD-4124-99E7-622DAF991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BA8709-FEF2-4A9F-B53E-197BF3616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777844-99C0-4FC7-A3A1-8356CA65C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3BA8-C6DF-4826-BD5D-15943530CB2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C5DF40-5B7C-4DAE-B47B-66634132E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7B6BD1-25F0-4BF4-9B1B-1DFEEF9A7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B834-BB18-4483-AFF4-54ABEBBE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3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48F9-B05B-4016-8030-4A3A4F7E3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E5D1B7-20D9-4819-9495-4BFE48717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3BA8-C6DF-4826-BD5D-15943530CB2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96E4F0-94D7-460F-A7A9-43D0431E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596CF9-14CD-43F5-8603-F73731C7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B834-BB18-4483-AFF4-54ABEBBE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2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E5F6C7-8105-4688-BFA0-B998063B2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3BA8-C6DF-4826-BD5D-15943530CB2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1F22A-611C-4B4F-A61B-5284DD4C3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F553C-B50D-4A78-8391-D01FC05BA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B834-BB18-4483-AFF4-54ABEBBE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2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2EAAF-D93F-4889-805D-9524EE4A5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1C9BD-23D9-47C8-96A2-994741EEA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EACC2-B4B2-406A-A9AE-91257B3DB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5D8C4-2D56-42A0-946A-5369459EE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3BA8-C6DF-4826-BD5D-15943530CB2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4A3BE-625B-4978-BBC3-9B108CF4E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620B3-7ABC-44D4-B2F7-47340E719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B834-BB18-4483-AFF4-54ABEBBE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AF49-34C2-45A8-B33A-73E92E1E3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69C7C-BCA3-40A9-8EEF-D778929B66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C043C7-F5C4-4725-8531-CB9211028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D94BB-8C6F-48BF-AB5E-9DD56405D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3BA8-C6DF-4826-BD5D-15943530CB2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4F007-0178-4213-B0C2-3C530CB2C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834B9-C4C7-47A6-BCAE-4DACAA424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B834-BB18-4483-AFF4-54ABEBBE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C52AE0-13D8-4C8D-BF0C-89E9F5C72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7ED05-209C-474B-BCA4-BE98AB19D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08457-F381-4142-A1F4-9DA8837E9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53BA8-C6DF-4826-BD5D-15943530CB2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80919-FA84-44F6-BE82-3ADA0F280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313A0-8029-4053-BE31-35B5ADC5E4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3B834-BB18-4483-AFF4-54ABEBBE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8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ghana.com.gh/ndpc-launches-report-on-good-practice-for-wash-in-ghana/" TargetMode="External"/><Relationship Id="rId7" Type="http://schemas.openxmlformats.org/officeDocument/2006/relationships/hyperlink" Target="https://www.washghana.net/node/1333" TargetMode="External"/><Relationship Id="rId2" Type="http://schemas.openxmlformats.org/officeDocument/2006/relationships/hyperlink" Target="https://www.ghanabusinessnews.com/2020/08/06/ndpc-launches-report-on-good-practice-for-wash-in-ghan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odernghana.com/videonews/0/1/123171/" TargetMode="External"/><Relationship Id="rId5" Type="http://schemas.openxmlformats.org/officeDocument/2006/relationships/hyperlink" Target="https://www.youtube.com/watch?v=uMRi-0gu6dk" TargetMode="External"/><Relationship Id="rId4" Type="http://schemas.openxmlformats.org/officeDocument/2006/relationships/hyperlink" Target="https://www.peacefmonline.com/pages/videos/202008/28455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D36B0-EAB6-483F-8C05-D4689DD5A0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MESSAGES TO TAKE AWAY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D819D3-AF02-42CA-8507-75F30C38F8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 GOOD PRACTICE FOR WASH booklet</a:t>
            </a:r>
          </a:p>
          <a:p>
            <a:endParaRPr lang="en-GB" dirty="0"/>
          </a:p>
          <a:p>
            <a:r>
              <a:rPr lang="en-GB" dirty="0"/>
              <a:t> National Development Planning Commission Ghana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4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D4AB8AF-688F-4DCD-A931-07FE43EE9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523284"/>
              </p:ext>
            </p:extLst>
          </p:nvPr>
        </p:nvGraphicFramePr>
        <p:xfrm>
          <a:off x="194553" y="58369"/>
          <a:ext cx="11634281" cy="6703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6860">
                  <a:extLst>
                    <a:ext uri="{9D8B030D-6E8A-4147-A177-3AD203B41FA5}">
                      <a16:colId xmlns:a16="http://schemas.microsoft.com/office/drawing/2014/main" val="723553753"/>
                    </a:ext>
                  </a:extLst>
                </a:gridCol>
                <a:gridCol w="8307421">
                  <a:extLst>
                    <a:ext uri="{9D8B030D-6E8A-4147-A177-3AD203B41FA5}">
                      <a16:colId xmlns:a16="http://schemas.microsoft.com/office/drawing/2014/main" val="3175678845"/>
                    </a:ext>
                  </a:extLst>
                </a:gridCol>
              </a:tblGrid>
              <a:tr h="64202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endParaRPr lang="en-GB" sz="2800" b="1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800" b="1" dirty="0">
                          <a:effectLst/>
                        </a:rPr>
                        <a:t>Target group</a:t>
                      </a:r>
                      <a:endParaRPr lang="en-US" sz="2800" b="1" dirty="0">
                        <a:solidFill>
                          <a:srgbClr val="007E9E"/>
                        </a:solidFill>
                        <a:effectLst/>
                        <a:latin typeface="Lor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endParaRPr lang="en-GB" sz="2800" b="1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800" b="1" dirty="0">
                          <a:effectLst/>
                        </a:rPr>
                        <a:t>Message to get across</a:t>
                      </a:r>
                      <a:endParaRPr lang="en-US" sz="2800" b="1" dirty="0">
                        <a:solidFill>
                          <a:srgbClr val="007E9E"/>
                        </a:solidFill>
                        <a:effectLst/>
                        <a:latin typeface="Lor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8024491"/>
                  </a:ext>
                </a:extLst>
              </a:tr>
              <a:tr h="88124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endParaRPr lang="en-GB" sz="20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Ministries, Departments, Agencies (MDAs)</a:t>
                      </a:r>
                      <a:endParaRPr lang="en-US" sz="2000" dirty="0">
                        <a:solidFill>
                          <a:srgbClr val="007E9E"/>
                        </a:solidFill>
                        <a:effectLst/>
                        <a:latin typeface="Lor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Government /Policy makers – Access to water, sanitation and hygiene is fundamental for improved health (esp. in the era of COVID), basic education and social-economic development</a:t>
                      </a:r>
                      <a:endParaRPr lang="en-US" sz="2000" dirty="0">
                        <a:solidFill>
                          <a:srgbClr val="007E9E"/>
                        </a:solidFill>
                        <a:effectLst/>
                        <a:latin typeface="Lor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5480409"/>
                  </a:ext>
                </a:extLst>
              </a:tr>
              <a:tr h="87548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endParaRPr lang="en-GB" sz="20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Metropolitan Municipal and District Assemblies (MMDAs)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endParaRPr lang="en-US" sz="2000" dirty="0">
                        <a:solidFill>
                          <a:srgbClr val="007E9E"/>
                        </a:solidFill>
                        <a:effectLst/>
                        <a:latin typeface="Lor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Government has the responsibility to lead and other actors support / Political leadership and support are necessary for effective WASH systems</a:t>
                      </a:r>
                      <a:endParaRPr lang="en-US" sz="2000" dirty="0">
                        <a:solidFill>
                          <a:srgbClr val="007E9E"/>
                        </a:solidFill>
                        <a:effectLst/>
                        <a:latin typeface="Lor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0105783"/>
                  </a:ext>
                </a:extLst>
              </a:tr>
              <a:tr h="173807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endParaRPr lang="en-GB" sz="20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endParaRPr lang="en-GB" sz="20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Implementing NGOS/CBOs</a:t>
                      </a:r>
                      <a:endParaRPr lang="en-US" sz="2000" dirty="0">
                        <a:effectLst/>
                      </a:endParaRPr>
                    </a:p>
                    <a:p>
                      <a:pPr marL="457200"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7E9E"/>
                        </a:solidFill>
                        <a:effectLst/>
                        <a:latin typeface="Lor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Enhanced wash partnerships through master planning, harmonization &amp; coordination of efforts – </a:t>
                      </a:r>
                      <a:endParaRPr lang="en-US" sz="20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CSOs are partners, project implementers, the voice of the voiceless (advocacy role), and resource mobilisers complimenting technical and political roles</a:t>
                      </a:r>
                      <a:endParaRPr lang="en-US" sz="2000" dirty="0">
                        <a:solidFill>
                          <a:srgbClr val="007E9E"/>
                        </a:solidFill>
                        <a:effectLst/>
                        <a:latin typeface="Lor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5449969"/>
                  </a:ext>
                </a:extLst>
              </a:tr>
              <a:tr h="58135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endParaRPr lang="en-GB" sz="20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Private sector actors</a:t>
                      </a:r>
                      <a:endParaRPr lang="en-US" sz="2000" dirty="0">
                        <a:solidFill>
                          <a:srgbClr val="007E9E"/>
                        </a:solidFill>
                        <a:effectLst/>
                        <a:latin typeface="Lor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Invest in WASH with a clear framework. There are economic and business advantages.</a:t>
                      </a:r>
                      <a:endParaRPr lang="en-US" sz="2000" dirty="0">
                        <a:solidFill>
                          <a:srgbClr val="007E9E"/>
                        </a:solidFill>
                        <a:effectLst/>
                        <a:latin typeface="Lor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7627635"/>
                  </a:ext>
                </a:extLst>
              </a:tr>
              <a:tr h="88124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endParaRPr lang="en-GB" sz="20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Local Media </a:t>
                      </a:r>
                      <a:endParaRPr lang="en-US" sz="2000" dirty="0">
                        <a:solidFill>
                          <a:srgbClr val="007E9E"/>
                        </a:solidFill>
                        <a:effectLst/>
                        <a:latin typeface="Lor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Media partnership as an amplifier ally and advocate is critical to strengthen local and national level WASH systems for sustainable service delivery </a:t>
                      </a:r>
                      <a:endParaRPr lang="en-US" sz="2000" dirty="0">
                        <a:solidFill>
                          <a:srgbClr val="007E9E"/>
                        </a:solidFill>
                        <a:effectLst/>
                        <a:latin typeface="Lor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7269620"/>
                  </a:ext>
                </a:extLst>
              </a:tr>
              <a:tr h="88124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endParaRPr lang="en-GB" sz="20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Funders (Especially non-traditional WASH funders) </a:t>
                      </a:r>
                      <a:endParaRPr lang="en-US" sz="2000" dirty="0">
                        <a:solidFill>
                          <a:srgbClr val="007E9E"/>
                        </a:solidFill>
                        <a:effectLst/>
                        <a:latin typeface="Lor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GB" sz="2000" dirty="0">
                          <a:effectLst/>
                        </a:rPr>
                        <a:t>Explore business opportunities in WASH – consider forging partnership with MMDAs with a clear framework for economic and business advantages</a:t>
                      </a:r>
                      <a:endParaRPr lang="en-US" sz="2000" dirty="0">
                        <a:solidFill>
                          <a:srgbClr val="007E9E"/>
                        </a:solidFill>
                        <a:effectLst/>
                        <a:latin typeface="Lora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602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9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81122-D616-4BD9-B974-275D132B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0416C-1668-4110-A1BE-720425E4F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Face-to-face  – </a:t>
            </a:r>
          </a:p>
          <a:p>
            <a:pPr lvl="1"/>
            <a:r>
              <a:rPr lang="en-US" dirty="0"/>
              <a:t>NDPC board </a:t>
            </a:r>
          </a:p>
          <a:p>
            <a:pPr lvl="1"/>
            <a:r>
              <a:rPr lang="en-US" dirty="0"/>
              <a:t>NDPC Partner Meetings </a:t>
            </a:r>
          </a:p>
          <a:p>
            <a:r>
              <a:rPr lang="en-US" dirty="0"/>
              <a:t>Sector platforms (mixed of virtual/face-to-face) </a:t>
            </a:r>
          </a:p>
          <a:p>
            <a:pPr lvl="1"/>
            <a:r>
              <a:rPr lang="en-US" dirty="0"/>
              <a:t>NLLAP/</a:t>
            </a:r>
          </a:p>
          <a:p>
            <a:pPr lvl="1"/>
            <a:r>
              <a:rPr lang="en-US" dirty="0"/>
              <a:t>National Learning Exchange</a:t>
            </a:r>
          </a:p>
          <a:p>
            <a:pPr lvl="1"/>
            <a:r>
              <a:rPr lang="en-US" dirty="0"/>
              <a:t>WSSWG </a:t>
            </a:r>
          </a:p>
          <a:p>
            <a:r>
              <a:rPr lang="en-US" dirty="0"/>
              <a:t>Website</a:t>
            </a:r>
          </a:p>
          <a:p>
            <a:pPr lvl="1"/>
            <a:r>
              <a:rPr lang="en-US" dirty="0"/>
              <a:t>NDPC</a:t>
            </a:r>
          </a:p>
          <a:p>
            <a:pPr lvl="1"/>
            <a:r>
              <a:rPr lang="en-US" dirty="0"/>
              <a:t>IRC</a:t>
            </a:r>
          </a:p>
          <a:p>
            <a:pPr lvl="1"/>
            <a:r>
              <a:rPr lang="en-US" dirty="0"/>
              <a:t>ANAM </a:t>
            </a:r>
          </a:p>
          <a:p>
            <a:pPr lvl="1"/>
            <a:r>
              <a:rPr lang="en-US" dirty="0"/>
              <a:t>RCN</a:t>
            </a:r>
          </a:p>
          <a:p>
            <a:r>
              <a:rPr lang="en-US" dirty="0"/>
              <a:t>Social Media (NDPC/IRC)</a:t>
            </a:r>
          </a:p>
          <a:p>
            <a:pPr lvl="1"/>
            <a:r>
              <a:rPr lang="en-US" dirty="0"/>
              <a:t>Tweeter</a:t>
            </a:r>
          </a:p>
          <a:p>
            <a:pPr lvl="1"/>
            <a:r>
              <a:rPr lang="en-US" dirty="0"/>
              <a:t>Facebook </a:t>
            </a:r>
          </a:p>
          <a:p>
            <a:pPr lvl="1"/>
            <a:r>
              <a:rPr lang="en-US" dirty="0"/>
              <a:t>Linked-in</a:t>
            </a:r>
          </a:p>
          <a:p>
            <a:pPr lvl="1"/>
            <a:r>
              <a:rPr lang="en-US" dirty="0"/>
              <a:t>WhatsApp </a:t>
            </a:r>
          </a:p>
          <a:p>
            <a:r>
              <a:rPr lang="en-US" dirty="0"/>
              <a:t>Media Publications </a:t>
            </a:r>
          </a:p>
          <a:p>
            <a:pPr lvl="1"/>
            <a:r>
              <a:rPr lang="en-US" dirty="0"/>
              <a:t>GNA</a:t>
            </a:r>
          </a:p>
          <a:p>
            <a:pPr lvl="1"/>
            <a:r>
              <a:rPr lang="en-US" dirty="0"/>
              <a:t>Online media platforms (UTV)</a:t>
            </a:r>
          </a:p>
        </p:txBody>
      </p:sp>
    </p:spTree>
    <p:extLst>
      <p:ext uri="{BB962C8B-B14F-4D97-AF65-F5344CB8AC3E}">
        <p14:creationId xmlns:p14="http://schemas.microsoft.com/office/powerpoint/2010/main" val="3751837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C25E-02A2-4690-950B-88B3BFD88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Media reportage on the event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468BE-C954-4724-8E87-574512FE9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https://www.ghanabusinessnews.com/2020/08/06/ndpc-launches-report-on-good-practice-for-wash-in-ghana/</a:t>
            </a:r>
            <a:endParaRPr lang="en-US" dirty="0"/>
          </a:p>
          <a:p>
            <a:r>
              <a:rPr lang="en-GB" u="sng" dirty="0">
                <a:hlinkClick r:id="rId3"/>
              </a:rPr>
              <a:t>https://newsghana.com.gh/ndpc-launches-report-on-good-practice-for-wash-in-ghana/</a:t>
            </a:r>
            <a:endParaRPr lang="en-US" dirty="0"/>
          </a:p>
          <a:p>
            <a:r>
              <a:rPr lang="en-GB" u="sng" dirty="0">
                <a:hlinkClick r:id="rId4"/>
              </a:rPr>
              <a:t>https://www.peacefmonline.com/pages/videos/202008/28455.php</a:t>
            </a:r>
            <a:endParaRPr lang="en-US" dirty="0"/>
          </a:p>
          <a:p>
            <a:r>
              <a:rPr lang="en-GB" u="sng" dirty="0">
                <a:hlinkClick r:id="rId5"/>
              </a:rPr>
              <a:t>https://www.youtube.com/watch?v=uMRi-0gu6dk</a:t>
            </a:r>
            <a:endParaRPr lang="en-US" dirty="0"/>
          </a:p>
          <a:p>
            <a:r>
              <a:rPr lang="en-GB" u="sng" dirty="0">
                <a:hlinkClick r:id="rId6"/>
              </a:rPr>
              <a:t>https://www.modernghana.com/videonews/0/1/123171/</a:t>
            </a:r>
            <a:endParaRPr lang="en-US" dirty="0"/>
          </a:p>
          <a:p>
            <a:r>
              <a:rPr lang="en-GB" u="sng" dirty="0">
                <a:hlinkClick r:id="rId7"/>
              </a:rPr>
              <a:t>https://www.washghana.net/node/1333</a:t>
            </a:r>
            <a:r>
              <a:rPr lang="en-GB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57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14764</TotalTime>
  <Words>328</Words>
  <Application>Microsoft Office PowerPoint</Application>
  <PresentationFormat>Widescreen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Lora</vt:lpstr>
      <vt:lpstr>Office Theme</vt:lpstr>
      <vt:lpstr>MESSAGES TO TAKE AWAY</vt:lpstr>
      <vt:lpstr>PowerPoint Presentation</vt:lpstr>
      <vt:lpstr>Channels </vt:lpstr>
      <vt:lpstr>Media reportage on the event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Tettje</cp:lastModifiedBy>
  <cp:revision>11</cp:revision>
  <dcterms:created xsi:type="dcterms:W3CDTF">2020-08-05T10:32:19Z</dcterms:created>
  <dcterms:modified xsi:type="dcterms:W3CDTF">2020-08-24T15:00:18Z</dcterms:modified>
</cp:coreProperties>
</file>