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58" r:id="rId2"/>
    <p:sldId id="273" r:id="rId3"/>
    <p:sldId id="281" r:id="rId4"/>
    <p:sldId id="282" r:id="rId5"/>
    <p:sldId id="325" r:id="rId6"/>
    <p:sldId id="326"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13" r:id="rId25"/>
    <p:sldId id="304" r:id="rId26"/>
    <p:sldId id="305" r:id="rId27"/>
    <p:sldId id="306" r:id="rId28"/>
    <p:sldId id="307" r:id="rId29"/>
    <p:sldId id="308" r:id="rId30"/>
    <p:sldId id="309" r:id="rId31"/>
    <p:sldId id="310" r:id="rId32"/>
    <p:sldId id="311" r:id="rId33"/>
    <p:sldId id="314" r:id="rId34"/>
    <p:sldId id="315" r:id="rId35"/>
    <p:sldId id="316" r:id="rId36"/>
    <p:sldId id="317" r:id="rId37"/>
    <p:sldId id="318" r:id="rId38"/>
    <p:sldId id="319" r:id="rId39"/>
    <p:sldId id="320" r:id="rId40"/>
    <p:sldId id="324" r:id="rId41"/>
    <p:sldId id="322" r:id="rId42"/>
    <p:sldId id="323" r:id="rId43"/>
    <p:sldId id="321" r:id="rId44"/>
    <p:sldId id="27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ED5"/>
    <a:srgbClr val="007E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1374" y="288"/>
      </p:cViewPr>
      <p:guideLst>
        <p:guide orient="horz" pos="1411"/>
        <p:guide pos="5394"/>
        <p:guide pos="36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4EBCDA-6C99-204A-BA01-663DD5657089}" type="datetimeFigureOut">
              <a:rPr lang="en-US" smtClean="0"/>
              <a:t>5/29/2017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3002E6-5E89-1E46-B583-AF7ED5D2C72D}" type="slidenum">
              <a:rPr lang="en-US" smtClean="0"/>
              <a:t>‹#›</a:t>
            </a:fld>
            <a:endParaRPr lang="en-US"/>
          </a:p>
        </p:txBody>
      </p:sp>
    </p:spTree>
    <p:extLst>
      <p:ext uri="{BB962C8B-B14F-4D97-AF65-F5344CB8AC3E}">
        <p14:creationId xmlns:p14="http://schemas.microsoft.com/office/powerpoint/2010/main" val="1902039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75AFE-CCCD-1948-9E20-8CC173DD54A4}" type="datetimeFigureOut">
              <a:rPr lang="en-US" smtClean="0"/>
              <a:t>5/29/2017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60ACEB-7616-4B49-812C-F477B28FE2DD}" type="slidenum">
              <a:rPr lang="en-US" smtClean="0"/>
              <a:t>‹#›</a:t>
            </a:fld>
            <a:endParaRPr lang="en-US"/>
          </a:p>
        </p:txBody>
      </p:sp>
    </p:spTree>
    <p:extLst>
      <p:ext uri="{BB962C8B-B14F-4D97-AF65-F5344CB8AC3E}">
        <p14:creationId xmlns:p14="http://schemas.microsoft.com/office/powerpoint/2010/main" val="4621347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ircwash.or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info@ircwash.org"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604" y="573088"/>
            <a:ext cx="1231901" cy="828522"/>
          </a:xfrm>
          <a:prstGeom prst="rect">
            <a:avLst/>
          </a:prstGeom>
        </p:spPr>
      </p:pic>
      <p:sp>
        <p:nvSpPr>
          <p:cNvPr id="8" name="Rectangle 7"/>
          <p:cNvSpPr>
            <a:spLocks noChangeArrowheads="1"/>
          </p:cNvSpPr>
          <p:nvPr/>
        </p:nvSpPr>
        <p:spPr bwMode="auto">
          <a:xfrm>
            <a:off x="7706780" y="0"/>
            <a:ext cx="333375" cy="6858000"/>
          </a:xfrm>
          <a:prstGeom prst="rect">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101818" y="0"/>
            <a:ext cx="1546225" cy="6858000"/>
          </a:xfrm>
          <a:custGeom>
            <a:avLst/>
            <a:gdLst>
              <a:gd name="T0" fmla="*/ 764 w 974"/>
              <a:gd name="T1" fmla="*/ 0 h 4320"/>
              <a:gd name="T2" fmla="*/ 0 w 974"/>
              <a:gd name="T3" fmla="*/ 4320 h 4320"/>
              <a:gd name="T4" fmla="*/ 210 w 974"/>
              <a:gd name="T5" fmla="*/ 4320 h 4320"/>
              <a:gd name="T6" fmla="*/ 974 w 974"/>
              <a:gd name="T7" fmla="*/ 0 h 4320"/>
              <a:gd name="T8" fmla="*/ 764 w 974"/>
              <a:gd name="T9" fmla="*/ 0 h 4320"/>
            </a:gdLst>
            <a:ahLst/>
            <a:cxnLst>
              <a:cxn ang="0">
                <a:pos x="T0" y="T1"/>
              </a:cxn>
              <a:cxn ang="0">
                <a:pos x="T2" y="T3"/>
              </a:cxn>
              <a:cxn ang="0">
                <a:pos x="T4" y="T5"/>
              </a:cxn>
              <a:cxn ang="0">
                <a:pos x="T6" y="T7"/>
              </a:cxn>
              <a:cxn ang="0">
                <a:pos x="T8" y="T9"/>
              </a:cxn>
            </a:cxnLst>
            <a:rect l="0" t="0" r="r" b="b"/>
            <a:pathLst>
              <a:path w="974" h="4320">
                <a:moveTo>
                  <a:pt x="764" y="0"/>
                </a:moveTo>
                <a:lnTo>
                  <a:pt x="0" y="4320"/>
                </a:lnTo>
                <a:lnTo>
                  <a:pt x="210" y="4320"/>
                </a:lnTo>
                <a:lnTo>
                  <a:pt x="974" y="0"/>
                </a:lnTo>
                <a:lnTo>
                  <a:pt x="764"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458755" y="0"/>
            <a:ext cx="1538288" cy="6858000"/>
          </a:xfrm>
          <a:custGeom>
            <a:avLst/>
            <a:gdLst>
              <a:gd name="T0" fmla="*/ 764 w 969"/>
              <a:gd name="T1" fmla="*/ 0 h 4320"/>
              <a:gd name="T2" fmla="*/ 0 w 969"/>
              <a:gd name="T3" fmla="*/ 4320 h 4320"/>
              <a:gd name="T4" fmla="*/ 211 w 969"/>
              <a:gd name="T5" fmla="*/ 4320 h 4320"/>
              <a:gd name="T6" fmla="*/ 969 w 969"/>
              <a:gd name="T7" fmla="*/ 0 h 4320"/>
              <a:gd name="T8" fmla="*/ 764 w 969"/>
              <a:gd name="T9" fmla="*/ 0 h 4320"/>
            </a:gdLst>
            <a:ahLst/>
            <a:cxnLst>
              <a:cxn ang="0">
                <a:pos x="T0" y="T1"/>
              </a:cxn>
              <a:cxn ang="0">
                <a:pos x="T2" y="T3"/>
              </a:cxn>
              <a:cxn ang="0">
                <a:pos x="T4" y="T5"/>
              </a:cxn>
              <a:cxn ang="0">
                <a:pos x="T6" y="T7"/>
              </a:cxn>
              <a:cxn ang="0">
                <a:pos x="T8" y="T9"/>
              </a:cxn>
            </a:cxnLst>
            <a:rect l="0" t="0" r="r" b="b"/>
            <a:pathLst>
              <a:path w="969" h="4320">
                <a:moveTo>
                  <a:pt x="764" y="0"/>
                </a:moveTo>
                <a:lnTo>
                  <a:pt x="0" y="4320"/>
                </a:lnTo>
                <a:lnTo>
                  <a:pt x="211" y="4320"/>
                </a:lnTo>
                <a:lnTo>
                  <a:pt x="969" y="0"/>
                </a:lnTo>
                <a:lnTo>
                  <a:pt x="764"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8841843" y="5081588"/>
            <a:ext cx="315913" cy="1776413"/>
          </a:xfrm>
          <a:custGeom>
            <a:avLst/>
            <a:gdLst>
              <a:gd name="T0" fmla="*/ 0 w 199"/>
              <a:gd name="T1" fmla="*/ 1119 h 1119"/>
              <a:gd name="T2" fmla="*/ 199 w 199"/>
              <a:gd name="T3" fmla="*/ 1119 h 1119"/>
              <a:gd name="T4" fmla="*/ 199 w 199"/>
              <a:gd name="T5" fmla="*/ 0 h 1119"/>
              <a:gd name="T6" fmla="*/ 0 w 199"/>
              <a:gd name="T7" fmla="*/ 1119 h 1119"/>
            </a:gdLst>
            <a:ahLst/>
            <a:cxnLst>
              <a:cxn ang="0">
                <a:pos x="T0" y="T1"/>
              </a:cxn>
              <a:cxn ang="0">
                <a:pos x="T2" y="T3"/>
              </a:cxn>
              <a:cxn ang="0">
                <a:pos x="T4" y="T5"/>
              </a:cxn>
              <a:cxn ang="0">
                <a:pos x="T6" y="T7"/>
              </a:cxn>
            </a:cxnLst>
            <a:rect l="0" t="0" r="r" b="b"/>
            <a:pathLst>
              <a:path w="199" h="1119">
                <a:moveTo>
                  <a:pt x="0" y="1119"/>
                </a:moveTo>
                <a:lnTo>
                  <a:pt x="199" y="1119"/>
                </a:lnTo>
                <a:lnTo>
                  <a:pt x="199" y="0"/>
                </a:lnTo>
                <a:lnTo>
                  <a:pt x="0" y="111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8298918" y="1976438"/>
            <a:ext cx="858838" cy="4881562"/>
          </a:xfrm>
          <a:custGeom>
            <a:avLst/>
            <a:gdLst>
              <a:gd name="T0" fmla="*/ 0 w 541"/>
              <a:gd name="T1" fmla="*/ 3075 h 3075"/>
              <a:gd name="T2" fmla="*/ 204 w 541"/>
              <a:gd name="T3" fmla="*/ 3075 h 3075"/>
              <a:gd name="T4" fmla="*/ 541 w 541"/>
              <a:gd name="T5" fmla="*/ 1186 h 3075"/>
              <a:gd name="T6" fmla="*/ 541 w 541"/>
              <a:gd name="T7" fmla="*/ 0 h 3075"/>
              <a:gd name="T8" fmla="*/ 0 w 541"/>
              <a:gd name="T9" fmla="*/ 3075 h 3075"/>
            </a:gdLst>
            <a:ahLst/>
            <a:cxnLst>
              <a:cxn ang="0">
                <a:pos x="T0" y="T1"/>
              </a:cxn>
              <a:cxn ang="0">
                <a:pos x="T2" y="T3"/>
              </a:cxn>
              <a:cxn ang="0">
                <a:pos x="T4" y="T5"/>
              </a:cxn>
              <a:cxn ang="0">
                <a:pos x="T6" y="T7"/>
              </a:cxn>
              <a:cxn ang="0">
                <a:pos x="T8" y="T9"/>
              </a:cxn>
            </a:cxnLst>
            <a:rect l="0" t="0" r="r" b="b"/>
            <a:pathLst>
              <a:path w="541" h="3075">
                <a:moveTo>
                  <a:pt x="0" y="3075"/>
                </a:moveTo>
                <a:lnTo>
                  <a:pt x="204" y="3075"/>
                </a:lnTo>
                <a:lnTo>
                  <a:pt x="541" y="1186"/>
                </a:lnTo>
                <a:lnTo>
                  <a:pt x="541" y="0"/>
                </a:lnTo>
                <a:lnTo>
                  <a:pt x="0" y="307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p:ph type="subTitle" idx="1" hasCustomPrompt="1"/>
          </p:nvPr>
        </p:nvSpPr>
        <p:spPr>
          <a:xfrm>
            <a:off x="591604" y="5035909"/>
            <a:ext cx="3492700" cy="473224"/>
          </a:xfrm>
        </p:spPr>
        <p:txBody>
          <a:bodyPr lIns="0" tIns="0" rIns="0" bIns="0" anchor="ctr">
            <a:noAutofit/>
          </a:bodyPr>
          <a:lstStyle>
            <a:lvl1pPr marL="0" indent="0" algn="l">
              <a:buNone/>
              <a:defRPr sz="1800" b="0" i="0">
                <a:solidFill>
                  <a:srgbClr val="007E97"/>
                </a:solidFill>
                <a:latin typeface="+mn-lt"/>
                <a:cs typeface="VAG Rounded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date</a:t>
            </a:r>
            <a:endParaRPr lang="en-US" dirty="0"/>
          </a:p>
        </p:txBody>
      </p:sp>
      <p:sp>
        <p:nvSpPr>
          <p:cNvPr id="20" name="Text Placeholder 19"/>
          <p:cNvSpPr>
            <a:spLocks noGrp="1"/>
          </p:cNvSpPr>
          <p:nvPr>
            <p:ph type="body" sz="quarter" idx="13" hasCustomPrompt="1"/>
          </p:nvPr>
        </p:nvSpPr>
        <p:spPr>
          <a:xfrm>
            <a:off x="592137" y="1976438"/>
            <a:ext cx="3492167" cy="2893245"/>
          </a:xfrm>
        </p:spPr>
        <p:txBody>
          <a:bodyPr lIns="0" tIns="0" rIns="0" bIns="0" anchor="b">
            <a:normAutofit/>
          </a:bodyPr>
          <a:lstStyle>
            <a:lvl1pPr marL="0" indent="0">
              <a:spcBef>
                <a:spcPts val="0"/>
              </a:spcBef>
              <a:spcAft>
                <a:spcPts val="1800"/>
              </a:spcAft>
              <a:buNone/>
              <a:defRPr sz="2400" b="0" i="0">
                <a:solidFill>
                  <a:schemeClr val="accent1"/>
                </a:solidFill>
                <a:latin typeface="+mn-lt"/>
                <a:cs typeface="VAG Rounded Std Light"/>
              </a:defRPr>
            </a:lvl1pPr>
            <a:lvl2pPr marL="0" indent="0">
              <a:spcBef>
                <a:spcPts val="0"/>
              </a:spcBef>
              <a:spcAft>
                <a:spcPts val="0"/>
              </a:spcAft>
              <a:buNone/>
              <a:defRPr sz="1800" b="0" i="0">
                <a:solidFill>
                  <a:schemeClr val="accent1"/>
                </a:solidFill>
                <a:latin typeface="+mn-lt"/>
                <a:cs typeface="VAG Rounded Std Light"/>
              </a:defRPr>
            </a:lvl2pPr>
            <a:lvl3pPr marL="0" indent="0">
              <a:spcBef>
                <a:spcPts val="0"/>
              </a:spcBef>
              <a:spcAft>
                <a:spcPts val="0"/>
              </a:spcAft>
              <a:buNone/>
              <a:defRPr sz="1800" b="0" i="0">
                <a:solidFill>
                  <a:schemeClr val="accent1"/>
                </a:solidFill>
                <a:latin typeface="+mn-lt"/>
                <a:cs typeface="VAG Rounded Std Light"/>
              </a:defRPr>
            </a:lvl3pPr>
            <a:lvl4pPr marL="0" indent="0">
              <a:spcBef>
                <a:spcPts val="0"/>
              </a:spcBef>
              <a:spcAft>
                <a:spcPts val="0"/>
              </a:spcAft>
              <a:buNone/>
              <a:defRPr sz="1800" b="0" i="0">
                <a:solidFill>
                  <a:schemeClr val="accent1"/>
                </a:solidFill>
                <a:latin typeface="+mn-lt"/>
                <a:cs typeface="VAG Rounded Std Light"/>
              </a:defRPr>
            </a:lvl4pPr>
            <a:lvl5pPr marL="0" indent="0">
              <a:spcBef>
                <a:spcPts val="0"/>
              </a:spcBef>
              <a:spcAft>
                <a:spcPts val="0"/>
              </a:spcAft>
              <a:buNone/>
              <a:defRPr sz="1800" b="0" i="0">
                <a:solidFill>
                  <a:schemeClr val="accent1"/>
                </a:solidFill>
                <a:latin typeface="+mn-lt"/>
                <a:cs typeface="VAG Rounded Std Light"/>
              </a:defRPr>
            </a:lvl5pPr>
          </a:lstStyle>
          <a:p>
            <a:pPr lvl="0"/>
            <a:r>
              <a:rPr lang="en-GB" dirty="0" smtClean="0"/>
              <a:t>Click to add title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TextBox 13"/>
          <p:cNvSpPr txBox="1"/>
          <p:nvPr userDrawn="1"/>
        </p:nvSpPr>
        <p:spPr>
          <a:xfrm>
            <a:off x="591605" y="6018278"/>
            <a:ext cx="1762542" cy="276999"/>
          </a:xfrm>
          <a:prstGeom prst="rect">
            <a:avLst/>
          </a:prstGeom>
          <a:noFill/>
        </p:spPr>
        <p:txBody>
          <a:bodyPr wrap="square" lIns="0" tIns="0" rIns="0" bIns="0" rtlCol="0">
            <a:spAutoFit/>
          </a:bodyPr>
          <a:lstStyle/>
          <a:p>
            <a:r>
              <a:rPr lang="en-GB" sz="900" b="0" i="0" dirty="0" smtClean="0">
                <a:solidFill>
                  <a:srgbClr val="E00034"/>
                </a:solidFill>
                <a:latin typeface="+mj-lt"/>
                <a:cs typeface="VAG Rounded Std Bold"/>
              </a:rPr>
              <a:t>Supporting water sanitation</a:t>
            </a:r>
            <a:br>
              <a:rPr lang="en-GB" sz="900" b="0" i="0" dirty="0" smtClean="0">
                <a:solidFill>
                  <a:srgbClr val="E00034"/>
                </a:solidFill>
                <a:latin typeface="+mj-lt"/>
                <a:cs typeface="VAG Rounded Std Bold"/>
              </a:rPr>
            </a:br>
            <a:r>
              <a:rPr lang="en-GB" sz="900" b="0" i="0" dirty="0" smtClean="0">
                <a:solidFill>
                  <a:srgbClr val="E00034"/>
                </a:solidFill>
                <a:latin typeface="+mj-lt"/>
                <a:cs typeface="VAG Rounded Std Bold"/>
              </a:rPr>
              <a:t>and hygiene</a:t>
            </a:r>
            <a:r>
              <a:rPr lang="en-GB" sz="900" b="0" i="0" baseline="0" dirty="0" smtClean="0">
                <a:solidFill>
                  <a:srgbClr val="E00034"/>
                </a:solidFill>
                <a:latin typeface="+mj-lt"/>
                <a:cs typeface="VAG Rounded Std Bold"/>
              </a:rPr>
              <a:t> services for life</a:t>
            </a:r>
            <a:endParaRPr lang="en-GB" sz="900" b="0" i="0" dirty="0" smtClean="0">
              <a:solidFill>
                <a:srgbClr val="007C92"/>
              </a:solidFill>
              <a:latin typeface="+mj-lt"/>
              <a:cs typeface="VAG Rounded Std Bold"/>
            </a:endParaRPr>
          </a:p>
        </p:txBody>
      </p:sp>
    </p:spTree>
    <p:extLst>
      <p:ext uri="{BB962C8B-B14F-4D97-AF65-F5344CB8AC3E}">
        <p14:creationId xmlns:p14="http://schemas.microsoft.com/office/powerpoint/2010/main" val="62010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ORLD">
    <p:spTree>
      <p:nvGrpSpPr>
        <p:cNvPr id="1" name=""/>
        <p:cNvGrpSpPr/>
        <p:nvPr/>
      </p:nvGrpSpPr>
      <p:grpSpPr>
        <a:xfrm>
          <a:off x="0" y="0"/>
          <a:ext cx="0" cy="0"/>
          <a:chOff x="0" y="0"/>
          <a:chExt cx="0" cy="0"/>
        </a:xfrm>
      </p:grpSpPr>
      <p:grpSp>
        <p:nvGrpSpPr>
          <p:cNvPr id="887" name="Group 4"/>
          <p:cNvGrpSpPr>
            <a:grpSpLocks noChangeAspect="1"/>
          </p:cNvGrpSpPr>
          <p:nvPr userDrawn="1"/>
        </p:nvGrpSpPr>
        <p:grpSpPr bwMode="auto">
          <a:xfrm>
            <a:off x="1588" y="0"/>
            <a:ext cx="9140825" cy="6858000"/>
            <a:chOff x="1" y="0"/>
            <a:chExt cx="5758" cy="4320"/>
          </a:xfrm>
          <a:solidFill>
            <a:schemeClr val="accent4"/>
          </a:solidFill>
        </p:grpSpPr>
        <p:sp>
          <p:nvSpPr>
            <p:cNvPr id="88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29" name="Group 4"/>
          <p:cNvGrpSpPr>
            <a:grpSpLocks noChangeAspect="1"/>
          </p:cNvGrpSpPr>
          <p:nvPr userDrawn="1"/>
        </p:nvGrpSpPr>
        <p:grpSpPr bwMode="auto">
          <a:xfrm>
            <a:off x="0" y="-16949"/>
            <a:ext cx="9144000" cy="6156325"/>
            <a:chOff x="0" y="221"/>
            <a:chExt cx="5760" cy="3878"/>
          </a:xfrm>
          <a:solidFill>
            <a:srgbClr val="F0E51B"/>
          </a:solidFill>
        </p:grpSpPr>
        <p:grpSp>
          <p:nvGrpSpPr>
            <p:cNvPr id="330" name="Group 205"/>
            <p:cNvGrpSpPr>
              <a:grpSpLocks/>
            </p:cNvGrpSpPr>
            <p:nvPr/>
          </p:nvGrpSpPr>
          <p:grpSpPr bwMode="auto">
            <a:xfrm>
              <a:off x="2178" y="221"/>
              <a:ext cx="3582" cy="3698"/>
              <a:chOff x="2178" y="221"/>
              <a:chExt cx="3582" cy="3698"/>
            </a:xfrm>
            <a:grpFill/>
          </p:grpSpPr>
          <p:sp>
            <p:nvSpPr>
              <p:cNvPr id="1486" name="Freeform 5"/>
              <p:cNvSpPr>
                <a:spLocks/>
              </p:cNvSpPr>
              <p:nvPr/>
            </p:nvSpPr>
            <p:spPr bwMode="auto">
              <a:xfrm>
                <a:off x="3570" y="227"/>
                <a:ext cx="18" cy="6"/>
              </a:xfrm>
              <a:custGeom>
                <a:avLst/>
                <a:gdLst>
                  <a:gd name="T0" fmla="*/ 6 w 18"/>
                  <a:gd name="T1" fmla="*/ 0 h 6"/>
                  <a:gd name="T2" fmla="*/ 0 w 18"/>
                  <a:gd name="T3" fmla="*/ 6 h 6"/>
                  <a:gd name="T4" fmla="*/ 18 w 18"/>
                  <a:gd name="T5" fmla="*/ 6 h 6"/>
                  <a:gd name="T6" fmla="*/ 6 w 18"/>
                  <a:gd name="T7" fmla="*/ 0 h 6"/>
                </a:gdLst>
                <a:ahLst/>
                <a:cxnLst>
                  <a:cxn ang="0">
                    <a:pos x="T0" y="T1"/>
                  </a:cxn>
                  <a:cxn ang="0">
                    <a:pos x="T2" y="T3"/>
                  </a:cxn>
                  <a:cxn ang="0">
                    <a:pos x="T4" y="T5"/>
                  </a:cxn>
                  <a:cxn ang="0">
                    <a:pos x="T6" y="T7"/>
                  </a:cxn>
                </a:cxnLst>
                <a:rect l="0" t="0" r="r" b="b"/>
                <a:pathLst>
                  <a:path w="18" h="6">
                    <a:moveTo>
                      <a:pt x="6" y="0"/>
                    </a:moveTo>
                    <a:lnTo>
                      <a:pt x="0" y="6"/>
                    </a:lnTo>
                    <a:lnTo>
                      <a:pt x="18"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7" name="Freeform 6"/>
              <p:cNvSpPr>
                <a:spLocks/>
              </p:cNvSpPr>
              <p:nvPr/>
            </p:nvSpPr>
            <p:spPr bwMode="auto">
              <a:xfrm>
                <a:off x="2178" y="221"/>
                <a:ext cx="42" cy="12"/>
              </a:xfrm>
              <a:custGeom>
                <a:avLst/>
                <a:gdLst>
                  <a:gd name="T0" fmla="*/ 18 w 42"/>
                  <a:gd name="T1" fmla="*/ 0 h 12"/>
                  <a:gd name="T2" fmla="*/ 0 w 42"/>
                  <a:gd name="T3" fmla="*/ 12 h 12"/>
                  <a:gd name="T4" fmla="*/ 42 w 42"/>
                  <a:gd name="T5" fmla="*/ 12 h 12"/>
                  <a:gd name="T6" fmla="*/ 18 w 42"/>
                  <a:gd name="T7" fmla="*/ 0 h 12"/>
                </a:gdLst>
                <a:ahLst/>
                <a:cxnLst>
                  <a:cxn ang="0">
                    <a:pos x="T0" y="T1"/>
                  </a:cxn>
                  <a:cxn ang="0">
                    <a:pos x="T2" y="T3"/>
                  </a:cxn>
                  <a:cxn ang="0">
                    <a:pos x="T4" y="T5"/>
                  </a:cxn>
                  <a:cxn ang="0">
                    <a:pos x="T6" y="T7"/>
                  </a:cxn>
                </a:cxnLst>
                <a:rect l="0" t="0" r="r" b="b"/>
                <a:pathLst>
                  <a:path w="42" h="12">
                    <a:moveTo>
                      <a:pt x="18" y="0"/>
                    </a:moveTo>
                    <a:lnTo>
                      <a:pt x="0" y="12"/>
                    </a:lnTo>
                    <a:lnTo>
                      <a:pt x="42"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8" name="Freeform 7"/>
              <p:cNvSpPr>
                <a:spLocks/>
              </p:cNvSpPr>
              <p:nvPr/>
            </p:nvSpPr>
            <p:spPr bwMode="auto">
              <a:xfrm>
                <a:off x="2226" y="227"/>
                <a:ext cx="42" cy="6"/>
              </a:xfrm>
              <a:custGeom>
                <a:avLst/>
                <a:gdLst>
                  <a:gd name="T0" fmla="*/ 36 w 42"/>
                  <a:gd name="T1" fmla="*/ 0 h 6"/>
                  <a:gd name="T2" fmla="*/ 0 w 42"/>
                  <a:gd name="T3" fmla="*/ 6 h 6"/>
                  <a:gd name="T4" fmla="*/ 42 w 42"/>
                  <a:gd name="T5" fmla="*/ 6 h 6"/>
                  <a:gd name="T6" fmla="*/ 36 w 42"/>
                  <a:gd name="T7" fmla="*/ 0 h 6"/>
                </a:gdLst>
                <a:ahLst/>
                <a:cxnLst>
                  <a:cxn ang="0">
                    <a:pos x="T0" y="T1"/>
                  </a:cxn>
                  <a:cxn ang="0">
                    <a:pos x="T2" y="T3"/>
                  </a:cxn>
                  <a:cxn ang="0">
                    <a:pos x="T4" y="T5"/>
                  </a:cxn>
                  <a:cxn ang="0">
                    <a:pos x="T6" y="T7"/>
                  </a:cxn>
                </a:cxnLst>
                <a:rect l="0" t="0" r="r" b="b"/>
                <a:pathLst>
                  <a:path w="42" h="6">
                    <a:moveTo>
                      <a:pt x="36" y="0"/>
                    </a:moveTo>
                    <a:lnTo>
                      <a:pt x="0" y="6"/>
                    </a:lnTo>
                    <a:lnTo>
                      <a:pt x="42" y="6"/>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9" name="Freeform 8"/>
              <p:cNvSpPr>
                <a:spLocks/>
              </p:cNvSpPr>
              <p:nvPr/>
            </p:nvSpPr>
            <p:spPr bwMode="auto">
              <a:xfrm>
                <a:off x="3858" y="815"/>
                <a:ext cx="24" cy="30"/>
              </a:xfrm>
              <a:custGeom>
                <a:avLst/>
                <a:gdLst>
                  <a:gd name="T0" fmla="*/ 4 w 4"/>
                  <a:gd name="T1" fmla="*/ 3 h 5"/>
                  <a:gd name="T2" fmla="*/ 3 w 4"/>
                  <a:gd name="T3" fmla="*/ 2 h 5"/>
                  <a:gd name="T4" fmla="*/ 3 w 4"/>
                  <a:gd name="T5" fmla="*/ 2 h 5"/>
                  <a:gd name="T6" fmla="*/ 2 w 4"/>
                  <a:gd name="T7" fmla="*/ 0 h 5"/>
                  <a:gd name="T8" fmla="*/ 1 w 4"/>
                  <a:gd name="T9" fmla="*/ 0 h 5"/>
                  <a:gd name="T10" fmla="*/ 0 w 4"/>
                  <a:gd name="T11" fmla="*/ 5 h 5"/>
                  <a:gd name="T12" fmla="*/ 1 w 4"/>
                  <a:gd name="T13" fmla="*/ 5 h 5"/>
                  <a:gd name="T14" fmla="*/ 4 w 4"/>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3"/>
                    </a:moveTo>
                    <a:cubicBezTo>
                      <a:pt x="3" y="2"/>
                      <a:pt x="3" y="2"/>
                      <a:pt x="3" y="2"/>
                    </a:cubicBezTo>
                    <a:cubicBezTo>
                      <a:pt x="3" y="2"/>
                      <a:pt x="3" y="2"/>
                      <a:pt x="3" y="2"/>
                    </a:cubicBezTo>
                    <a:cubicBezTo>
                      <a:pt x="2" y="0"/>
                      <a:pt x="2" y="0"/>
                      <a:pt x="2" y="0"/>
                    </a:cubicBezTo>
                    <a:cubicBezTo>
                      <a:pt x="1" y="0"/>
                      <a:pt x="1" y="0"/>
                      <a:pt x="1" y="0"/>
                    </a:cubicBezTo>
                    <a:cubicBezTo>
                      <a:pt x="0" y="5"/>
                      <a:pt x="0" y="5"/>
                      <a:pt x="0" y="5"/>
                    </a:cubicBezTo>
                    <a:cubicBezTo>
                      <a:pt x="0" y="5"/>
                      <a:pt x="1" y="5"/>
                      <a:pt x="1" y="5"/>
                    </a:cubicBezTo>
                    <a:lnTo>
                      <a:pt x="4" y="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0" name="Freeform 9"/>
              <p:cNvSpPr>
                <a:spLocks/>
              </p:cNvSpPr>
              <p:nvPr/>
            </p:nvSpPr>
            <p:spPr bwMode="auto">
              <a:xfrm>
                <a:off x="5076" y="629"/>
                <a:ext cx="120" cy="108"/>
              </a:xfrm>
              <a:custGeom>
                <a:avLst/>
                <a:gdLst>
                  <a:gd name="T0" fmla="*/ 24 w 120"/>
                  <a:gd name="T1" fmla="*/ 102 h 108"/>
                  <a:gd name="T2" fmla="*/ 48 w 120"/>
                  <a:gd name="T3" fmla="*/ 108 h 108"/>
                  <a:gd name="T4" fmla="*/ 60 w 120"/>
                  <a:gd name="T5" fmla="*/ 84 h 108"/>
                  <a:gd name="T6" fmla="*/ 66 w 120"/>
                  <a:gd name="T7" fmla="*/ 102 h 108"/>
                  <a:gd name="T8" fmla="*/ 96 w 120"/>
                  <a:gd name="T9" fmla="*/ 78 h 108"/>
                  <a:gd name="T10" fmla="*/ 120 w 120"/>
                  <a:gd name="T11" fmla="*/ 90 h 108"/>
                  <a:gd name="T12" fmla="*/ 102 w 120"/>
                  <a:gd name="T13" fmla="*/ 66 h 108"/>
                  <a:gd name="T14" fmla="*/ 102 w 120"/>
                  <a:gd name="T15" fmla="*/ 36 h 108"/>
                  <a:gd name="T16" fmla="*/ 78 w 120"/>
                  <a:gd name="T17" fmla="*/ 6 h 108"/>
                  <a:gd name="T18" fmla="*/ 78 w 120"/>
                  <a:gd name="T19" fmla="*/ 42 h 108"/>
                  <a:gd name="T20" fmla="*/ 66 w 120"/>
                  <a:gd name="T21" fmla="*/ 42 h 108"/>
                  <a:gd name="T22" fmla="*/ 36 w 120"/>
                  <a:gd name="T23" fmla="*/ 0 h 108"/>
                  <a:gd name="T24" fmla="*/ 12 w 120"/>
                  <a:gd name="T25" fmla="*/ 18 h 108"/>
                  <a:gd name="T26" fmla="*/ 0 w 120"/>
                  <a:gd name="T27" fmla="*/ 60 h 108"/>
                  <a:gd name="T28" fmla="*/ 18 w 120"/>
                  <a:gd name="T29" fmla="*/ 84 h 108"/>
                  <a:gd name="T30" fmla="*/ 24 w 120"/>
                  <a:gd name="T3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08">
                    <a:moveTo>
                      <a:pt x="24" y="102"/>
                    </a:moveTo>
                    <a:lnTo>
                      <a:pt x="48" y="108"/>
                    </a:lnTo>
                    <a:lnTo>
                      <a:pt x="60" y="84"/>
                    </a:lnTo>
                    <a:lnTo>
                      <a:pt x="66" y="102"/>
                    </a:lnTo>
                    <a:lnTo>
                      <a:pt x="96" y="78"/>
                    </a:lnTo>
                    <a:lnTo>
                      <a:pt x="120" y="90"/>
                    </a:lnTo>
                    <a:lnTo>
                      <a:pt x="102" y="66"/>
                    </a:lnTo>
                    <a:lnTo>
                      <a:pt x="102" y="36"/>
                    </a:lnTo>
                    <a:lnTo>
                      <a:pt x="78" y="6"/>
                    </a:lnTo>
                    <a:lnTo>
                      <a:pt x="78" y="42"/>
                    </a:lnTo>
                    <a:lnTo>
                      <a:pt x="66" y="42"/>
                    </a:lnTo>
                    <a:lnTo>
                      <a:pt x="36" y="0"/>
                    </a:lnTo>
                    <a:lnTo>
                      <a:pt x="12" y="18"/>
                    </a:lnTo>
                    <a:lnTo>
                      <a:pt x="0" y="60"/>
                    </a:lnTo>
                    <a:lnTo>
                      <a:pt x="18" y="84"/>
                    </a:lnTo>
                    <a:lnTo>
                      <a:pt x="24"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1" name="Freeform 10"/>
              <p:cNvSpPr>
                <a:spLocks/>
              </p:cNvSpPr>
              <p:nvPr/>
            </p:nvSpPr>
            <p:spPr bwMode="auto">
              <a:xfrm>
                <a:off x="5052" y="773"/>
                <a:ext cx="18" cy="18"/>
              </a:xfrm>
              <a:custGeom>
                <a:avLst/>
                <a:gdLst>
                  <a:gd name="T0" fmla="*/ 0 w 18"/>
                  <a:gd name="T1" fmla="*/ 0 h 18"/>
                  <a:gd name="T2" fmla="*/ 18 w 18"/>
                  <a:gd name="T3" fmla="*/ 18 h 18"/>
                  <a:gd name="T4" fmla="*/ 12 w 18"/>
                  <a:gd name="T5" fmla="*/ 0 h 18"/>
                  <a:gd name="T6" fmla="*/ 0 w 18"/>
                  <a:gd name="T7" fmla="*/ 0 h 18"/>
                </a:gdLst>
                <a:ahLst/>
                <a:cxnLst>
                  <a:cxn ang="0">
                    <a:pos x="T0" y="T1"/>
                  </a:cxn>
                  <a:cxn ang="0">
                    <a:pos x="T2" y="T3"/>
                  </a:cxn>
                  <a:cxn ang="0">
                    <a:pos x="T4" y="T5"/>
                  </a:cxn>
                  <a:cxn ang="0">
                    <a:pos x="T6" y="T7"/>
                  </a:cxn>
                </a:cxnLst>
                <a:rect l="0" t="0" r="r" b="b"/>
                <a:pathLst>
                  <a:path w="18" h="18">
                    <a:moveTo>
                      <a:pt x="0" y="0"/>
                    </a:moveTo>
                    <a:lnTo>
                      <a:pt x="18" y="18"/>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2" name="Freeform 11"/>
              <p:cNvSpPr>
                <a:spLocks/>
              </p:cNvSpPr>
              <p:nvPr/>
            </p:nvSpPr>
            <p:spPr bwMode="auto">
              <a:xfrm>
                <a:off x="3930" y="839"/>
                <a:ext cx="12" cy="18"/>
              </a:xfrm>
              <a:custGeom>
                <a:avLst/>
                <a:gdLst>
                  <a:gd name="T0" fmla="*/ 12 w 12"/>
                  <a:gd name="T1" fmla="*/ 6 h 18"/>
                  <a:gd name="T2" fmla="*/ 6 w 12"/>
                  <a:gd name="T3" fmla="*/ 0 h 18"/>
                  <a:gd name="T4" fmla="*/ 0 w 12"/>
                  <a:gd name="T5" fmla="*/ 6 h 18"/>
                  <a:gd name="T6" fmla="*/ 6 w 12"/>
                  <a:gd name="T7" fmla="*/ 18 h 18"/>
                  <a:gd name="T8" fmla="*/ 12 w 12"/>
                  <a:gd name="T9" fmla="*/ 6 h 18"/>
                </a:gdLst>
                <a:ahLst/>
                <a:cxnLst>
                  <a:cxn ang="0">
                    <a:pos x="T0" y="T1"/>
                  </a:cxn>
                  <a:cxn ang="0">
                    <a:pos x="T2" y="T3"/>
                  </a:cxn>
                  <a:cxn ang="0">
                    <a:pos x="T4" y="T5"/>
                  </a:cxn>
                  <a:cxn ang="0">
                    <a:pos x="T6" y="T7"/>
                  </a:cxn>
                  <a:cxn ang="0">
                    <a:pos x="T8" y="T9"/>
                  </a:cxn>
                </a:cxnLst>
                <a:rect l="0" t="0" r="r" b="b"/>
                <a:pathLst>
                  <a:path w="12" h="18">
                    <a:moveTo>
                      <a:pt x="12" y="6"/>
                    </a:moveTo>
                    <a:lnTo>
                      <a:pt x="6" y="0"/>
                    </a:lnTo>
                    <a:lnTo>
                      <a:pt x="0" y="6"/>
                    </a:lnTo>
                    <a:lnTo>
                      <a:pt x="6" y="18"/>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3" name="Freeform 12"/>
              <p:cNvSpPr>
                <a:spLocks/>
              </p:cNvSpPr>
              <p:nvPr/>
            </p:nvSpPr>
            <p:spPr bwMode="auto">
              <a:xfrm>
                <a:off x="5142" y="761"/>
                <a:ext cx="12" cy="30"/>
              </a:xfrm>
              <a:custGeom>
                <a:avLst/>
                <a:gdLst>
                  <a:gd name="T0" fmla="*/ 6 w 12"/>
                  <a:gd name="T1" fmla="*/ 24 h 30"/>
                  <a:gd name="T2" fmla="*/ 12 w 12"/>
                  <a:gd name="T3" fmla="*/ 18 h 30"/>
                  <a:gd name="T4" fmla="*/ 6 w 12"/>
                  <a:gd name="T5" fmla="*/ 0 h 30"/>
                  <a:gd name="T6" fmla="*/ 0 w 12"/>
                  <a:gd name="T7" fmla="*/ 6 h 30"/>
                  <a:gd name="T8" fmla="*/ 0 w 12"/>
                  <a:gd name="T9" fmla="*/ 24 h 30"/>
                  <a:gd name="T10" fmla="*/ 6 w 12"/>
                  <a:gd name="T11" fmla="*/ 30 h 30"/>
                  <a:gd name="T12" fmla="*/ 6 w 12"/>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24"/>
                    </a:moveTo>
                    <a:lnTo>
                      <a:pt x="12" y="18"/>
                    </a:lnTo>
                    <a:lnTo>
                      <a:pt x="6" y="0"/>
                    </a:lnTo>
                    <a:lnTo>
                      <a:pt x="0" y="6"/>
                    </a:lnTo>
                    <a:lnTo>
                      <a:pt x="0" y="24"/>
                    </a:lnTo>
                    <a:lnTo>
                      <a:pt x="6" y="30"/>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4" name="Freeform 13"/>
              <p:cNvSpPr>
                <a:spLocks/>
              </p:cNvSpPr>
              <p:nvPr/>
            </p:nvSpPr>
            <p:spPr bwMode="auto">
              <a:xfrm>
                <a:off x="3978" y="875"/>
                <a:ext cx="30" cy="18"/>
              </a:xfrm>
              <a:custGeom>
                <a:avLst/>
                <a:gdLst>
                  <a:gd name="T0" fmla="*/ 30 w 30"/>
                  <a:gd name="T1" fmla="*/ 6 h 18"/>
                  <a:gd name="T2" fmla="*/ 18 w 30"/>
                  <a:gd name="T3" fmla="*/ 0 h 18"/>
                  <a:gd name="T4" fmla="*/ 0 w 30"/>
                  <a:gd name="T5" fmla="*/ 18 h 18"/>
                  <a:gd name="T6" fmla="*/ 18 w 30"/>
                  <a:gd name="T7" fmla="*/ 18 h 18"/>
                  <a:gd name="T8" fmla="*/ 30 w 30"/>
                  <a:gd name="T9" fmla="*/ 6 h 18"/>
                </a:gdLst>
                <a:ahLst/>
                <a:cxnLst>
                  <a:cxn ang="0">
                    <a:pos x="T0" y="T1"/>
                  </a:cxn>
                  <a:cxn ang="0">
                    <a:pos x="T2" y="T3"/>
                  </a:cxn>
                  <a:cxn ang="0">
                    <a:pos x="T4" y="T5"/>
                  </a:cxn>
                  <a:cxn ang="0">
                    <a:pos x="T6" y="T7"/>
                  </a:cxn>
                  <a:cxn ang="0">
                    <a:pos x="T8" y="T9"/>
                  </a:cxn>
                </a:cxnLst>
                <a:rect l="0" t="0" r="r" b="b"/>
                <a:pathLst>
                  <a:path w="30" h="18">
                    <a:moveTo>
                      <a:pt x="30" y="6"/>
                    </a:moveTo>
                    <a:lnTo>
                      <a:pt x="18" y="0"/>
                    </a:lnTo>
                    <a:lnTo>
                      <a:pt x="0" y="18"/>
                    </a:lnTo>
                    <a:lnTo>
                      <a:pt x="18" y="18"/>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5" name="Freeform 14"/>
              <p:cNvSpPr>
                <a:spLocks/>
              </p:cNvSpPr>
              <p:nvPr/>
            </p:nvSpPr>
            <p:spPr bwMode="auto">
              <a:xfrm>
                <a:off x="5130" y="791"/>
                <a:ext cx="72" cy="48"/>
              </a:xfrm>
              <a:custGeom>
                <a:avLst/>
                <a:gdLst>
                  <a:gd name="T0" fmla="*/ 24 w 72"/>
                  <a:gd name="T1" fmla="*/ 0 h 48"/>
                  <a:gd name="T2" fmla="*/ 12 w 72"/>
                  <a:gd name="T3" fmla="*/ 24 h 48"/>
                  <a:gd name="T4" fmla="*/ 0 w 72"/>
                  <a:gd name="T5" fmla="*/ 30 h 48"/>
                  <a:gd name="T6" fmla="*/ 6 w 72"/>
                  <a:gd name="T7" fmla="*/ 36 h 48"/>
                  <a:gd name="T8" fmla="*/ 18 w 72"/>
                  <a:gd name="T9" fmla="*/ 30 h 48"/>
                  <a:gd name="T10" fmla="*/ 72 w 72"/>
                  <a:gd name="T11" fmla="*/ 48 h 48"/>
                  <a:gd name="T12" fmla="*/ 48 w 72"/>
                  <a:gd name="T13" fmla="*/ 0 h 48"/>
                  <a:gd name="T14" fmla="*/ 24 w 72"/>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8">
                    <a:moveTo>
                      <a:pt x="24" y="0"/>
                    </a:moveTo>
                    <a:lnTo>
                      <a:pt x="12" y="24"/>
                    </a:lnTo>
                    <a:lnTo>
                      <a:pt x="0" y="30"/>
                    </a:lnTo>
                    <a:lnTo>
                      <a:pt x="6" y="36"/>
                    </a:lnTo>
                    <a:lnTo>
                      <a:pt x="18" y="30"/>
                    </a:lnTo>
                    <a:lnTo>
                      <a:pt x="72" y="48"/>
                    </a:lnTo>
                    <a:lnTo>
                      <a:pt x="48"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6" name="Freeform 15"/>
              <p:cNvSpPr>
                <a:spLocks/>
              </p:cNvSpPr>
              <p:nvPr/>
            </p:nvSpPr>
            <p:spPr bwMode="auto">
              <a:xfrm>
                <a:off x="3528" y="947"/>
                <a:ext cx="18" cy="24"/>
              </a:xfrm>
              <a:custGeom>
                <a:avLst/>
                <a:gdLst>
                  <a:gd name="T0" fmla="*/ 6 w 18"/>
                  <a:gd name="T1" fmla="*/ 0 h 24"/>
                  <a:gd name="T2" fmla="*/ 0 w 18"/>
                  <a:gd name="T3" fmla="*/ 0 h 24"/>
                  <a:gd name="T4" fmla="*/ 6 w 18"/>
                  <a:gd name="T5" fmla="*/ 6 h 24"/>
                  <a:gd name="T6" fmla="*/ 18 w 18"/>
                  <a:gd name="T7" fmla="*/ 24 h 24"/>
                  <a:gd name="T8" fmla="*/ 18 w 18"/>
                  <a:gd name="T9" fmla="*/ 6 h 24"/>
                  <a:gd name="T10" fmla="*/ 12 w 18"/>
                  <a:gd name="T11" fmla="*/ 0 h 24"/>
                  <a:gd name="T12" fmla="*/ 6 w 1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6" y="0"/>
                    </a:moveTo>
                    <a:lnTo>
                      <a:pt x="0" y="0"/>
                    </a:lnTo>
                    <a:lnTo>
                      <a:pt x="6" y="6"/>
                    </a:lnTo>
                    <a:lnTo>
                      <a:pt x="18" y="24"/>
                    </a:lnTo>
                    <a:lnTo>
                      <a:pt x="18" y="6"/>
                    </a:lnTo>
                    <a:lnTo>
                      <a:pt x="12"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7" name="Freeform 16"/>
              <p:cNvSpPr>
                <a:spLocks/>
              </p:cNvSpPr>
              <p:nvPr/>
            </p:nvSpPr>
            <p:spPr bwMode="auto">
              <a:xfrm>
                <a:off x="5166" y="635"/>
                <a:ext cx="72" cy="78"/>
              </a:xfrm>
              <a:custGeom>
                <a:avLst/>
                <a:gdLst>
                  <a:gd name="T0" fmla="*/ 18 w 72"/>
                  <a:gd name="T1" fmla="*/ 66 h 78"/>
                  <a:gd name="T2" fmla="*/ 42 w 72"/>
                  <a:gd name="T3" fmla="*/ 78 h 78"/>
                  <a:gd name="T4" fmla="*/ 60 w 72"/>
                  <a:gd name="T5" fmla="*/ 60 h 78"/>
                  <a:gd name="T6" fmla="*/ 54 w 72"/>
                  <a:gd name="T7" fmla="*/ 48 h 78"/>
                  <a:gd name="T8" fmla="*/ 72 w 72"/>
                  <a:gd name="T9" fmla="*/ 42 h 78"/>
                  <a:gd name="T10" fmla="*/ 36 w 72"/>
                  <a:gd name="T11" fmla="*/ 12 h 78"/>
                  <a:gd name="T12" fmla="*/ 0 w 72"/>
                  <a:gd name="T13" fmla="*/ 0 h 78"/>
                  <a:gd name="T14" fmla="*/ 24 w 72"/>
                  <a:gd name="T15" fmla="*/ 24 h 78"/>
                  <a:gd name="T16" fmla="*/ 18 w 72"/>
                  <a:gd name="T17"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8">
                    <a:moveTo>
                      <a:pt x="18" y="66"/>
                    </a:moveTo>
                    <a:lnTo>
                      <a:pt x="42" y="78"/>
                    </a:lnTo>
                    <a:lnTo>
                      <a:pt x="60" y="60"/>
                    </a:lnTo>
                    <a:lnTo>
                      <a:pt x="54" y="48"/>
                    </a:lnTo>
                    <a:lnTo>
                      <a:pt x="72" y="42"/>
                    </a:lnTo>
                    <a:lnTo>
                      <a:pt x="36" y="12"/>
                    </a:lnTo>
                    <a:lnTo>
                      <a:pt x="0" y="0"/>
                    </a:lnTo>
                    <a:lnTo>
                      <a:pt x="24" y="24"/>
                    </a:lnTo>
                    <a:lnTo>
                      <a:pt x="18"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8" name="Freeform 17"/>
              <p:cNvSpPr>
                <a:spLocks/>
              </p:cNvSpPr>
              <p:nvPr/>
            </p:nvSpPr>
            <p:spPr bwMode="auto">
              <a:xfrm>
                <a:off x="5250" y="677"/>
                <a:ext cx="96" cy="60"/>
              </a:xfrm>
              <a:custGeom>
                <a:avLst/>
                <a:gdLst>
                  <a:gd name="T0" fmla="*/ 72 w 96"/>
                  <a:gd name="T1" fmla="*/ 60 h 60"/>
                  <a:gd name="T2" fmla="*/ 96 w 96"/>
                  <a:gd name="T3" fmla="*/ 30 h 60"/>
                  <a:gd name="T4" fmla="*/ 48 w 96"/>
                  <a:gd name="T5" fmla="*/ 12 h 60"/>
                  <a:gd name="T6" fmla="*/ 18 w 96"/>
                  <a:gd name="T7" fmla="*/ 12 h 60"/>
                  <a:gd name="T8" fmla="*/ 0 w 96"/>
                  <a:gd name="T9" fmla="*/ 0 h 60"/>
                  <a:gd name="T10" fmla="*/ 24 w 96"/>
                  <a:gd name="T11" fmla="*/ 42 h 60"/>
                  <a:gd name="T12" fmla="*/ 72 w 9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6" h="60">
                    <a:moveTo>
                      <a:pt x="72" y="60"/>
                    </a:moveTo>
                    <a:lnTo>
                      <a:pt x="96" y="30"/>
                    </a:lnTo>
                    <a:lnTo>
                      <a:pt x="48" y="12"/>
                    </a:lnTo>
                    <a:lnTo>
                      <a:pt x="18" y="12"/>
                    </a:lnTo>
                    <a:lnTo>
                      <a:pt x="0" y="0"/>
                    </a:lnTo>
                    <a:lnTo>
                      <a:pt x="24" y="42"/>
                    </a:lnTo>
                    <a:lnTo>
                      <a:pt x="7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9" name="Freeform 18"/>
              <p:cNvSpPr>
                <a:spLocks/>
              </p:cNvSpPr>
              <p:nvPr/>
            </p:nvSpPr>
            <p:spPr bwMode="auto">
              <a:xfrm>
                <a:off x="4242" y="275"/>
                <a:ext cx="48" cy="48"/>
              </a:xfrm>
              <a:custGeom>
                <a:avLst/>
                <a:gdLst>
                  <a:gd name="T0" fmla="*/ 48 w 48"/>
                  <a:gd name="T1" fmla="*/ 18 h 48"/>
                  <a:gd name="T2" fmla="*/ 18 w 48"/>
                  <a:gd name="T3" fmla="*/ 0 h 48"/>
                  <a:gd name="T4" fmla="*/ 0 w 48"/>
                  <a:gd name="T5" fmla="*/ 12 h 48"/>
                  <a:gd name="T6" fmla="*/ 18 w 48"/>
                  <a:gd name="T7" fmla="*/ 48 h 48"/>
                  <a:gd name="T8" fmla="*/ 48 w 48"/>
                  <a:gd name="T9" fmla="*/ 18 h 48"/>
                </a:gdLst>
                <a:ahLst/>
                <a:cxnLst>
                  <a:cxn ang="0">
                    <a:pos x="T0" y="T1"/>
                  </a:cxn>
                  <a:cxn ang="0">
                    <a:pos x="T2" y="T3"/>
                  </a:cxn>
                  <a:cxn ang="0">
                    <a:pos x="T4" y="T5"/>
                  </a:cxn>
                  <a:cxn ang="0">
                    <a:pos x="T6" y="T7"/>
                  </a:cxn>
                  <a:cxn ang="0">
                    <a:pos x="T8" y="T9"/>
                  </a:cxn>
                </a:cxnLst>
                <a:rect l="0" t="0" r="r" b="b"/>
                <a:pathLst>
                  <a:path w="48" h="48">
                    <a:moveTo>
                      <a:pt x="48" y="18"/>
                    </a:moveTo>
                    <a:lnTo>
                      <a:pt x="18" y="0"/>
                    </a:lnTo>
                    <a:lnTo>
                      <a:pt x="0" y="12"/>
                    </a:lnTo>
                    <a:lnTo>
                      <a:pt x="18" y="48"/>
                    </a:lnTo>
                    <a:lnTo>
                      <a:pt x="4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0" name="Freeform 19"/>
              <p:cNvSpPr>
                <a:spLocks/>
              </p:cNvSpPr>
              <p:nvPr/>
            </p:nvSpPr>
            <p:spPr bwMode="auto">
              <a:xfrm>
                <a:off x="4386" y="347"/>
                <a:ext cx="120" cy="138"/>
              </a:xfrm>
              <a:custGeom>
                <a:avLst/>
                <a:gdLst>
                  <a:gd name="T0" fmla="*/ 12 w 120"/>
                  <a:gd name="T1" fmla="*/ 138 h 138"/>
                  <a:gd name="T2" fmla="*/ 36 w 120"/>
                  <a:gd name="T3" fmla="*/ 120 h 138"/>
                  <a:gd name="T4" fmla="*/ 120 w 120"/>
                  <a:gd name="T5" fmla="*/ 90 h 138"/>
                  <a:gd name="T6" fmla="*/ 96 w 120"/>
                  <a:gd name="T7" fmla="*/ 30 h 138"/>
                  <a:gd name="T8" fmla="*/ 72 w 120"/>
                  <a:gd name="T9" fmla="*/ 36 h 138"/>
                  <a:gd name="T10" fmla="*/ 66 w 120"/>
                  <a:gd name="T11" fmla="*/ 0 h 138"/>
                  <a:gd name="T12" fmla="*/ 54 w 120"/>
                  <a:gd name="T13" fmla="*/ 18 h 138"/>
                  <a:gd name="T14" fmla="*/ 48 w 120"/>
                  <a:gd name="T15" fmla="*/ 12 h 138"/>
                  <a:gd name="T16" fmla="*/ 0 w 120"/>
                  <a:gd name="T17" fmla="*/ 132 h 138"/>
                  <a:gd name="T18" fmla="*/ 12 w 120"/>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38">
                    <a:moveTo>
                      <a:pt x="12" y="138"/>
                    </a:moveTo>
                    <a:lnTo>
                      <a:pt x="36" y="120"/>
                    </a:lnTo>
                    <a:lnTo>
                      <a:pt x="120" y="90"/>
                    </a:lnTo>
                    <a:lnTo>
                      <a:pt x="96" y="30"/>
                    </a:lnTo>
                    <a:lnTo>
                      <a:pt x="72" y="36"/>
                    </a:lnTo>
                    <a:lnTo>
                      <a:pt x="66" y="0"/>
                    </a:lnTo>
                    <a:lnTo>
                      <a:pt x="54" y="18"/>
                    </a:lnTo>
                    <a:lnTo>
                      <a:pt x="48" y="12"/>
                    </a:lnTo>
                    <a:lnTo>
                      <a:pt x="0" y="132"/>
                    </a:lnTo>
                    <a:lnTo>
                      <a:pt x="12"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1" name="Freeform 20"/>
              <p:cNvSpPr>
                <a:spLocks/>
              </p:cNvSpPr>
              <p:nvPr/>
            </p:nvSpPr>
            <p:spPr bwMode="auto">
              <a:xfrm>
                <a:off x="3498" y="269"/>
                <a:ext cx="24" cy="30"/>
              </a:xfrm>
              <a:custGeom>
                <a:avLst/>
                <a:gdLst>
                  <a:gd name="T0" fmla="*/ 24 w 24"/>
                  <a:gd name="T1" fmla="*/ 12 h 30"/>
                  <a:gd name="T2" fmla="*/ 6 w 24"/>
                  <a:gd name="T3" fmla="*/ 0 h 30"/>
                  <a:gd name="T4" fmla="*/ 0 w 24"/>
                  <a:gd name="T5" fmla="*/ 18 h 30"/>
                  <a:gd name="T6" fmla="*/ 24 w 24"/>
                  <a:gd name="T7" fmla="*/ 30 h 30"/>
                  <a:gd name="T8" fmla="*/ 24 w 24"/>
                  <a:gd name="T9" fmla="*/ 12 h 30"/>
                </a:gdLst>
                <a:ahLst/>
                <a:cxnLst>
                  <a:cxn ang="0">
                    <a:pos x="T0" y="T1"/>
                  </a:cxn>
                  <a:cxn ang="0">
                    <a:pos x="T2" y="T3"/>
                  </a:cxn>
                  <a:cxn ang="0">
                    <a:pos x="T4" y="T5"/>
                  </a:cxn>
                  <a:cxn ang="0">
                    <a:pos x="T6" y="T7"/>
                  </a:cxn>
                  <a:cxn ang="0">
                    <a:pos x="T8" y="T9"/>
                  </a:cxn>
                </a:cxnLst>
                <a:rect l="0" t="0" r="r" b="b"/>
                <a:pathLst>
                  <a:path w="24" h="30">
                    <a:moveTo>
                      <a:pt x="24" y="12"/>
                    </a:moveTo>
                    <a:lnTo>
                      <a:pt x="6" y="0"/>
                    </a:lnTo>
                    <a:lnTo>
                      <a:pt x="0" y="18"/>
                    </a:lnTo>
                    <a:lnTo>
                      <a:pt x="24" y="30"/>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2" name="Freeform 21"/>
              <p:cNvSpPr>
                <a:spLocks/>
              </p:cNvSpPr>
              <p:nvPr/>
            </p:nvSpPr>
            <p:spPr bwMode="auto">
              <a:xfrm>
                <a:off x="4272" y="263"/>
                <a:ext cx="132" cy="144"/>
              </a:xfrm>
              <a:custGeom>
                <a:avLst/>
                <a:gdLst>
                  <a:gd name="T0" fmla="*/ 0 w 132"/>
                  <a:gd name="T1" fmla="*/ 72 h 144"/>
                  <a:gd name="T2" fmla="*/ 24 w 132"/>
                  <a:gd name="T3" fmla="*/ 78 h 144"/>
                  <a:gd name="T4" fmla="*/ 36 w 132"/>
                  <a:gd name="T5" fmla="*/ 120 h 144"/>
                  <a:gd name="T6" fmla="*/ 102 w 132"/>
                  <a:gd name="T7" fmla="*/ 144 h 144"/>
                  <a:gd name="T8" fmla="*/ 120 w 132"/>
                  <a:gd name="T9" fmla="*/ 138 h 144"/>
                  <a:gd name="T10" fmla="*/ 108 w 132"/>
                  <a:gd name="T11" fmla="*/ 90 h 144"/>
                  <a:gd name="T12" fmla="*/ 126 w 132"/>
                  <a:gd name="T13" fmla="*/ 102 h 144"/>
                  <a:gd name="T14" fmla="*/ 132 w 132"/>
                  <a:gd name="T15" fmla="*/ 30 h 144"/>
                  <a:gd name="T16" fmla="*/ 114 w 132"/>
                  <a:gd name="T17" fmla="*/ 0 h 144"/>
                  <a:gd name="T18" fmla="*/ 54 w 132"/>
                  <a:gd name="T19" fmla="*/ 0 h 144"/>
                  <a:gd name="T20" fmla="*/ 24 w 132"/>
                  <a:gd name="T21" fmla="*/ 30 h 144"/>
                  <a:gd name="T22" fmla="*/ 36 w 132"/>
                  <a:gd name="T23" fmla="*/ 42 h 144"/>
                  <a:gd name="T24" fmla="*/ 0 w 132"/>
                  <a:gd name="T25"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44">
                    <a:moveTo>
                      <a:pt x="0" y="72"/>
                    </a:moveTo>
                    <a:lnTo>
                      <a:pt x="24" y="78"/>
                    </a:lnTo>
                    <a:lnTo>
                      <a:pt x="36" y="120"/>
                    </a:lnTo>
                    <a:lnTo>
                      <a:pt x="102" y="144"/>
                    </a:lnTo>
                    <a:lnTo>
                      <a:pt x="120" y="138"/>
                    </a:lnTo>
                    <a:lnTo>
                      <a:pt x="108" y="90"/>
                    </a:lnTo>
                    <a:lnTo>
                      <a:pt x="126" y="102"/>
                    </a:lnTo>
                    <a:lnTo>
                      <a:pt x="132" y="30"/>
                    </a:lnTo>
                    <a:lnTo>
                      <a:pt x="114" y="0"/>
                    </a:lnTo>
                    <a:lnTo>
                      <a:pt x="54" y="0"/>
                    </a:lnTo>
                    <a:lnTo>
                      <a:pt x="24" y="30"/>
                    </a:lnTo>
                    <a:lnTo>
                      <a:pt x="36" y="42"/>
                    </a:lnTo>
                    <a:lnTo>
                      <a:pt x="0"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3" name="Freeform 22"/>
              <p:cNvSpPr>
                <a:spLocks/>
              </p:cNvSpPr>
              <p:nvPr/>
            </p:nvSpPr>
            <p:spPr bwMode="auto">
              <a:xfrm>
                <a:off x="3450" y="1050"/>
                <a:ext cx="42" cy="42"/>
              </a:xfrm>
              <a:custGeom>
                <a:avLst/>
                <a:gdLst>
                  <a:gd name="T0" fmla="*/ 42 w 42"/>
                  <a:gd name="T1" fmla="*/ 18 h 42"/>
                  <a:gd name="T2" fmla="*/ 18 w 42"/>
                  <a:gd name="T3" fmla="*/ 0 h 42"/>
                  <a:gd name="T4" fmla="*/ 6 w 42"/>
                  <a:gd name="T5" fmla="*/ 0 h 42"/>
                  <a:gd name="T6" fmla="*/ 0 w 42"/>
                  <a:gd name="T7" fmla="*/ 36 h 42"/>
                  <a:gd name="T8" fmla="*/ 12 w 42"/>
                  <a:gd name="T9" fmla="*/ 42 h 42"/>
                  <a:gd name="T10" fmla="*/ 42 w 42"/>
                  <a:gd name="T11" fmla="*/ 18 h 42"/>
                </a:gdLst>
                <a:ahLst/>
                <a:cxnLst>
                  <a:cxn ang="0">
                    <a:pos x="T0" y="T1"/>
                  </a:cxn>
                  <a:cxn ang="0">
                    <a:pos x="T2" y="T3"/>
                  </a:cxn>
                  <a:cxn ang="0">
                    <a:pos x="T4" y="T5"/>
                  </a:cxn>
                  <a:cxn ang="0">
                    <a:pos x="T6" y="T7"/>
                  </a:cxn>
                  <a:cxn ang="0">
                    <a:pos x="T8" y="T9"/>
                  </a:cxn>
                  <a:cxn ang="0">
                    <a:pos x="T10" y="T11"/>
                  </a:cxn>
                </a:cxnLst>
                <a:rect l="0" t="0" r="r" b="b"/>
                <a:pathLst>
                  <a:path w="42" h="42">
                    <a:moveTo>
                      <a:pt x="42" y="18"/>
                    </a:moveTo>
                    <a:lnTo>
                      <a:pt x="18" y="0"/>
                    </a:lnTo>
                    <a:lnTo>
                      <a:pt x="6" y="0"/>
                    </a:lnTo>
                    <a:lnTo>
                      <a:pt x="0" y="36"/>
                    </a:lnTo>
                    <a:lnTo>
                      <a:pt x="12" y="42"/>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4" name="Freeform 23"/>
              <p:cNvSpPr>
                <a:spLocks/>
              </p:cNvSpPr>
              <p:nvPr/>
            </p:nvSpPr>
            <p:spPr bwMode="auto">
              <a:xfrm>
                <a:off x="4068" y="677"/>
                <a:ext cx="12" cy="24"/>
              </a:xfrm>
              <a:custGeom>
                <a:avLst/>
                <a:gdLst>
                  <a:gd name="T0" fmla="*/ 6 w 12"/>
                  <a:gd name="T1" fmla="*/ 24 h 24"/>
                  <a:gd name="T2" fmla="*/ 6 w 12"/>
                  <a:gd name="T3" fmla="*/ 12 h 24"/>
                  <a:gd name="T4" fmla="*/ 12 w 12"/>
                  <a:gd name="T5" fmla="*/ 12 h 24"/>
                  <a:gd name="T6" fmla="*/ 6 w 12"/>
                  <a:gd name="T7" fmla="*/ 0 h 24"/>
                  <a:gd name="T8" fmla="*/ 6 w 12"/>
                  <a:gd name="T9" fmla="*/ 6 h 24"/>
                  <a:gd name="T10" fmla="*/ 0 w 12"/>
                  <a:gd name="T11" fmla="*/ 6 h 24"/>
                  <a:gd name="T12" fmla="*/ 0 w 12"/>
                  <a:gd name="T13" fmla="*/ 18 h 24"/>
                  <a:gd name="T14" fmla="*/ 0 w 12"/>
                  <a:gd name="T15" fmla="*/ 12 h 24"/>
                  <a:gd name="T16" fmla="*/ 6 w 1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6" y="24"/>
                    </a:moveTo>
                    <a:lnTo>
                      <a:pt x="6" y="12"/>
                    </a:lnTo>
                    <a:lnTo>
                      <a:pt x="12" y="12"/>
                    </a:lnTo>
                    <a:lnTo>
                      <a:pt x="6" y="0"/>
                    </a:lnTo>
                    <a:lnTo>
                      <a:pt x="6" y="6"/>
                    </a:lnTo>
                    <a:lnTo>
                      <a:pt x="0" y="6"/>
                    </a:lnTo>
                    <a:lnTo>
                      <a:pt x="0" y="18"/>
                    </a:lnTo>
                    <a:lnTo>
                      <a:pt x="0" y="12"/>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5" name="Freeform 24"/>
              <p:cNvSpPr>
                <a:spLocks/>
              </p:cNvSpPr>
              <p:nvPr/>
            </p:nvSpPr>
            <p:spPr bwMode="auto">
              <a:xfrm>
                <a:off x="4014" y="845"/>
                <a:ext cx="18" cy="24"/>
              </a:xfrm>
              <a:custGeom>
                <a:avLst/>
                <a:gdLst>
                  <a:gd name="T0" fmla="*/ 18 w 18"/>
                  <a:gd name="T1" fmla="*/ 12 h 24"/>
                  <a:gd name="T2" fmla="*/ 12 w 18"/>
                  <a:gd name="T3" fmla="*/ 6 h 24"/>
                  <a:gd name="T4" fmla="*/ 12 w 18"/>
                  <a:gd name="T5" fmla="*/ 0 h 24"/>
                  <a:gd name="T6" fmla="*/ 0 w 18"/>
                  <a:gd name="T7" fmla="*/ 12 h 24"/>
                  <a:gd name="T8" fmla="*/ 12 w 18"/>
                  <a:gd name="T9" fmla="*/ 24 h 24"/>
                  <a:gd name="T10" fmla="*/ 18 w 18"/>
                  <a:gd name="T11" fmla="*/ 12 h 24"/>
                </a:gdLst>
                <a:ahLst/>
                <a:cxnLst>
                  <a:cxn ang="0">
                    <a:pos x="T0" y="T1"/>
                  </a:cxn>
                  <a:cxn ang="0">
                    <a:pos x="T2" y="T3"/>
                  </a:cxn>
                  <a:cxn ang="0">
                    <a:pos x="T4" y="T5"/>
                  </a:cxn>
                  <a:cxn ang="0">
                    <a:pos x="T6" y="T7"/>
                  </a:cxn>
                  <a:cxn ang="0">
                    <a:pos x="T8" y="T9"/>
                  </a:cxn>
                  <a:cxn ang="0">
                    <a:pos x="T10" y="T11"/>
                  </a:cxn>
                </a:cxnLst>
                <a:rect l="0" t="0" r="r" b="b"/>
                <a:pathLst>
                  <a:path w="18" h="24">
                    <a:moveTo>
                      <a:pt x="18" y="12"/>
                    </a:moveTo>
                    <a:lnTo>
                      <a:pt x="12" y="6"/>
                    </a:lnTo>
                    <a:lnTo>
                      <a:pt x="12" y="0"/>
                    </a:lnTo>
                    <a:lnTo>
                      <a:pt x="0" y="12"/>
                    </a:lnTo>
                    <a:lnTo>
                      <a:pt x="12" y="24"/>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6" name="Freeform 25"/>
              <p:cNvSpPr>
                <a:spLocks/>
              </p:cNvSpPr>
              <p:nvPr/>
            </p:nvSpPr>
            <p:spPr bwMode="auto">
              <a:xfrm>
                <a:off x="4314" y="551"/>
                <a:ext cx="24" cy="24"/>
              </a:xfrm>
              <a:custGeom>
                <a:avLst/>
                <a:gdLst>
                  <a:gd name="T0" fmla="*/ 12 w 24"/>
                  <a:gd name="T1" fmla="*/ 24 h 24"/>
                  <a:gd name="T2" fmla="*/ 24 w 24"/>
                  <a:gd name="T3" fmla="*/ 12 h 24"/>
                  <a:gd name="T4" fmla="*/ 24 w 24"/>
                  <a:gd name="T5" fmla="*/ 0 h 24"/>
                  <a:gd name="T6" fmla="*/ 0 w 24"/>
                  <a:gd name="T7" fmla="*/ 18 h 24"/>
                  <a:gd name="T8" fmla="*/ 12 w 24"/>
                  <a:gd name="T9" fmla="*/ 18 h 24"/>
                  <a:gd name="T10" fmla="*/ 12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12" y="24"/>
                    </a:moveTo>
                    <a:lnTo>
                      <a:pt x="24" y="12"/>
                    </a:lnTo>
                    <a:lnTo>
                      <a:pt x="24" y="0"/>
                    </a:lnTo>
                    <a:lnTo>
                      <a:pt x="0" y="18"/>
                    </a:lnTo>
                    <a:lnTo>
                      <a:pt x="12" y="18"/>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7" name="Freeform 26"/>
              <p:cNvSpPr>
                <a:spLocks/>
              </p:cNvSpPr>
              <p:nvPr/>
            </p:nvSpPr>
            <p:spPr bwMode="auto">
              <a:xfrm>
                <a:off x="4524" y="461"/>
                <a:ext cx="18" cy="18"/>
              </a:xfrm>
              <a:custGeom>
                <a:avLst/>
                <a:gdLst>
                  <a:gd name="T0" fmla="*/ 3 w 3"/>
                  <a:gd name="T1" fmla="*/ 1 h 3"/>
                  <a:gd name="T2" fmla="*/ 2 w 3"/>
                  <a:gd name="T3" fmla="*/ 1 h 3"/>
                  <a:gd name="T4" fmla="*/ 1 w 3"/>
                  <a:gd name="T5" fmla="*/ 0 h 3"/>
                  <a:gd name="T6" fmla="*/ 0 w 3"/>
                  <a:gd name="T7" fmla="*/ 1 h 3"/>
                  <a:gd name="T8" fmla="*/ 3 w 3"/>
                  <a:gd name="T9" fmla="*/ 3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cubicBezTo>
                      <a:pt x="3" y="1"/>
                      <a:pt x="2" y="1"/>
                      <a:pt x="2" y="1"/>
                    </a:cubicBezTo>
                    <a:cubicBezTo>
                      <a:pt x="2" y="1"/>
                      <a:pt x="1" y="0"/>
                      <a:pt x="1" y="0"/>
                    </a:cubicBezTo>
                    <a:cubicBezTo>
                      <a:pt x="0" y="1"/>
                      <a:pt x="0" y="1"/>
                      <a:pt x="0" y="1"/>
                    </a:cubicBezTo>
                    <a:cubicBezTo>
                      <a:pt x="3" y="3"/>
                      <a:pt x="3" y="3"/>
                      <a:pt x="3" y="3"/>
                    </a:cubicBezTo>
                    <a:lnTo>
                      <a:pt x="3" y="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8" name="Freeform 27"/>
              <p:cNvSpPr>
                <a:spLocks/>
              </p:cNvSpPr>
              <p:nvPr/>
            </p:nvSpPr>
            <p:spPr bwMode="auto">
              <a:xfrm>
                <a:off x="3642" y="995"/>
                <a:ext cx="36" cy="43"/>
              </a:xfrm>
              <a:custGeom>
                <a:avLst/>
                <a:gdLst>
                  <a:gd name="T0" fmla="*/ 0 w 36"/>
                  <a:gd name="T1" fmla="*/ 19 h 43"/>
                  <a:gd name="T2" fmla="*/ 6 w 36"/>
                  <a:gd name="T3" fmla="*/ 31 h 43"/>
                  <a:gd name="T4" fmla="*/ 30 w 36"/>
                  <a:gd name="T5" fmla="*/ 43 h 43"/>
                  <a:gd name="T6" fmla="*/ 36 w 36"/>
                  <a:gd name="T7" fmla="*/ 37 h 43"/>
                  <a:gd name="T8" fmla="*/ 12 w 36"/>
                  <a:gd name="T9" fmla="*/ 0 h 43"/>
                  <a:gd name="T10" fmla="*/ 0 w 36"/>
                  <a:gd name="T11" fmla="*/ 19 h 43"/>
                </a:gdLst>
                <a:ahLst/>
                <a:cxnLst>
                  <a:cxn ang="0">
                    <a:pos x="T0" y="T1"/>
                  </a:cxn>
                  <a:cxn ang="0">
                    <a:pos x="T2" y="T3"/>
                  </a:cxn>
                  <a:cxn ang="0">
                    <a:pos x="T4" y="T5"/>
                  </a:cxn>
                  <a:cxn ang="0">
                    <a:pos x="T6" y="T7"/>
                  </a:cxn>
                  <a:cxn ang="0">
                    <a:pos x="T8" y="T9"/>
                  </a:cxn>
                  <a:cxn ang="0">
                    <a:pos x="T10" y="T11"/>
                  </a:cxn>
                </a:cxnLst>
                <a:rect l="0" t="0" r="r" b="b"/>
                <a:pathLst>
                  <a:path w="36" h="43">
                    <a:moveTo>
                      <a:pt x="0" y="19"/>
                    </a:moveTo>
                    <a:lnTo>
                      <a:pt x="6" y="31"/>
                    </a:lnTo>
                    <a:lnTo>
                      <a:pt x="30" y="43"/>
                    </a:lnTo>
                    <a:lnTo>
                      <a:pt x="36" y="37"/>
                    </a:lnTo>
                    <a:lnTo>
                      <a:pt x="12" y="0"/>
                    </a:lnTo>
                    <a:lnTo>
                      <a:pt x="0" y="1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9" name="Freeform 28"/>
              <p:cNvSpPr>
                <a:spLocks/>
              </p:cNvSpPr>
              <p:nvPr/>
            </p:nvSpPr>
            <p:spPr bwMode="auto">
              <a:xfrm>
                <a:off x="5052" y="653"/>
                <a:ext cx="12" cy="36"/>
              </a:xfrm>
              <a:custGeom>
                <a:avLst/>
                <a:gdLst>
                  <a:gd name="T0" fmla="*/ 12 w 12"/>
                  <a:gd name="T1" fmla="*/ 18 h 36"/>
                  <a:gd name="T2" fmla="*/ 6 w 12"/>
                  <a:gd name="T3" fmla="*/ 0 h 36"/>
                  <a:gd name="T4" fmla="*/ 0 w 12"/>
                  <a:gd name="T5" fmla="*/ 30 h 36"/>
                  <a:gd name="T6" fmla="*/ 6 w 12"/>
                  <a:gd name="T7" fmla="*/ 36 h 36"/>
                  <a:gd name="T8" fmla="*/ 12 w 12"/>
                  <a:gd name="T9" fmla="*/ 18 h 36"/>
                </a:gdLst>
                <a:ahLst/>
                <a:cxnLst>
                  <a:cxn ang="0">
                    <a:pos x="T0" y="T1"/>
                  </a:cxn>
                  <a:cxn ang="0">
                    <a:pos x="T2" y="T3"/>
                  </a:cxn>
                  <a:cxn ang="0">
                    <a:pos x="T4" y="T5"/>
                  </a:cxn>
                  <a:cxn ang="0">
                    <a:pos x="T6" y="T7"/>
                  </a:cxn>
                  <a:cxn ang="0">
                    <a:pos x="T8" y="T9"/>
                  </a:cxn>
                </a:cxnLst>
                <a:rect l="0" t="0" r="r" b="b"/>
                <a:pathLst>
                  <a:path w="12" h="36">
                    <a:moveTo>
                      <a:pt x="12" y="18"/>
                    </a:moveTo>
                    <a:lnTo>
                      <a:pt x="6" y="0"/>
                    </a:lnTo>
                    <a:lnTo>
                      <a:pt x="0" y="30"/>
                    </a:lnTo>
                    <a:lnTo>
                      <a:pt x="6" y="36"/>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0" name="Freeform 29"/>
              <p:cNvSpPr>
                <a:spLocks/>
              </p:cNvSpPr>
              <p:nvPr/>
            </p:nvSpPr>
            <p:spPr bwMode="auto">
              <a:xfrm>
                <a:off x="3606" y="251"/>
                <a:ext cx="30" cy="24"/>
              </a:xfrm>
              <a:custGeom>
                <a:avLst/>
                <a:gdLst>
                  <a:gd name="T0" fmla="*/ 18 w 30"/>
                  <a:gd name="T1" fmla="*/ 18 h 24"/>
                  <a:gd name="T2" fmla="*/ 30 w 30"/>
                  <a:gd name="T3" fmla="*/ 12 h 24"/>
                  <a:gd name="T4" fmla="*/ 24 w 30"/>
                  <a:gd name="T5" fmla="*/ 0 h 24"/>
                  <a:gd name="T6" fmla="*/ 0 w 30"/>
                  <a:gd name="T7" fmla="*/ 0 h 24"/>
                  <a:gd name="T8" fmla="*/ 0 w 30"/>
                  <a:gd name="T9" fmla="*/ 18 h 24"/>
                  <a:gd name="T10" fmla="*/ 12 w 30"/>
                  <a:gd name="T11" fmla="*/ 24 h 24"/>
                  <a:gd name="T12" fmla="*/ 18 w 30"/>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18" y="18"/>
                    </a:moveTo>
                    <a:lnTo>
                      <a:pt x="30" y="12"/>
                    </a:lnTo>
                    <a:lnTo>
                      <a:pt x="24" y="0"/>
                    </a:lnTo>
                    <a:lnTo>
                      <a:pt x="0" y="0"/>
                    </a:lnTo>
                    <a:lnTo>
                      <a:pt x="0" y="18"/>
                    </a:lnTo>
                    <a:lnTo>
                      <a:pt x="12" y="24"/>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1" name="Freeform 30"/>
              <p:cNvSpPr>
                <a:spLocks/>
              </p:cNvSpPr>
              <p:nvPr/>
            </p:nvSpPr>
            <p:spPr bwMode="auto">
              <a:xfrm>
                <a:off x="3546" y="251"/>
                <a:ext cx="18" cy="12"/>
              </a:xfrm>
              <a:custGeom>
                <a:avLst/>
                <a:gdLst>
                  <a:gd name="T0" fmla="*/ 18 w 18"/>
                  <a:gd name="T1" fmla="*/ 0 h 12"/>
                  <a:gd name="T2" fmla="*/ 0 w 18"/>
                  <a:gd name="T3" fmla="*/ 6 h 12"/>
                  <a:gd name="T4" fmla="*/ 12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0" y="6"/>
                    </a:lnTo>
                    <a:lnTo>
                      <a:pt x="12"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2" name="Freeform 31"/>
              <p:cNvSpPr>
                <a:spLocks/>
              </p:cNvSpPr>
              <p:nvPr/>
            </p:nvSpPr>
            <p:spPr bwMode="auto">
              <a:xfrm>
                <a:off x="3552" y="563"/>
                <a:ext cx="282" cy="270"/>
              </a:xfrm>
              <a:custGeom>
                <a:avLst/>
                <a:gdLst>
                  <a:gd name="T0" fmla="*/ 30 w 282"/>
                  <a:gd name="T1" fmla="*/ 234 h 270"/>
                  <a:gd name="T2" fmla="*/ 12 w 282"/>
                  <a:gd name="T3" fmla="*/ 258 h 270"/>
                  <a:gd name="T4" fmla="*/ 6 w 282"/>
                  <a:gd name="T5" fmla="*/ 264 h 270"/>
                  <a:gd name="T6" fmla="*/ 12 w 282"/>
                  <a:gd name="T7" fmla="*/ 264 h 270"/>
                  <a:gd name="T8" fmla="*/ 30 w 282"/>
                  <a:gd name="T9" fmla="*/ 258 h 270"/>
                  <a:gd name="T10" fmla="*/ 54 w 282"/>
                  <a:gd name="T11" fmla="*/ 270 h 270"/>
                  <a:gd name="T12" fmla="*/ 66 w 282"/>
                  <a:gd name="T13" fmla="*/ 252 h 270"/>
                  <a:gd name="T14" fmla="*/ 60 w 282"/>
                  <a:gd name="T15" fmla="*/ 246 h 270"/>
                  <a:gd name="T16" fmla="*/ 72 w 282"/>
                  <a:gd name="T17" fmla="*/ 246 h 270"/>
                  <a:gd name="T18" fmla="*/ 60 w 282"/>
                  <a:gd name="T19" fmla="*/ 234 h 270"/>
                  <a:gd name="T20" fmla="*/ 78 w 282"/>
                  <a:gd name="T21" fmla="*/ 234 h 270"/>
                  <a:gd name="T22" fmla="*/ 72 w 282"/>
                  <a:gd name="T23" fmla="*/ 210 h 270"/>
                  <a:gd name="T24" fmla="*/ 84 w 282"/>
                  <a:gd name="T25" fmla="*/ 216 h 270"/>
                  <a:gd name="T26" fmla="*/ 96 w 282"/>
                  <a:gd name="T27" fmla="*/ 198 h 270"/>
                  <a:gd name="T28" fmla="*/ 90 w 282"/>
                  <a:gd name="T29" fmla="*/ 186 h 270"/>
                  <a:gd name="T30" fmla="*/ 102 w 282"/>
                  <a:gd name="T31" fmla="*/ 186 h 270"/>
                  <a:gd name="T32" fmla="*/ 108 w 282"/>
                  <a:gd name="T33" fmla="*/ 168 h 270"/>
                  <a:gd name="T34" fmla="*/ 120 w 282"/>
                  <a:gd name="T35" fmla="*/ 174 h 270"/>
                  <a:gd name="T36" fmla="*/ 126 w 282"/>
                  <a:gd name="T37" fmla="*/ 150 h 270"/>
                  <a:gd name="T38" fmla="*/ 138 w 282"/>
                  <a:gd name="T39" fmla="*/ 150 h 270"/>
                  <a:gd name="T40" fmla="*/ 180 w 282"/>
                  <a:gd name="T41" fmla="*/ 102 h 270"/>
                  <a:gd name="T42" fmla="*/ 270 w 282"/>
                  <a:gd name="T43" fmla="*/ 66 h 270"/>
                  <a:gd name="T44" fmla="*/ 282 w 282"/>
                  <a:gd name="T45" fmla="*/ 18 h 270"/>
                  <a:gd name="T46" fmla="*/ 258 w 282"/>
                  <a:gd name="T47" fmla="*/ 0 h 270"/>
                  <a:gd name="T48" fmla="*/ 222 w 282"/>
                  <a:gd name="T49" fmla="*/ 18 h 270"/>
                  <a:gd name="T50" fmla="*/ 228 w 282"/>
                  <a:gd name="T51" fmla="*/ 36 h 270"/>
                  <a:gd name="T52" fmla="*/ 168 w 282"/>
                  <a:gd name="T53" fmla="*/ 66 h 270"/>
                  <a:gd name="T54" fmla="*/ 132 w 282"/>
                  <a:gd name="T55" fmla="*/ 60 h 270"/>
                  <a:gd name="T56" fmla="*/ 138 w 282"/>
                  <a:gd name="T57" fmla="*/ 72 h 270"/>
                  <a:gd name="T58" fmla="*/ 126 w 282"/>
                  <a:gd name="T59" fmla="*/ 78 h 270"/>
                  <a:gd name="T60" fmla="*/ 132 w 282"/>
                  <a:gd name="T61" fmla="*/ 66 h 270"/>
                  <a:gd name="T62" fmla="*/ 96 w 282"/>
                  <a:gd name="T63" fmla="*/ 84 h 270"/>
                  <a:gd name="T64" fmla="*/ 66 w 282"/>
                  <a:gd name="T65" fmla="*/ 132 h 270"/>
                  <a:gd name="T66" fmla="*/ 36 w 282"/>
                  <a:gd name="T67" fmla="*/ 138 h 270"/>
                  <a:gd name="T68" fmla="*/ 54 w 282"/>
                  <a:gd name="T69" fmla="*/ 162 h 270"/>
                  <a:gd name="T70" fmla="*/ 36 w 282"/>
                  <a:gd name="T71" fmla="*/ 174 h 270"/>
                  <a:gd name="T72" fmla="*/ 48 w 282"/>
                  <a:gd name="T73" fmla="*/ 186 h 270"/>
                  <a:gd name="T74" fmla="*/ 0 w 282"/>
                  <a:gd name="T75" fmla="*/ 234 h 270"/>
                  <a:gd name="T76" fmla="*/ 30 w 282"/>
                  <a:gd name="T77" fmla="*/ 23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2" h="270">
                    <a:moveTo>
                      <a:pt x="30" y="234"/>
                    </a:moveTo>
                    <a:lnTo>
                      <a:pt x="12" y="258"/>
                    </a:lnTo>
                    <a:lnTo>
                      <a:pt x="6" y="264"/>
                    </a:lnTo>
                    <a:lnTo>
                      <a:pt x="12" y="264"/>
                    </a:lnTo>
                    <a:lnTo>
                      <a:pt x="30" y="258"/>
                    </a:lnTo>
                    <a:lnTo>
                      <a:pt x="54" y="270"/>
                    </a:lnTo>
                    <a:lnTo>
                      <a:pt x="66" y="252"/>
                    </a:lnTo>
                    <a:lnTo>
                      <a:pt x="60" y="246"/>
                    </a:lnTo>
                    <a:lnTo>
                      <a:pt x="72" y="246"/>
                    </a:lnTo>
                    <a:lnTo>
                      <a:pt x="60" y="234"/>
                    </a:lnTo>
                    <a:lnTo>
                      <a:pt x="78" y="234"/>
                    </a:lnTo>
                    <a:lnTo>
                      <a:pt x="72" y="210"/>
                    </a:lnTo>
                    <a:lnTo>
                      <a:pt x="84" y="216"/>
                    </a:lnTo>
                    <a:lnTo>
                      <a:pt x="96" y="198"/>
                    </a:lnTo>
                    <a:lnTo>
                      <a:pt x="90" y="186"/>
                    </a:lnTo>
                    <a:lnTo>
                      <a:pt x="102" y="186"/>
                    </a:lnTo>
                    <a:lnTo>
                      <a:pt x="108" y="168"/>
                    </a:lnTo>
                    <a:lnTo>
                      <a:pt x="120" y="174"/>
                    </a:lnTo>
                    <a:lnTo>
                      <a:pt x="126" y="150"/>
                    </a:lnTo>
                    <a:lnTo>
                      <a:pt x="138" y="150"/>
                    </a:lnTo>
                    <a:lnTo>
                      <a:pt x="180" y="102"/>
                    </a:lnTo>
                    <a:lnTo>
                      <a:pt x="270" y="66"/>
                    </a:lnTo>
                    <a:lnTo>
                      <a:pt x="282" y="18"/>
                    </a:lnTo>
                    <a:lnTo>
                      <a:pt x="258" y="0"/>
                    </a:lnTo>
                    <a:lnTo>
                      <a:pt x="222" y="18"/>
                    </a:lnTo>
                    <a:lnTo>
                      <a:pt x="228" y="36"/>
                    </a:lnTo>
                    <a:lnTo>
                      <a:pt x="168" y="66"/>
                    </a:lnTo>
                    <a:lnTo>
                      <a:pt x="132" y="60"/>
                    </a:lnTo>
                    <a:lnTo>
                      <a:pt x="138" y="72"/>
                    </a:lnTo>
                    <a:lnTo>
                      <a:pt x="126" y="78"/>
                    </a:lnTo>
                    <a:lnTo>
                      <a:pt x="132" y="66"/>
                    </a:lnTo>
                    <a:lnTo>
                      <a:pt x="96" y="84"/>
                    </a:lnTo>
                    <a:lnTo>
                      <a:pt x="66" y="132"/>
                    </a:lnTo>
                    <a:lnTo>
                      <a:pt x="36" y="138"/>
                    </a:lnTo>
                    <a:lnTo>
                      <a:pt x="54" y="162"/>
                    </a:lnTo>
                    <a:lnTo>
                      <a:pt x="36" y="174"/>
                    </a:lnTo>
                    <a:lnTo>
                      <a:pt x="48" y="186"/>
                    </a:lnTo>
                    <a:lnTo>
                      <a:pt x="0" y="234"/>
                    </a:lnTo>
                    <a:lnTo>
                      <a:pt x="30" y="23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3" name="Freeform 32"/>
              <p:cNvSpPr>
                <a:spLocks/>
              </p:cNvSpPr>
              <p:nvPr/>
            </p:nvSpPr>
            <p:spPr bwMode="auto">
              <a:xfrm>
                <a:off x="4320" y="617"/>
                <a:ext cx="18" cy="12"/>
              </a:xfrm>
              <a:custGeom>
                <a:avLst/>
                <a:gdLst>
                  <a:gd name="T0" fmla="*/ 6 w 18"/>
                  <a:gd name="T1" fmla="*/ 0 h 12"/>
                  <a:gd name="T2" fmla="*/ 0 w 18"/>
                  <a:gd name="T3" fmla="*/ 6 h 12"/>
                  <a:gd name="T4" fmla="*/ 18 w 18"/>
                  <a:gd name="T5" fmla="*/ 12 h 12"/>
                  <a:gd name="T6" fmla="*/ 12 w 18"/>
                  <a:gd name="T7" fmla="*/ 0 h 12"/>
                  <a:gd name="T8" fmla="*/ 6 w 18"/>
                  <a:gd name="T9" fmla="*/ 0 h 12"/>
                </a:gdLst>
                <a:ahLst/>
                <a:cxnLst>
                  <a:cxn ang="0">
                    <a:pos x="T0" y="T1"/>
                  </a:cxn>
                  <a:cxn ang="0">
                    <a:pos x="T2" y="T3"/>
                  </a:cxn>
                  <a:cxn ang="0">
                    <a:pos x="T4" y="T5"/>
                  </a:cxn>
                  <a:cxn ang="0">
                    <a:pos x="T6" y="T7"/>
                  </a:cxn>
                  <a:cxn ang="0">
                    <a:pos x="T8" y="T9"/>
                  </a:cxn>
                </a:cxnLst>
                <a:rect l="0" t="0" r="r" b="b"/>
                <a:pathLst>
                  <a:path w="18" h="12">
                    <a:moveTo>
                      <a:pt x="6" y="0"/>
                    </a:moveTo>
                    <a:lnTo>
                      <a:pt x="0" y="6"/>
                    </a:lnTo>
                    <a:lnTo>
                      <a:pt x="18" y="12"/>
                    </a:lnTo>
                    <a:lnTo>
                      <a:pt x="12"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4" name="Freeform 33"/>
              <p:cNvSpPr>
                <a:spLocks/>
              </p:cNvSpPr>
              <p:nvPr/>
            </p:nvSpPr>
            <p:spPr bwMode="auto">
              <a:xfrm>
                <a:off x="3516" y="821"/>
                <a:ext cx="108" cy="162"/>
              </a:xfrm>
              <a:custGeom>
                <a:avLst/>
                <a:gdLst>
                  <a:gd name="T0" fmla="*/ 0 w 108"/>
                  <a:gd name="T1" fmla="*/ 84 h 162"/>
                  <a:gd name="T2" fmla="*/ 6 w 108"/>
                  <a:gd name="T3" fmla="*/ 114 h 162"/>
                  <a:gd name="T4" fmla="*/ 24 w 108"/>
                  <a:gd name="T5" fmla="*/ 114 h 162"/>
                  <a:gd name="T6" fmla="*/ 42 w 108"/>
                  <a:gd name="T7" fmla="*/ 156 h 162"/>
                  <a:gd name="T8" fmla="*/ 102 w 108"/>
                  <a:gd name="T9" fmla="*/ 162 h 162"/>
                  <a:gd name="T10" fmla="*/ 108 w 108"/>
                  <a:gd name="T11" fmla="*/ 156 h 162"/>
                  <a:gd name="T12" fmla="*/ 90 w 108"/>
                  <a:gd name="T13" fmla="*/ 150 h 162"/>
                  <a:gd name="T14" fmla="*/ 66 w 108"/>
                  <a:gd name="T15" fmla="*/ 90 h 162"/>
                  <a:gd name="T16" fmla="*/ 90 w 108"/>
                  <a:gd name="T17" fmla="*/ 18 h 162"/>
                  <a:gd name="T18" fmla="*/ 66 w 108"/>
                  <a:gd name="T19" fmla="*/ 0 h 162"/>
                  <a:gd name="T20" fmla="*/ 18 w 108"/>
                  <a:gd name="T21" fmla="*/ 30 h 162"/>
                  <a:gd name="T22" fmla="*/ 24 w 108"/>
                  <a:gd name="T23" fmla="*/ 48 h 162"/>
                  <a:gd name="T24" fmla="*/ 0 w 108"/>
                  <a:gd name="T25" fmla="*/ 8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62">
                    <a:moveTo>
                      <a:pt x="0" y="84"/>
                    </a:moveTo>
                    <a:lnTo>
                      <a:pt x="6" y="114"/>
                    </a:lnTo>
                    <a:lnTo>
                      <a:pt x="24" y="114"/>
                    </a:lnTo>
                    <a:lnTo>
                      <a:pt x="42" y="156"/>
                    </a:lnTo>
                    <a:lnTo>
                      <a:pt x="102" y="162"/>
                    </a:lnTo>
                    <a:lnTo>
                      <a:pt x="108" y="156"/>
                    </a:lnTo>
                    <a:lnTo>
                      <a:pt x="90" y="150"/>
                    </a:lnTo>
                    <a:lnTo>
                      <a:pt x="66" y="90"/>
                    </a:lnTo>
                    <a:lnTo>
                      <a:pt x="90" y="18"/>
                    </a:lnTo>
                    <a:lnTo>
                      <a:pt x="66" y="0"/>
                    </a:lnTo>
                    <a:lnTo>
                      <a:pt x="18" y="30"/>
                    </a:lnTo>
                    <a:lnTo>
                      <a:pt x="24" y="48"/>
                    </a:lnTo>
                    <a:lnTo>
                      <a:pt x="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5" name="Freeform 34"/>
              <p:cNvSpPr>
                <a:spLocks/>
              </p:cNvSpPr>
              <p:nvPr/>
            </p:nvSpPr>
            <p:spPr bwMode="auto">
              <a:xfrm>
                <a:off x="4206" y="539"/>
                <a:ext cx="6" cy="18"/>
              </a:xfrm>
              <a:custGeom>
                <a:avLst/>
                <a:gdLst>
                  <a:gd name="T0" fmla="*/ 6 w 6"/>
                  <a:gd name="T1" fmla="*/ 12 h 18"/>
                  <a:gd name="T2" fmla="*/ 6 w 6"/>
                  <a:gd name="T3" fmla="*/ 0 h 18"/>
                  <a:gd name="T4" fmla="*/ 0 w 6"/>
                  <a:gd name="T5" fmla="*/ 6 h 18"/>
                  <a:gd name="T6" fmla="*/ 0 w 6"/>
                  <a:gd name="T7" fmla="*/ 18 h 18"/>
                  <a:gd name="T8" fmla="*/ 6 w 6"/>
                  <a:gd name="T9" fmla="*/ 12 h 18"/>
                </a:gdLst>
                <a:ahLst/>
                <a:cxnLst>
                  <a:cxn ang="0">
                    <a:pos x="T0" y="T1"/>
                  </a:cxn>
                  <a:cxn ang="0">
                    <a:pos x="T2" y="T3"/>
                  </a:cxn>
                  <a:cxn ang="0">
                    <a:pos x="T4" y="T5"/>
                  </a:cxn>
                  <a:cxn ang="0">
                    <a:pos x="T6" y="T7"/>
                  </a:cxn>
                  <a:cxn ang="0">
                    <a:pos x="T8" y="T9"/>
                  </a:cxn>
                </a:cxnLst>
                <a:rect l="0" t="0" r="r" b="b"/>
                <a:pathLst>
                  <a:path w="6" h="18">
                    <a:moveTo>
                      <a:pt x="6" y="12"/>
                    </a:moveTo>
                    <a:lnTo>
                      <a:pt x="6" y="0"/>
                    </a:lnTo>
                    <a:lnTo>
                      <a:pt x="0" y="6"/>
                    </a:lnTo>
                    <a:lnTo>
                      <a:pt x="0" y="18"/>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6" name="Freeform 35"/>
              <p:cNvSpPr>
                <a:spLocks noEditPoints="1"/>
              </p:cNvSpPr>
              <p:nvPr/>
            </p:nvSpPr>
            <p:spPr bwMode="auto">
              <a:xfrm>
                <a:off x="3072" y="503"/>
                <a:ext cx="2688" cy="1519"/>
              </a:xfrm>
              <a:custGeom>
                <a:avLst/>
                <a:gdLst>
                  <a:gd name="T0" fmla="*/ 382 w 448"/>
                  <a:gd name="T1" fmla="*/ 80 h 253"/>
                  <a:gd name="T2" fmla="*/ 348 w 448"/>
                  <a:gd name="T3" fmla="*/ 62 h 253"/>
                  <a:gd name="T4" fmla="*/ 318 w 448"/>
                  <a:gd name="T5" fmla="*/ 80 h 253"/>
                  <a:gd name="T6" fmla="*/ 293 w 448"/>
                  <a:gd name="T7" fmla="*/ 56 h 253"/>
                  <a:gd name="T8" fmla="*/ 255 w 448"/>
                  <a:gd name="T9" fmla="*/ 50 h 253"/>
                  <a:gd name="T10" fmla="*/ 239 w 448"/>
                  <a:gd name="T11" fmla="*/ 9 h 253"/>
                  <a:gd name="T12" fmla="*/ 200 w 448"/>
                  <a:gd name="T13" fmla="*/ 22 h 253"/>
                  <a:gd name="T14" fmla="*/ 175 w 448"/>
                  <a:gd name="T15" fmla="*/ 50 h 253"/>
                  <a:gd name="T16" fmla="*/ 168 w 448"/>
                  <a:gd name="T17" fmla="*/ 75 h 253"/>
                  <a:gd name="T18" fmla="*/ 156 w 448"/>
                  <a:gd name="T19" fmla="*/ 78 h 253"/>
                  <a:gd name="T20" fmla="*/ 144 w 448"/>
                  <a:gd name="T21" fmla="*/ 81 h 253"/>
                  <a:gd name="T22" fmla="*/ 152 w 448"/>
                  <a:gd name="T23" fmla="*/ 106 h 253"/>
                  <a:gd name="T24" fmla="*/ 136 w 448"/>
                  <a:gd name="T25" fmla="*/ 111 h 253"/>
                  <a:gd name="T26" fmla="*/ 135 w 448"/>
                  <a:gd name="T27" fmla="*/ 58 h 253"/>
                  <a:gd name="T28" fmla="*/ 112 w 448"/>
                  <a:gd name="T29" fmla="*/ 91 h 253"/>
                  <a:gd name="T30" fmla="*/ 82 w 448"/>
                  <a:gd name="T31" fmla="*/ 101 h 253"/>
                  <a:gd name="T32" fmla="*/ 56 w 448"/>
                  <a:gd name="T33" fmla="*/ 99 h 253"/>
                  <a:gd name="T34" fmla="*/ 32 w 448"/>
                  <a:gd name="T35" fmla="*/ 126 h 253"/>
                  <a:gd name="T36" fmla="*/ 22 w 448"/>
                  <a:gd name="T37" fmla="*/ 118 h 253"/>
                  <a:gd name="T38" fmla="*/ 23 w 448"/>
                  <a:gd name="T39" fmla="*/ 93 h 253"/>
                  <a:gd name="T40" fmla="*/ 5 w 448"/>
                  <a:gd name="T41" fmla="*/ 95 h 253"/>
                  <a:gd name="T42" fmla="*/ 8 w 448"/>
                  <a:gd name="T43" fmla="*/ 136 h 253"/>
                  <a:gd name="T44" fmla="*/ 2 w 448"/>
                  <a:gd name="T45" fmla="*/ 163 h 253"/>
                  <a:gd name="T46" fmla="*/ 0 w 448"/>
                  <a:gd name="T47" fmla="*/ 174 h 253"/>
                  <a:gd name="T48" fmla="*/ 15 w 448"/>
                  <a:gd name="T49" fmla="*/ 194 h 253"/>
                  <a:gd name="T50" fmla="*/ 20 w 448"/>
                  <a:gd name="T51" fmla="*/ 202 h 253"/>
                  <a:gd name="T52" fmla="*/ 27 w 448"/>
                  <a:gd name="T53" fmla="*/ 212 h 253"/>
                  <a:gd name="T54" fmla="*/ 37 w 448"/>
                  <a:gd name="T55" fmla="*/ 228 h 253"/>
                  <a:gd name="T56" fmla="*/ 50 w 448"/>
                  <a:gd name="T57" fmla="*/ 247 h 253"/>
                  <a:gd name="T58" fmla="*/ 63 w 448"/>
                  <a:gd name="T59" fmla="*/ 250 h 253"/>
                  <a:gd name="T60" fmla="*/ 63 w 448"/>
                  <a:gd name="T61" fmla="*/ 230 h 253"/>
                  <a:gd name="T62" fmla="*/ 63 w 448"/>
                  <a:gd name="T63" fmla="*/ 213 h 253"/>
                  <a:gd name="T64" fmla="*/ 75 w 448"/>
                  <a:gd name="T65" fmla="*/ 206 h 253"/>
                  <a:gd name="T66" fmla="*/ 99 w 448"/>
                  <a:gd name="T67" fmla="*/ 204 h 253"/>
                  <a:gd name="T68" fmla="*/ 133 w 448"/>
                  <a:gd name="T69" fmla="*/ 187 h 253"/>
                  <a:gd name="T70" fmla="*/ 151 w 448"/>
                  <a:gd name="T71" fmla="*/ 195 h 253"/>
                  <a:gd name="T72" fmla="*/ 183 w 448"/>
                  <a:gd name="T73" fmla="*/ 218 h 253"/>
                  <a:gd name="T74" fmla="*/ 204 w 448"/>
                  <a:gd name="T75" fmla="*/ 212 h 253"/>
                  <a:gd name="T76" fmla="*/ 238 w 448"/>
                  <a:gd name="T77" fmla="*/ 211 h 253"/>
                  <a:gd name="T78" fmla="*/ 276 w 448"/>
                  <a:gd name="T79" fmla="*/ 216 h 253"/>
                  <a:gd name="T80" fmla="*/ 302 w 448"/>
                  <a:gd name="T81" fmla="*/ 203 h 253"/>
                  <a:gd name="T82" fmla="*/ 326 w 448"/>
                  <a:gd name="T83" fmla="*/ 232 h 253"/>
                  <a:gd name="T84" fmla="*/ 321 w 448"/>
                  <a:gd name="T85" fmla="*/ 245 h 253"/>
                  <a:gd name="T86" fmla="*/ 349 w 448"/>
                  <a:gd name="T87" fmla="*/ 204 h 253"/>
                  <a:gd name="T88" fmla="*/ 337 w 448"/>
                  <a:gd name="T89" fmla="*/ 195 h 253"/>
                  <a:gd name="T90" fmla="*/ 362 w 448"/>
                  <a:gd name="T91" fmla="*/ 164 h 253"/>
                  <a:gd name="T92" fmla="*/ 384 w 448"/>
                  <a:gd name="T93" fmla="*/ 167 h 253"/>
                  <a:gd name="T94" fmla="*/ 405 w 448"/>
                  <a:gd name="T95" fmla="*/ 154 h 253"/>
                  <a:gd name="T96" fmla="*/ 411 w 448"/>
                  <a:gd name="T97" fmla="*/ 157 h 253"/>
                  <a:gd name="T98" fmla="*/ 394 w 448"/>
                  <a:gd name="T99" fmla="*/ 198 h 253"/>
                  <a:gd name="T100" fmla="*/ 413 w 448"/>
                  <a:gd name="T101" fmla="*/ 183 h 253"/>
                  <a:gd name="T102" fmla="*/ 412 w 448"/>
                  <a:gd name="T103" fmla="*/ 173 h 253"/>
                  <a:gd name="T104" fmla="*/ 438 w 448"/>
                  <a:gd name="T105" fmla="*/ 158 h 253"/>
                  <a:gd name="T106" fmla="*/ 15 w 448"/>
                  <a:gd name="T107" fmla="*/ 159 h 253"/>
                  <a:gd name="T108" fmla="*/ 11 w 448"/>
                  <a:gd name="T109" fmla="*/ 149 h 253"/>
                  <a:gd name="T110" fmla="*/ 24 w 448"/>
                  <a:gd name="T111" fmla="*/ 150 h 253"/>
                  <a:gd name="T112" fmla="*/ 24 w 448"/>
                  <a:gd name="T113" fmla="*/ 146 h 253"/>
                  <a:gd name="T114" fmla="*/ 32 w 448"/>
                  <a:gd name="T115" fmla="*/ 158 h 253"/>
                  <a:gd name="T116" fmla="*/ 32 w 448"/>
                  <a:gd name="T117" fmla="*/ 167 h 253"/>
                  <a:gd name="T118" fmla="*/ 67 w 448"/>
                  <a:gd name="T119" fmla="*/ 193 h 253"/>
                  <a:gd name="T120" fmla="*/ 249 w 448"/>
                  <a:gd name="T121" fmla="*/ 197 h 253"/>
                  <a:gd name="T122" fmla="*/ 234 w 448"/>
                  <a:gd name="T123" fmla="*/ 20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253">
                    <a:moveTo>
                      <a:pt x="437" y="87"/>
                    </a:moveTo>
                    <a:cubicBezTo>
                      <a:pt x="439" y="95"/>
                      <a:pt x="439" y="95"/>
                      <a:pt x="439" y="95"/>
                    </a:cubicBezTo>
                    <a:cubicBezTo>
                      <a:pt x="435" y="98"/>
                      <a:pt x="435" y="98"/>
                      <a:pt x="435" y="98"/>
                    </a:cubicBezTo>
                    <a:cubicBezTo>
                      <a:pt x="429" y="89"/>
                      <a:pt x="429" y="89"/>
                      <a:pt x="429" y="89"/>
                    </a:cubicBezTo>
                    <a:cubicBezTo>
                      <a:pt x="425" y="91"/>
                      <a:pt x="425" y="91"/>
                      <a:pt x="425" y="91"/>
                    </a:cubicBezTo>
                    <a:cubicBezTo>
                      <a:pt x="413" y="89"/>
                      <a:pt x="413" y="89"/>
                      <a:pt x="413" y="89"/>
                    </a:cubicBezTo>
                    <a:cubicBezTo>
                      <a:pt x="409" y="92"/>
                      <a:pt x="409" y="92"/>
                      <a:pt x="409" y="92"/>
                    </a:cubicBezTo>
                    <a:cubicBezTo>
                      <a:pt x="404" y="88"/>
                      <a:pt x="404" y="88"/>
                      <a:pt x="404" y="88"/>
                    </a:cubicBezTo>
                    <a:cubicBezTo>
                      <a:pt x="406" y="83"/>
                      <a:pt x="406" y="83"/>
                      <a:pt x="406" y="83"/>
                    </a:cubicBezTo>
                    <a:cubicBezTo>
                      <a:pt x="402" y="78"/>
                      <a:pt x="402" y="78"/>
                      <a:pt x="402" y="78"/>
                    </a:cubicBezTo>
                    <a:cubicBezTo>
                      <a:pt x="389" y="78"/>
                      <a:pt x="389" y="78"/>
                      <a:pt x="389" y="78"/>
                    </a:cubicBezTo>
                    <a:cubicBezTo>
                      <a:pt x="382" y="80"/>
                      <a:pt x="382" y="80"/>
                      <a:pt x="382" y="80"/>
                    </a:cubicBezTo>
                    <a:cubicBezTo>
                      <a:pt x="380" y="77"/>
                      <a:pt x="380" y="77"/>
                      <a:pt x="380" y="77"/>
                    </a:cubicBezTo>
                    <a:cubicBezTo>
                      <a:pt x="382" y="76"/>
                      <a:pt x="382" y="76"/>
                      <a:pt x="382" y="76"/>
                    </a:cubicBezTo>
                    <a:cubicBezTo>
                      <a:pt x="380" y="73"/>
                      <a:pt x="380" y="73"/>
                      <a:pt x="380" y="73"/>
                    </a:cubicBezTo>
                    <a:cubicBezTo>
                      <a:pt x="377" y="74"/>
                      <a:pt x="377" y="74"/>
                      <a:pt x="377" y="74"/>
                    </a:cubicBezTo>
                    <a:cubicBezTo>
                      <a:pt x="375" y="71"/>
                      <a:pt x="375" y="71"/>
                      <a:pt x="375" y="71"/>
                    </a:cubicBezTo>
                    <a:cubicBezTo>
                      <a:pt x="371" y="70"/>
                      <a:pt x="371" y="70"/>
                      <a:pt x="371" y="70"/>
                    </a:cubicBezTo>
                    <a:cubicBezTo>
                      <a:pt x="375" y="69"/>
                      <a:pt x="375" y="69"/>
                      <a:pt x="375" y="69"/>
                    </a:cubicBezTo>
                    <a:cubicBezTo>
                      <a:pt x="370" y="64"/>
                      <a:pt x="370" y="64"/>
                      <a:pt x="370" y="64"/>
                    </a:cubicBezTo>
                    <a:cubicBezTo>
                      <a:pt x="358" y="61"/>
                      <a:pt x="358" y="61"/>
                      <a:pt x="358" y="61"/>
                    </a:cubicBezTo>
                    <a:cubicBezTo>
                      <a:pt x="349" y="60"/>
                      <a:pt x="349" y="60"/>
                      <a:pt x="349" y="60"/>
                    </a:cubicBezTo>
                    <a:cubicBezTo>
                      <a:pt x="346" y="59"/>
                      <a:pt x="346" y="59"/>
                      <a:pt x="346" y="59"/>
                    </a:cubicBezTo>
                    <a:cubicBezTo>
                      <a:pt x="348" y="62"/>
                      <a:pt x="348" y="62"/>
                      <a:pt x="348" y="62"/>
                    </a:cubicBezTo>
                    <a:cubicBezTo>
                      <a:pt x="345" y="66"/>
                      <a:pt x="345" y="66"/>
                      <a:pt x="345" y="66"/>
                    </a:cubicBezTo>
                    <a:cubicBezTo>
                      <a:pt x="343" y="68"/>
                      <a:pt x="343" y="68"/>
                      <a:pt x="343" y="68"/>
                    </a:cubicBezTo>
                    <a:cubicBezTo>
                      <a:pt x="344" y="73"/>
                      <a:pt x="344" y="73"/>
                      <a:pt x="344" y="73"/>
                    </a:cubicBezTo>
                    <a:cubicBezTo>
                      <a:pt x="340" y="74"/>
                      <a:pt x="340" y="74"/>
                      <a:pt x="340" y="74"/>
                    </a:cubicBezTo>
                    <a:cubicBezTo>
                      <a:pt x="338" y="76"/>
                      <a:pt x="338" y="76"/>
                      <a:pt x="338" y="76"/>
                    </a:cubicBezTo>
                    <a:cubicBezTo>
                      <a:pt x="334" y="73"/>
                      <a:pt x="334" y="73"/>
                      <a:pt x="334" y="73"/>
                    </a:cubicBezTo>
                    <a:cubicBezTo>
                      <a:pt x="329" y="71"/>
                      <a:pt x="329" y="71"/>
                      <a:pt x="329" y="71"/>
                    </a:cubicBezTo>
                    <a:cubicBezTo>
                      <a:pt x="328" y="74"/>
                      <a:pt x="328" y="74"/>
                      <a:pt x="328" y="74"/>
                    </a:cubicBezTo>
                    <a:cubicBezTo>
                      <a:pt x="324" y="74"/>
                      <a:pt x="324" y="74"/>
                      <a:pt x="324" y="74"/>
                    </a:cubicBezTo>
                    <a:cubicBezTo>
                      <a:pt x="322" y="68"/>
                      <a:pt x="322" y="68"/>
                      <a:pt x="322" y="68"/>
                    </a:cubicBezTo>
                    <a:cubicBezTo>
                      <a:pt x="320" y="72"/>
                      <a:pt x="320" y="72"/>
                      <a:pt x="320" y="72"/>
                    </a:cubicBezTo>
                    <a:cubicBezTo>
                      <a:pt x="318" y="80"/>
                      <a:pt x="318" y="80"/>
                      <a:pt x="318" y="80"/>
                    </a:cubicBezTo>
                    <a:cubicBezTo>
                      <a:pt x="312" y="75"/>
                      <a:pt x="312" y="75"/>
                      <a:pt x="312" y="75"/>
                    </a:cubicBezTo>
                    <a:cubicBezTo>
                      <a:pt x="310" y="68"/>
                      <a:pt x="310" y="68"/>
                      <a:pt x="310" y="68"/>
                    </a:cubicBezTo>
                    <a:cubicBezTo>
                      <a:pt x="312" y="66"/>
                      <a:pt x="312" y="66"/>
                      <a:pt x="312" y="66"/>
                    </a:cubicBezTo>
                    <a:cubicBezTo>
                      <a:pt x="312" y="63"/>
                      <a:pt x="312" y="63"/>
                      <a:pt x="312" y="63"/>
                    </a:cubicBezTo>
                    <a:cubicBezTo>
                      <a:pt x="312" y="60"/>
                      <a:pt x="312" y="60"/>
                      <a:pt x="312" y="60"/>
                    </a:cubicBezTo>
                    <a:cubicBezTo>
                      <a:pt x="312" y="57"/>
                      <a:pt x="312" y="57"/>
                      <a:pt x="312" y="57"/>
                    </a:cubicBezTo>
                    <a:cubicBezTo>
                      <a:pt x="308" y="52"/>
                      <a:pt x="308" y="52"/>
                      <a:pt x="308" y="52"/>
                    </a:cubicBezTo>
                    <a:cubicBezTo>
                      <a:pt x="299" y="51"/>
                      <a:pt x="299" y="51"/>
                      <a:pt x="299" y="51"/>
                    </a:cubicBezTo>
                    <a:cubicBezTo>
                      <a:pt x="298" y="50"/>
                      <a:pt x="298" y="50"/>
                      <a:pt x="298" y="50"/>
                    </a:cubicBezTo>
                    <a:cubicBezTo>
                      <a:pt x="294" y="48"/>
                      <a:pt x="294" y="48"/>
                      <a:pt x="294" y="48"/>
                    </a:cubicBezTo>
                    <a:cubicBezTo>
                      <a:pt x="292" y="52"/>
                      <a:pt x="292" y="52"/>
                      <a:pt x="292" y="52"/>
                    </a:cubicBezTo>
                    <a:cubicBezTo>
                      <a:pt x="293" y="56"/>
                      <a:pt x="293" y="56"/>
                      <a:pt x="293" y="56"/>
                    </a:cubicBezTo>
                    <a:cubicBezTo>
                      <a:pt x="287" y="58"/>
                      <a:pt x="287" y="58"/>
                      <a:pt x="287" y="58"/>
                    </a:cubicBezTo>
                    <a:cubicBezTo>
                      <a:pt x="278" y="56"/>
                      <a:pt x="278" y="56"/>
                      <a:pt x="278" y="56"/>
                    </a:cubicBezTo>
                    <a:cubicBezTo>
                      <a:pt x="278" y="53"/>
                      <a:pt x="278" y="53"/>
                      <a:pt x="278" y="53"/>
                    </a:cubicBezTo>
                    <a:cubicBezTo>
                      <a:pt x="280" y="52"/>
                      <a:pt x="280" y="52"/>
                      <a:pt x="280" y="52"/>
                    </a:cubicBezTo>
                    <a:cubicBezTo>
                      <a:pt x="270" y="50"/>
                      <a:pt x="270" y="50"/>
                      <a:pt x="270" y="50"/>
                    </a:cubicBezTo>
                    <a:cubicBezTo>
                      <a:pt x="264" y="52"/>
                      <a:pt x="264" y="52"/>
                      <a:pt x="264" y="52"/>
                    </a:cubicBezTo>
                    <a:cubicBezTo>
                      <a:pt x="263" y="55"/>
                      <a:pt x="263" y="55"/>
                      <a:pt x="263" y="55"/>
                    </a:cubicBezTo>
                    <a:cubicBezTo>
                      <a:pt x="262" y="50"/>
                      <a:pt x="262" y="50"/>
                      <a:pt x="262" y="50"/>
                    </a:cubicBezTo>
                    <a:cubicBezTo>
                      <a:pt x="261" y="47"/>
                      <a:pt x="261" y="47"/>
                      <a:pt x="261" y="47"/>
                    </a:cubicBezTo>
                    <a:cubicBezTo>
                      <a:pt x="260" y="50"/>
                      <a:pt x="260" y="50"/>
                      <a:pt x="260" y="50"/>
                    </a:cubicBezTo>
                    <a:cubicBezTo>
                      <a:pt x="253" y="47"/>
                      <a:pt x="253" y="47"/>
                      <a:pt x="253" y="47"/>
                    </a:cubicBezTo>
                    <a:cubicBezTo>
                      <a:pt x="255" y="50"/>
                      <a:pt x="255" y="50"/>
                      <a:pt x="255" y="50"/>
                    </a:cubicBezTo>
                    <a:cubicBezTo>
                      <a:pt x="241" y="57"/>
                      <a:pt x="241" y="57"/>
                      <a:pt x="241" y="57"/>
                    </a:cubicBezTo>
                    <a:cubicBezTo>
                      <a:pt x="235" y="63"/>
                      <a:pt x="235" y="63"/>
                      <a:pt x="235" y="63"/>
                    </a:cubicBezTo>
                    <a:cubicBezTo>
                      <a:pt x="240" y="54"/>
                      <a:pt x="240" y="54"/>
                      <a:pt x="240" y="54"/>
                    </a:cubicBezTo>
                    <a:cubicBezTo>
                      <a:pt x="252" y="45"/>
                      <a:pt x="252" y="45"/>
                      <a:pt x="252" y="45"/>
                    </a:cubicBezTo>
                    <a:cubicBezTo>
                      <a:pt x="264" y="31"/>
                      <a:pt x="264" y="31"/>
                      <a:pt x="264" y="31"/>
                    </a:cubicBezTo>
                    <a:cubicBezTo>
                      <a:pt x="262" y="20"/>
                      <a:pt x="262" y="20"/>
                      <a:pt x="262" y="20"/>
                    </a:cubicBezTo>
                    <a:cubicBezTo>
                      <a:pt x="255" y="14"/>
                      <a:pt x="255" y="14"/>
                      <a:pt x="255" y="14"/>
                    </a:cubicBezTo>
                    <a:cubicBezTo>
                      <a:pt x="246" y="15"/>
                      <a:pt x="246" y="15"/>
                      <a:pt x="246" y="15"/>
                    </a:cubicBezTo>
                    <a:cubicBezTo>
                      <a:pt x="244" y="18"/>
                      <a:pt x="244" y="18"/>
                      <a:pt x="244" y="18"/>
                    </a:cubicBezTo>
                    <a:cubicBezTo>
                      <a:pt x="239" y="17"/>
                      <a:pt x="239" y="17"/>
                      <a:pt x="239" y="17"/>
                    </a:cubicBezTo>
                    <a:cubicBezTo>
                      <a:pt x="244" y="11"/>
                      <a:pt x="244" y="11"/>
                      <a:pt x="244" y="11"/>
                    </a:cubicBezTo>
                    <a:cubicBezTo>
                      <a:pt x="239" y="9"/>
                      <a:pt x="239" y="9"/>
                      <a:pt x="239" y="9"/>
                    </a:cubicBezTo>
                    <a:cubicBezTo>
                      <a:pt x="235" y="11"/>
                      <a:pt x="235" y="11"/>
                      <a:pt x="235" y="11"/>
                    </a:cubicBezTo>
                    <a:cubicBezTo>
                      <a:pt x="240" y="5"/>
                      <a:pt x="240" y="5"/>
                      <a:pt x="240" y="5"/>
                    </a:cubicBezTo>
                    <a:cubicBezTo>
                      <a:pt x="234" y="0"/>
                      <a:pt x="234" y="0"/>
                      <a:pt x="234" y="0"/>
                    </a:cubicBezTo>
                    <a:cubicBezTo>
                      <a:pt x="230" y="2"/>
                      <a:pt x="230" y="2"/>
                      <a:pt x="230" y="2"/>
                    </a:cubicBezTo>
                    <a:cubicBezTo>
                      <a:pt x="224" y="13"/>
                      <a:pt x="224" y="13"/>
                      <a:pt x="224" y="13"/>
                    </a:cubicBezTo>
                    <a:cubicBezTo>
                      <a:pt x="225" y="15"/>
                      <a:pt x="225" y="15"/>
                      <a:pt x="225" y="15"/>
                    </a:cubicBezTo>
                    <a:cubicBezTo>
                      <a:pt x="218" y="18"/>
                      <a:pt x="218" y="18"/>
                      <a:pt x="218" y="18"/>
                    </a:cubicBezTo>
                    <a:cubicBezTo>
                      <a:pt x="220" y="23"/>
                      <a:pt x="220" y="23"/>
                      <a:pt x="220" y="23"/>
                    </a:cubicBezTo>
                    <a:cubicBezTo>
                      <a:pt x="217" y="21"/>
                      <a:pt x="217" y="21"/>
                      <a:pt x="217" y="21"/>
                    </a:cubicBezTo>
                    <a:cubicBezTo>
                      <a:pt x="209" y="24"/>
                      <a:pt x="209" y="24"/>
                      <a:pt x="209" y="24"/>
                    </a:cubicBezTo>
                    <a:cubicBezTo>
                      <a:pt x="208" y="21"/>
                      <a:pt x="208" y="21"/>
                      <a:pt x="208" y="21"/>
                    </a:cubicBezTo>
                    <a:cubicBezTo>
                      <a:pt x="200" y="22"/>
                      <a:pt x="200" y="22"/>
                      <a:pt x="200" y="22"/>
                    </a:cubicBezTo>
                    <a:cubicBezTo>
                      <a:pt x="202" y="24"/>
                      <a:pt x="202" y="24"/>
                      <a:pt x="202" y="24"/>
                    </a:cubicBezTo>
                    <a:cubicBezTo>
                      <a:pt x="186" y="32"/>
                      <a:pt x="186" y="32"/>
                      <a:pt x="186" y="32"/>
                    </a:cubicBezTo>
                    <a:cubicBezTo>
                      <a:pt x="184" y="34"/>
                      <a:pt x="184" y="34"/>
                      <a:pt x="184" y="34"/>
                    </a:cubicBezTo>
                    <a:cubicBezTo>
                      <a:pt x="182" y="34"/>
                      <a:pt x="182" y="34"/>
                      <a:pt x="182" y="34"/>
                    </a:cubicBezTo>
                    <a:cubicBezTo>
                      <a:pt x="184" y="36"/>
                      <a:pt x="184" y="36"/>
                      <a:pt x="184" y="36"/>
                    </a:cubicBezTo>
                    <a:cubicBezTo>
                      <a:pt x="181" y="39"/>
                      <a:pt x="181" y="39"/>
                      <a:pt x="181" y="39"/>
                    </a:cubicBezTo>
                    <a:cubicBezTo>
                      <a:pt x="178" y="38"/>
                      <a:pt x="178" y="38"/>
                      <a:pt x="178" y="38"/>
                    </a:cubicBezTo>
                    <a:cubicBezTo>
                      <a:pt x="180" y="41"/>
                      <a:pt x="180" y="41"/>
                      <a:pt x="180" y="41"/>
                    </a:cubicBezTo>
                    <a:cubicBezTo>
                      <a:pt x="179" y="43"/>
                      <a:pt x="179" y="43"/>
                      <a:pt x="179" y="43"/>
                    </a:cubicBezTo>
                    <a:cubicBezTo>
                      <a:pt x="182" y="47"/>
                      <a:pt x="182" y="47"/>
                      <a:pt x="182" y="47"/>
                    </a:cubicBezTo>
                    <a:cubicBezTo>
                      <a:pt x="177" y="51"/>
                      <a:pt x="177" y="51"/>
                      <a:pt x="177" y="51"/>
                    </a:cubicBezTo>
                    <a:cubicBezTo>
                      <a:pt x="175" y="50"/>
                      <a:pt x="175" y="50"/>
                      <a:pt x="175" y="50"/>
                    </a:cubicBezTo>
                    <a:cubicBezTo>
                      <a:pt x="162" y="51"/>
                      <a:pt x="162" y="51"/>
                      <a:pt x="162" y="51"/>
                    </a:cubicBezTo>
                    <a:cubicBezTo>
                      <a:pt x="164" y="64"/>
                      <a:pt x="164" y="64"/>
                      <a:pt x="164" y="64"/>
                    </a:cubicBezTo>
                    <a:cubicBezTo>
                      <a:pt x="168" y="66"/>
                      <a:pt x="168" y="66"/>
                      <a:pt x="168" y="66"/>
                    </a:cubicBezTo>
                    <a:cubicBezTo>
                      <a:pt x="167" y="67"/>
                      <a:pt x="167" y="67"/>
                      <a:pt x="167" y="67"/>
                    </a:cubicBezTo>
                    <a:cubicBezTo>
                      <a:pt x="172" y="69"/>
                      <a:pt x="172" y="69"/>
                      <a:pt x="172" y="69"/>
                    </a:cubicBezTo>
                    <a:cubicBezTo>
                      <a:pt x="172" y="74"/>
                      <a:pt x="172" y="74"/>
                      <a:pt x="172" y="74"/>
                    </a:cubicBezTo>
                    <a:cubicBezTo>
                      <a:pt x="171" y="76"/>
                      <a:pt x="171" y="76"/>
                      <a:pt x="171" y="76"/>
                    </a:cubicBezTo>
                    <a:cubicBezTo>
                      <a:pt x="173" y="83"/>
                      <a:pt x="173" y="83"/>
                      <a:pt x="173" y="83"/>
                    </a:cubicBezTo>
                    <a:cubicBezTo>
                      <a:pt x="171" y="85"/>
                      <a:pt x="171" y="85"/>
                      <a:pt x="171" y="85"/>
                    </a:cubicBezTo>
                    <a:cubicBezTo>
                      <a:pt x="171" y="86"/>
                      <a:pt x="171" y="86"/>
                      <a:pt x="171" y="86"/>
                    </a:cubicBezTo>
                    <a:cubicBezTo>
                      <a:pt x="168" y="85"/>
                      <a:pt x="168" y="85"/>
                      <a:pt x="168" y="85"/>
                    </a:cubicBezTo>
                    <a:cubicBezTo>
                      <a:pt x="168" y="75"/>
                      <a:pt x="168" y="75"/>
                      <a:pt x="168" y="75"/>
                    </a:cubicBezTo>
                    <a:cubicBezTo>
                      <a:pt x="171" y="71"/>
                      <a:pt x="171" y="71"/>
                      <a:pt x="171" y="71"/>
                    </a:cubicBezTo>
                    <a:cubicBezTo>
                      <a:pt x="170" y="70"/>
                      <a:pt x="170" y="70"/>
                      <a:pt x="170" y="70"/>
                    </a:cubicBezTo>
                    <a:cubicBezTo>
                      <a:pt x="166" y="71"/>
                      <a:pt x="166" y="71"/>
                      <a:pt x="166" y="71"/>
                    </a:cubicBezTo>
                    <a:cubicBezTo>
                      <a:pt x="163" y="67"/>
                      <a:pt x="163" y="67"/>
                      <a:pt x="163" y="67"/>
                    </a:cubicBezTo>
                    <a:cubicBezTo>
                      <a:pt x="158" y="64"/>
                      <a:pt x="158" y="64"/>
                      <a:pt x="158" y="64"/>
                    </a:cubicBezTo>
                    <a:cubicBezTo>
                      <a:pt x="153" y="66"/>
                      <a:pt x="153" y="66"/>
                      <a:pt x="153" y="66"/>
                    </a:cubicBezTo>
                    <a:cubicBezTo>
                      <a:pt x="155" y="68"/>
                      <a:pt x="155" y="68"/>
                      <a:pt x="155" y="68"/>
                    </a:cubicBezTo>
                    <a:cubicBezTo>
                      <a:pt x="152" y="71"/>
                      <a:pt x="152" y="71"/>
                      <a:pt x="152" y="71"/>
                    </a:cubicBezTo>
                    <a:cubicBezTo>
                      <a:pt x="149" y="69"/>
                      <a:pt x="149" y="69"/>
                      <a:pt x="149" y="69"/>
                    </a:cubicBezTo>
                    <a:cubicBezTo>
                      <a:pt x="150" y="72"/>
                      <a:pt x="150" y="72"/>
                      <a:pt x="150" y="72"/>
                    </a:cubicBezTo>
                    <a:cubicBezTo>
                      <a:pt x="154" y="74"/>
                      <a:pt x="154" y="74"/>
                      <a:pt x="154" y="74"/>
                    </a:cubicBezTo>
                    <a:cubicBezTo>
                      <a:pt x="156" y="78"/>
                      <a:pt x="156" y="78"/>
                      <a:pt x="156" y="78"/>
                    </a:cubicBezTo>
                    <a:cubicBezTo>
                      <a:pt x="154" y="76"/>
                      <a:pt x="154" y="76"/>
                      <a:pt x="154" y="76"/>
                    </a:cubicBezTo>
                    <a:cubicBezTo>
                      <a:pt x="148" y="75"/>
                      <a:pt x="148" y="75"/>
                      <a:pt x="148" y="75"/>
                    </a:cubicBezTo>
                    <a:cubicBezTo>
                      <a:pt x="146" y="73"/>
                      <a:pt x="146" y="73"/>
                      <a:pt x="146" y="73"/>
                    </a:cubicBezTo>
                    <a:cubicBezTo>
                      <a:pt x="146" y="67"/>
                      <a:pt x="146" y="67"/>
                      <a:pt x="146" y="67"/>
                    </a:cubicBezTo>
                    <a:cubicBezTo>
                      <a:pt x="148" y="65"/>
                      <a:pt x="148" y="65"/>
                      <a:pt x="148" y="65"/>
                    </a:cubicBezTo>
                    <a:cubicBezTo>
                      <a:pt x="146" y="59"/>
                      <a:pt x="146" y="59"/>
                      <a:pt x="146" y="59"/>
                    </a:cubicBezTo>
                    <a:cubicBezTo>
                      <a:pt x="145" y="60"/>
                      <a:pt x="145" y="60"/>
                      <a:pt x="145" y="60"/>
                    </a:cubicBezTo>
                    <a:cubicBezTo>
                      <a:pt x="146" y="63"/>
                      <a:pt x="146" y="63"/>
                      <a:pt x="146" y="63"/>
                    </a:cubicBezTo>
                    <a:cubicBezTo>
                      <a:pt x="144" y="67"/>
                      <a:pt x="144" y="67"/>
                      <a:pt x="144" y="67"/>
                    </a:cubicBezTo>
                    <a:cubicBezTo>
                      <a:pt x="140" y="69"/>
                      <a:pt x="140" y="69"/>
                      <a:pt x="140" y="69"/>
                    </a:cubicBezTo>
                    <a:cubicBezTo>
                      <a:pt x="140" y="72"/>
                      <a:pt x="140" y="72"/>
                      <a:pt x="140" y="72"/>
                    </a:cubicBezTo>
                    <a:cubicBezTo>
                      <a:pt x="144" y="81"/>
                      <a:pt x="144" y="81"/>
                      <a:pt x="144" y="81"/>
                    </a:cubicBezTo>
                    <a:cubicBezTo>
                      <a:pt x="141" y="89"/>
                      <a:pt x="141" y="89"/>
                      <a:pt x="141" y="89"/>
                    </a:cubicBezTo>
                    <a:cubicBezTo>
                      <a:pt x="142" y="91"/>
                      <a:pt x="142" y="91"/>
                      <a:pt x="142" y="91"/>
                    </a:cubicBezTo>
                    <a:cubicBezTo>
                      <a:pt x="142" y="94"/>
                      <a:pt x="142" y="94"/>
                      <a:pt x="142" y="94"/>
                    </a:cubicBezTo>
                    <a:cubicBezTo>
                      <a:pt x="146" y="95"/>
                      <a:pt x="146" y="95"/>
                      <a:pt x="146" y="95"/>
                    </a:cubicBezTo>
                    <a:cubicBezTo>
                      <a:pt x="148" y="93"/>
                      <a:pt x="148" y="93"/>
                      <a:pt x="148" y="93"/>
                    </a:cubicBezTo>
                    <a:cubicBezTo>
                      <a:pt x="154" y="97"/>
                      <a:pt x="154" y="97"/>
                      <a:pt x="154" y="97"/>
                    </a:cubicBezTo>
                    <a:cubicBezTo>
                      <a:pt x="155" y="102"/>
                      <a:pt x="155" y="102"/>
                      <a:pt x="155" y="102"/>
                    </a:cubicBezTo>
                    <a:cubicBezTo>
                      <a:pt x="154" y="102"/>
                      <a:pt x="154" y="102"/>
                      <a:pt x="154" y="102"/>
                    </a:cubicBezTo>
                    <a:cubicBezTo>
                      <a:pt x="153" y="106"/>
                      <a:pt x="153" y="106"/>
                      <a:pt x="153" y="106"/>
                    </a:cubicBezTo>
                    <a:cubicBezTo>
                      <a:pt x="158" y="107"/>
                      <a:pt x="158" y="107"/>
                      <a:pt x="158" y="107"/>
                    </a:cubicBezTo>
                    <a:cubicBezTo>
                      <a:pt x="154" y="108"/>
                      <a:pt x="154" y="108"/>
                      <a:pt x="154" y="108"/>
                    </a:cubicBezTo>
                    <a:cubicBezTo>
                      <a:pt x="152" y="106"/>
                      <a:pt x="152" y="106"/>
                      <a:pt x="152" y="106"/>
                    </a:cubicBezTo>
                    <a:cubicBezTo>
                      <a:pt x="152" y="99"/>
                      <a:pt x="152" y="99"/>
                      <a:pt x="152" y="99"/>
                    </a:cubicBezTo>
                    <a:cubicBezTo>
                      <a:pt x="151" y="96"/>
                      <a:pt x="151" y="96"/>
                      <a:pt x="151" y="96"/>
                    </a:cubicBezTo>
                    <a:cubicBezTo>
                      <a:pt x="144" y="98"/>
                      <a:pt x="144" y="98"/>
                      <a:pt x="144" y="98"/>
                    </a:cubicBezTo>
                    <a:cubicBezTo>
                      <a:pt x="145" y="106"/>
                      <a:pt x="145" y="106"/>
                      <a:pt x="145" y="106"/>
                    </a:cubicBezTo>
                    <a:cubicBezTo>
                      <a:pt x="142" y="109"/>
                      <a:pt x="142" y="109"/>
                      <a:pt x="142" y="109"/>
                    </a:cubicBezTo>
                    <a:cubicBezTo>
                      <a:pt x="142" y="112"/>
                      <a:pt x="142" y="112"/>
                      <a:pt x="142" y="112"/>
                    </a:cubicBezTo>
                    <a:cubicBezTo>
                      <a:pt x="137" y="115"/>
                      <a:pt x="137" y="115"/>
                      <a:pt x="137" y="115"/>
                    </a:cubicBezTo>
                    <a:cubicBezTo>
                      <a:pt x="137" y="118"/>
                      <a:pt x="137" y="118"/>
                      <a:pt x="137" y="118"/>
                    </a:cubicBezTo>
                    <a:cubicBezTo>
                      <a:pt x="130" y="116"/>
                      <a:pt x="130" y="116"/>
                      <a:pt x="130" y="116"/>
                    </a:cubicBezTo>
                    <a:cubicBezTo>
                      <a:pt x="129" y="113"/>
                      <a:pt x="129" y="113"/>
                      <a:pt x="129" y="113"/>
                    </a:cubicBezTo>
                    <a:cubicBezTo>
                      <a:pt x="131" y="114"/>
                      <a:pt x="131" y="114"/>
                      <a:pt x="131" y="114"/>
                    </a:cubicBezTo>
                    <a:cubicBezTo>
                      <a:pt x="136" y="111"/>
                      <a:pt x="136" y="111"/>
                      <a:pt x="136" y="111"/>
                    </a:cubicBezTo>
                    <a:cubicBezTo>
                      <a:pt x="140" y="106"/>
                      <a:pt x="140" y="106"/>
                      <a:pt x="140" y="106"/>
                    </a:cubicBezTo>
                    <a:cubicBezTo>
                      <a:pt x="140" y="102"/>
                      <a:pt x="140" y="102"/>
                      <a:pt x="140" y="102"/>
                    </a:cubicBezTo>
                    <a:cubicBezTo>
                      <a:pt x="141" y="98"/>
                      <a:pt x="141" y="98"/>
                      <a:pt x="141" y="98"/>
                    </a:cubicBezTo>
                    <a:cubicBezTo>
                      <a:pt x="138" y="95"/>
                      <a:pt x="138" y="95"/>
                      <a:pt x="138" y="95"/>
                    </a:cubicBezTo>
                    <a:cubicBezTo>
                      <a:pt x="139" y="88"/>
                      <a:pt x="139" y="88"/>
                      <a:pt x="139" y="88"/>
                    </a:cubicBezTo>
                    <a:cubicBezTo>
                      <a:pt x="137" y="84"/>
                      <a:pt x="137" y="84"/>
                      <a:pt x="137" y="84"/>
                    </a:cubicBezTo>
                    <a:cubicBezTo>
                      <a:pt x="139" y="83"/>
                      <a:pt x="139" y="83"/>
                      <a:pt x="139" y="83"/>
                    </a:cubicBezTo>
                    <a:cubicBezTo>
                      <a:pt x="138" y="75"/>
                      <a:pt x="138" y="75"/>
                      <a:pt x="138" y="75"/>
                    </a:cubicBezTo>
                    <a:cubicBezTo>
                      <a:pt x="135" y="72"/>
                      <a:pt x="135" y="72"/>
                      <a:pt x="135" y="72"/>
                    </a:cubicBezTo>
                    <a:cubicBezTo>
                      <a:pt x="137" y="70"/>
                      <a:pt x="137" y="70"/>
                      <a:pt x="137" y="70"/>
                    </a:cubicBezTo>
                    <a:cubicBezTo>
                      <a:pt x="138" y="60"/>
                      <a:pt x="138" y="60"/>
                      <a:pt x="138" y="60"/>
                    </a:cubicBezTo>
                    <a:cubicBezTo>
                      <a:pt x="135" y="58"/>
                      <a:pt x="135" y="58"/>
                      <a:pt x="135" y="58"/>
                    </a:cubicBezTo>
                    <a:cubicBezTo>
                      <a:pt x="128" y="59"/>
                      <a:pt x="128" y="59"/>
                      <a:pt x="128" y="59"/>
                    </a:cubicBezTo>
                    <a:cubicBezTo>
                      <a:pt x="125" y="70"/>
                      <a:pt x="125" y="70"/>
                      <a:pt x="125" y="70"/>
                    </a:cubicBezTo>
                    <a:cubicBezTo>
                      <a:pt x="120" y="75"/>
                      <a:pt x="120" y="75"/>
                      <a:pt x="120" y="75"/>
                    </a:cubicBezTo>
                    <a:cubicBezTo>
                      <a:pt x="121" y="77"/>
                      <a:pt x="121" y="77"/>
                      <a:pt x="121" y="77"/>
                    </a:cubicBezTo>
                    <a:cubicBezTo>
                      <a:pt x="120" y="80"/>
                      <a:pt x="120" y="80"/>
                      <a:pt x="120" y="80"/>
                    </a:cubicBezTo>
                    <a:cubicBezTo>
                      <a:pt x="122" y="80"/>
                      <a:pt x="122" y="80"/>
                      <a:pt x="122" y="80"/>
                    </a:cubicBezTo>
                    <a:cubicBezTo>
                      <a:pt x="121" y="91"/>
                      <a:pt x="121" y="91"/>
                      <a:pt x="121" y="91"/>
                    </a:cubicBezTo>
                    <a:cubicBezTo>
                      <a:pt x="124" y="91"/>
                      <a:pt x="124" y="91"/>
                      <a:pt x="124" y="91"/>
                    </a:cubicBezTo>
                    <a:cubicBezTo>
                      <a:pt x="127" y="97"/>
                      <a:pt x="127" y="97"/>
                      <a:pt x="127" y="97"/>
                    </a:cubicBezTo>
                    <a:cubicBezTo>
                      <a:pt x="125" y="102"/>
                      <a:pt x="125" y="102"/>
                      <a:pt x="125" y="102"/>
                    </a:cubicBezTo>
                    <a:cubicBezTo>
                      <a:pt x="125" y="100"/>
                      <a:pt x="125" y="100"/>
                      <a:pt x="125" y="100"/>
                    </a:cubicBezTo>
                    <a:cubicBezTo>
                      <a:pt x="112" y="91"/>
                      <a:pt x="112" y="91"/>
                      <a:pt x="112" y="91"/>
                    </a:cubicBezTo>
                    <a:cubicBezTo>
                      <a:pt x="103" y="88"/>
                      <a:pt x="103" y="88"/>
                      <a:pt x="103" y="88"/>
                    </a:cubicBezTo>
                    <a:cubicBezTo>
                      <a:pt x="101" y="90"/>
                      <a:pt x="101" y="90"/>
                      <a:pt x="101" y="90"/>
                    </a:cubicBezTo>
                    <a:cubicBezTo>
                      <a:pt x="103" y="95"/>
                      <a:pt x="103" y="95"/>
                      <a:pt x="103" y="95"/>
                    </a:cubicBezTo>
                    <a:cubicBezTo>
                      <a:pt x="100" y="98"/>
                      <a:pt x="100" y="98"/>
                      <a:pt x="100" y="98"/>
                    </a:cubicBezTo>
                    <a:cubicBezTo>
                      <a:pt x="98" y="101"/>
                      <a:pt x="98" y="101"/>
                      <a:pt x="98" y="101"/>
                    </a:cubicBezTo>
                    <a:cubicBezTo>
                      <a:pt x="97" y="98"/>
                      <a:pt x="97" y="98"/>
                      <a:pt x="97" y="98"/>
                    </a:cubicBezTo>
                    <a:cubicBezTo>
                      <a:pt x="98" y="97"/>
                      <a:pt x="98" y="97"/>
                      <a:pt x="98" y="97"/>
                    </a:cubicBezTo>
                    <a:cubicBezTo>
                      <a:pt x="96" y="94"/>
                      <a:pt x="96" y="94"/>
                      <a:pt x="96" y="94"/>
                    </a:cubicBezTo>
                    <a:cubicBezTo>
                      <a:pt x="90" y="99"/>
                      <a:pt x="90" y="99"/>
                      <a:pt x="90" y="99"/>
                    </a:cubicBezTo>
                    <a:cubicBezTo>
                      <a:pt x="87" y="99"/>
                      <a:pt x="87" y="99"/>
                      <a:pt x="87" y="99"/>
                    </a:cubicBezTo>
                    <a:cubicBezTo>
                      <a:pt x="84" y="103"/>
                      <a:pt x="84" y="103"/>
                      <a:pt x="84" y="103"/>
                    </a:cubicBezTo>
                    <a:cubicBezTo>
                      <a:pt x="82" y="101"/>
                      <a:pt x="82" y="101"/>
                      <a:pt x="82" y="101"/>
                    </a:cubicBezTo>
                    <a:cubicBezTo>
                      <a:pt x="81" y="101"/>
                      <a:pt x="81" y="101"/>
                      <a:pt x="81" y="101"/>
                    </a:cubicBezTo>
                    <a:cubicBezTo>
                      <a:pt x="81" y="95"/>
                      <a:pt x="81" y="95"/>
                      <a:pt x="81" y="95"/>
                    </a:cubicBezTo>
                    <a:cubicBezTo>
                      <a:pt x="78" y="99"/>
                      <a:pt x="78" y="99"/>
                      <a:pt x="78" y="99"/>
                    </a:cubicBezTo>
                    <a:cubicBezTo>
                      <a:pt x="77" y="98"/>
                      <a:pt x="77" y="98"/>
                      <a:pt x="77" y="98"/>
                    </a:cubicBezTo>
                    <a:cubicBezTo>
                      <a:pt x="77" y="100"/>
                      <a:pt x="77" y="100"/>
                      <a:pt x="77" y="100"/>
                    </a:cubicBezTo>
                    <a:cubicBezTo>
                      <a:pt x="75" y="99"/>
                      <a:pt x="75" y="99"/>
                      <a:pt x="75" y="99"/>
                    </a:cubicBezTo>
                    <a:cubicBezTo>
                      <a:pt x="63" y="108"/>
                      <a:pt x="63" y="108"/>
                      <a:pt x="63" y="108"/>
                    </a:cubicBezTo>
                    <a:cubicBezTo>
                      <a:pt x="62" y="112"/>
                      <a:pt x="62" y="112"/>
                      <a:pt x="62" y="112"/>
                    </a:cubicBezTo>
                    <a:cubicBezTo>
                      <a:pt x="57" y="113"/>
                      <a:pt x="57" y="113"/>
                      <a:pt x="57" y="113"/>
                    </a:cubicBezTo>
                    <a:cubicBezTo>
                      <a:pt x="54" y="107"/>
                      <a:pt x="54" y="107"/>
                      <a:pt x="54" y="107"/>
                    </a:cubicBezTo>
                    <a:cubicBezTo>
                      <a:pt x="59" y="105"/>
                      <a:pt x="59" y="105"/>
                      <a:pt x="59" y="105"/>
                    </a:cubicBezTo>
                    <a:cubicBezTo>
                      <a:pt x="56" y="99"/>
                      <a:pt x="56" y="99"/>
                      <a:pt x="56" y="99"/>
                    </a:cubicBezTo>
                    <a:cubicBezTo>
                      <a:pt x="48" y="98"/>
                      <a:pt x="48" y="98"/>
                      <a:pt x="48" y="98"/>
                    </a:cubicBezTo>
                    <a:cubicBezTo>
                      <a:pt x="51" y="100"/>
                      <a:pt x="51" y="100"/>
                      <a:pt x="51" y="100"/>
                    </a:cubicBezTo>
                    <a:cubicBezTo>
                      <a:pt x="50" y="110"/>
                      <a:pt x="50" y="110"/>
                      <a:pt x="50" y="110"/>
                    </a:cubicBezTo>
                    <a:cubicBezTo>
                      <a:pt x="52" y="111"/>
                      <a:pt x="52" y="111"/>
                      <a:pt x="52" y="111"/>
                    </a:cubicBezTo>
                    <a:cubicBezTo>
                      <a:pt x="51" y="120"/>
                      <a:pt x="51" y="120"/>
                      <a:pt x="51" y="120"/>
                    </a:cubicBezTo>
                    <a:cubicBezTo>
                      <a:pt x="45" y="115"/>
                      <a:pt x="45" y="115"/>
                      <a:pt x="45" y="115"/>
                    </a:cubicBezTo>
                    <a:cubicBezTo>
                      <a:pt x="40" y="120"/>
                      <a:pt x="40" y="120"/>
                      <a:pt x="40" y="120"/>
                    </a:cubicBezTo>
                    <a:cubicBezTo>
                      <a:pt x="38" y="123"/>
                      <a:pt x="38" y="123"/>
                      <a:pt x="38" y="123"/>
                    </a:cubicBezTo>
                    <a:cubicBezTo>
                      <a:pt x="42" y="131"/>
                      <a:pt x="42" y="131"/>
                      <a:pt x="42" y="131"/>
                    </a:cubicBezTo>
                    <a:cubicBezTo>
                      <a:pt x="34" y="128"/>
                      <a:pt x="34" y="128"/>
                      <a:pt x="34" y="128"/>
                    </a:cubicBezTo>
                    <a:cubicBezTo>
                      <a:pt x="33" y="130"/>
                      <a:pt x="33" y="130"/>
                      <a:pt x="33" y="130"/>
                    </a:cubicBezTo>
                    <a:cubicBezTo>
                      <a:pt x="32" y="126"/>
                      <a:pt x="32" y="126"/>
                      <a:pt x="32" y="126"/>
                    </a:cubicBezTo>
                    <a:cubicBezTo>
                      <a:pt x="29" y="125"/>
                      <a:pt x="29" y="125"/>
                      <a:pt x="29" y="125"/>
                    </a:cubicBezTo>
                    <a:cubicBezTo>
                      <a:pt x="28" y="128"/>
                      <a:pt x="28" y="128"/>
                      <a:pt x="28" y="128"/>
                    </a:cubicBezTo>
                    <a:cubicBezTo>
                      <a:pt x="30" y="131"/>
                      <a:pt x="30" y="131"/>
                      <a:pt x="30" y="131"/>
                    </a:cubicBezTo>
                    <a:cubicBezTo>
                      <a:pt x="32" y="131"/>
                      <a:pt x="32" y="131"/>
                      <a:pt x="32" y="131"/>
                    </a:cubicBezTo>
                    <a:cubicBezTo>
                      <a:pt x="33" y="135"/>
                      <a:pt x="33" y="135"/>
                      <a:pt x="33" y="135"/>
                    </a:cubicBezTo>
                    <a:cubicBezTo>
                      <a:pt x="31" y="135"/>
                      <a:pt x="31" y="135"/>
                      <a:pt x="31" y="135"/>
                    </a:cubicBezTo>
                    <a:cubicBezTo>
                      <a:pt x="25" y="131"/>
                      <a:pt x="25" y="131"/>
                      <a:pt x="25" y="131"/>
                    </a:cubicBezTo>
                    <a:cubicBezTo>
                      <a:pt x="24" y="132"/>
                      <a:pt x="24" y="132"/>
                      <a:pt x="24" y="132"/>
                    </a:cubicBezTo>
                    <a:cubicBezTo>
                      <a:pt x="22" y="130"/>
                      <a:pt x="22" y="130"/>
                      <a:pt x="22" y="130"/>
                    </a:cubicBezTo>
                    <a:cubicBezTo>
                      <a:pt x="21" y="124"/>
                      <a:pt x="21" y="124"/>
                      <a:pt x="21" y="124"/>
                    </a:cubicBezTo>
                    <a:cubicBezTo>
                      <a:pt x="22" y="123"/>
                      <a:pt x="22" y="123"/>
                      <a:pt x="22" y="123"/>
                    </a:cubicBezTo>
                    <a:cubicBezTo>
                      <a:pt x="22" y="118"/>
                      <a:pt x="22" y="118"/>
                      <a:pt x="22" y="118"/>
                    </a:cubicBezTo>
                    <a:cubicBezTo>
                      <a:pt x="16" y="114"/>
                      <a:pt x="16" y="114"/>
                      <a:pt x="16" y="114"/>
                    </a:cubicBezTo>
                    <a:cubicBezTo>
                      <a:pt x="14" y="110"/>
                      <a:pt x="14" y="110"/>
                      <a:pt x="14" y="110"/>
                    </a:cubicBezTo>
                    <a:cubicBezTo>
                      <a:pt x="16" y="111"/>
                      <a:pt x="16" y="111"/>
                      <a:pt x="16" y="111"/>
                    </a:cubicBezTo>
                    <a:cubicBezTo>
                      <a:pt x="19" y="114"/>
                      <a:pt x="19" y="114"/>
                      <a:pt x="19" y="114"/>
                    </a:cubicBezTo>
                    <a:cubicBezTo>
                      <a:pt x="34" y="119"/>
                      <a:pt x="34" y="119"/>
                      <a:pt x="34" y="119"/>
                    </a:cubicBezTo>
                    <a:cubicBezTo>
                      <a:pt x="40" y="116"/>
                      <a:pt x="40" y="116"/>
                      <a:pt x="40" y="116"/>
                    </a:cubicBezTo>
                    <a:cubicBezTo>
                      <a:pt x="43" y="110"/>
                      <a:pt x="43" y="110"/>
                      <a:pt x="43" y="110"/>
                    </a:cubicBezTo>
                    <a:cubicBezTo>
                      <a:pt x="41" y="105"/>
                      <a:pt x="41" y="105"/>
                      <a:pt x="41" y="105"/>
                    </a:cubicBezTo>
                    <a:cubicBezTo>
                      <a:pt x="40" y="105"/>
                      <a:pt x="40" y="105"/>
                      <a:pt x="40" y="105"/>
                    </a:cubicBezTo>
                    <a:cubicBezTo>
                      <a:pt x="38" y="103"/>
                      <a:pt x="38" y="103"/>
                      <a:pt x="38" y="103"/>
                    </a:cubicBezTo>
                    <a:cubicBezTo>
                      <a:pt x="24" y="93"/>
                      <a:pt x="24" y="93"/>
                      <a:pt x="24" y="93"/>
                    </a:cubicBezTo>
                    <a:cubicBezTo>
                      <a:pt x="23" y="93"/>
                      <a:pt x="23" y="93"/>
                      <a:pt x="23" y="93"/>
                    </a:cubicBezTo>
                    <a:cubicBezTo>
                      <a:pt x="14" y="90"/>
                      <a:pt x="14" y="90"/>
                      <a:pt x="14" y="90"/>
                    </a:cubicBezTo>
                    <a:cubicBezTo>
                      <a:pt x="14" y="89"/>
                      <a:pt x="14" y="89"/>
                      <a:pt x="14" y="89"/>
                    </a:cubicBezTo>
                    <a:cubicBezTo>
                      <a:pt x="11" y="88"/>
                      <a:pt x="11" y="88"/>
                      <a:pt x="11" y="88"/>
                    </a:cubicBezTo>
                    <a:cubicBezTo>
                      <a:pt x="11" y="89"/>
                      <a:pt x="11" y="89"/>
                      <a:pt x="11" y="89"/>
                    </a:cubicBezTo>
                    <a:cubicBezTo>
                      <a:pt x="11" y="90"/>
                      <a:pt x="11" y="90"/>
                      <a:pt x="11" y="90"/>
                    </a:cubicBezTo>
                    <a:cubicBezTo>
                      <a:pt x="10" y="90"/>
                      <a:pt x="10" y="90"/>
                      <a:pt x="10" y="90"/>
                    </a:cubicBezTo>
                    <a:cubicBezTo>
                      <a:pt x="8" y="91"/>
                      <a:pt x="8" y="91"/>
                      <a:pt x="8" y="91"/>
                    </a:cubicBezTo>
                    <a:cubicBezTo>
                      <a:pt x="5" y="95"/>
                      <a:pt x="5" y="95"/>
                      <a:pt x="5" y="95"/>
                    </a:cubicBezTo>
                    <a:cubicBezTo>
                      <a:pt x="5" y="95"/>
                      <a:pt x="5" y="95"/>
                      <a:pt x="5" y="95"/>
                    </a:cubicBezTo>
                    <a:cubicBezTo>
                      <a:pt x="5" y="95"/>
                      <a:pt x="5" y="95"/>
                      <a:pt x="5" y="95"/>
                    </a:cubicBezTo>
                    <a:cubicBezTo>
                      <a:pt x="5" y="95"/>
                      <a:pt x="5" y="95"/>
                      <a:pt x="5" y="95"/>
                    </a:cubicBezTo>
                    <a:cubicBezTo>
                      <a:pt x="5" y="95"/>
                      <a:pt x="5" y="95"/>
                      <a:pt x="5" y="95"/>
                    </a:cubicBezTo>
                    <a:cubicBezTo>
                      <a:pt x="3" y="96"/>
                      <a:pt x="3" y="96"/>
                      <a:pt x="3" y="96"/>
                    </a:cubicBezTo>
                    <a:cubicBezTo>
                      <a:pt x="3" y="101"/>
                      <a:pt x="3" y="101"/>
                      <a:pt x="3" y="101"/>
                    </a:cubicBezTo>
                    <a:cubicBezTo>
                      <a:pt x="5" y="102"/>
                      <a:pt x="5" y="102"/>
                      <a:pt x="5" y="102"/>
                    </a:cubicBezTo>
                    <a:cubicBezTo>
                      <a:pt x="6" y="102"/>
                      <a:pt x="6" y="102"/>
                      <a:pt x="6" y="102"/>
                    </a:cubicBezTo>
                    <a:cubicBezTo>
                      <a:pt x="7" y="104"/>
                      <a:pt x="7" y="104"/>
                      <a:pt x="7" y="104"/>
                    </a:cubicBezTo>
                    <a:cubicBezTo>
                      <a:pt x="8" y="107"/>
                      <a:pt x="8" y="107"/>
                      <a:pt x="8" y="107"/>
                    </a:cubicBezTo>
                    <a:cubicBezTo>
                      <a:pt x="5" y="112"/>
                      <a:pt x="5" y="112"/>
                      <a:pt x="5" y="112"/>
                    </a:cubicBezTo>
                    <a:cubicBezTo>
                      <a:pt x="8" y="121"/>
                      <a:pt x="8" y="121"/>
                      <a:pt x="8" y="121"/>
                    </a:cubicBezTo>
                    <a:cubicBezTo>
                      <a:pt x="7" y="127"/>
                      <a:pt x="7" y="127"/>
                      <a:pt x="7" y="127"/>
                    </a:cubicBezTo>
                    <a:cubicBezTo>
                      <a:pt x="10" y="133"/>
                      <a:pt x="10" y="133"/>
                      <a:pt x="10" y="133"/>
                    </a:cubicBezTo>
                    <a:cubicBezTo>
                      <a:pt x="9" y="135"/>
                      <a:pt x="9" y="135"/>
                      <a:pt x="9" y="135"/>
                    </a:cubicBezTo>
                    <a:cubicBezTo>
                      <a:pt x="8" y="136"/>
                      <a:pt x="8" y="136"/>
                      <a:pt x="8" y="136"/>
                    </a:cubicBezTo>
                    <a:cubicBezTo>
                      <a:pt x="10" y="138"/>
                      <a:pt x="10" y="138"/>
                      <a:pt x="10" y="138"/>
                    </a:cubicBezTo>
                    <a:cubicBezTo>
                      <a:pt x="13" y="141"/>
                      <a:pt x="13" y="141"/>
                      <a:pt x="13" y="141"/>
                    </a:cubicBezTo>
                    <a:cubicBezTo>
                      <a:pt x="13" y="141"/>
                      <a:pt x="13" y="141"/>
                      <a:pt x="13" y="141"/>
                    </a:cubicBezTo>
                    <a:cubicBezTo>
                      <a:pt x="13" y="141"/>
                      <a:pt x="13" y="141"/>
                      <a:pt x="13" y="141"/>
                    </a:cubicBezTo>
                    <a:cubicBezTo>
                      <a:pt x="9" y="149"/>
                      <a:pt x="9" y="149"/>
                      <a:pt x="9" y="149"/>
                    </a:cubicBezTo>
                    <a:cubicBezTo>
                      <a:pt x="1" y="156"/>
                      <a:pt x="1" y="156"/>
                      <a:pt x="1" y="156"/>
                    </a:cubicBezTo>
                    <a:cubicBezTo>
                      <a:pt x="4" y="155"/>
                      <a:pt x="4" y="155"/>
                      <a:pt x="4" y="155"/>
                    </a:cubicBezTo>
                    <a:cubicBezTo>
                      <a:pt x="3" y="158"/>
                      <a:pt x="3" y="158"/>
                      <a:pt x="3" y="158"/>
                    </a:cubicBezTo>
                    <a:cubicBezTo>
                      <a:pt x="8" y="160"/>
                      <a:pt x="8" y="160"/>
                      <a:pt x="8" y="160"/>
                    </a:cubicBezTo>
                    <a:cubicBezTo>
                      <a:pt x="2" y="161"/>
                      <a:pt x="2" y="161"/>
                      <a:pt x="2" y="161"/>
                    </a:cubicBezTo>
                    <a:cubicBezTo>
                      <a:pt x="2" y="162"/>
                      <a:pt x="2" y="162"/>
                      <a:pt x="2" y="162"/>
                    </a:cubicBezTo>
                    <a:cubicBezTo>
                      <a:pt x="2" y="163"/>
                      <a:pt x="2" y="163"/>
                      <a:pt x="2" y="163"/>
                    </a:cubicBezTo>
                    <a:cubicBezTo>
                      <a:pt x="3" y="163"/>
                      <a:pt x="3" y="163"/>
                      <a:pt x="3" y="163"/>
                    </a:cubicBezTo>
                    <a:cubicBezTo>
                      <a:pt x="3" y="163"/>
                      <a:pt x="3" y="163"/>
                      <a:pt x="3" y="163"/>
                    </a:cubicBezTo>
                    <a:cubicBezTo>
                      <a:pt x="3" y="163"/>
                      <a:pt x="3" y="163"/>
                      <a:pt x="3" y="163"/>
                    </a:cubicBezTo>
                    <a:cubicBezTo>
                      <a:pt x="2" y="164"/>
                      <a:pt x="2" y="164"/>
                      <a:pt x="2" y="164"/>
                    </a:cubicBezTo>
                    <a:cubicBezTo>
                      <a:pt x="1" y="166"/>
                      <a:pt x="1" y="166"/>
                      <a:pt x="1" y="166"/>
                    </a:cubicBezTo>
                    <a:cubicBezTo>
                      <a:pt x="1" y="166"/>
                      <a:pt x="1" y="166"/>
                      <a:pt x="1" y="166"/>
                    </a:cubicBezTo>
                    <a:cubicBezTo>
                      <a:pt x="1" y="169"/>
                      <a:pt x="1" y="169"/>
                      <a:pt x="1" y="169"/>
                    </a:cubicBezTo>
                    <a:cubicBezTo>
                      <a:pt x="0" y="171"/>
                      <a:pt x="0" y="171"/>
                      <a:pt x="0" y="171"/>
                    </a:cubicBezTo>
                    <a:cubicBezTo>
                      <a:pt x="2" y="171"/>
                      <a:pt x="2" y="171"/>
                      <a:pt x="2" y="171"/>
                    </a:cubicBezTo>
                    <a:cubicBezTo>
                      <a:pt x="2" y="173"/>
                      <a:pt x="2" y="173"/>
                      <a:pt x="2" y="173"/>
                    </a:cubicBezTo>
                    <a:cubicBezTo>
                      <a:pt x="1" y="172"/>
                      <a:pt x="1" y="172"/>
                      <a:pt x="1" y="172"/>
                    </a:cubicBezTo>
                    <a:cubicBezTo>
                      <a:pt x="0" y="174"/>
                      <a:pt x="0" y="174"/>
                      <a:pt x="0" y="174"/>
                    </a:cubicBezTo>
                    <a:cubicBezTo>
                      <a:pt x="1" y="175"/>
                      <a:pt x="1" y="175"/>
                      <a:pt x="1" y="175"/>
                    </a:cubicBezTo>
                    <a:cubicBezTo>
                      <a:pt x="1" y="175"/>
                      <a:pt x="1" y="175"/>
                      <a:pt x="1" y="175"/>
                    </a:cubicBezTo>
                    <a:cubicBezTo>
                      <a:pt x="1" y="178"/>
                      <a:pt x="1" y="178"/>
                      <a:pt x="1" y="178"/>
                    </a:cubicBezTo>
                    <a:cubicBezTo>
                      <a:pt x="3" y="182"/>
                      <a:pt x="3" y="182"/>
                      <a:pt x="3" y="182"/>
                    </a:cubicBezTo>
                    <a:cubicBezTo>
                      <a:pt x="2" y="182"/>
                      <a:pt x="2" y="182"/>
                      <a:pt x="2" y="182"/>
                    </a:cubicBezTo>
                    <a:cubicBezTo>
                      <a:pt x="6" y="183"/>
                      <a:pt x="6" y="183"/>
                      <a:pt x="6" y="183"/>
                    </a:cubicBezTo>
                    <a:cubicBezTo>
                      <a:pt x="6" y="185"/>
                      <a:pt x="6" y="185"/>
                      <a:pt x="6" y="185"/>
                    </a:cubicBezTo>
                    <a:cubicBezTo>
                      <a:pt x="9" y="184"/>
                      <a:pt x="9" y="184"/>
                      <a:pt x="9" y="184"/>
                    </a:cubicBezTo>
                    <a:cubicBezTo>
                      <a:pt x="11" y="186"/>
                      <a:pt x="11" y="186"/>
                      <a:pt x="11" y="186"/>
                    </a:cubicBezTo>
                    <a:cubicBezTo>
                      <a:pt x="10" y="189"/>
                      <a:pt x="10" y="189"/>
                      <a:pt x="10" y="189"/>
                    </a:cubicBezTo>
                    <a:cubicBezTo>
                      <a:pt x="14" y="195"/>
                      <a:pt x="14" y="195"/>
                      <a:pt x="14" y="195"/>
                    </a:cubicBezTo>
                    <a:cubicBezTo>
                      <a:pt x="15" y="194"/>
                      <a:pt x="15" y="194"/>
                      <a:pt x="15" y="194"/>
                    </a:cubicBezTo>
                    <a:cubicBezTo>
                      <a:pt x="17" y="196"/>
                      <a:pt x="17" y="196"/>
                      <a:pt x="17" y="196"/>
                    </a:cubicBezTo>
                    <a:cubicBezTo>
                      <a:pt x="17" y="196"/>
                      <a:pt x="17" y="196"/>
                      <a:pt x="17" y="196"/>
                    </a:cubicBezTo>
                    <a:cubicBezTo>
                      <a:pt x="17" y="196"/>
                      <a:pt x="17" y="196"/>
                      <a:pt x="17" y="196"/>
                    </a:cubicBezTo>
                    <a:cubicBezTo>
                      <a:pt x="15" y="198"/>
                      <a:pt x="15" y="198"/>
                      <a:pt x="15" y="198"/>
                    </a:cubicBezTo>
                    <a:cubicBezTo>
                      <a:pt x="13" y="197"/>
                      <a:pt x="13" y="197"/>
                      <a:pt x="13" y="197"/>
                    </a:cubicBezTo>
                    <a:cubicBezTo>
                      <a:pt x="13" y="203"/>
                      <a:pt x="13" y="203"/>
                      <a:pt x="13" y="203"/>
                    </a:cubicBezTo>
                    <a:cubicBezTo>
                      <a:pt x="14" y="203"/>
                      <a:pt x="14" y="203"/>
                      <a:pt x="14" y="203"/>
                    </a:cubicBezTo>
                    <a:cubicBezTo>
                      <a:pt x="14" y="204"/>
                      <a:pt x="14" y="204"/>
                      <a:pt x="14" y="204"/>
                    </a:cubicBezTo>
                    <a:cubicBezTo>
                      <a:pt x="15" y="203"/>
                      <a:pt x="15" y="203"/>
                      <a:pt x="15" y="203"/>
                    </a:cubicBezTo>
                    <a:cubicBezTo>
                      <a:pt x="15" y="203"/>
                      <a:pt x="15" y="203"/>
                      <a:pt x="15" y="203"/>
                    </a:cubicBezTo>
                    <a:cubicBezTo>
                      <a:pt x="15" y="203"/>
                      <a:pt x="15" y="203"/>
                      <a:pt x="15" y="203"/>
                    </a:cubicBezTo>
                    <a:cubicBezTo>
                      <a:pt x="20" y="202"/>
                      <a:pt x="20" y="202"/>
                      <a:pt x="20" y="202"/>
                    </a:cubicBezTo>
                    <a:cubicBezTo>
                      <a:pt x="22" y="205"/>
                      <a:pt x="22" y="205"/>
                      <a:pt x="22" y="205"/>
                    </a:cubicBezTo>
                    <a:cubicBezTo>
                      <a:pt x="22" y="205"/>
                      <a:pt x="22" y="205"/>
                      <a:pt x="22" y="205"/>
                    </a:cubicBezTo>
                    <a:cubicBezTo>
                      <a:pt x="22" y="205"/>
                      <a:pt x="22" y="205"/>
                      <a:pt x="22" y="205"/>
                    </a:cubicBezTo>
                    <a:cubicBezTo>
                      <a:pt x="21" y="205"/>
                      <a:pt x="21" y="205"/>
                      <a:pt x="21" y="205"/>
                    </a:cubicBezTo>
                    <a:cubicBezTo>
                      <a:pt x="21" y="206"/>
                      <a:pt x="21" y="206"/>
                      <a:pt x="21" y="206"/>
                    </a:cubicBezTo>
                    <a:cubicBezTo>
                      <a:pt x="21" y="208"/>
                      <a:pt x="21" y="208"/>
                      <a:pt x="21" y="208"/>
                    </a:cubicBezTo>
                    <a:cubicBezTo>
                      <a:pt x="22" y="208"/>
                      <a:pt x="22" y="208"/>
                      <a:pt x="22" y="208"/>
                    </a:cubicBezTo>
                    <a:cubicBezTo>
                      <a:pt x="23" y="208"/>
                      <a:pt x="23" y="208"/>
                      <a:pt x="23" y="208"/>
                    </a:cubicBezTo>
                    <a:cubicBezTo>
                      <a:pt x="24" y="210"/>
                      <a:pt x="24" y="210"/>
                      <a:pt x="24" y="210"/>
                    </a:cubicBezTo>
                    <a:cubicBezTo>
                      <a:pt x="26" y="212"/>
                      <a:pt x="26" y="212"/>
                      <a:pt x="26" y="212"/>
                    </a:cubicBezTo>
                    <a:cubicBezTo>
                      <a:pt x="26" y="212"/>
                      <a:pt x="26" y="212"/>
                      <a:pt x="26" y="212"/>
                    </a:cubicBezTo>
                    <a:cubicBezTo>
                      <a:pt x="27" y="212"/>
                      <a:pt x="27" y="212"/>
                      <a:pt x="27" y="212"/>
                    </a:cubicBezTo>
                    <a:cubicBezTo>
                      <a:pt x="28" y="212"/>
                      <a:pt x="28" y="212"/>
                      <a:pt x="28" y="212"/>
                    </a:cubicBezTo>
                    <a:cubicBezTo>
                      <a:pt x="29" y="212"/>
                      <a:pt x="29" y="212"/>
                      <a:pt x="29" y="212"/>
                    </a:cubicBezTo>
                    <a:cubicBezTo>
                      <a:pt x="31" y="212"/>
                      <a:pt x="31" y="212"/>
                      <a:pt x="31" y="212"/>
                    </a:cubicBezTo>
                    <a:cubicBezTo>
                      <a:pt x="33" y="214"/>
                      <a:pt x="33" y="214"/>
                      <a:pt x="33" y="214"/>
                    </a:cubicBezTo>
                    <a:cubicBezTo>
                      <a:pt x="39" y="216"/>
                      <a:pt x="39" y="216"/>
                      <a:pt x="39" y="216"/>
                    </a:cubicBezTo>
                    <a:cubicBezTo>
                      <a:pt x="38" y="224"/>
                      <a:pt x="38" y="224"/>
                      <a:pt x="38" y="224"/>
                    </a:cubicBezTo>
                    <a:cubicBezTo>
                      <a:pt x="36" y="224"/>
                      <a:pt x="36" y="224"/>
                      <a:pt x="36" y="224"/>
                    </a:cubicBezTo>
                    <a:cubicBezTo>
                      <a:pt x="34" y="224"/>
                      <a:pt x="34" y="224"/>
                      <a:pt x="34" y="224"/>
                    </a:cubicBezTo>
                    <a:cubicBezTo>
                      <a:pt x="34" y="225"/>
                      <a:pt x="34" y="225"/>
                      <a:pt x="34" y="225"/>
                    </a:cubicBezTo>
                    <a:cubicBezTo>
                      <a:pt x="33" y="227"/>
                      <a:pt x="33" y="227"/>
                      <a:pt x="33" y="227"/>
                    </a:cubicBezTo>
                    <a:cubicBezTo>
                      <a:pt x="36" y="227"/>
                      <a:pt x="36" y="227"/>
                      <a:pt x="36" y="227"/>
                    </a:cubicBezTo>
                    <a:cubicBezTo>
                      <a:pt x="37" y="228"/>
                      <a:pt x="37" y="228"/>
                      <a:pt x="37" y="228"/>
                    </a:cubicBezTo>
                    <a:cubicBezTo>
                      <a:pt x="31" y="230"/>
                      <a:pt x="31" y="230"/>
                      <a:pt x="31" y="230"/>
                    </a:cubicBezTo>
                    <a:cubicBezTo>
                      <a:pt x="34" y="232"/>
                      <a:pt x="34" y="232"/>
                      <a:pt x="34" y="232"/>
                    </a:cubicBezTo>
                    <a:cubicBezTo>
                      <a:pt x="30" y="235"/>
                      <a:pt x="30" y="235"/>
                      <a:pt x="30" y="235"/>
                    </a:cubicBezTo>
                    <a:cubicBezTo>
                      <a:pt x="29" y="236"/>
                      <a:pt x="29" y="236"/>
                      <a:pt x="29" y="236"/>
                    </a:cubicBezTo>
                    <a:cubicBezTo>
                      <a:pt x="36" y="242"/>
                      <a:pt x="36" y="242"/>
                      <a:pt x="36" y="242"/>
                    </a:cubicBezTo>
                    <a:cubicBezTo>
                      <a:pt x="37" y="243"/>
                      <a:pt x="37" y="243"/>
                      <a:pt x="37" y="243"/>
                    </a:cubicBezTo>
                    <a:cubicBezTo>
                      <a:pt x="37" y="243"/>
                      <a:pt x="37" y="243"/>
                      <a:pt x="37" y="243"/>
                    </a:cubicBezTo>
                    <a:cubicBezTo>
                      <a:pt x="37" y="243"/>
                      <a:pt x="37" y="243"/>
                      <a:pt x="37" y="243"/>
                    </a:cubicBezTo>
                    <a:cubicBezTo>
                      <a:pt x="40" y="243"/>
                      <a:pt x="40" y="243"/>
                      <a:pt x="40" y="243"/>
                    </a:cubicBezTo>
                    <a:cubicBezTo>
                      <a:pt x="44" y="245"/>
                      <a:pt x="44" y="245"/>
                      <a:pt x="44" y="245"/>
                    </a:cubicBezTo>
                    <a:cubicBezTo>
                      <a:pt x="47" y="245"/>
                      <a:pt x="47" y="245"/>
                      <a:pt x="47" y="245"/>
                    </a:cubicBezTo>
                    <a:cubicBezTo>
                      <a:pt x="50" y="247"/>
                      <a:pt x="50" y="247"/>
                      <a:pt x="50" y="247"/>
                    </a:cubicBezTo>
                    <a:cubicBezTo>
                      <a:pt x="54" y="246"/>
                      <a:pt x="54" y="246"/>
                      <a:pt x="54" y="246"/>
                    </a:cubicBezTo>
                    <a:cubicBezTo>
                      <a:pt x="59" y="250"/>
                      <a:pt x="59" y="250"/>
                      <a:pt x="59" y="250"/>
                    </a:cubicBezTo>
                    <a:cubicBezTo>
                      <a:pt x="59" y="250"/>
                      <a:pt x="59" y="250"/>
                      <a:pt x="59" y="250"/>
                    </a:cubicBezTo>
                    <a:cubicBezTo>
                      <a:pt x="59" y="250"/>
                      <a:pt x="59" y="250"/>
                      <a:pt x="59" y="250"/>
                    </a:cubicBezTo>
                    <a:cubicBezTo>
                      <a:pt x="59" y="250"/>
                      <a:pt x="59" y="250"/>
                      <a:pt x="59" y="250"/>
                    </a:cubicBezTo>
                    <a:cubicBezTo>
                      <a:pt x="59" y="251"/>
                      <a:pt x="59" y="251"/>
                      <a:pt x="59" y="251"/>
                    </a:cubicBezTo>
                    <a:cubicBezTo>
                      <a:pt x="61" y="253"/>
                      <a:pt x="61" y="253"/>
                      <a:pt x="61" y="253"/>
                    </a:cubicBezTo>
                    <a:cubicBezTo>
                      <a:pt x="62" y="253"/>
                      <a:pt x="62" y="253"/>
                      <a:pt x="62" y="253"/>
                    </a:cubicBezTo>
                    <a:cubicBezTo>
                      <a:pt x="64" y="251"/>
                      <a:pt x="64" y="251"/>
                      <a:pt x="64" y="251"/>
                    </a:cubicBezTo>
                    <a:cubicBezTo>
                      <a:pt x="64" y="251"/>
                      <a:pt x="64" y="251"/>
                      <a:pt x="64" y="251"/>
                    </a:cubicBezTo>
                    <a:cubicBezTo>
                      <a:pt x="64" y="251"/>
                      <a:pt x="64" y="251"/>
                      <a:pt x="64" y="251"/>
                    </a:cubicBezTo>
                    <a:cubicBezTo>
                      <a:pt x="63" y="250"/>
                      <a:pt x="63" y="250"/>
                      <a:pt x="63" y="250"/>
                    </a:cubicBezTo>
                    <a:cubicBezTo>
                      <a:pt x="61" y="245"/>
                      <a:pt x="61" y="245"/>
                      <a:pt x="61" y="245"/>
                    </a:cubicBezTo>
                    <a:cubicBezTo>
                      <a:pt x="62" y="241"/>
                      <a:pt x="62" y="241"/>
                      <a:pt x="62" y="241"/>
                    </a:cubicBezTo>
                    <a:cubicBezTo>
                      <a:pt x="61" y="243"/>
                      <a:pt x="61" y="243"/>
                      <a:pt x="61" y="243"/>
                    </a:cubicBezTo>
                    <a:cubicBezTo>
                      <a:pt x="60" y="240"/>
                      <a:pt x="60" y="240"/>
                      <a:pt x="60" y="240"/>
                    </a:cubicBezTo>
                    <a:cubicBezTo>
                      <a:pt x="58" y="239"/>
                      <a:pt x="58" y="239"/>
                      <a:pt x="58" y="239"/>
                    </a:cubicBezTo>
                    <a:cubicBezTo>
                      <a:pt x="62" y="234"/>
                      <a:pt x="62" y="234"/>
                      <a:pt x="62" y="234"/>
                    </a:cubicBezTo>
                    <a:cubicBezTo>
                      <a:pt x="61" y="231"/>
                      <a:pt x="61" y="231"/>
                      <a:pt x="61" y="231"/>
                    </a:cubicBezTo>
                    <a:cubicBezTo>
                      <a:pt x="64" y="233"/>
                      <a:pt x="64" y="233"/>
                      <a:pt x="64" y="233"/>
                    </a:cubicBezTo>
                    <a:cubicBezTo>
                      <a:pt x="65" y="231"/>
                      <a:pt x="65" y="231"/>
                      <a:pt x="65" y="231"/>
                    </a:cubicBezTo>
                    <a:cubicBezTo>
                      <a:pt x="65" y="231"/>
                      <a:pt x="65" y="231"/>
                      <a:pt x="65" y="231"/>
                    </a:cubicBezTo>
                    <a:cubicBezTo>
                      <a:pt x="64" y="230"/>
                      <a:pt x="64" y="230"/>
                      <a:pt x="64" y="230"/>
                    </a:cubicBezTo>
                    <a:cubicBezTo>
                      <a:pt x="63" y="230"/>
                      <a:pt x="63" y="230"/>
                      <a:pt x="63" y="230"/>
                    </a:cubicBezTo>
                    <a:cubicBezTo>
                      <a:pt x="63" y="230"/>
                      <a:pt x="63" y="230"/>
                      <a:pt x="63" y="230"/>
                    </a:cubicBezTo>
                    <a:cubicBezTo>
                      <a:pt x="63" y="230"/>
                      <a:pt x="63" y="230"/>
                      <a:pt x="63" y="230"/>
                    </a:cubicBezTo>
                    <a:cubicBezTo>
                      <a:pt x="63" y="229"/>
                      <a:pt x="63" y="229"/>
                      <a:pt x="63" y="229"/>
                    </a:cubicBezTo>
                    <a:cubicBezTo>
                      <a:pt x="65" y="229"/>
                      <a:pt x="65" y="229"/>
                      <a:pt x="65" y="229"/>
                    </a:cubicBezTo>
                    <a:cubicBezTo>
                      <a:pt x="63" y="223"/>
                      <a:pt x="63" y="223"/>
                      <a:pt x="63" y="223"/>
                    </a:cubicBezTo>
                    <a:cubicBezTo>
                      <a:pt x="62" y="224"/>
                      <a:pt x="62" y="224"/>
                      <a:pt x="62" y="224"/>
                    </a:cubicBezTo>
                    <a:cubicBezTo>
                      <a:pt x="61" y="224"/>
                      <a:pt x="61" y="224"/>
                      <a:pt x="61" y="224"/>
                    </a:cubicBezTo>
                    <a:cubicBezTo>
                      <a:pt x="58" y="220"/>
                      <a:pt x="58" y="220"/>
                      <a:pt x="58" y="220"/>
                    </a:cubicBezTo>
                    <a:cubicBezTo>
                      <a:pt x="58" y="220"/>
                      <a:pt x="58" y="220"/>
                      <a:pt x="58" y="220"/>
                    </a:cubicBezTo>
                    <a:cubicBezTo>
                      <a:pt x="58" y="220"/>
                      <a:pt x="58" y="220"/>
                      <a:pt x="58" y="220"/>
                    </a:cubicBezTo>
                    <a:cubicBezTo>
                      <a:pt x="61" y="211"/>
                      <a:pt x="61" y="211"/>
                      <a:pt x="61" y="211"/>
                    </a:cubicBezTo>
                    <a:cubicBezTo>
                      <a:pt x="61" y="211"/>
                      <a:pt x="62" y="212"/>
                      <a:pt x="63" y="213"/>
                    </a:cubicBezTo>
                    <a:cubicBezTo>
                      <a:pt x="63" y="214"/>
                      <a:pt x="64" y="215"/>
                      <a:pt x="64" y="215"/>
                    </a:cubicBezTo>
                    <a:cubicBezTo>
                      <a:pt x="64" y="215"/>
                      <a:pt x="64" y="215"/>
                      <a:pt x="64" y="215"/>
                    </a:cubicBezTo>
                    <a:cubicBezTo>
                      <a:pt x="65" y="215"/>
                      <a:pt x="66" y="214"/>
                      <a:pt x="66" y="214"/>
                    </a:cubicBezTo>
                    <a:cubicBezTo>
                      <a:pt x="65" y="213"/>
                      <a:pt x="65" y="213"/>
                      <a:pt x="65" y="213"/>
                    </a:cubicBezTo>
                    <a:cubicBezTo>
                      <a:pt x="65" y="211"/>
                      <a:pt x="65" y="211"/>
                      <a:pt x="65" y="211"/>
                    </a:cubicBezTo>
                    <a:cubicBezTo>
                      <a:pt x="65" y="211"/>
                      <a:pt x="65" y="211"/>
                      <a:pt x="65" y="211"/>
                    </a:cubicBezTo>
                    <a:cubicBezTo>
                      <a:pt x="65" y="211"/>
                      <a:pt x="65" y="211"/>
                      <a:pt x="65" y="211"/>
                    </a:cubicBezTo>
                    <a:cubicBezTo>
                      <a:pt x="72" y="206"/>
                      <a:pt x="72" y="206"/>
                      <a:pt x="72" y="206"/>
                    </a:cubicBezTo>
                    <a:cubicBezTo>
                      <a:pt x="73" y="206"/>
                      <a:pt x="73" y="206"/>
                      <a:pt x="73" y="206"/>
                    </a:cubicBezTo>
                    <a:cubicBezTo>
                      <a:pt x="74" y="207"/>
                      <a:pt x="74" y="207"/>
                      <a:pt x="74" y="207"/>
                    </a:cubicBezTo>
                    <a:cubicBezTo>
                      <a:pt x="75" y="206"/>
                      <a:pt x="75" y="206"/>
                      <a:pt x="75" y="206"/>
                    </a:cubicBezTo>
                    <a:cubicBezTo>
                      <a:pt x="75" y="206"/>
                      <a:pt x="75" y="206"/>
                      <a:pt x="75" y="206"/>
                    </a:cubicBezTo>
                    <a:cubicBezTo>
                      <a:pt x="81" y="207"/>
                      <a:pt x="81" y="207"/>
                      <a:pt x="81" y="207"/>
                    </a:cubicBezTo>
                    <a:cubicBezTo>
                      <a:pt x="88" y="212"/>
                      <a:pt x="88" y="212"/>
                      <a:pt x="88" y="212"/>
                    </a:cubicBezTo>
                    <a:cubicBezTo>
                      <a:pt x="89" y="211"/>
                      <a:pt x="89" y="211"/>
                      <a:pt x="89" y="211"/>
                    </a:cubicBezTo>
                    <a:cubicBezTo>
                      <a:pt x="90" y="209"/>
                      <a:pt x="90" y="209"/>
                      <a:pt x="90" y="209"/>
                    </a:cubicBezTo>
                    <a:cubicBezTo>
                      <a:pt x="93" y="209"/>
                      <a:pt x="93" y="209"/>
                      <a:pt x="93" y="209"/>
                    </a:cubicBezTo>
                    <a:cubicBezTo>
                      <a:pt x="95" y="208"/>
                      <a:pt x="95" y="208"/>
                      <a:pt x="95" y="208"/>
                    </a:cubicBezTo>
                    <a:cubicBezTo>
                      <a:pt x="99" y="212"/>
                      <a:pt x="99" y="212"/>
                      <a:pt x="99" y="212"/>
                    </a:cubicBezTo>
                    <a:cubicBezTo>
                      <a:pt x="104" y="210"/>
                      <a:pt x="104" y="210"/>
                      <a:pt x="104" y="210"/>
                    </a:cubicBezTo>
                    <a:cubicBezTo>
                      <a:pt x="104" y="207"/>
                      <a:pt x="104" y="207"/>
                      <a:pt x="104" y="207"/>
                    </a:cubicBezTo>
                    <a:cubicBezTo>
                      <a:pt x="99" y="204"/>
                      <a:pt x="99" y="204"/>
                      <a:pt x="99" y="204"/>
                    </a:cubicBezTo>
                    <a:cubicBezTo>
                      <a:pt x="99" y="204"/>
                      <a:pt x="99" y="204"/>
                      <a:pt x="99" y="204"/>
                    </a:cubicBezTo>
                    <a:cubicBezTo>
                      <a:pt x="99" y="204"/>
                      <a:pt x="99" y="204"/>
                      <a:pt x="99" y="204"/>
                    </a:cubicBezTo>
                    <a:cubicBezTo>
                      <a:pt x="102" y="201"/>
                      <a:pt x="102" y="201"/>
                      <a:pt x="102" y="201"/>
                    </a:cubicBezTo>
                    <a:cubicBezTo>
                      <a:pt x="105" y="199"/>
                      <a:pt x="105" y="199"/>
                      <a:pt x="105" y="199"/>
                    </a:cubicBezTo>
                    <a:cubicBezTo>
                      <a:pt x="104" y="196"/>
                      <a:pt x="104" y="196"/>
                      <a:pt x="104" y="196"/>
                    </a:cubicBezTo>
                    <a:cubicBezTo>
                      <a:pt x="103" y="194"/>
                      <a:pt x="103" y="194"/>
                      <a:pt x="103" y="194"/>
                    </a:cubicBezTo>
                    <a:cubicBezTo>
                      <a:pt x="103" y="194"/>
                      <a:pt x="103" y="194"/>
                      <a:pt x="103" y="194"/>
                    </a:cubicBezTo>
                    <a:cubicBezTo>
                      <a:pt x="103" y="194"/>
                      <a:pt x="103" y="194"/>
                      <a:pt x="103" y="194"/>
                    </a:cubicBezTo>
                    <a:cubicBezTo>
                      <a:pt x="109" y="193"/>
                      <a:pt x="109" y="193"/>
                      <a:pt x="109" y="193"/>
                    </a:cubicBezTo>
                    <a:cubicBezTo>
                      <a:pt x="116" y="192"/>
                      <a:pt x="116" y="192"/>
                      <a:pt x="116" y="192"/>
                    </a:cubicBezTo>
                    <a:cubicBezTo>
                      <a:pt x="122" y="189"/>
                      <a:pt x="122" y="189"/>
                      <a:pt x="122" y="189"/>
                    </a:cubicBezTo>
                    <a:cubicBezTo>
                      <a:pt x="128" y="187"/>
                      <a:pt x="128" y="187"/>
                      <a:pt x="128" y="187"/>
                    </a:cubicBezTo>
                    <a:cubicBezTo>
                      <a:pt x="130" y="187"/>
                      <a:pt x="130" y="187"/>
                      <a:pt x="130" y="187"/>
                    </a:cubicBezTo>
                    <a:cubicBezTo>
                      <a:pt x="133" y="187"/>
                      <a:pt x="133" y="187"/>
                      <a:pt x="133" y="187"/>
                    </a:cubicBezTo>
                    <a:cubicBezTo>
                      <a:pt x="134" y="194"/>
                      <a:pt x="134" y="194"/>
                      <a:pt x="134" y="194"/>
                    </a:cubicBezTo>
                    <a:cubicBezTo>
                      <a:pt x="135" y="193"/>
                      <a:pt x="135" y="193"/>
                      <a:pt x="135" y="193"/>
                    </a:cubicBezTo>
                    <a:cubicBezTo>
                      <a:pt x="137" y="193"/>
                      <a:pt x="137" y="193"/>
                      <a:pt x="137" y="193"/>
                    </a:cubicBezTo>
                    <a:cubicBezTo>
                      <a:pt x="139" y="194"/>
                      <a:pt x="139" y="194"/>
                      <a:pt x="139" y="194"/>
                    </a:cubicBezTo>
                    <a:cubicBezTo>
                      <a:pt x="141" y="194"/>
                      <a:pt x="141" y="194"/>
                      <a:pt x="141" y="194"/>
                    </a:cubicBezTo>
                    <a:cubicBezTo>
                      <a:pt x="141" y="194"/>
                      <a:pt x="141" y="194"/>
                      <a:pt x="141" y="194"/>
                    </a:cubicBezTo>
                    <a:cubicBezTo>
                      <a:pt x="141" y="196"/>
                      <a:pt x="141" y="196"/>
                      <a:pt x="141" y="196"/>
                    </a:cubicBezTo>
                    <a:cubicBezTo>
                      <a:pt x="146" y="194"/>
                      <a:pt x="146" y="194"/>
                      <a:pt x="146" y="194"/>
                    </a:cubicBezTo>
                    <a:cubicBezTo>
                      <a:pt x="151" y="192"/>
                      <a:pt x="151" y="192"/>
                      <a:pt x="151" y="192"/>
                    </a:cubicBezTo>
                    <a:cubicBezTo>
                      <a:pt x="151" y="192"/>
                      <a:pt x="151" y="192"/>
                      <a:pt x="151" y="192"/>
                    </a:cubicBezTo>
                    <a:cubicBezTo>
                      <a:pt x="151" y="192"/>
                      <a:pt x="151" y="192"/>
                      <a:pt x="151" y="192"/>
                    </a:cubicBezTo>
                    <a:cubicBezTo>
                      <a:pt x="151" y="195"/>
                      <a:pt x="151" y="195"/>
                      <a:pt x="151" y="195"/>
                    </a:cubicBezTo>
                    <a:cubicBezTo>
                      <a:pt x="153" y="196"/>
                      <a:pt x="153" y="196"/>
                      <a:pt x="153" y="196"/>
                    </a:cubicBezTo>
                    <a:cubicBezTo>
                      <a:pt x="154" y="198"/>
                      <a:pt x="154" y="198"/>
                      <a:pt x="154" y="198"/>
                    </a:cubicBezTo>
                    <a:cubicBezTo>
                      <a:pt x="158" y="204"/>
                      <a:pt x="158" y="204"/>
                      <a:pt x="158" y="204"/>
                    </a:cubicBezTo>
                    <a:cubicBezTo>
                      <a:pt x="161" y="210"/>
                      <a:pt x="161" y="210"/>
                      <a:pt x="161" y="210"/>
                    </a:cubicBezTo>
                    <a:cubicBezTo>
                      <a:pt x="163" y="208"/>
                      <a:pt x="163" y="208"/>
                      <a:pt x="163" y="208"/>
                    </a:cubicBezTo>
                    <a:cubicBezTo>
                      <a:pt x="166" y="210"/>
                      <a:pt x="166" y="210"/>
                      <a:pt x="166" y="210"/>
                    </a:cubicBezTo>
                    <a:cubicBezTo>
                      <a:pt x="172" y="209"/>
                      <a:pt x="172" y="209"/>
                      <a:pt x="172" y="209"/>
                    </a:cubicBezTo>
                    <a:cubicBezTo>
                      <a:pt x="180" y="217"/>
                      <a:pt x="180" y="217"/>
                      <a:pt x="180" y="217"/>
                    </a:cubicBezTo>
                    <a:cubicBezTo>
                      <a:pt x="181" y="216"/>
                      <a:pt x="181" y="216"/>
                      <a:pt x="181" y="216"/>
                    </a:cubicBezTo>
                    <a:cubicBezTo>
                      <a:pt x="183" y="218"/>
                      <a:pt x="183" y="218"/>
                      <a:pt x="183" y="218"/>
                    </a:cubicBezTo>
                    <a:cubicBezTo>
                      <a:pt x="183" y="218"/>
                      <a:pt x="183" y="218"/>
                      <a:pt x="183" y="218"/>
                    </a:cubicBezTo>
                    <a:cubicBezTo>
                      <a:pt x="183" y="218"/>
                      <a:pt x="183" y="218"/>
                      <a:pt x="183" y="218"/>
                    </a:cubicBezTo>
                    <a:cubicBezTo>
                      <a:pt x="182" y="219"/>
                      <a:pt x="182" y="219"/>
                      <a:pt x="182" y="219"/>
                    </a:cubicBezTo>
                    <a:cubicBezTo>
                      <a:pt x="183" y="219"/>
                      <a:pt x="183" y="219"/>
                      <a:pt x="183" y="219"/>
                    </a:cubicBezTo>
                    <a:cubicBezTo>
                      <a:pt x="184" y="219"/>
                      <a:pt x="184" y="219"/>
                      <a:pt x="184" y="219"/>
                    </a:cubicBezTo>
                    <a:cubicBezTo>
                      <a:pt x="184" y="219"/>
                      <a:pt x="184" y="219"/>
                      <a:pt x="184" y="219"/>
                    </a:cubicBezTo>
                    <a:cubicBezTo>
                      <a:pt x="185" y="217"/>
                      <a:pt x="185" y="217"/>
                      <a:pt x="185" y="217"/>
                    </a:cubicBezTo>
                    <a:cubicBezTo>
                      <a:pt x="185" y="217"/>
                      <a:pt x="185" y="217"/>
                      <a:pt x="185" y="217"/>
                    </a:cubicBezTo>
                    <a:cubicBezTo>
                      <a:pt x="185" y="217"/>
                      <a:pt x="185" y="217"/>
                      <a:pt x="185" y="217"/>
                    </a:cubicBezTo>
                    <a:cubicBezTo>
                      <a:pt x="186" y="217"/>
                      <a:pt x="186" y="217"/>
                      <a:pt x="186" y="217"/>
                    </a:cubicBezTo>
                    <a:cubicBezTo>
                      <a:pt x="199" y="211"/>
                      <a:pt x="199" y="211"/>
                      <a:pt x="199" y="211"/>
                    </a:cubicBezTo>
                    <a:cubicBezTo>
                      <a:pt x="202" y="213"/>
                      <a:pt x="202" y="213"/>
                      <a:pt x="202" y="213"/>
                    </a:cubicBezTo>
                    <a:cubicBezTo>
                      <a:pt x="202" y="213"/>
                      <a:pt x="202" y="213"/>
                      <a:pt x="202" y="213"/>
                    </a:cubicBezTo>
                    <a:cubicBezTo>
                      <a:pt x="204" y="212"/>
                      <a:pt x="204" y="212"/>
                      <a:pt x="204" y="212"/>
                    </a:cubicBezTo>
                    <a:cubicBezTo>
                      <a:pt x="205" y="213"/>
                      <a:pt x="205" y="213"/>
                      <a:pt x="205" y="213"/>
                    </a:cubicBezTo>
                    <a:cubicBezTo>
                      <a:pt x="206" y="214"/>
                      <a:pt x="206" y="214"/>
                      <a:pt x="206" y="214"/>
                    </a:cubicBezTo>
                    <a:cubicBezTo>
                      <a:pt x="209" y="214"/>
                      <a:pt x="209" y="214"/>
                      <a:pt x="209" y="214"/>
                    </a:cubicBezTo>
                    <a:cubicBezTo>
                      <a:pt x="215" y="214"/>
                      <a:pt x="215" y="214"/>
                      <a:pt x="215" y="214"/>
                    </a:cubicBezTo>
                    <a:cubicBezTo>
                      <a:pt x="215" y="208"/>
                      <a:pt x="215" y="208"/>
                      <a:pt x="215" y="208"/>
                    </a:cubicBezTo>
                    <a:cubicBezTo>
                      <a:pt x="219" y="203"/>
                      <a:pt x="219" y="203"/>
                      <a:pt x="219" y="203"/>
                    </a:cubicBezTo>
                    <a:cubicBezTo>
                      <a:pt x="220" y="204"/>
                      <a:pt x="220" y="204"/>
                      <a:pt x="220" y="204"/>
                    </a:cubicBezTo>
                    <a:cubicBezTo>
                      <a:pt x="228" y="207"/>
                      <a:pt x="228" y="207"/>
                      <a:pt x="228" y="207"/>
                    </a:cubicBezTo>
                    <a:cubicBezTo>
                      <a:pt x="228" y="211"/>
                      <a:pt x="228" y="211"/>
                      <a:pt x="228" y="211"/>
                    </a:cubicBezTo>
                    <a:cubicBezTo>
                      <a:pt x="233" y="214"/>
                      <a:pt x="233" y="214"/>
                      <a:pt x="233" y="214"/>
                    </a:cubicBezTo>
                    <a:cubicBezTo>
                      <a:pt x="233" y="213"/>
                      <a:pt x="233" y="213"/>
                      <a:pt x="233" y="213"/>
                    </a:cubicBezTo>
                    <a:cubicBezTo>
                      <a:pt x="238" y="211"/>
                      <a:pt x="238" y="211"/>
                      <a:pt x="238" y="211"/>
                    </a:cubicBezTo>
                    <a:cubicBezTo>
                      <a:pt x="255" y="219"/>
                      <a:pt x="255" y="219"/>
                      <a:pt x="255" y="219"/>
                    </a:cubicBezTo>
                    <a:cubicBezTo>
                      <a:pt x="259" y="217"/>
                      <a:pt x="259" y="217"/>
                      <a:pt x="259" y="217"/>
                    </a:cubicBezTo>
                    <a:cubicBezTo>
                      <a:pt x="262" y="217"/>
                      <a:pt x="262" y="217"/>
                      <a:pt x="262" y="217"/>
                    </a:cubicBezTo>
                    <a:cubicBezTo>
                      <a:pt x="266" y="213"/>
                      <a:pt x="266" y="213"/>
                      <a:pt x="266" y="213"/>
                    </a:cubicBezTo>
                    <a:cubicBezTo>
                      <a:pt x="266" y="213"/>
                      <a:pt x="266" y="213"/>
                      <a:pt x="266" y="213"/>
                    </a:cubicBezTo>
                    <a:cubicBezTo>
                      <a:pt x="266" y="213"/>
                      <a:pt x="266" y="213"/>
                      <a:pt x="266" y="213"/>
                    </a:cubicBezTo>
                    <a:cubicBezTo>
                      <a:pt x="268" y="215"/>
                      <a:pt x="268" y="215"/>
                      <a:pt x="268" y="215"/>
                    </a:cubicBezTo>
                    <a:cubicBezTo>
                      <a:pt x="271" y="215"/>
                      <a:pt x="271" y="215"/>
                      <a:pt x="271" y="215"/>
                    </a:cubicBezTo>
                    <a:cubicBezTo>
                      <a:pt x="272" y="214"/>
                      <a:pt x="272" y="214"/>
                      <a:pt x="272" y="214"/>
                    </a:cubicBezTo>
                    <a:cubicBezTo>
                      <a:pt x="272" y="214"/>
                      <a:pt x="272" y="214"/>
                      <a:pt x="272" y="214"/>
                    </a:cubicBezTo>
                    <a:cubicBezTo>
                      <a:pt x="272" y="214"/>
                      <a:pt x="272" y="214"/>
                      <a:pt x="272" y="214"/>
                    </a:cubicBezTo>
                    <a:cubicBezTo>
                      <a:pt x="276" y="216"/>
                      <a:pt x="276" y="216"/>
                      <a:pt x="276" y="216"/>
                    </a:cubicBezTo>
                    <a:cubicBezTo>
                      <a:pt x="277" y="216"/>
                      <a:pt x="277" y="216"/>
                      <a:pt x="277" y="216"/>
                    </a:cubicBezTo>
                    <a:cubicBezTo>
                      <a:pt x="280" y="215"/>
                      <a:pt x="280" y="215"/>
                      <a:pt x="280" y="215"/>
                    </a:cubicBezTo>
                    <a:cubicBezTo>
                      <a:pt x="283" y="207"/>
                      <a:pt x="283" y="207"/>
                      <a:pt x="283" y="207"/>
                    </a:cubicBezTo>
                    <a:cubicBezTo>
                      <a:pt x="284" y="206"/>
                      <a:pt x="284" y="206"/>
                      <a:pt x="284" y="206"/>
                    </a:cubicBezTo>
                    <a:cubicBezTo>
                      <a:pt x="285" y="205"/>
                      <a:pt x="285" y="205"/>
                      <a:pt x="285" y="205"/>
                    </a:cubicBezTo>
                    <a:cubicBezTo>
                      <a:pt x="285" y="202"/>
                      <a:pt x="285" y="202"/>
                      <a:pt x="285" y="202"/>
                    </a:cubicBezTo>
                    <a:cubicBezTo>
                      <a:pt x="283" y="202"/>
                      <a:pt x="283" y="202"/>
                      <a:pt x="283" y="202"/>
                    </a:cubicBezTo>
                    <a:cubicBezTo>
                      <a:pt x="285" y="199"/>
                      <a:pt x="285" y="199"/>
                      <a:pt x="285" y="199"/>
                    </a:cubicBezTo>
                    <a:cubicBezTo>
                      <a:pt x="293" y="197"/>
                      <a:pt x="293" y="197"/>
                      <a:pt x="293" y="197"/>
                    </a:cubicBezTo>
                    <a:cubicBezTo>
                      <a:pt x="297" y="199"/>
                      <a:pt x="297" y="199"/>
                      <a:pt x="297" y="199"/>
                    </a:cubicBezTo>
                    <a:cubicBezTo>
                      <a:pt x="298" y="199"/>
                      <a:pt x="298" y="199"/>
                      <a:pt x="298" y="199"/>
                    </a:cubicBezTo>
                    <a:cubicBezTo>
                      <a:pt x="302" y="203"/>
                      <a:pt x="302" y="203"/>
                      <a:pt x="302" y="203"/>
                    </a:cubicBezTo>
                    <a:cubicBezTo>
                      <a:pt x="305" y="214"/>
                      <a:pt x="305" y="214"/>
                      <a:pt x="305" y="214"/>
                    </a:cubicBezTo>
                    <a:cubicBezTo>
                      <a:pt x="306" y="217"/>
                      <a:pt x="306" y="217"/>
                      <a:pt x="306" y="217"/>
                    </a:cubicBezTo>
                    <a:cubicBezTo>
                      <a:pt x="309" y="216"/>
                      <a:pt x="309" y="216"/>
                      <a:pt x="309" y="216"/>
                    </a:cubicBezTo>
                    <a:cubicBezTo>
                      <a:pt x="315" y="219"/>
                      <a:pt x="315" y="219"/>
                      <a:pt x="315" y="219"/>
                    </a:cubicBezTo>
                    <a:cubicBezTo>
                      <a:pt x="317" y="225"/>
                      <a:pt x="317" y="225"/>
                      <a:pt x="317" y="225"/>
                    </a:cubicBezTo>
                    <a:cubicBezTo>
                      <a:pt x="319" y="226"/>
                      <a:pt x="319" y="226"/>
                      <a:pt x="319" y="226"/>
                    </a:cubicBezTo>
                    <a:cubicBezTo>
                      <a:pt x="328" y="222"/>
                      <a:pt x="328" y="222"/>
                      <a:pt x="328" y="222"/>
                    </a:cubicBezTo>
                    <a:cubicBezTo>
                      <a:pt x="328" y="222"/>
                      <a:pt x="328" y="222"/>
                      <a:pt x="328" y="222"/>
                    </a:cubicBezTo>
                    <a:cubicBezTo>
                      <a:pt x="328" y="226"/>
                      <a:pt x="328" y="226"/>
                      <a:pt x="328" y="226"/>
                    </a:cubicBezTo>
                    <a:cubicBezTo>
                      <a:pt x="328" y="226"/>
                      <a:pt x="328" y="226"/>
                      <a:pt x="328" y="226"/>
                    </a:cubicBezTo>
                    <a:cubicBezTo>
                      <a:pt x="327" y="227"/>
                      <a:pt x="327" y="227"/>
                      <a:pt x="327" y="227"/>
                    </a:cubicBezTo>
                    <a:cubicBezTo>
                      <a:pt x="326" y="232"/>
                      <a:pt x="326" y="232"/>
                      <a:pt x="326" y="232"/>
                    </a:cubicBezTo>
                    <a:cubicBezTo>
                      <a:pt x="323" y="237"/>
                      <a:pt x="323" y="237"/>
                      <a:pt x="323" y="237"/>
                    </a:cubicBezTo>
                    <a:cubicBezTo>
                      <a:pt x="323" y="237"/>
                      <a:pt x="323" y="237"/>
                      <a:pt x="323" y="237"/>
                    </a:cubicBezTo>
                    <a:cubicBezTo>
                      <a:pt x="322" y="237"/>
                      <a:pt x="322" y="237"/>
                      <a:pt x="322" y="237"/>
                    </a:cubicBezTo>
                    <a:cubicBezTo>
                      <a:pt x="320" y="236"/>
                      <a:pt x="320" y="236"/>
                      <a:pt x="320" y="236"/>
                    </a:cubicBezTo>
                    <a:cubicBezTo>
                      <a:pt x="317" y="239"/>
                      <a:pt x="317" y="239"/>
                      <a:pt x="317" y="239"/>
                    </a:cubicBezTo>
                    <a:cubicBezTo>
                      <a:pt x="317" y="244"/>
                      <a:pt x="317" y="244"/>
                      <a:pt x="317" y="244"/>
                    </a:cubicBezTo>
                    <a:cubicBezTo>
                      <a:pt x="315" y="248"/>
                      <a:pt x="315" y="248"/>
                      <a:pt x="315" y="248"/>
                    </a:cubicBezTo>
                    <a:cubicBezTo>
                      <a:pt x="315" y="248"/>
                      <a:pt x="315" y="248"/>
                      <a:pt x="315" y="248"/>
                    </a:cubicBezTo>
                    <a:cubicBezTo>
                      <a:pt x="316" y="247"/>
                      <a:pt x="316" y="247"/>
                      <a:pt x="316" y="247"/>
                    </a:cubicBezTo>
                    <a:cubicBezTo>
                      <a:pt x="317" y="247"/>
                      <a:pt x="317" y="247"/>
                      <a:pt x="317" y="247"/>
                    </a:cubicBezTo>
                    <a:cubicBezTo>
                      <a:pt x="319" y="245"/>
                      <a:pt x="319" y="245"/>
                      <a:pt x="319" y="245"/>
                    </a:cubicBezTo>
                    <a:cubicBezTo>
                      <a:pt x="321" y="245"/>
                      <a:pt x="321" y="245"/>
                      <a:pt x="321" y="245"/>
                    </a:cubicBezTo>
                    <a:cubicBezTo>
                      <a:pt x="321" y="247"/>
                      <a:pt x="321" y="247"/>
                      <a:pt x="321" y="247"/>
                    </a:cubicBezTo>
                    <a:cubicBezTo>
                      <a:pt x="325" y="247"/>
                      <a:pt x="325" y="247"/>
                      <a:pt x="325" y="247"/>
                    </a:cubicBezTo>
                    <a:cubicBezTo>
                      <a:pt x="331" y="243"/>
                      <a:pt x="331" y="243"/>
                      <a:pt x="331" y="243"/>
                    </a:cubicBezTo>
                    <a:cubicBezTo>
                      <a:pt x="331" y="241"/>
                      <a:pt x="331" y="241"/>
                      <a:pt x="331" y="241"/>
                    </a:cubicBezTo>
                    <a:cubicBezTo>
                      <a:pt x="333" y="239"/>
                      <a:pt x="333" y="239"/>
                      <a:pt x="333" y="239"/>
                    </a:cubicBezTo>
                    <a:cubicBezTo>
                      <a:pt x="339" y="232"/>
                      <a:pt x="339" y="232"/>
                      <a:pt x="339" y="232"/>
                    </a:cubicBezTo>
                    <a:cubicBezTo>
                      <a:pt x="339" y="228"/>
                      <a:pt x="339" y="228"/>
                      <a:pt x="339" y="228"/>
                    </a:cubicBezTo>
                    <a:cubicBezTo>
                      <a:pt x="345" y="222"/>
                      <a:pt x="345" y="222"/>
                      <a:pt x="345" y="222"/>
                    </a:cubicBezTo>
                    <a:cubicBezTo>
                      <a:pt x="346" y="214"/>
                      <a:pt x="346" y="214"/>
                      <a:pt x="346" y="214"/>
                    </a:cubicBezTo>
                    <a:cubicBezTo>
                      <a:pt x="345" y="211"/>
                      <a:pt x="345" y="211"/>
                      <a:pt x="345" y="211"/>
                    </a:cubicBezTo>
                    <a:cubicBezTo>
                      <a:pt x="347" y="207"/>
                      <a:pt x="347" y="207"/>
                      <a:pt x="347" y="207"/>
                    </a:cubicBezTo>
                    <a:cubicBezTo>
                      <a:pt x="349" y="204"/>
                      <a:pt x="349" y="204"/>
                      <a:pt x="349" y="204"/>
                    </a:cubicBezTo>
                    <a:cubicBezTo>
                      <a:pt x="348" y="203"/>
                      <a:pt x="348" y="203"/>
                      <a:pt x="348" y="203"/>
                    </a:cubicBezTo>
                    <a:cubicBezTo>
                      <a:pt x="348" y="200"/>
                      <a:pt x="348" y="200"/>
                      <a:pt x="348" y="200"/>
                    </a:cubicBezTo>
                    <a:cubicBezTo>
                      <a:pt x="345" y="198"/>
                      <a:pt x="345" y="198"/>
                      <a:pt x="345" y="198"/>
                    </a:cubicBezTo>
                    <a:cubicBezTo>
                      <a:pt x="348" y="199"/>
                      <a:pt x="348" y="199"/>
                      <a:pt x="348" y="199"/>
                    </a:cubicBezTo>
                    <a:cubicBezTo>
                      <a:pt x="348" y="198"/>
                      <a:pt x="348" y="198"/>
                      <a:pt x="348" y="198"/>
                    </a:cubicBezTo>
                    <a:cubicBezTo>
                      <a:pt x="343" y="193"/>
                      <a:pt x="343" y="193"/>
                      <a:pt x="343" y="193"/>
                    </a:cubicBezTo>
                    <a:cubicBezTo>
                      <a:pt x="340" y="193"/>
                      <a:pt x="340" y="193"/>
                      <a:pt x="340" y="193"/>
                    </a:cubicBezTo>
                    <a:cubicBezTo>
                      <a:pt x="340" y="196"/>
                      <a:pt x="340" y="196"/>
                      <a:pt x="340" y="196"/>
                    </a:cubicBezTo>
                    <a:cubicBezTo>
                      <a:pt x="339" y="197"/>
                      <a:pt x="339" y="197"/>
                      <a:pt x="339" y="197"/>
                    </a:cubicBezTo>
                    <a:cubicBezTo>
                      <a:pt x="340" y="195"/>
                      <a:pt x="340" y="195"/>
                      <a:pt x="340" y="195"/>
                    </a:cubicBezTo>
                    <a:cubicBezTo>
                      <a:pt x="336" y="197"/>
                      <a:pt x="336" y="197"/>
                      <a:pt x="336" y="197"/>
                    </a:cubicBezTo>
                    <a:cubicBezTo>
                      <a:pt x="337" y="195"/>
                      <a:pt x="337" y="195"/>
                      <a:pt x="337" y="195"/>
                    </a:cubicBezTo>
                    <a:cubicBezTo>
                      <a:pt x="336" y="194"/>
                      <a:pt x="336" y="194"/>
                      <a:pt x="336" y="194"/>
                    </a:cubicBezTo>
                    <a:cubicBezTo>
                      <a:pt x="337" y="193"/>
                      <a:pt x="337" y="193"/>
                      <a:pt x="337" y="193"/>
                    </a:cubicBezTo>
                    <a:cubicBezTo>
                      <a:pt x="335" y="194"/>
                      <a:pt x="335" y="194"/>
                      <a:pt x="335" y="194"/>
                    </a:cubicBezTo>
                    <a:cubicBezTo>
                      <a:pt x="335" y="194"/>
                      <a:pt x="335" y="194"/>
                      <a:pt x="335" y="194"/>
                    </a:cubicBezTo>
                    <a:cubicBezTo>
                      <a:pt x="334" y="196"/>
                      <a:pt x="334" y="196"/>
                      <a:pt x="334" y="196"/>
                    </a:cubicBezTo>
                    <a:cubicBezTo>
                      <a:pt x="334" y="191"/>
                      <a:pt x="334" y="191"/>
                      <a:pt x="334" y="191"/>
                    </a:cubicBezTo>
                    <a:cubicBezTo>
                      <a:pt x="331" y="192"/>
                      <a:pt x="331" y="192"/>
                      <a:pt x="331" y="192"/>
                    </a:cubicBezTo>
                    <a:cubicBezTo>
                      <a:pt x="329" y="190"/>
                      <a:pt x="329" y="190"/>
                      <a:pt x="329" y="190"/>
                    </a:cubicBezTo>
                    <a:cubicBezTo>
                      <a:pt x="346" y="173"/>
                      <a:pt x="346" y="173"/>
                      <a:pt x="346" y="173"/>
                    </a:cubicBezTo>
                    <a:cubicBezTo>
                      <a:pt x="347" y="171"/>
                      <a:pt x="347" y="171"/>
                      <a:pt x="347" y="171"/>
                    </a:cubicBezTo>
                    <a:cubicBezTo>
                      <a:pt x="353" y="164"/>
                      <a:pt x="353" y="164"/>
                      <a:pt x="353" y="164"/>
                    </a:cubicBezTo>
                    <a:cubicBezTo>
                      <a:pt x="362" y="164"/>
                      <a:pt x="362" y="164"/>
                      <a:pt x="362" y="164"/>
                    </a:cubicBezTo>
                    <a:cubicBezTo>
                      <a:pt x="363" y="165"/>
                      <a:pt x="363" y="165"/>
                      <a:pt x="363" y="165"/>
                    </a:cubicBezTo>
                    <a:cubicBezTo>
                      <a:pt x="364" y="164"/>
                      <a:pt x="364" y="164"/>
                      <a:pt x="364" y="164"/>
                    </a:cubicBezTo>
                    <a:cubicBezTo>
                      <a:pt x="368" y="165"/>
                      <a:pt x="368" y="165"/>
                      <a:pt x="368" y="165"/>
                    </a:cubicBezTo>
                    <a:cubicBezTo>
                      <a:pt x="370" y="164"/>
                      <a:pt x="370" y="164"/>
                      <a:pt x="370" y="164"/>
                    </a:cubicBezTo>
                    <a:cubicBezTo>
                      <a:pt x="371" y="165"/>
                      <a:pt x="371" y="165"/>
                      <a:pt x="371" y="165"/>
                    </a:cubicBezTo>
                    <a:cubicBezTo>
                      <a:pt x="373" y="162"/>
                      <a:pt x="373" y="162"/>
                      <a:pt x="373" y="162"/>
                    </a:cubicBezTo>
                    <a:cubicBezTo>
                      <a:pt x="380" y="163"/>
                      <a:pt x="380" y="163"/>
                      <a:pt x="380" y="163"/>
                    </a:cubicBezTo>
                    <a:cubicBezTo>
                      <a:pt x="382" y="166"/>
                      <a:pt x="382" y="166"/>
                      <a:pt x="382" y="166"/>
                    </a:cubicBezTo>
                    <a:cubicBezTo>
                      <a:pt x="378" y="166"/>
                      <a:pt x="378" y="166"/>
                      <a:pt x="378" y="166"/>
                    </a:cubicBezTo>
                    <a:cubicBezTo>
                      <a:pt x="379" y="168"/>
                      <a:pt x="379" y="168"/>
                      <a:pt x="379" y="168"/>
                    </a:cubicBezTo>
                    <a:cubicBezTo>
                      <a:pt x="383" y="166"/>
                      <a:pt x="383" y="166"/>
                      <a:pt x="383" y="166"/>
                    </a:cubicBezTo>
                    <a:cubicBezTo>
                      <a:pt x="384" y="167"/>
                      <a:pt x="384" y="167"/>
                      <a:pt x="384" y="167"/>
                    </a:cubicBezTo>
                    <a:cubicBezTo>
                      <a:pt x="386" y="165"/>
                      <a:pt x="386" y="165"/>
                      <a:pt x="386" y="165"/>
                    </a:cubicBezTo>
                    <a:cubicBezTo>
                      <a:pt x="387" y="166"/>
                      <a:pt x="387" y="166"/>
                      <a:pt x="387" y="166"/>
                    </a:cubicBezTo>
                    <a:cubicBezTo>
                      <a:pt x="391" y="165"/>
                      <a:pt x="391" y="165"/>
                      <a:pt x="391" y="165"/>
                    </a:cubicBezTo>
                    <a:cubicBezTo>
                      <a:pt x="387" y="163"/>
                      <a:pt x="387" y="163"/>
                      <a:pt x="387" y="163"/>
                    </a:cubicBezTo>
                    <a:cubicBezTo>
                      <a:pt x="390" y="158"/>
                      <a:pt x="390" y="158"/>
                      <a:pt x="390" y="158"/>
                    </a:cubicBezTo>
                    <a:cubicBezTo>
                      <a:pt x="395" y="153"/>
                      <a:pt x="395" y="153"/>
                      <a:pt x="395" y="153"/>
                    </a:cubicBezTo>
                    <a:cubicBezTo>
                      <a:pt x="395" y="151"/>
                      <a:pt x="395" y="151"/>
                      <a:pt x="395" y="151"/>
                    </a:cubicBezTo>
                    <a:cubicBezTo>
                      <a:pt x="398" y="149"/>
                      <a:pt x="398" y="149"/>
                      <a:pt x="398" y="149"/>
                    </a:cubicBezTo>
                    <a:cubicBezTo>
                      <a:pt x="403" y="148"/>
                      <a:pt x="403" y="148"/>
                      <a:pt x="403" y="148"/>
                    </a:cubicBezTo>
                    <a:cubicBezTo>
                      <a:pt x="405" y="150"/>
                      <a:pt x="405" y="150"/>
                      <a:pt x="405" y="150"/>
                    </a:cubicBezTo>
                    <a:cubicBezTo>
                      <a:pt x="407" y="148"/>
                      <a:pt x="407" y="148"/>
                      <a:pt x="407" y="148"/>
                    </a:cubicBezTo>
                    <a:cubicBezTo>
                      <a:pt x="405" y="154"/>
                      <a:pt x="405" y="154"/>
                      <a:pt x="405" y="154"/>
                    </a:cubicBezTo>
                    <a:cubicBezTo>
                      <a:pt x="407" y="154"/>
                      <a:pt x="407" y="154"/>
                      <a:pt x="407" y="154"/>
                    </a:cubicBezTo>
                    <a:cubicBezTo>
                      <a:pt x="406" y="157"/>
                      <a:pt x="406" y="157"/>
                      <a:pt x="406" y="157"/>
                    </a:cubicBezTo>
                    <a:cubicBezTo>
                      <a:pt x="414" y="150"/>
                      <a:pt x="414" y="150"/>
                      <a:pt x="414" y="150"/>
                    </a:cubicBezTo>
                    <a:cubicBezTo>
                      <a:pt x="415" y="151"/>
                      <a:pt x="415" y="151"/>
                      <a:pt x="415" y="151"/>
                    </a:cubicBezTo>
                    <a:cubicBezTo>
                      <a:pt x="415" y="148"/>
                      <a:pt x="415" y="148"/>
                      <a:pt x="415" y="148"/>
                    </a:cubicBezTo>
                    <a:cubicBezTo>
                      <a:pt x="416" y="144"/>
                      <a:pt x="416" y="144"/>
                      <a:pt x="416" y="144"/>
                    </a:cubicBezTo>
                    <a:cubicBezTo>
                      <a:pt x="420" y="143"/>
                      <a:pt x="420" y="143"/>
                      <a:pt x="420" y="143"/>
                    </a:cubicBezTo>
                    <a:cubicBezTo>
                      <a:pt x="421" y="144"/>
                      <a:pt x="421" y="144"/>
                      <a:pt x="421" y="144"/>
                    </a:cubicBezTo>
                    <a:cubicBezTo>
                      <a:pt x="418" y="146"/>
                      <a:pt x="418" y="146"/>
                      <a:pt x="418" y="146"/>
                    </a:cubicBezTo>
                    <a:cubicBezTo>
                      <a:pt x="416" y="154"/>
                      <a:pt x="416" y="154"/>
                      <a:pt x="416" y="154"/>
                    </a:cubicBezTo>
                    <a:cubicBezTo>
                      <a:pt x="417" y="155"/>
                      <a:pt x="417" y="155"/>
                      <a:pt x="417" y="155"/>
                    </a:cubicBezTo>
                    <a:cubicBezTo>
                      <a:pt x="411" y="157"/>
                      <a:pt x="411" y="157"/>
                      <a:pt x="411" y="157"/>
                    </a:cubicBezTo>
                    <a:cubicBezTo>
                      <a:pt x="411" y="159"/>
                      <a:pt x="411" y="159"/>
                      <a:pt x="411" y="159"/>
                    </a:cubicBezTo>
                    <a:cubicBezTo>
                      <a:pt x="405" y="166"/>
                      <a:pt x="405" y="166"/>
                      <a:pt x="405" y="166"/>
                    </a:cubicBezTo>
                    <a:cubicBezTo>
                      <a:pt x="405" y="167"/>
                      <a:pt x="405" y="167"/>
                      <a:pt x="405" y="167"/>
                    </a:cubicBezTo>
                    <a:cubicBezTo>
                      <a:pt x="400" y="172"/>
                      <a:pt x="400" y="172"/>
                      <a:pt x="400" y="172"/>
                    </a:cubicBezTo>
                    <a:cubicBezTo>
                      <a:pt x="399" y="173"/>
                      <a:pt x="399" y="173"/>
                      <a:pt x="399" y="173"/>
                    </a:cubicBezTo>
                    <a:cubicBezTo>
                      <a:pt x="397" y="174"/>
                      <a:pt x="397" y="174"/>
                      <a:pt x="397" y="174"/>
                    </a:cubicBezTo>
                    <a:cubicBezTo>
                      <a:pt x="396" y="173"/>
                      <a:pt x="396" y="173"/>
                      <a:pt x="396" y="173"/>
                    </a:cubicBezTo>
                    <a:cubicBezTo>
                      <a:pt x="396" y="175"/>
                      <a:pt x="396" y="175"/>
                      <a:pt x="396" y="175"/>
                    </a:cubicBezTo>
                    <a:cubicBezTo>
                      <a:pt x="396" y="178"/>
                      <a:pt x="396" y="178"/>
                      <a:pt x="396" y="178"/>
                    </a:cubicBezTo>
                    <a:cubicBezTo>
                      <a:pt x="393" y="179"/>
                      <a:pt x="393" y="179"/>
                      <a:pt x="393" y="179"/>
                    </a:cubicBezTo>
                    <a:cubicBezTo>
                      <a:pt x="392" y="186"/>
                      <a:pt x="392" y="186"/>
                      <a:pt x="392" y="186"/>
                    </a:cubicBezTo>
                    <a:cubicBezTo>
                      <a:pt x="394" y="198"/>
                      <a:pt x="394" y="198"/>
                      <a:pt x="394" y="198"/>
                    </a:cubicBezTo>
                    <a:cubicBezTo>
                      <a:pt x="395" y="205"/>
                      <a:pt x="395" y="205"/>
                      <a:pt x="395" y="205"/>
                    </a:cubicBezTo>
                    <a:cubicBezTo>
                      <a:pt x="395" y="208"/>
                      <a:pt x="395" y="208"/>
                      <a:pt x="395" y="208"/>
                    </a:cubicBezTo>
                    <a:cubicBezTo>
                      <a:pt x="396" y="210"/>
                      <a:pt x="396" y="210"/>
                      <a:pt x="396" y="210"/>
                    </a:cubicBezTo>
                    <a:cubicBezTo>
                      <a:pt x="401" y="204"/>
                      <a:pt x="401" y="204"/>
                      <a:pt x="401" y="204"/>
                    </a:cubicBezTo>
                    <a:cubicBezTo>
                      <a:pt x="401" y="200"/>
                      <a:pt x="401" y="200"/>
                      <a:pt x="401" y="200"/>
                    </a:cubicBezTo>
                    <a:cubicBezTo>
                      <a:pt x="405" y="199"/>
                      <a:pt x="405" y="199"/>
                      <a:pt x="405" y="199"/>
                    </a:cubicBezTo>
                    <a:cubicBezTo>
                      <a:pt x="405" y="194"/>
                      <a:pt x="405" y="194"/>
                      <a:pt x="405" y="194"/>
                    </a:cubicBezTo>
                    <a:cubicBezTo>
                      <a:pt x="409" y="191"/>
                      <a:pt x="409" y="191"/>
                      <a:pt x="409" y="191"/>
                    </a:cubicBezTo>
                    <a:cubicBezTo>
                      <a:pt x="410" y="192"/>
                      <a:pt x="410" y="192"/>
                      <a:pt x="410" y="192"/>
                    </a:cubicBezTo>
                    <a:cubicBezTo>
                      <a:pt x="412" y="191"/>
                      <a:pt x="412" y="191"/>
                      <a:pt x="412" y="191"/>
                    </a:cubicBezTo>
                    <a:cubicBezTo>
                      <a:pt x="410" y="187"/>
                      <a:pt x="410" y="187"/>
                      <a:pt x="410" y="187"/>
                    </a:cubicBezTo>
                    <a:cubicBezTo>
                      <a:pt x="413" y="183"/>
                      <a:pt x="413" y="183"/>
                      <a:pt x="413" y="183"/>
                    </a:cubicBezTo>
                    <a:cubicBezTo>
                      <a:pt x="412" y="182"/>
                      <a:pt x="412" y="182"/>
                      <a:pt x="412" y="182"/>
                    </a:cubicBezTo>
                    <a:cubicBezTo>
                      <a:pt x="414" y="181"/>
                      <a:pt x="414" y="181"/>
                      <a:pt x="414" y="181"/>
                    </a:cubicBezTo>
                    <a:cubicBezTo>
                      <a:pt x="413" y="182"/>
                      <a:pt x="413" y="182"/>
                      <a:pt x="413" y="182"/>
                    </a:cubicBezTo>
                    <a:cubicBezTo>
                      <a:pt x="415" y="184"/>
                      <a:pt x="415" y="184"/>
                      <a:pt x="415" y="184"/>
                    </a:cubicBezTo>
                    <a:cubicBezTo>
                      <a:pt x="415" y="181"/>
                      <a:pt x="415" y="181"/>
                      <a:pt x="415" y="181"/>
                    </a:cubicBezTo>
                    <a:cubicBezTo>
                      <a:pt x="415" y="180"/>
                      <a:pt x="415" y="180"/>
                      <a:pt x="415" y="180"/>
                    </a:cubicBezTo>
                    <a:cubicBezTo>
                      <a:pt x="414" y="180"/>
                      <a:pt x="414" y="180"/>
                      <a:pt x="414" y="180"/>
                    </a:cubicBezTo>
                    <a:cubicBezTo>
                      <a:pt x="414" y="176"/>
                      <a:pt x="414" y="176"/>
                      <a:pt x="414" y="176"/>
                    </a:cubicBezTo>
                    <a:cubicBezTo>
                      <a:pt x="415" y="174"/>
                      <a:pt x="415" y="174"/>
                      <a:pt x="415" y="174"/>
                    </a:cubicBezTo>
                    <a:cubicBezTo>
                      <a:pt x="413" y="173"/>
                      <a:pt x="413" y="173"/>
                      <a:pt x="413" y="173"/>
                    </a:cubicBezTo>
                    <a:cubicBezTo>
                      <a:pt x="412" y="174"/>
                      <a:pt x="412" y="174"/>
                      <a:pt x="412" y="174"/>
                    </a:cubicBezTo>
                    <a:cubicBezTo>
                      <a:pt x="412" y="173"/>
                      <a:pt x="412" y="173"/>
                      <a:pt x="412" y="173"/>
                    </a:cubicBezTo>
                    <a:cubicBezTo>
                      <a:pt x="412" y="170"/>
                      <a:pt x="412" y="170"/>
                      <a:pt x="412" y="170"/>
                    </a:cubicBezTo>
                    <a:cubicBezTo>
                      <a:pt x="415" y="164"/>
                      <a:pt x="415" y="164"/>
                      <a:pt x="415" y="164"/>
                    </a:cubicBezTo>
                    <a:cubicBezTo>
                      <a:pt x="416" y="162"/>
                      <a:pt x="416" y="162"/>
                      <a:pt x="416" y="162"/>
                    </a:cubicBezTo>
                    <a:cubicBezTo>
                      <a:pt x="419" y="160"/>
                      <a:pt x="419" y="160"/>
                      <a:pt x="419" y="160"/>
                    </a:cubicBezTo>
                    <a:cubicBezTo>
                      <a:pt x="421" y="162"/>
                      <a:pt x="421" y="162"/>
                      <a:pt x="421" y="162"/>
                    </a:cubicBezTo>
                    <a:cubicBezTo>
                      <a:pt x="421" y="159"/>
                      <a:pt x="421" y="159"/>
                      <a:pt x="421" y="159"/>
                    </a:cubicBezTo>
                    <a:cubicBezTo>
                      <a:pt x="425" y="157"/>
                      <a:pt x="425" y="157"/>
                      <a:pt x="425" y="157"/>
                    </a:cubicBezTo>
                    <a:cubicBezTo>
                      <a:pt x="424" y="162"/>
                      <a:pt x="424" y="162"/>
                      <a:pt x="424" y="162"/>
                    </a:cubicBezTo>
                    <a:cubicBezTo>
                      <a:pt x="430" y="157"/>
                      <a:pt x="430" y="157"/>
                      <a:pt x="430" y="157"/>
                    </a:cubicBezTo>
                    <a:cubicBezTo>
                      <a:pt x="433" y="157"/>
                      <a:pt x="433" y="157"/>
                      <a:pt x="433" y="157"/>
                    </a:cubicBezTo>
                    <a:cubicBezTo>
                      <a:pt x="437" y="161"/>
                      <a:pt x="437" y="161"/>
                      <a:pt x="437" y="161"/>
                    </a:cubicBezTo>
                    <a:cubicBezTo>
                      <a:pt x="438" y="158"/>
                      <a:pt x="438" y="158"/>
                      <a:pt x="438" y="158"/>
                    </a:cubicBezTo>
                    <a:cubicBezTo>
                      <a:pt x="445" y="152"/>
                      <a:pt x="445" y="152"/>
                      <a:pt x="445" y="152"/>
                    </a:cubicBezTo>
                    <a:cubicBezTo>
                      <a:pt x="448" y="150"/>
                      <a:pt x="448" y="150"/>
                      <a:pt x="448" y="150"/>
                    </a:cubicBezTo>
                    <a:cubicBezTo>
                      <a:pt x="448" y="87"/>
                      <a:pt x="448" y="87"/>
                      <a:pt x="448" y="87"/>
                    </a:cubicBezTo>
                    <a:lnTo>
                      <a:pt x="437" y="87"/>
                    </a:lnTo>
                    <a:close/>
                    <a:moveTo>
                      <a:pt x="12" y="171"/>
                    </a:moveTo>
                    <a:cubicBezTo>
                      <a:pt x="11" y="171"/>
                      <a:pt x="11" y="171"/>
                      <a:pt x="11" y="171"/>
                    </a:cubicBezTo>
                    <a:cubicBezTo>
                      <a:pt x="10" y="171"/>
                      <a:pt x="10" y="171"/>
                      <a:pt x="10" y="171"/>
                    </a:cubicBezTo>
                    <a:cubicBezTo>
                      <a:pt x="12" y="169"/>
                      <a:pt x="12" y="169"/>
                      <a:pt x="12" y="169"/>
                    </a:cubicBezTo>
                    <a:cubicBezTo>
                      <a:pt x="13" y="170"/>
                      <a:pt x="13" y="170"/>
                      <a:pt x="13" y="170"/>
                    </a:cubicBezTo>
                    <a:cubicBezTo>
                      <a:pt x="13" y="171"/>
                      <a:pt x="13" y="171"/>
                      <a:pt x="13" y="171"/>
                    </a:cubicBezTo>
                    <a:lnTo>
                      <a:pt x="12" y="171"/>
                    </a:lnTo>
                    <a:close/>
                    <a:moveTo>
                      <a:pt x="15" y="159"/>
                    </a:moveTo>
                    <a:cubicBezTo>
                      <a:pt x="13" y="158"/>
                      <a:pt x="13" y="158"/>
                      <a:pt x="13" y="158"/>
                    </a:cubicBezTo>
                    <a:cubicBezTo>
                      <a:pt x="12" y="159"/>
                      <a:pt x="12" y="159"/>
                      <a:pt x="12" y="159"/>
                    </a:cubicBezTo>
                    <a:cubicBezTo>
                      <a:pt x="12" y="160"/>
                      <a:pt x="12" y="160"/>
                      <a:pt x="12" y="160"/>
                    </a:cubicBezTo>
                    <a:cubicBezTo>
                      <a:pt x="11" y="160"/>
                      <a:pt x="11" y="160"/>
                      <a:pt x="11" y="160"/>
                    </a:cubicBezTo>
                    <a:cubicBezTo>
                      <a:pt x="10" y="157"/>
                      <a:pt x="10" y="157"/>
                      <a:pt x="10" y="157"/>
                    </a:cubicBezTo>
                    <a:cubicBezTo>
                      <a:pt x="9" y="155"/>
                      <a:pt x="9" y="155"/>
                      <a:pt x="9" y="155"/>
                    </a:cubicBezTo>
                    <a:cubicBezTo>
                      <a:pt x="9" y="155"/>
                      <a:pt x="9" y="155"/>
                      <a:pt x="9" y="155"/>
                    </a:cubicBezTo>
                    <a:cubicBezTo>
                      <a:pt x="9" y="153"/>
                      <a:pt x="9" y="153"/>
                      <a:pt x="9" y="153"/>
                    </a:cubicBezTo>
                    <a:cubicBezTo>
                      <a:pt x="8" y="153"/>
                      <a:pt x="8" y="153"/>
                      <a:pt x="8" y="153"/>
                    </a:cubicBezTo>
                    <a:cubicBezTo>
                      <a:pt x="8" y="151"/>
                      <a:pt x="8" y="151"/>
                      <a:pt x="8" y="151"/>
                    </a:cubicBezTo>
                    <a:cubicBezTo>
                      <a:pt x="10" y="149"/>
                      <a:pt x="10" y="149"/>
                      <a:pt x="10" y="149"/>
                    </a:cubicBezTo>
                    <a:cubicBezTo>
                      <a:pt x="11" y="149"/>
                      <a:pt x="11" y="149"/>
                      <a:pt x="11" y="149"/>
                    </a:cubicBezTo>
                    <a:cubicBezTo>
                      <a:pt x="13" y="152"/>
                      <a:pt x="13" y="152"/>
                      <a:pt x="13" y="152"/>
                    </a:cubicBezTo>
                    <a:cubicBezTo>
                      <a:pt x="15" y="152"/>
                      <a:pt x="15" y="152"/>
                      <a:pt x="15" y="152"/>
                    </a:cubicBezTo>
                    <a:cubicBezTo>
                      <a:pt x="16" y="154"/>
                      <a:pt x="16" y="154"/>
                      <a:pt x="16" y="154"/>
                    </a:cubicBezTo>
                    <a:cubicBezTo>
                      <a:pt x="16" y="155"/>
                      <a:pt x="16" y="155"/>
                      <a:pt x="16" y="155"/>
                    </a:cubicBezTo>
                    <a:cubicBezTo>
                      <a:pt x="16" y="157"/>
                      <a:pt x="16" y="157"/>
                      <a:pt x="16" y="157"/>
                    </a:cubicBezTo>
                    <a:lnTo>
                      <a:pt x="15" y="159"/>
                    </a:lnTo>
                    <a:close/>
                    <a:moveTo>
                      <a:pt x="27" y="153"/>
                    </a:moveTo>
                    <a:cubicBezTo>
                      <a:pt x="26" y="153"/>
                      <a:pt x="26" y="153"/>
                      <a:pt x="26" y="153"/>
                    </a:cubicBezTo>
                    <a:cubicBezTo>
                      <a:pt x="26" y="155"/>
                      <a:pt x="26" y="155"/>
                      <a:pt x="26" y="155"/>
                    </a:cubicBezTo>
                    <a:cubicBezTo>
                      <a:pt x="24" y="154"/>
                      <a:pt x="24" y="154"/>
                      <a:pt x="24" y="154"/>
                    </a:cubicBezTo>
                    <a:cubicBezTo>
                      <a:pt x="25" y="153"/>
                      <a:pt x="25" y="153"/>
                      <a:pt x="25" y="153"/>
                    </a:cubicBezTo>
                    <a:cubicBezTo>
                      <a:pt x="24" y="150"/>
                      <a:pt x="24" y="150"/>
                      <a:pt x="24" y="150"/>
                    </a:cubicBezTo>
                    <a:cubicBezTo>
                      <a:pt x="22" y="150"/>
                      <a:pt x="22" y="150"/>
                      <a:pt x="22" y="150"/>
                    </a:cubicBezTo>
                    <a:cubicBezTo>
                      <a:pt x="21" y="148"/>
                      <a:pt x="21" y="148"/>
                      <a:pt x="21" y="148"/>
                    </a:cubicBezTo>
                    <a:cubicBezTo>
                      <a:pt x="22" y="148"/>
                      <a:pt x="22" y="148"/>
                      <a:pt x="22" y="148"/>
                    </a:cubicBezTo>
                    <a:cubicBezTo>
                      <a:pt x="21" y="146"/>
                      <a:pt x="21" y="146"/>
                      <a:pt x="21" y="146"/>
                    </a:cubicBezTo>
                    <a:cubicBezTo>
                      <a:pt x="22" y="147"/>
                      <a:pt x="22" y="147"/>
                      <a:pt x="22" y="147"/>
                    </a:cubicBezTo>
                    <a:cubicBezTo>
                      <a:pt x="21" y="144"/>
                      <a:pt x="21" y="144"/>
                      <a:pt x="21" y="144"/>
                    </a:cubicBezTo>
                    <a:cubicBezTo>
                      <a:pt x="22" y="143"/>
                      <a:pt x="22" y="143"/>
                      <a:pt x="22" y="143"/>
                    </a:cubicBezTo>
                    <a:cubicBezTo>
                      <a:pt x="23" y="145"/>
                      <a:pt x="23" y="145"/>
                      <a:pt x="23" y="145"/>
                    </a:cubicBezTo>
                    <a:cubicBezTo>
                      <a:pt x="23" y="146"/>
                      <a:pt x="23" y="146"/>
                      <a:pt x="23" y="146"/>
                    </a:cubicBezTo>
                    <a:cubicBezTo>
                      <a:pt x="23" y="147"/>
                      <a:pt x="23" y="147"/>
                      <a:pt x="23" y="147"/>
                    </a:cubicBezTo>
                    <a:cubicBezTo>
                      <a:pt x="23" y="146"/>
                      <a:pt x="23" y="146"/>
                      <a:pt x="23" y="146"/>
                    </a:cubicBezTo>
                    <a:cubicBezTo>
                      <a:pt x="24" y="146"/>
                      <a:pt x="24" y="146"/>
                      <a:pt x="24" y="146"/>
                    </a:cubicBezTo>
                    <a:cubicBezTo>
                      <a:pt x="25" y="145"/>
                      <a:pt x="25" y="145"/>
                      <a:pt x="25" y="145"/>
                    </a:cubicBezTo>
                    <a:cubicBezTo>
                      <a:pt x="24" y="144"/>
                      <a:pt x="24" y="144"/>
                      <a:pt x="24" y="144"/>
                    </a:cubicBezTo>
                    <a:cubicBezTo>
                      <a:pt x="22" y="143"/>
                      <a:pt x="22" y="143"/>
                      <a:pt x="22" y="143"/>
                    </a:cubicBezTo>
                    <a:cubicBezTo>
                      <a:pt x="21" y="141"/>
                      <a:pt x="21" y="141"/>
                      <a:pt x="21" y="141"/>
                    </a:cubicBezTo>
                    <a:cubicBezTo>
                      <a:pt x="23" y="142"/>
                      <a:pt x="23" y="142"/>
                      <a:pt x="23" y="142"/>
                    </a:cubicBezTo>
                    <a:cubicBezTo>
                      <a:pt x="26" y="144"/>
                      <a:pt x="26" y="144"/>
                      <a:pt x="26" y="144"/>
                    </a:cubicBezTo>
                    <a:cubicBezTo>
                      <a:pt x="25" y="147"/>
                      <a:pt x="25" y="147"/>
                      <a:pt x="25" y="147"/>
                    </a:cubicBezTo>
                    <a:cubicBezTo>
                      <a:pt x="27" y="151"/>
                      <a:pt x="27" y="151"/>
                      <a:pt x="27" y="151"/>
                    </a:cubicBezTo>
                    <a:lnTo>
                      <a:pt x="27" y="153"/>
                    </a:lnTo>
                    <a:close/>
                    <a:moveTo>
                      <a:pt x="30" y="158"/>
                    </a:moveTo>
                    <a:cubicBezTo>
                      <a:pt x="32" y="158"/>
                      <a:pt x="32" y="158"/>
                      <a:pt x="32" y="158"/>
                    </a:cubicBezTo>
                    <a:cubicBezTo>
                      <a:pt x="32" y="158"/>
                      <a:pt x="32" y="158"/>
                      <a:pt x="32" y="158"/>
                    </a:cubicBezTo>
                    <a:cubicBezTo>
                      <a:pt x="32" y="159"/>
                      <a:pt x="32" y="159"/>
                      <a:pt x="32" y="159"/>
                    </a:cubicBezTo>
                    <a:cubicBezTo>
                      <a:pt x="32" y="160"/>
                      <a:pt x="32" y="160"/>
                      <a:pt x="32" y="160"/>
                    </a:cubicBezTo>
                    <a:cubicBezTo>
                      <a:pt x="30" y="160"/>
                      <a:pt x="30" y="160"/>
                      <a:pt x="30" y="160"/>
                    </a:cubicBezTo>
                    <a:cubicBezTo>
                      <a:pt x="30" y="159"/>
                      <a:pt x="30" y="159"/>
                      <a:pt x="30" y="159"/>
                    </a:cubicBezTo>
                    <a:lnTo>
                      <a:pt x="30" y="158"/>
                    </a:lnTo>
                    <a:close/>
                    <a:moveTo>
                      <a:pt x="33" y="172"/>
                    </a:moveTo>
                    <a:cubicBezTo>
                      <a:pt x="33" y="170"/>
                      <a:pt x="33" y="170"/>
                      <a:pt x="33" y="170"/>
                    </a:cubicBezTo>
                    <a:cubicBezTo>
                      <a:pt x="32" y="170"/>
                      <a:pt x="32" y="170"/>
                      <a:pt x="32" y="170"/>
                    </a:cubicBezTo>
                    <a:cubicBezTo>
                      <a:pt x="29" y="168"/>
                      <a:pt x="29" y="168"/>
                      <a:pt x="29" y="168"/>
                    </a:cubicBezTo>
                    <a:cubicBezTo>
                      <a:pt x="30" y="167"/>
                      <a:pt x="30" y="167"/>
                      <a:pt x="30" y="167"/>
                    </a:cubicBezTo>
                    <a:cubicBezTo>
                      <a:pt x="32" y="169"/>
                      <a:pt x="32" y="169"/>
                      <a:pt x="32" y="169"/>
                    </a:cubicBezTo>
                    <a:cubicBezTo>
                      <a:pt x="32" y="167"/>
                      <a:pt x="32" y="167"/>
                      <a:pt x="32" y="167"/>
                    </a:cubicBezTo>
                    <a:cubicBezTo>
                      <a:pt x="31" y="166"/>
                      <a:pt x="31" y="166"/>
                      <a:pt x="31" y="166"/>
                    </a:cubicBezTo>
                    <a:cubicBezTo>
                      <a:pt x="32" y="166"/>
                      <a:pt x="32" y="166"/>
                      <a:pt x="32" y="166"/>
                    </a:cubicBezTo>
                    <a:cubicBezTo>
                      <a:pt x="34" y="169"/>
                      <a:pt x="34" y="169"/>
                      <a:pt x="34" y="169"/>
                    </a:cubicBezTo>
                    <a:cubicBezTo>
                      <a:pt x="35" y="169"/>
                      <a:pt x="35" y="169"/>
                      <a:pt x="35" y="169"/>
                    </a:cubicBezTo>
                    <a:cubicBezTo>
                      <a:pt x="35" y="170"/>
                      <a:pt x="35" y="170"/>
                      <a:pt x="35" y="170"/>
                    </a:cubicBezTo>
                    <a:lnTo>
                      <a:pt x="33" y="172"/>
                    </a:lnTo>
                    <a:close/>
                    <a:moveTo>
                      <a:pt x="67" y="188"/>
                    </a:moveTo>
                    <a:cubicBezTo>
                      <a:pt x="66" y="189"/>
                      <a:pt x="66" y="189"/>
                      <a:pt x="66" y="189"/>
                    </a:cubicBezTo>
                    <a:cubicBezTo>
                      <a:pt x="66" y="190"/>
                      <a:pt x="66" y="190"/>
                      <a:pt x="66" y="190"/>
                    </a:cubicBezTo>
                    <a:cubicBezTo>
                      <a:pt x="64" y="192"/>
                      <a:pt x="64" y="192"/>
                      <a:pt x="64" y="192"/>
                    </a:cubicBezTo>
                    <a:cubicBezTo>
                      <a:pt x="66" y="194"/>
                      <a:pt x="66" y="194"/>
                      <a:pt x="66" y="194"/>
                    </a:cubicBezTo>
                    <a:cubicBezTo>
                      <a:pt x="67" y="193"/>
                      <a:pt x="67" y="193"/>
                      <a:pt x="67" y="193"/>
                    </a:cubicBezTo>
                    <a:cubicBezTo>
                      <a:pt x="66" y="196"/>
                      <a:pt x="66" y="196"/>
                      <a:pt x="66" y="196"/>
                    </a:cubicBezTo>
                    <a:cubicBezTo>
                      <a:pt x="66" y="197"/>
                      <a:pt x="66" y="197"/>
                      <a:pt x="66" y="197"/>
                    </a:cubicBezTo>
                    <a:cubicBezTo>
                      <a:pt x="65" y="197"/>
                      <a:pt x="65" y="197"/>
                      <a:pt x="65" y="197"/>
                    </a:cubicBezTo>
                    <a:cubicBezTo>
                      <a:pt x="65" y="194"/>
                      <a:pt x="65" y="194"/>
                      <a:pt x="65" y="194"/>
                    </a:cubicBezTo>
                    <a:cubicBezTo>
                      <a:pt x="63" y="193"/>
                      <a:pt x="63" y="193"/>
                      <a:pt x="63" y="193"/>
                    </a:cubicBezTo>
                    <a:cubicBezTo>
                      <a:pt x="64" y="190"/>
                      <a:pt x="64" y="190"/>
                      <a:pt x="64" y="190"/>
                    </a:cubicBezTo>
                    <a:cubicBezTo>
                      <a:pt x="67" y="187"/>
                      <a:pt x="67" y="187"/>
                      <a:pt x="67" y="187"/>
                    </a:cubicBezTo>
                    <a:cubicBezTo>
                      <a:pt x="71" y="187"/>
                      <a:pt x="71" y="187"/>
                      <a:pt x="71" y="187"/>
                    </a:cubicBezTo>
                    <a:lnTo>
                      <a:pt x="67" y="188"/>
                    </a:lnTo>
                    <a:close/>
                    <a:moveTo>
                      <a:pt x="250" y="193"/>
                    </a:moveTo>
                    <a:cubicBezTo>
                      <a:pt x="250" y="195"/>
                      <a:pt x="250" y="195"/>
                      <a:pt x="250" y="195"/>
                    </a:cubicBezTo>
                    <a:cubicBezTo>
                      <a:pt x="249" y="197"/>
                      <a:pt x="249" y="197"/>
                      <a:pt x="249" y="197"/>
                    </a:cubicBezTo>
                    <a:cubicBezTo>
                      <a:pt x="249" y="196"/>
                      <a:pt x="249" y="196"/>
                      <a:pt x="249" y="196"/>
                    </a:cubicBezTo>
                    <a:cubicBezTo>
                      <a:pt x="248" y="197"/>
                      <a:pt x="248" y="197"/>
                      <a:pt x="248" y="197"/>
                    </a:cubicBezTo>
                    <a:cubicBezTo>
                      <a:pt x="249" y="197"/>
                      <a:pt x="249" y="197"/>
                      <a:pt x="249" y="197"/>
                    </a:cubicBezTo>
                    <a:cubicBezTo>
                      <a:pt x="249" y="198"/>
                      <a:pt x="249" y="198"/>
                      <a:pt x="249" y="198"/>
                    </a:cubicBezTo>
                    <a:cubicBezTo>
                      <a:pt x="248" y="199"/>
                      <a:pt x="248" y="199"/>
                      <a:pt x="248" y="199"/>
                    </a:cubicBezTo>
                    <a:cubicBezTo>
                      <a:pt x="247" y="201"/>
                      <a:pt x="247" y="201"/>
                      <a:pt x="247" y="201"/>
                    </a:cubicBezTo>
                    <a:cubicBezTo>
                      <a:pt x="243" y="202"/>
                      <a:pt x="243" y="202"/>
                      <a:pt x="243" y="202"/>
                    </a:cubicBezTo>
                    <a:cubicBezTo>
                      <a:pt x="243" y="203"/>
                      <a:pt x="243" y="203"/>
                      <a:pt x="243" y="203"/>
                    </a:cubicBezTo>
                    <a:cubicBezTo>
                      <a:pt x="241" y="203"/>
                      <a:pt x="241" y="203"/>
                      <a:pt x="241" y="203"/>
                    </a:cubicBezTo>
                    <a:cubicBezTo>
                      <a:pt x="239" y="207"/>
                      <a:pt x="239" y="207"/>
                      <a:pt x="239" y="207"/>
                    </a:cubicBezTo>
                    <a:cubicBezTo>
                      <a:pt x="236" y="208"/>
                      <a:pt x="236" y="208"/>
                      <a:pt x="236" y="208"/>
                    </a:cubicBezTo>
                    <a:cubicBezTo>
                      <a:pt x="234" y="207"/>
                      <a:pt x="234" y="207"/>
                      <a:pt x="234" y="207"/>
                    </a:cubicBezTo>
                    <a:cubicBezTo>
                      <a:pt x="233" y="206"/>
                      <a:pt x="233" y="206"/>
                      <a:pt x="233" y="206"/>
                    </a:cubicBezTo>
                    <a:cubicBezTo>
                      <a:pt x="238" y="205"/>
                      <a:pt x="238" y="205"/>
                      <a:pt x="238" y="205"/>
                    </a:cubicBezTo>
                    <a:cubicBezTo>
                      <a:pt x="240" y="202"/>
                      <a:pt x="240" y="202"/>
                      <a:pt x="240" y="202"/>
                    </a:cubicBezTo>
                    <a:cubicBezTo>
                      <a:pt x="245" y="198"/>
                      <a:pt x="245" y="198"/>
                      <a:pt x="245" y="198"/>
                    </a:cubicBezTo>
                    <a:cubicBezTo>
                      <a:pt x="243" y="199"/>
                      <a:pt x="243" y="199"/>
                      <a:pt x="243" y="199"/>
                    </a:cubicBezTo>
                    <a:cubicBezTo>
                      <a:pt x="247" y="194"/>
                      <a:pt x="247" y="194"/>
                      <a:pt x="247" y="194"/>
                    </a:cubicBezTo>
                    <a:cubicBezTo>
                      <a:pt x="250" y="187"/>
                      <a:pt x="250" y="187"/>
                      <a:pt x="250" y="187"/>
                    </a:cubicBezTo>
                    <a:cubicBezTo>
                      <a:pt x="251" y="185"/>
                      <a:pt x="251" y="185"/>
                      <a:pt x="251" y="185"/>
                    </a:cubicBezTo>
                    <a:cubicBezTo>
                      <a:pt x="252" y="186"/>
                      <a:pt x="252" y="186"/>
                      <a:pt x="252" y="186"/>
                    </a:cubicBezTo>
                    <a:lnTo>
                      <a:pt x="250" y="19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7" name="Freeform 36"/>
              <p:cNvSpPr>
                <a:spLocks/>
              </p:cNvSpPr>
              <p:nvPr/>
            </p:nvSpPr>
            <p:spPr bwMode="auto">
              <a:xfrm>
                <a:off x="5406" y="1800"/>
                <a:ext cx="6" cy="12"/>
              </a:xfrm>
              <a:custGeom>
                <a:avLst/>
                <a:gdLst>
                  <a:gd name="T0" fmla="*/ 6 w 6"/>
                  <a:gd name="T1" fmla="*/ 0 h 12"/>
                  <a:gd name="T2" fmla="*/ 0 w 6"/>
                  <a:gd name="T3" fmla="*/ 12 h 12"/>
                  <a:gd name="T4" fmla="*/ 6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8" name="Freeform 37"/>
              <p:cNvSpPr>
                <a:spLocks/>
              </p:cNvSpPr>
              <p:nvPr/>
            </p:nvSpPr>
            <p:spPr bwMode="auto">
              <a:xfrm>
                <a:off x="5730" y="1704"/>
                <a:ext cx="18" cy="6"/>
              </a:xfrm>
              <a:custGeom>
                <a:avLst/>
                <a:gdLst>
                  <a:gd name="T0" fmla="*/ 0 w 18"/>
                  <a:gd name="T1" fmla="*/ 0 h 6"/>
                  <a:gd name="T2" fmla="*/ 12 w 18"/>
                  <a:gd name="T3" fmla="*/ 6 h 6"/>
                  <a:gd name="T4" fmla="*/ 18 w 18"/>
                  <a:gd name="T5" fmla="*/ 0 h 6"/>
                  <a:gd name="T6" fmla="*/ 6 w 18"/>
                  <a:gd name="T7" fmla="*/ 0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lnTo>
                      <a:pt x="12" y="6"/>
                    </a:lnTo>
                    <a:lnTo>
                      <a:pt x="18"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9" name="Freeform 38"/>
              <p:cNvSpPr>
                <a:spLocks/>
              </p:cNvSpPr>
              <p:nvPr/>
            </p:nvSpPr>
            <p:spPr bwMode="auto">
              <a:xfrm>
                <a:off x="5166" y="1662"/>
                <a:ext cx="54" cy="240"/>
              </a:xfrm>
              <a:custGeom>
                <a:avLst/>
                <a:gdLst>
                  <a:gd name="T0" fmla="*/ 0 w 54"/>
                  <a:gd name="T1" fmla="*/ 240 h 240"/>
                  <a:gd name="T2" fmla="*/ 12 w 54"/>
                  <a:gd name="T3" fmla="*/ 240 h 240"/>
                  <a:gd name="T4" fmla="*/ 18 w 54"/>
                  <a:gd name="T5" fmla="*/ 222 h 240"/>
                  <a:gd name="T6" fmla="*/ 36 w 54"/>
                  <a:gd name="T7" fmla="*/ 240 h 240"/>
                  <a:gd name="T8" fmla="*/ 18 w 54"/>
                  <a:gd name="T9" fmla="*/ 192 h 240"/>
                  <a:gd name="T10" fmla="*/ 36 w 54"/>
                  <a:gd name="T11" fmla="*/ 144 h 240"/>
                  <a:gd name="T12" fmla="*/ 54 w 54"/>
                  <a:gd name="T13" fmla="*/ 162 h 240"/>
                  <a:gd name="T14" fmla="*/ 30 w 54"/>
                  <a:gd name="T15" fmla="*/ 66 h 240"/>
                  <a:gd name="T16" fmla="*/ 30 w 54"/>
                  <a:gd name="T17" fmla="*/ 54 h 240"/>
                  <a:gd name="T18" fmla="*/ 18 w 54"/>
                  <a:gd name="T19" fmla="*/ 0 h 240"/>
                  <a:gd name="T20" fmla="*/ 18 w 54"/>
                  <a:gd name="T21" fmla="*/ 24 h 240"/>
                  <a:gd name="T22" fmla="*/ 6 w 54"/>
                  <a:gd name="T23" fmla="*/ 24 h 240"/>
                  <a:gd name="T24" fmla="*/ 0 w 54"/>
                  <a:gd name="T25" fmla="*/ 78 h 240"/>
                  <a:gd name="T26" fmla="*/ 12 w 54"/>
                  <a:gd name="T27" fmla="*/ 96 h 240"/>
                  <a:gd name="T28" fmla="*/ 0 w 54"/>
                  <a:gd name="T2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240">
                    <a:moveTo>
                      <a:pt x="0" y="240"/>
                    </a:moveTo>
                    <a:lnTo>
                      <a:pt x="12" y="240"/>
                    </a:lnTo>
                    <a:lnTo>
                      <a:pt x="18" y="222"/>
                    </a:lnTo>
                    <a:lnTo>
                      <a:pt x="36" y="240"/>
                    </a:lnTo>
                    <a:lnTo>
                      <a:pt x="18" y="192"/>
                    </a:lnTo>
                    <a:lnTo>
                      <a:pt x="36" y="144"/>
                    </a:lnTo>
                    <a:lnTo>
                      <a:pt x="54" y="162"/>
                    </a:lnTo>
                    <a:lnTo>
                      <a:pt x="30" y="66"/>
                    </a:lnTo>
                    <a:lnTo>
                      <a:pt x="30" y="54"/>
                    </a:lnTo>
                    <a:lnTo>
                      <a:pt x="18" y="0"/>
                    </a:lnTo>
                    <a:lnTo>
                      <a:pt x="18" y="24"/>
                    </a:lnTo>
                    <a:lnTo>
                      <a:pt x="6" y="24"/>
                    </a:lnTo>
                    <a:lnTo>
                      <a:pt x="0" y="78"/>
                    </a:lnTo>
                    <a:lnTo>
                      <a:pt x="12" y="96"/>
                    </a:lnTo>
                    <a:lnTo>
                      <a:pt x="0" y="24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0" name="Freeform 39"/>
              <p:cNvSpPr>
                <a:spLocks/>
              </p:cNvSpPr>
              <p:nvPr/>
            </p:nvSpPr>
            <p:spPr bwMode="auto">
              <a:xfrm>
                <a:off x="5124" y="875"/>
                <a:ext cx="24" cy="24"/>
              </a:xfrm>
              <a:custGeom>
                <a:avLst/>
                <a:gdLst>
                  <a:gd name="T0" fmla="*/ 0 w 24"/>
                  <a:gd name="T1" fmla="*/ 24 h 24"/>
                  <a:gd name="T2" fmla="*/ 18 w 24"/>
                  <a:gd name="T3" fmla="*/ 12 h 24"/>
                  <a:gd name="T4" fmla="*/ 24 w 24"/>
                  <a:gd name="T5" fmla="*/ 6 h 24"/>
                  <a:gd name="T6" fmla="*/ 6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lnTo>
                      <a:pt x="18" y="12"/>
                    </a:lnTo>
                    <a:lnTo>
                      <a:pt x="24" y="6"/>
                    </a:lnTo>
                    <a:lnTo>
                      <a:pt x="6"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1" name="Freeform 40"/>
              <p:cNvSpPr>
                <a:spLocks/>
              </p:cNvSpPr>
              <p:nvPr/>
            </p:nvSpPr>
            <p:spPr bwMode="auto">
              <a:xfrm>
                <a:off x="5562" y="1494"/>
                <a:ext cx="30" cy="30"/>
              </a:xfrm>
              <a:custGeom>
                <a:avLst/>
                <a:gdLst>
                  <a:gd name="T0" fmla="*/ 30 w 30"/>
                  <a:gd name="T1" fmla="*/ 0 h 30"/>
                  <a:gd name="T2" fmla="*/ 12 w 30"/>
                  <a:gd name="T3" fmla="*/ 6 h 30"/>
                  <a:gd name="T4" fmla="*/ 0 w 30"/>
                  <a:gd name="T5" fmla="*/ 30 h 30"/>
                  <a:gd name="T6" fmla="*/ 24 w 30"/>
                  <a:gd name="T7" fmla="*/ 12 h 30"/>
                  <a:gd name="T8" fmla="*/ 30 w 30"/>
                  <a:gd name="T9" fmla="*/ 0 h 30"/>
                </a:gdLst>
                <a:ahLst/>
                <a:cxnLst>
                  <a:cxn ang="0">
                    <a:pos x="T0" y="T1"/>
                  </a:cxn>
                  <a:cxn ang="0">
                    <a:pos x="T2" y="T3"/>
                  </a:cxn>
                  <a:cxn ang="0">
                    <a:pos x="T4" y="T5"/>
                  </a:cxn>
                  <a:cxn ang="0">
                    <a:pos x="T6" y="T7"/>
                  </a:cxn>
                  <a:cxn ang="0">
                    <a:pos x="T8" y="T9"/>
                  </a:cxn>
                </a:cxnLst>
                <a:rect l="0" t="0" r="r" b="b"/>
                <a:pathLst>
                  <a:path w="30" h="30">
                    <a:moveTo>
                      <a:pt x="30" y="0"/>
                    </a:moveTo>
                    <a:lnTo>
                      <a:pt x="12" y="6"/>
                    </a:lnTo>
                    <a:lnTo>
                      <a:pt x="0" y="30"/>
                    </a:lnTo>
                    <a:lnTo>
                      <a:pt x="24" y="12"/>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2" name="Freeform 41"/>
              <p:cNvSpPr>
                <a:spLocks/>
              </p:cNvSpPr>
              <p:nvPr/>
            </p:nvSpPr>
            <p:spPr bwMode="auto">
              <a:xfrm>
                <a:off x="3408" y="233"/>
                <a:ext cx="18" cy="6"/>
              </a:xfrm>
              <a:custGeom>
                <a:avLst/>
                <a:gdLst>
                  <a:gd name="T0" fmla="*/ 18 w 18"/>
                  <a:gd name="T1" fmla="*/ 0 h 6"/>
                  <a:gd name="T2" fmla="*/ 0 w 18"/>
                  <a:gd name="T3" fmla="*/ 0 h 6"/>
                  <a:gd name="T4" fmla="*/ 6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0"/>
                    </a:lnTo>
                    <a:lnTo>
                      <a:pt x="6"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3" name="Freeform 42"/>
              <p:cNvSpPr>
                <a:spLocks/>
              </p:cNvSpPr>
              <p:nvPr/>
            </p:nvSpPr>
            <p:spPr bwMode="auto">
              <a:xfrm>
                <a:off x="5418" y="1770"/>
                <a:ext cx="12" cy="24"/>
              </a:xfrm>
              <a:custGeom>
                <a:avLst/>
                <a:gdLst>
                  <a:gd name="T0" fmla="*/ 0 w 12"/>
                  <a:gd name="T1" fmla="*/ 12 h 24"/>
                  <a:gd name="T2" fmla="*/ 0 w 12"/>
                  <a:gd name="T3" fmla="*/ 24 h 24"/>
                  <a:gd name="T4" fmla="*/ 12 w 12"/>
                  <a:gd name="T5" fmla="*/ 12 h 24"/>
                  <a:gd name="T6" fmla="*/ 12 w 12"/>
                  <a:gd name="T7" fmla="*/ 0 h 24"/>
                  <a:gd name="T8" fmla="*/ 6 w 12"/>
                  <a:gd name="T9" fmla="*/ 12 h 24"/>
                  <a:gd name="T10" fmla="*/ 0 w 12"/>
                  <a:gd name="T11" fmla="*/ 12 h 24"/>
                </a:gdLst>
                <a:ahLst/>
                <a:cxnLst>
                  <a:cxn ang="0">
                    <a:pos x="T0" y="T1"/>
                  </a:cxn>
                  <a:cxn ang="0">
                    <a:pos x="T2" y="T3"/>
                  </a:cxn>
                  <a:cxn ang="0">
                    <a:pos x="T4" y="T5"/>
                  </a:cxn>
                  <a:cxn ang="0">
                    <a:pos x="T6" y="T7"/>
                  </a:cxn>
                  <a:cxn ang="0">
                    <a:pos x="T8" y="T9"/>
                  </a:cxn>
                  <a:cxn ang="0">
                    <a:pos x="T10" y="T11"/>
                  </a:cxn>
                </a:cxnLst>
                <a:rect l="0" t="0" r="r" b="b"/>
                <a:pathLst>
                  <a:path w="12" h="24">
                    <a:moveTo>
                      <a:pt x="0" y="12"/>
                    </a:moveTo>
                    <a:lnTo>
                      <a:pt x="0" y="24"/>
                    </a:lnTo>
                    <a:lnTo>
                      <a:pt x="12" y="12"/>
                    </a:lnTo>
                    <a:lnTo>
                      <a:pt x="12" y="0"/>
                    </a:lnTo>
                    <a:lnTo>
                      <a:pt x="6"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4" name="Freeform 43"/>
              <p:cNvSpPr>
                <a:spLocks/>
              </p:cNvSpPr>
              <p:nvPr/>
            </p:nvSpPr>
            <p:spPr bwMode="auto">
              <a:xfrm>
                <a:off x="5610" y="1632"/>
                <a:ext cx="12" cy="18"/>
              </a:xfrm>
              <a:custGeom>
                <a:avLst/>
                <a:gdLst>
                  <a:gd name="T0" fmla="*/ 12 w 12"/>
                  <a:gd name="T1" fmla="*/ 0 h 18"/>
                  <a:gd name="T2" fmla="*/ 0 w 12"/>
                  <a:gd name="T3" fmla="*/ 0 h 18"/>
                  <a:gd name="T4" fmla="*/ 12 w 12"/>
                  <a:gd name="T5" fmla="*/ 18 h 18"/>
                  <a:gd name="T6" fmla="*/ 12 w 12"/>
                  <a:gd name="T7" fmla="*/ 0 h 18"/>
                </a:gdLst>
                <a:ahLst/>
                <a:cxnLst>
                  <a:cxn ang="0">
                    <a:pos x="T0" y="T1"/>
                  </a:cxn>
                  <a:cxn ang="0">
                    <a:pos x="T2" y="T3"/>
                  </a:cxn>
                  <a:cxn ang="0">
                    <a:pos x="T4" y="T5"/>
                  </a:cxn>
                  <a:cxn ang="0">
                    <a:pos x="T6" y="T7"/>
                  </a:cxn>
                </a:cxnLst>
                <a:rect l="0" t="0" r="r" b="b"/>
                <a:pathLst>
                  <a:path w="12" h="18">
                    <a:moveTo>
                      <a:pt x="12" y="0"/>
                    </a:moveTo>
                    <a:lnTo>
                      <a:pt x="0" y="0"/>
                    </a:lnTo>
                    <a:lnTo>
                      <a:pt x="12" y="18"/>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5" name="Freeform 44"/>
              <p:cNvSpPr>
                <a:spLocks/>
              </p:cNvSpPr>
              <p:nvPr/>
            </p:nvSpPr>
            <p:spPr bwMode="auto">
              <a:xfrm>
                <a:off x="3684" y="233"/>
                <a:ext cx="30" cy="24"/>
              </a:xfrm>
              <a:custGeom>
                <a:avLst/>
                <a:gdLst>
                  <a:gd name="T0" fmla="*/ 30 w 30"/>
                  <a:gd name="T1" fmla="*/ 24 h 24"/>
                  <a:gd name="T2" fmla="*/ 30 w 30"/>
                  <a:gd name="T3" fmla="*/ 0 h 24"/>
                  <a:gd name="T4" fmla="*/ 0 w 30"/>
                  <a:gd name="T5" fmla="*/ 0 h 24"/>
                  <a:gd name="T6" fmla="*/ 0 w 30"/>
                  <a:gd name="T7" fmla="*/ 18 h 24"/>
                  <a:gd name="T8" fmla="*/ 30 w 30"/>
                  <a:gd name="T9" fmla="*/ 24 h 24"/>
                </a:gdLst>
                <a:ahLst/>
                <a:cxnLst>
                  <a:cxn ang="0">
                    <a:pos x="T0" y="T1"/>
                  </a:cxn>
                  <a:cxn ang="0">
                    <a:pos x="T2" y="T3"/>
                  </a:cxn>
                  <a:cxn ang="0">
                    <a:pos x="T4" y="T5"/>
                  </a:cxn>
                  <a:cxn ang="0">
                    <a:pos x="T6" y="T7"/>
                  </a:cxn>
                  <a:cxn ang="0">
                    <a:pos x="T8" y="T9"/>
                  </a:cxn>
                </a:cxnLst>
                <a:rect l="0" t="0" r="r" b="b"/>
                <a:pathLst>
                  <a:path w="30" h="24">
                    <a:moveTo>
                      <a:pt x="30" y="24"/>
                    </a:moveTo>
                    <a:lnTo>
                      <a:pt x="30" y="0"/>
                    </a:lnTo>
                    <a:lnTo>
                      <a:pt x="0" y="0"/>
                    </a:lnTo>
                    <a:lnTo>
                      <a:pt x="0" y="18"/>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6" name="Freeform 45"/>
              <p:cNvSpPr>
                <a:spLocks/>
              </p:cNvSpPr>
              <p:nvPr/>
            </p:nvSpPr>
            <p:spPr bwMode="auto">
              <a:xfrm>
                <a:off x="3570" y="233"/>
                <a:ext cx="18" cy="6"/>
              </a:xfrm>
              <a:custGeom>
                <a:avLst/>
                <a:gdLst>
                  <a:gd name="T0" fmla="*/ 0 w 18"/>
                  <a:gd name="T1" fmla="*/ 6 h 6"/>
                  <a:gd name="T2" fmla="*/ 18 w 18"/>
                  <a:gd name="T3" fmla="*/ 0 h 6"/>
                  <a:gd name="T4" fmla="*/ 18 w 18"/>
                  <a:gd name="T5" fmla="*/ 0 h 6"/>
                  <a:gd name="T6" fmla="*/ 0 w 18"/>
                  <a:gd name="T7" fmla="*/ 0 h 6"/>
                  <a:gd name="T8" fmla="*/ 0 w 18"/>
                  <a:gd name="T9" fmla="*/ 0 h 6"/>
                  <a:gd name="T10" fmla="*/ 0 w 18"/>
                  <a:gd name="T11" fmla="*/ 6 h 6"/>
                </a:gdLst>
                <a:ahLst/>
                <a:cxnLst>
                  <a:cxn ang="0">
                    <a:pos x="T0" y="T1"/>
                  </a:cxn>
                  <a:cxn ang="0">
                    <a:pos x="T2" y="T3"/>
                  </a:cxn>
                  <a:cxn ang="0">
                    <a:pos x="T4" y="T5"/>
                  </a:cxn>
                  <a:cxn ang="0">
                    <a:pos x="T6" y="T7"/>
                  </a:cxn>
                  <a:cxn ang="0">
                    <a:pos x="T8" y="T9"/>
                  </a:cxn>
                  <a:cxn ang="0">
                    <a:pos x="T10" y="T11"/>
                  </a:cxn>
                </a:cxnLst>
                <a:rect l="0" t="0" r="r" b="b"/>
                <a:pathLst>
                  <a:path w="18" h="6">
                    <a:moveTo>
                      <a:pt x="0" y="6"/>
                    </a:moveTo>
                    <a:lnTo>
                      <a:pt x="18" y="0"/>
                    </a:lnTo>
                    <a:lnTo>
                      <a:pt x="18" y="0"/>
                    </a:lnTo>
                    <a:lnTo>
                      <a:pt x="0"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7" name="Freeform 46"/>
              <p:cNvSpPr>
                <a:spLocks/>
              </p:cNvSpPr>
              <p:nvPr/>
            </p:nvSpPr>
            <p:spPr bwMode="auto">
              <a:xfrm>
                <a:off x="4620" y="749"/>
                <a:ext cx="30" cy="30"/>
              </a:xfrm>
              <a:custGeom>
                <a:avLst/>
                <a:gdLst>
                  <a:gd name="T0" fmla="*/ 6 w 30"/>
                  <a:gd name="T1" fmla="*/ 12 h 30"/>
                  <a:gd name="T2" fmla="*/ 0 w 30"/>
                  <a:gd name="T3" fmla="*/ 18 h 30"/>
                  <a:gd name="T4" fmla="*/ 18 w 30"/>
                  <a:gd name="T5" fmla="*/ 30 h 30"/>
                  <a:gd name="T6" fmla="*/ 30 w 30"/>
                  <a:gd name="T7" fmla="*/ 6 h 30"/>
                  <a:gd name="T8" fmla="*/ 6 w 30"/>
                  <a:gd name="T9" fmla="*/ 0 h 30"/>
                  <a:gd name="T10" fmla="*/ 6 w 30"/>
                  <a:gd name="T11" fmla="*/ 12 h 30"/>
                </a:gdLst>
                <a:ahLst/>
                <a:cxnLst>
                  <a:cxn ang="0">
                    <a:pos x="T0" y="T1"/>
                  </a:cxn>
                  <a:cxn ang="0">
                    <a:pos x="T2" y="T3"/>
                  </a:cxn>
                  <a:cxn ang="0">
                    <a:pos x="T4" y="T5"/>
                  </a:cxn>
                  <a:cxn ang="0">
                    <a:pos x="T6" y="T7"/>
                  </a:cxn>
                  <a:cxn ang="0">
                    <a:pos x="T8" y="T9"/>
                  </a:cxn>
                  <a:cxn ang="0">
                    <a:pos x="T10" y="T11"/>
                  </a:cxn>
                </a:cxnLst>
                <a:rect l="0" t="0" r="r" b="b"/>
                <a:pathLst>
                  <a:path w="30" h="30">
                    <a:moveTo>
                      <a:pt x="6" y="12"/>
                    </a:moveTo>
                    <a:lnTo>
                      <a:pt x="0" y="18"/>
                    </a:lnTo>
                    <a:lnTo>
                      <a:pt x="18" y="30"/>
                    </a:lnTo>
                    <a:lnTo>
                      <a:pt x="30" y="6"/>
                    </a:lnTo>
                    <a:lnTo>
                      <a:pt x="6"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8" name="Freeform 47"/>
              <p:cNvSpPr>
                <a:spLocks/>
              </p:cNvSpPr>
              <p:nvPr/>
            </p:nvSpPr>
            <p:spPr bwMode="auto">
              <a:xfrm>
                <a:off x="4272" y="233"/>
                <a:ext cx="96" cy="30"/>
              </a:xfrm>
              <a:custGeom>
                <a:avLst/>
                <a:gdLst>
                  <a:gd name="T0" fmla="*/ 6 w 96"/>
                  <a:gd name="T1" fmla="*/ 18 h 30"/>
                  <a:gd name="T2" fmla="*/ 24 w 96"/>
                  <a:gd name="T3" fmla="*/ 30 h 30"/>
                  <a:gd name="T4" fmla="*/ 60 w 96"/>
                  <a:gd name="T5" fmla="*/ 18 h 30"/>
                  <a:gd name="T6" fmla="*/ 90 w 96"/>
                  <a:gd name="T7" fmla="*/ 18 h 30"/>
                  <a:gd name="T8" fmla="*/ 96 w 96"/>
                  <a:gd name="T9" fmla="*/ 0 h 30"/>
                  <a:gd name="T10" fmla="*/ 6 w 96"/>
                  <a:gd name="T11" fmla="*/ 0 h 30"/>
                  <a:gd name="T12" fmla="*/ 0 w 96"/>
                  <a:gd name="T13" fmla="*/ 6 h 30"/>
                  <a:gd name="T14" fmla="*/ 6 w 96"/>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30">
                    <a:moveTo>
                      <a:pt x="6" y="18"/>
                    </a:moveTo>
                    <a:lnTo>
                      <a:pt x="24" y="30"/>
                    </a:lnTo>
                    <a:lnTo>
                      <a:pt x="60" y="18"/>
                    </a:lnTo>
                    <a:lnTo>
                      <a:pt x="90" y="18"/>
                    </a:lnTo>
                    <a:lnTo>
                      <a:pt x="96" y="0"/>
                    </a:lnTo>
                    <a:lnTo>
                      <a:pt x="6"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9" name="Freeform 48"/>
              <p:cNvSpPr>
                <a:spLocks/>
              </p:cNvSpPr>
              <p:nvPr/>
            </p:nvSpPr>
            <p:spPr bwMode="auto">
              <a:xfrm>
                <a:off x="3444" y="233"/>
                <a:ext cx="60" cy="48"/>
              </a:xfrm>
              <a:custGeom>
                <a:avLst/>
                <a:gdLst>
                  <a:gd name="T0" fmla="*/ 0 w 10"/>
                  <a:gd name="T1" fmla="*/ 4 h 8"/>
                  <a:gd name="T2" fmla="*/ 4 w 10"/>
                  <a:gd name="T3" fmla="*/ 8 h 8"/>
                  <a:gd name="T4" fmla="*/ 6 w 10"/>
                  <a:gd name="T5" fmla="*/ 3 h 8"/>
                  <a:gd name="T6" fmla="*/ 10 w 10"/>
                  <a:gd name="T7" fmla="*/ 3 h 8"/>
                  <a:gd name="T8" fmla="*/ 9 w 10"/>
                  <a:gd name="T9" fmla="*/ 1 h 8"/>
                  <a:gd name="T10" fmla="*/ 10 w 10"/>
                  <a:gd name="T11" fmla="*/ 0 h 8"/>
                  <a:gd name="T12" fmla="*/ 0 w 10"/>
                  <a:gd name="T13" fmla="*/ 0 h 8"/>
                  <a:gd name="T14" fmla="*/ 0 w 1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0" y="4"/>
                    </a:moveTo>
                    <a:cubicBezTo>
                      <a:pt x="4" y="8"/>
                      <a:pt x="4" y="8"/>
                      <a:pt x="4" y="8"/>
                    </a:cubicBezTo>
                    <a:cubicBezTo>
                      <a:pt x="6" y="3"/>
                      <a:pt x="6" y="3"/>
                      <a:pt x="6" y="3"/>
                    </a:cubicBezTo>
                    <a:cubicBezTo>
                      <a:pt x="10" y="3"/>
                      <a:pt x="10" y="3"/>
                      <a:pt x="10" y="3"/>
                    </a:cubicBezTo>
                    <a:cubicBezTo>
                      <a:pt x="9" y="1"/>
                      <a:pt x="9" y="1"/>
                      <a:pt x="9" y="1"/>
                    </a:cubicBezTo>
                    <a:cubicBezTo>
                      <a:pt x="10" y="0"/>
                      <a:pt x="10" y="0"/>
                      <a:pt x="10" y="0"/>
                    </a:cubicBezTo>
                    <a:cubicBezTo>
                      <a:pt x="0" y="0"/>
                      <a:pt x="0" y="0"/>
                      <a:pt x="0" y="0"/>
                    </a:cubicBezTo>
                    <a:cubicBezTo>
                      <a:pt x="0" y="1"/>
                      <a:pt x="0" y="4"/>
                      <a:pt x="0"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0" name="Freeform 49"/>
              <p:cNvSpPr>
                <a:spLocks/>
              </p:cNvSpPr>
              <p:nvPr/>
            </p:nvSpPr>
            <p:spPr bwMode="auto">
              <a:xfrm>
                <a:off x="3576" y="3253"/>
                <a:ext cx="12" cy="12"/>
              </a:xfrm>
              <a:custGeom>
                <a:avLst/>
                <a:gdLst>
                  <a:gd name="T0" fmla="*/ 0 w 12"/>
                  <a:gd name="T1" fmla="*/ 0 h 12"/>
                  <a:gd name="T2" fmla="*/ 12 w 12"/>
                  <a:gd name="T3" fmla="*/ 12 h 12"/>
                  <a:gd name="T4" fmla="*/ 12 w 12"/>
                  <a:gd name="T5" fmla="*/ 0 h 12"/>
                  <a:gd name="T6" fmla="*/ 0 w 12"/>
                  <a:gd name="T7" fmla="*/ 0 h 12"/>
                </a:gdLst>
                <a:ahLst/>
                <a:cxnLst>
                  <a:cxn ang="0">
                    <a:pos x="T0" y="T1"/>
                  </a:cxn>
                  <a:cxn ang="0">
                    <a:pos x="T2" y="T3"/>
                  </a:cxn>
                  <a:cxn ang="0">
                    <a:pos x="T4" y="T5"/>
                  </a:cxn>
                  <a:cxn ang="0">
                    <a:pos x="T6" y="T7"/>
                  </a:cxn>
                </a:cxnLst>
                <a:rect l="0" t="0" r="r" b="b"/>
                <a:pathLst>
                  <a:path w="12" h="12">
                    <a:moveTo>
                      <a:pt x="0" y="0"/>
                    </a:moveTo>
                    <a:lnTo>
                      <a:pt x="12" y="12"/>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1" name="Freeform 50"/>
              <p:cNvSpPr>
                <a:spLocks/>
              </p:cNvSpPr>
              <p:nvPr/>
            </p:nvSpPr>
            <p:spPr bwMode="auto">
              <a:xfrm>
                <a:off x="3618" y="3229"/>
                <a:ext cx="6" cy="18"/>
              </a:xfrm>
              <a:custGeom>
                <a:avLst/>
                <a:gdLst>
                  <a:gd name="T0" fmla="*/ 0 w 6"/>
                  <a:gd name="T1" fmla="*/ 18 h 18"/>
                  <a:gd name="T2" fmla="*/ 6 w 6"/>
                  <a:gd name="T3" fmla="*/ 18 h 18"/>
                  <a:gd name="T4" fmla="*/ 6 w 6"/>
                  <a:gd name="T5" fmla="*/ 0 h 18"/>
                  <a:gd name="T6" fmla="*/ 0 w 6"/>
                  <a:gd name="T7" fmla="*/ 18 h 18"/>
                </a:gdLst>
                <a:ahLst/>
                <a:cxnLst>
                  <a:cxn ang="0">
                    <a:pos x="T0" y="T1"/>
                  </a:cxn>
                  <a:cxn ang="0">
                    <a:pos x="T2" y="T3"/>
                  </a:cxn>
                  <a:cxn ang="0">
                    <a:pos x="T4" y="T5"/>
                  </a:cxn>
                  <a:cxn ang="0">
                    <a:pos x="T6" y="T7"/>
                  </a:cxn>
                </a:cxnLst>
                <a:rect l="0" t="0" r="r" b="b"/>
                <a:pathLst>
                  <a:path w="6" h="18">
                    <a:moveTo>
                      <a:pt x="0" y="18"/>
                    </a:moveTo>
                    <a:lnTo>
                      <a:pt x="6" y="18"/>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2" name="Freeform 51"/>
              <p:cNvSpPr>
                <a:spLocks/>
              </p:cNvSpPr>
              <p:nvPr/>
            </p:nvSpPr>
            <p:spPr bwMode="auto">
              <a:xfrm>
                <a:off x="3828" y="3901"/>
                <a:ext cx="30" cy="18"/>
              </a:xfrm>
              <a:custGeom>
                <a:avLst/>
                <a:gdLst>
                  <a:gd name="T0" fmla="*/ 0 w 5"/>
                  <a:gd name="T1" fmla="*/ 3 h 3"/>
                  <a:gd name="T2" fmla="*/ 1 w 5"/>
                  <a:gd name="T3" fmla="*/ 2 h 3"/>
                  <a:gd name="T4" fmla="*/ 2 w 5"/>
                  <a:gd name="T5" fmla="*/ 3 h 3"/>
                  <a:gd name="T6" fmla="*/ 2 w 5"/>
                  <a:gd name="T7" fmla="*/ 2 h 3"/>
                  <a:gd name="T8" fmla="*/ 3 w 5"/>
                  <a:gd name="T9" fmla="*/ 3 h 3"/>
                  <a:gd name="T10" fmla="*/ 3 w 5"/>
                  <a:gd name="T11" fmla="*/ 1 h 3"/>
                  <a:gd name="T12" fmla="*/ 5 w 5"/>
                  <a:gd name="T13" fmla="*/ 2 h 3"/>
                  <a:gd name="T14" fmla="*/ 5 w 5"/>
                  <a:gd name="T15" fmla="*/ 0 h 3"/>
                  <a:gd name="T16" fmla="*/ 1 w 5"/>
                  <a:gd name="T17" fmla="*/ 1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1" y="2"/>
                      <a:pt x="1" y="2"/>
                      <a:pt x="1" y="2"/>
                    </a:cubicBezTo>
                    <a:cubicBezTo>
                      <a:pt x="2" y="3"/>
                      <a:pt x="2" y="3"/>
                      <a:pt x="2" y="3"/>
                    </a:cubicBezTo>
                    <a:cubicBezTo>
                      <a:pt x="2" y="2"/>
                      <a:pt x="2" y="2"/>
                      <a:pt x="2" y="2"/>
                    </a:cubicBezTo>
                    <a:cubicBezTo>
                      <a:pt x="3" y="3"/>
                      <a:pt x="3" y="3"/>
                      <a:pt x="3" y="3"/>
                    </a:cubicBezTo>
                    <a:cubicBezTo>
                      <a:pt x="3" y="1"/>
                      <a:pt x="3" y="1"/>
                      <a:pt x="3" y="1"/>
                    </a:cubicBezTo>
                    <a:cubicBezTo>
                      <a:pt x="5" y="2"/>
                      <a:pt x="5" y="2"/>
                      <a:pt x="5" y="2"/>
                    </a:cubicBezTo>
                    <a:cubicBezTo>
                      <a:pt x="5" y="0"/>
                      <a:pt x="5" y="0"/>
                      <a:pt x="5" y="0"/>
                    </a:cubicBezTo>
                    <a:cubicBezTo>
                      <a:pt x="5" y="0"/>
                      <a:pt x="1" y="0"/>
                      <a:pt x="1" y="1"/>
                    </a:cubicBezTo>
                    <a:cubicBezTo>
                      <a:pt x="1" y="1"/>
                      <a:pt x="0" y="3"/>
                      <a:pt x="0" y="3"/>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3" name="Freeform 52"/>
              <p:cNvSpPr>
                <a:spLocks/>
              </p:cNvSpPr>
              <p:nvPr/>
            </p:nvSpPr>
            <p:spPr bwMode="auto">
              <a:xfrm>
                <a:off x="3828" y="3889"/>
                <a:ext cx="6" cy="12"/>
              </a:xfrm>
              <a:custGeom>
                <a:avLst/>
                <a:gdLst>
                  <a:gd name="T0" fmla="*/ 0 w 6"/>
                  <a:gd name="T1" fmla="*/ 0 h 12"/>
                  <a:gd name="T2" fmla="*/ 0 w 6"/>
                  <a:gd name="T3" fmla="*/ 0 h 12"/>
                  <a:gd name="T4" fmla="*/ 0 w 6"/>
                  <a:gd name="T5" fmla="*/ 12 h 12"/>
                  <a:gd name="T6" fmla="*/ 6 w 6"/>
                  <a:gd name="T7" fmla="*/ 6 h 12"/>
                  <a:gd name="T8" fmla="*/ 0 w 6"/>
                  <a:gd name="T9" fmla="*/ 0 h 12"/>
                </a:gdLst>
                <a:ahLst/>
                <a:cxnLst>
                  <a:cxn ang="0">
                    <a:pos x="T0" y="T1"/>
                  </a:cxn>
                  <a:cxn ang="0">
                    <a:pos x="T2" y="T3"/>
                  </a:cxn>
                  <a:cxn ang="0">
                    <a:pos x="T4" y="T5"/>
                  </a:cxn>
                  <a:cxn ang="0">
                    <a:pos x="T6" y="T7"/>
                  </a:cxn>
                  <a:cxn ang="0">
                    <a:pos x="T8" y="T9"/>
                  </a:cxn>
                </a:cxnLst>
                <a:rect l="0" t="0" r="r" b="b"/>
                <a:pathLst>
                  <a:path w="6" h="12">
                    <a:moveTo>
                      <a:pt x="0" y="0"/>
                    </a:moveTo>
                    <a:lnTo>
                      <a:pt x="0" y="0"/>
                    </a:lnTo>
                    <a:lnTo>
                      <a:pt x="0" y="12"/>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4" name="Freeform 53"/>
              <p:cNvSpPr>
                <a:spLocks/>
              </p:cNvSpPr>
              <p:nvPr/>
            </p:nvSpPr>
            <p:spPr bwMode="auto">
              <a:xfrm>
                <a:off x="5568" y="3241"/>
                <a:ext cx="60" cy="42"/>
              </a:xfrm>
              <a:custGeom>
                <a:avLst/>
                <a:gdLst>
                  <a:gd name="T0" fmla="*/ 30 w 60"/>
                  <a:gd name="T1" fmla="*/ 18 h 42"/>
                  <a:gd name="T2" fmla="*/ 18 w 60"/>
                  <a:gd name="T3" fmla="*/ 0 h 42"/>
                  <a:gd name="T4" fmla="*/ 0 w 60"/>
                  <a:gd name="T5" fmla="*/ 0 h 42"/>
                  <a:gd name="T6" fmla="*/ 24 w 60"/>
                  <a:gd name="T7" fmla="*/ 30 h 42"/>
                  <a:gd name="T8" fmla="*/ 60 w 60"/>
                  <a:gd name="T9" fmla="*/ 42 h 42"/>
                  <a:gd name="T10" fmla="*/ 30 w 60"/>
                  <a:gd name="T11" fmla="*/ 18 h 42"/>
                </a:gdLst>
                <a:ahLst/>
                <a:cxnLst>
                  <a:cxn ang="0">
                    <a:pos x="T0" y="T1"/>
                  </a:cxn>
                  <a:cxn ang="0">
                    <a:pos x="T2" y="T3"/>
                  </a:cxn>
                  <a:cxn ang="0">
                    <a:pos x="T4" y="T5"/>
                  </a:cxn>
                  <a:cxn ang="0">
                    <a:pos x="T6" y="T7"/>
                  </a:cxn>
                  <a:cxn ang="0">
                    <a:pos x="T8" y="T9"/>
                  </a:cxn>
                  <a:cxn ang="0">
                    <a:pos x="T10" y="T11"/>
                  </a:cxn>
                </a:cxnLst>
                <a:rect l="0" t="0" r="r" b="b"/>
                <a:pathLst>
                  <a:path w="60" h="42">
                    <a:moveTo>
                      <a:pt x="30" y="18"/>
                    </a:moveTo>
                    <a:lnTo>
                      <a:pt x="18" y="0"/>
                    </a:lnTo>
                    <a:lnTo>
                      <a:pt x="0" y="0"/>
                    </a:lnTo>
                    <a:lnTo>
                      <a:pt x="24" y="30"/>
                    </a:lnTo>
                    <a:lnTo>
                      <a:pt x="60" y="42"/>
                    </a:lnTo>
                    <a:lnTo>
                      <a:pt x="3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5" name="Freeform 54"/>
              <p:cNvSpPr>
                <a:spLocks/>
              </p:cNvSpPr>
              <p:nvPr/>
            </p:nvSpPr>
            <p:spPr bwMode="auto">
              <a:xfrm>
                <a:off x="5406" y="2958"/>
                <a:ext cx="24" cy="24"/>
              </a:xfrm>
              <a:custGeom>
                <a:avLst/>
                <a:gdLst>
                  <a:gd name="T0" fmla="*/ 0 w 24"/>
                  <a:gd name="T1" fmla="*/ 0 h 24"/>
                  <a:gd name="T2" fmla="*/ 12 w 24"/>
                  <a:gd name="T3" fmla="*/ 24 h 24"/>
                  <a:gd name="T4" fmla="*/ 24 w 24"/>
                  <a:gd name="T5" fmla="*/ 24 h 24"/>
                  <a:gd name="T6" fmla="*/ 18 w 24"/>
                  <a:gd name="T7" fmla="*/ 18 h 24"/>
                  <a:gd name="T8" fmla="*/ 0 w 24"/>
                  <a:gd name="T9" fmla="*/ 0 h 24"/>
                </a:gdLst>
                <a:ahLst/>
                <a:cxnLst>
                  <a:cxn ang="0">
                    <a:pos x="T0" y="T1"/>
                  </a:cxn>
                  <a:cxn ang="0">
                    <a:pos x="T2" y="T3"/>
                  </a:cxn>
                  <a:cxn ang="0">
                    <a:pos x="T4" y="T5"/>
                  </a:cxn>
                  <a:cxn ang="0">
                    <a:pos x="T6" y="T7"/>
                  </a:cxn>
                  <a:cxn ang="0">
                    <a:pos x="T8" y="T9"/>
                  </a:cxn>
                </a:cxnLst>
                <a:rect l="0" t="0" r="r" b="b"/>
                <a:pathLst>
                  <a:path w="24" h="24">
                    <a:moveTo>
                      <a:pt x="0" y="0"/>
                    </a:moveTo>
                    <a:lnTo>
                      <a:pt x="12" y="24"/>
                    </a:lnTo>
                    <a:lnTo>
                      <a:pt x="24" y="24"/>
                    </a:lnTo>
                    <a:lnTo>
                      <a:pt x="18"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6" name="Freeform 55"/>
              <p:cNvSpPr>
                <a:spLocks/>
              </p:cNvSpPr>
              <p:nvPr/>
            </p:nvSpPr>
            <p:spPr bwMode="auto">
              <a:xfrm>
                <a:off x="5514" y="3018"/>
                <a:ext cx="18" cy="19"/>
              </a:xfrm>
              <a:custGeom>
                <a:avLst/>
                <a:gdLst>
                  <a:gd name="T0" fmla="*/ 12 w 18"/>
                  <a:gd name="T1" fmla="*/ 6 h 19"/>
                  <a:gd name="T2" fmla="*/ 0 w 18"/>
                  <a:gd name="T3" fmla="*/ 0 h 19"/>
                  <a:gd name="T4" fmla="*/ 18 w 18"/>
                  <a:gd name="T5" fmla="*/ 19 h 19"/>
                  <a:gd name="T6" fmla="*/ 12 w 18"/>
                  <a:gd name="T7" fmla="*/ 6 h 19"/>
                </a:gdLst>
                <a:ahLst/>
                <a:cxnLst>
                  <a:cxn ang="0">
                    <a:pos x="T0" y="T1"/>
                  </a:cxn>
                  <a:cxn ang="0">
                    <a:pos x="T2" y="T3"/>
                  </a:cxn>
                  <a:cxn ang="0">
                    <a:pos x="T4" y="T5"/>
                  </a:cxn>
                  <a:cxn ang="0">
                    <a:pos x="T6" y="T7"/>
                  </a:cxn>
                </a:cxnLst>
                <a:rect l="0" t="0" r="r" b="b"/>
                <a:pathLst>
                  <a:path w="18" h="19">
                    <a:moveTo>
                      <a:pt x="12" y="6"/>
                    </a:moveTo>
                    <a:lnTo>
                      <a:pt x="0" y="0"/>
                    </a:lnTo>
                    <a:lnTo>
                      <a:pt x="18" y="19"/>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7" name="Freeform 56"/>
              <p:cNvSpPr>
                <a:spLocks/>
              </p:cNvSpPr>
              <p:nvPr/>
            </p:nvSpPr>
            <p:spPr bwMode="auto">
              <a:xfrm>
                <a:off x="5436" y="2982"/>
                <a:ext cx="18" cy="12"/>
              </a:xfrm>
              <a:custGeom>
                <a:avLst/>
                <a:gdLst>
                  <a:gd name="T0" fmla="*/ 0 w 18"/>
                  <a:gd name="T1" fmla="*/ 0 h 12"/>
                  <a:gd name="T2" fmla="*/ 18 w 18"/>
                  <a:gd name="T3" fmla="*/ 12 h 12"/>
                  <a:gd name="T4" fmla="*/ 18 w 18"/>
                  <a:gd name="T5" fmla="*/ 6 h 12"/>
                  <a:gd name="T6" fmla="*/ 0 w 18"/>
                  <a:gd name="T7" fmla="*/ 0 h 12"/>
                </a:gdLst>
                <a:ahLst/>
                <a:cxnLst>
                  <a:cxn ang="0">
                    <a:pos x="T0" y="T1"/>
                  </a:cxn>
                  <a:cxn ang="0">
                    <a:pos x="T2" y="T3"/>
                  </a:cxn>
                  <a:cxn ang="0">
                    <a:pos x="T4" y="T5"/>
                  </a:cxn>
                  <a:cxn ang="0">
                    <a:pos x="T6" y="T7"/>
                  </a:cxn>
                </a:cxnLst>
                <a:rect l="0" t="0" r="r" b="b"/>
                <a:pathLst>
                  <a:path w="18" h="12">
                    <a:moveTo>
                      <a:pt x="0" y="0"/>
                    </a:moveTo>
                    <a:lnTo>
                      <a:pt x="18" y="12"/>
                    </a:lnTo>
                    <a:lnTo>
                      <a:pt x="1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8" name="Freeform 57"/>
              <p:cNvSpPr>
                <a:spLocks/>
              </p:cNvSpPr>
              <p:nvPr/>
            </p:nvSpPr>
            <p:spPr bwMode="auto">
              <a:xfrm>
                <a:off x="5478" y="3000"/>
                <a:ext cx="18" cy="12"/>
              </a:xfrm>
              <a:custGeom>
                <a:avLst/>
                <a:gdLst>
                  <a:gd name="T0" fmla="*/ 6 w 18"/>
                  <a:gd name="T1" fmla="*/ 0 h 12"/>
                  <a:gd name="T2" fmla="*/ 0 w 18"/>
                  <a:gd name="T3" fmla="*/ 0 h 12"/>
                  <a:gd name="T4" fmla="*/ 18 w 18"/>
                  <a:gd name="T5" fmla="*/ 12 h 12"/>
                  <a:gd name="T6" fmla="*/ 6 w 18"/>
                  <a:gd name="T7" fmla="*/ 0 h 12"/>
                </a:gdLst>
                <a:ahLst/>
                <a:cxnLst>
                  <a:cxn ang="0">
                    <a:pos x="T0" y="T1"/>
                  </a:cxn>
                  <a:cxn ang="0">
                    <a:pos x="T2" y="T3"/>
                  </a:cxn>
                  <a:cxn ang="0">
                    <a:pos x="T4" y="T5"/>
                  </a:cxn>
                  <a:cxn ang="0">
                    <a:pos x="T6" y="T7"/>
                  </a:cxn>
                </a:cxnLst>
                <a:rect l="0" t="0" r="r" b="b"/>
                <a:pathLst>
                  <a:path w="18" h="12">
                    <a:moveTo>
                      <a:pt x="6" y="0"/>
                    </a:moveTo>
                    <a:lnTo>
                      <a:pt x="0" y="0"/>
                    </a:lnTo>
                    <a:lnTo>
                      <a:pt x="18"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9" name="Freeform 58"/>
              <p:cNvSpPr>
                <a:spLocks/>
              </p:cNvSpPr>
              <p:nvPr/>
            </p:nvSpPr>
            <p:spPr bwMode="auto">
              <a:xfrm>
                <a:off x="5616" y="3139"/>
                <a:ext cx="12" cy="12"/>
              </a:xfrm>
              <a:custGeom>
                <a:avLst/>
                <a:gdLst>
                  <a:gd name="T0" fmla="*/ 6 w 12"/>
                  <a:gd name="T1" fmla="*/ 12 h 12"/>
                  <a:gd name="T2" fmla="*/ 12 w 12"/>
                  <a:gd name="T3" fmla="*/ 6 h 12"/>
                  <a:gd name="T4" fmla="*/ 0 w 12"/>
                  <a:gd name="T5" fmla="*/ 0 h 12"/>
                  <a:gd name="T6" fmla="*/ 6 w 12"/>
                  <a:gd name="T7" fmla="*/ 12 h 12"/>
                </a:gdLst>
                <a:ahLst/>
                <a:cxnLst>
                  <a:cxn ang="0">
                    <a:pos x="T0" y="T1"/>
                  </a:cxn>
                  <a:cxn ang="0">
                    <a:pos x="T2" y="T3"/>
                  </a:cxn>
                  <a:cxn ang="0">
                    <a:pos x="T4" y="T5"/>
                  </a:cxn>
                  <a:cxn ang="0">
                    <a:pos x="T6" y="T7"/>
                  </a:cxn>
                </a:cxnLst>
                <a:rect l="0" t="0" r="r" b="b"/>
                <a:pathLst>
                  <a:path w="12" h="12">
                    <a:moveTo>
                      <a:pt x="6" y="12"/>
                    </a:moveTo>
                    <a:lnTo>
                      <a:pt x="12" y="6"/>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0" name="Freeform 59"/>
              <p:cNvSpPr>
                <a:spLocks/>
              </p:cNvSpPr>
              <p:nvPr/>
            </p:nvSpPr>
            <p:spPr bwMode="auto">
              <a:xfrm>
                <a:off x="5634" y="3157"/>
                <a:ext cx="6" cy="12"/>
              </a:xfrm>
              <a:custGeom>
                <a:avLst/>
                <a:gdLst>
                  <a:gd name="T0" fmla="*/ 6 w 6"/>
                  <a:gd name="T1" fmla="*/ 12 h 12"/>
                  <a:gd name="T2" fmla="*/ 0 w 6"/>
                  <a:gd name="T3" fmla="*/ 0 h 12"/>
                  <a:gd name="T4" fmla="*/ 0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0"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1" name="Freeform 60"/>
              <p:cNvSpPr>
                <a:spLocks/>
              </p:cNvSpPr>
              <p:nvPr/>
            </p:nvSpPr>
            <p:spPr bwMode="auto">
              <a:xfrm>
                <a:off x="5526" y="3049"/>
                <a:ext cx="18" cy="12"/>
              </a:xfrm>
              <a:custGeom>
                <a:avLst/>
                <a:gdLst>
                  <a:gd name="T0" fmla="*/ 0 w 18"/>
                  <a:gd name="T1" fmla="*/ 0 h 12"/>
                  <a:gd name="T2" fmla="*/ 18 w 18"/>
                  <a:gd name="T3" fmla="*/ 12 h 12"/>
                  <a:gd name="T4" fmla="*/ 12 w 18"/>
                  <a:gd name="T5" fmla="*/ 6 h 12"/>
                  <a:gd name="T6" fmla="*/ 0 w 18"/>
                  <a:gd name="T7" fmla="*/ 0 h 12"/>
                </a:gdLst>
                <a:ahLst/>
                <a:cxnLst>
                  <a:cxn ang="0">
                    <a:pos x="T0" y="T1"/>
                  </a:cxn>
                  <a:cxn ang="0">
                    <a:pos x="T2" y="T3"/>
                  </a:cxn>
                  <a:cxn ang="0">
                    <a:pos x="T4" y="T5"/>
                  </a:cxn>
                  <a:cxn ang="0">
                    <a:pos x="T6" y="T7"/>
                  </a:cxn>
                </a:cxnLst>
                <a:rect l="0" t="0" r="r" b="b"/>
                <a:pathLst>
                  <a:path w="18" h="12">
                    <a:moveTo>
                      <a:pt x="0" y="0"/>
                    </a:moveTo>
                    <a:lnTo>
                      <a:pt x="18" y="12"/>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2" name="Freeform 61"/>
              <p:cNvSpPr>
                <a:spLocks/>
              </p:cNvSpPr>
              <p:nvPr/>
            </p:nvSpPr>
            <p:spPr bwMode="auto">
              <a:xfrm>
                <a:off x="5496" y="3030"/>
                <a:ext cx="24" cy="13"/>
              </a:xfrm>
              <a:custGeom>
                <a:avLst/>
                <a:gdLst>
                  <a:gd name="T0" fmla="*/ 0 w 24"/>
                  <a:gd name="T1" fmla="*/ 0 h 13"/>
                  <a:gd name="T2" fmla="*/ 6 w 24"/>
                  <a:gd name="T3" fmla="*/ 13 h 13"/>
                  <a:gd name="T4" fmla="*/ 24 w 24"/>
                  <a:gd name="T5" fmla="*/ 13 h 13"/>
                  <a:gd name="T6" fmla="*/ 12 w 24"/>
                  <a:gd name="T7" fmla="*/ 0 h 13"/>
                  <a:gd name="T8" fmla="*/ 0 w 24"/>
                  <a:gd name="T9" fmla="*/ 0 h 13"/>
                </a:gdLst>
                <a:ahLst/>
                <a:cxnLst>
                  <a:cxn ang="0">
                    <a:pos x="T0" y="T1"/>
                  </a:cxn>
                  <a:cxn ang="0">
                    <a:pos x="T2" y="T3"/>
                  </a:cxn>
                  <a:cxn ang="0">
                    <a:pos x="T4" y="T5"/>
                  </a:cxn>
                  <a:cxn ang="0">
                    <a:pos x="T6" y="T7"/>
                  </a:cxn>
                  <a:cxn ang="0">
                    <a:pos x="T8" y="T9"/>
                  </a:cxn>
                </a:cxnLst>
                <a:rect l="0" t="0" r="r" b="b"/>
                <a:pathLst>
                  <a:path w="24" h="13">
                    <a:moveTo>
                      <a:pt x="0" y="0"/>
                    </a:moveTo>
                    <a:lnTo>
                      <a:pt x="6" y="13"/>
                    </a:lnTo>
                    <a:lnTo>
                      <a:pt x="24" y="13"/>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3" name="Freeform 62"/>
              <p:cNvSpPr>
                <a:spLocks/>
              </p:cNvSpPr>
              <p:nvPr/>
            </p:nvSpPr>
            <p:spPr bwMode="auto">
              <a:xfrm>
                <a:off x="4854" y="3012"/>
                <a:ext cx="42" cy="25"/>
              </a:xfrm>
              <a:custGeom>
                <a:avLst/>
                <a:gdLst>
                  <a:gd name="T0" fmla="*/ 42 w 42"/>
                  <a:gd name="T1" fmla="*/ 0 h 25"/>
                  <a:gd name="T2" fmla="*/ 6 w 42"/>
                  <a:gd name="T3" fmla="*/ 6 h 25"/>
                  <a:gd name="T4" fmla="*/ 6 w 42"/>
                  <a:gd name="T5" fmla="*/ 12 h 25"/>
                  <a:gd name="T6" fmla="*/ 0 w 42"/>
                  <a:gd name="T7" fmla="*/ 12 h 25"/>
                  <a:gd name="T8" fmla="*/ 6 w 42"/>
                  <a:gd name="T9" fmla="*/ 25 h 25"/>
                  <a:gd name="T10" fmla="*/ 42 w 42"/>
                  <a:gd name="T11" fmla="*/ 6 h 25"/>
                  <a:gd name="T12" fmla="*/ 42 w 4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2" h="25">
                    <a:moveTo>
                      <a:pt x="42" y="0"/>
                    </a:moveTo>
                    <a:lnTo>
                      <a:pt x="6" y="6"/>
                    </a:lnTo>
                    <a:lnTo>
                      <a:pt x="6" y="12"/>
                    </a:lnTo>
                    <a:lnTo>
                      <a:pt x="0" y="12"/>
                    </a:lnTo>
                    <a:lnTo>
                      <a:pt x="6" y="25"/>
                    </a:lnTo>
                    <a:lnTo>
                      <a:pt x="42"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4" name="Freeform 63"/>
              <p:cNvSpPr>
                <a:spLocks/>
              </p:cNvSpPr>
              <p:nvPr/>
            </p:nvSpPr>
            <p:spPr bwMode="auto">
              <a:xfrm>
                <a:off x="4908" y="2346"/>
                <a:ext cx="12" cy="12"/>
              </a:xfrm>
              <a:custGeom>
                <a:avLst/>
                <a:gdLst>
                  <a:gd name="T0" fmla="*/ 12 w 12"/>
                  <a:gd name="T1" fmla="*/ 0 h 12"/>
                  <a:gd name="T2" fmla="*/ 0 w 12"/>
                  <a:gd name="T3" fmla="*/ 12 h 12"/>
                  <a:gd name="T4" fmla="*/ 6 w 12"/>
                  <a:gd name="T5" fmla="*/ 6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6"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5" name="Freeform 64"/>
              <p:cNvSpPr>
                <a:spLocks/>
              </p:cNvSpPr>
              <p:nvPr/>
            </p:nvSpPr>
            <p:spPr bwMode="auto">
              <a:xfrm>
                <a:off x="4974" y="2022"/>
                <a:ext cx="204" cy="186"/>
              </a:xfrm>
              <a:custGeom>
                <a:avLst/>
                <a:gdLst>
                  <a:gd name="T0" fmla="*/ 84 w 204"/>
                  <a:gd name="T1" fmla="*/ 186 h 186"/>
                  <a:gd name="T2" fmla="*/ 108 w 204"/>
                  <a:gd name="T3" fmla="*/ 150 h 186"/>
                  <a:gd name="T4" fmla="*/ 144 w 204"/>
                  <a:gd name="T5" fmla="*/ 156 h 186"/>
                  <a:gd name="T6" fmla="*/ 162 w 204"/>
                  <a:gd name="T7" fmla="*/ 132 h 186"/>
                  <a:gd name="T8" fmla="*/ 168 w 204"/>
                  <a:gd name="T9" fmla="*/ 150 h 186"/>
                  <a:gd name="T10" fmla="*/ 180 w 204"/>
                  <a:gd name="T11" fmla="*/ 126 h 186"/>
                  <a:gd name="T12" fmla="*/ 180 w 204"/>
                  <a:gd name="T13" fmla="*/ 78 h 186"/>
                  <a:gd name="T14" fmla="*/ 192 w 204"/>
                  <a:gd name="T15" fmla="*/ 72 h 186"/>
                  <a:gd name="T16" fmla="*/ 204 w 204"/>
                  <a:gd name="T17" fmla="*/ 42 h 186"/>
                  <a:gd name="T18" fmla="*/ 186 w 204"/>
                  <a:gd name="T19" fmla="*/ 0 h 186"/>
                  <a:gd name="T20" fmla="*/ 162 w 204"/>
                  <a:gd name="T21" fmla="*/ 18 h 186"/>
                  <a:gd name="T22" fmla="*/ 168 w 204"/>
                  <a:gd name="T23" fmla="*/ 48 h 186"/>
                  <a:gd name="T24" fmla="*/ 126 w 204"/>
                  <a:gd name="T25" fmla="*/ 108 h 186"/>
                  <a:gd name="T26" fmla="*/ 108 w 204"/>
                  <a:gd name="T27" fmla="*/ 96 h 186"/>
                  <a:gd name="T28" fmla="*/ 90 w 204"/>
                  <a:gd name="T29" fmla="*/ 126 h 186"/>
                  <a:gd name="T30" fmla="*/ 84 w 204"/>
                  <a:gd name="T31" fmla="*/ 138 h 186"/>
                  <a:gd name="T32" fmla="*/ 72 w 204"/>
                  <a:gd name="T33" fmla="*/ 132 h 186"/>
                  <a:gd name="T34" fmla="*/ 30 w 204"/>
                  <a:gd name="T35" fmla="*/ 138 h 186"/>
                  <a:gd name="T36" fmla="*/ 0 w 204"/>
                  <a:gd name="T37" fmla="*/ 168 h 186"/>
                  <a:gd name="T38" fmla="*/ 78 w 204"/>
                  <a:gd name="T39" fmla="*/ 156 h 186"/>
                  <a:gd name="T40" fmla="*/ 84 w 204"/>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186">
                    <a:moveTo>
                      <a:pt x="84" y="186"/>
                    </a:moveTo>
                    <a:lnTo>
                      <a:pt x="108" y="150"/>
                    </a:lnTo>
                    <a:lnTo>
                      <a:pt x="144" y="156"/>
                    </a:lnTo>
                    <a:lnTo>
                      <a:pt x="162" y="132"/>
                    </a:lnTo>
                    <a:lnTo>
                      <a:pt x="168" y="150"/>
                    </a:lnTo>
                    <a:lnTo>
                      <a:pt x="180" y="126"/>
                    </a:lnTo>
                    <a:lnTo>
                      <a:pt x="180" y="78"/>
                    </a:lnTo>
                    <a:lnTo>
                      <a:pt x="192" y="72"/>
                    </a:lnTo>
                    <a:lnTo>
                      <a:pt x="204" y="42"/>
                    </a:lnTo>
                    <a:lnTo>
                      <a:pt x="186" y="0"/>
                    </a:lnTo>
                    <a:lnTo>
                      <a:pt x="162" y="18"/>
                    </a:lnTo>
                    <a:lnTo>
                      <a:pt x="168" y="48"/>
                    </a:lnTo>
                    <a:lnTo>
                      <a:pt x="126" y="108"/>
                    </a:lnTo>
                    <a:lnTo>
                      <a:pt x="108" y="96"/>
                    </a:lnTo>
                    <a:lnTo>
                      <a:pt x="90" y="126"/>
                    </a:lnTo>
                    <a:lnTo>
                      <a:pt x="84" y="138"/>
                    </a:lnTo>
                    <a:lnTo>
                      <a:pt x="72" y="132"/>
                    </a:lnTo>
                    <a:lnTo>
                      <a:pt x="30" y="138"/>
                    </a:lnTo>
                    <a:lnTo>
                      <a:pt x="0" y="168"/>
                    </a:lnTo>
                    <a:lnTo>
                      <a:pt x="78" y="156"/>
                    </a:lnTo>
                    <a:lnTo>
                      <a:pt x="84" y="18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6" name="Freeform 65"/>
              <p:cNvSpPr>
                <a:spLocks/>
              </p:cNvSpPr>
              <p:nvPr/>
            </p:nvSpPr>
            <p:spPr bwMode="auto">
              <a:xfrm>
                <a:off x="5130" y="1914"/>
                <a:ext cx="114" cy="102"/>
              </a:xfrm>
              <a:custGeom>
                <a:avLst/>
                <a:gdLst>
                  <a:gd name="T0" fmla="*/ 6 w 114"/>
                  <a:gd name="T1" fmla="*/ 102 h 102"/>
                  <a:gd name="T2" fmla="*/ 24 w 114"/>
                  <a:gd name="T3" fmla="*/ 96 h 102"/>
                  <a:gd name="T4" fmla="*/ 18 w 114"/>
                  <a:gd name="T5" fmla="*/ 78 h 102"/>
                  <a:gd name="T6" fmla="*/ 66 w 114"/>
                  <a:gd name="T7" fmla="*/ 96 h 102"/>
                  <a:gd name="T8" fmla="*/ 84 w 114"/>
                  <a:gd name="T9" fmla="*/ 72 h 102"/>
                  <a:gd name="T10" fmla="*/ 114 w 114"/>
                  <a:gd name="T11" fmla="*/ 54 h 102"/>
                  <a:gd name="T12" fmla="*/ 102 w 114"/>
                  <a:gd name="T13" fmla="*/ 48 h 102"/>
                  <a:gd name="T14" fmla="*/ 108 w 114"/>
                  <a:gd name="T15" fmla="*/ 30 h 102"/>
                  <a:gd name="T16" fmla="*/ 84 w 114"/>
                  <a:gd name="T17" fmla="*/ 42 h 102"/>
                  <a:gd name="T18" fmla="*/ 42 w 114"/>
                  <a:gd name="T19" fmla="*/ 0 h 102"/>
                  <a:gd name="T20" fmla="*/ 30 w 114"/>
                  <a:gd name="T21" fmla="*/ 60 h 102"/>
                  <a:gd name="T22" fmla="*/ 12 w 114"/>
                  <a:gd name="T23" fmla="*/ 60 h 102"/>
                  <a:gd name="T24" fmla="*/ 0 w 114"/>
                  <a:gd name="T25" fmla="*/ 84 h 102"/>
                  <a:gd name="T26" fmla="*/ 6 w 114"/>
                  <a:gd name="T27" fmla="*/ 90 h 102"/>
                  <a:gd name="T28" fmla="*/ 6 w 114"/>
                  <a:gd name="T2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02">
                    <a:moveTo>
                      <a:pt x="6" y="102"/>
                    </a:moveTo>
                    <a:lnTo>
                      <a:pt x="24" y="96"/>
                    </a:lnTo>
                    <a:lnTo>
                      <a:pt x="18" y="78"/>
                    </a:lnTo>
                    <a:lnTo>
                      <a:pt x="66" y="96"/>
                    </a:lnTo>
                    <a:lnTo>
                      <a:pt x="84" y="72"/>
                    </a:lnTo>
                    <a:lnTo>
                      <a:pt x="114" y="54"/>
                    </a:lnTo>
                    <a:lnTo>
                      <a:pt x="102" y="48"/>
                    </a:lnTo>
                    <a:lnTo>
                      <a:pt x="108" y="30"/>
                    </a:lnTo>
                    <a:lnTo>
                      <a:pt x="84" y="42"/>
                    </a:lnTo>
                    <a:lnTo>
                      <a:pt x="42" y="0"/>
                    </a:lnTo>
                    <a:lnTo>
                      <a:pt x="30" y="60"/>
                    </a:lnTo>
                    <a:lnTo>
                      <a:pt x="12" y="60"/>
                    </a:lnTo>
                    <a:lnTo>
                      <a:pt x="0" y="84"/>
                    </a:lnTo>
                    <a:lnTo>
                      <a:pt x="6" y="90"/>
                    </a:lnTo>
                    <a:lnTo>
                      <a:pt x="6"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7" name="Freeform 66"/>
              <p:cNvSpPr>
                <a:spLocks/>
              </p:cNvSpPr>
              <p:nvPr/>
            </p:nvSpPr>
            <p:spPr bwMode="auto">
              <a:xfrm>
                <a:off x="4992" y="2190"/>
                <a:ext cx="42" cy="30"/>
              </a:xfrm>
              <a:custGeom>
                <a:avLst/>
                <a:gdLst>
                  <a:gd name="T0" fmla="*/ 36 w 42"/>
                  <a:gd name="T1" fmla="*/ 18 h 30"/>
                  <a:gd name="T2" fmla="*/ 42 w 42"/>
                  <a:gd name="T3" fmla="*/ 0 h 30"/>
                  <a:gd name="T4" fmla="*/ 0 w 42"/>
                  <a:gd name="T5" fmla="*/ 12 h 30"/>
                  <a:gd name="T6" fmla="*/ 18 w 42"/>
                  <a:gd name="T7" fmla="*/ 30 h 30"/>
                  <a:gd name="T8" fmla="*/ 24 w 42"/>
                  <a:gd name="T9" fmla="*/ 18 h 30"/>
                  <a:gd name="T10" fmla="*/ 36 w 42"/>
                  <a:gd name="T11" fmla="*/ 18 h 30"/>
                </a:gdLst>
                <a:ahLst/>
                <a:cxnLst>
                  <a:cxn ang="0">
                    <a:pos x="T0" y="T1"/>
                  </a:cxn>
                  <a:cxn ang="0">
                    <a:pos x="T2" y="T3"/>
                  </a:cxn>
                  <a:cxn ang="0">
                    <a:pos x="T4" y="T5"/>
                  </a:cxn>
                  <a:cxn ang="0">
                    <a:pos x="T6" y="T7"/>
                  </a:cxn>
                  <a:cxn ang="0">
                    <a:pos x="T8" y="T9"/>
                  </a:cxn>
                  <a:cxn ang="0">
                    <a:pos x="T10" y="T11"/>
                  </a:cxn>
                </a:cxnLst>
                <a:rect l="0" t="0" r="r" b="b"/>
                <a:pathLst>
                  <a:path w="42" h="30">
                    <a:moveTo>
                      <a:pt x="36" y="18"/>
                    </a:moveTo>
                    <a:lnTo>
                      <a:pt x="42" y="0"/>
                    </a:lnTo>
                    <a:lnTo>
                      <a:pt x="0" y="12"/>
                    </a:lnTo>
                    <a:lnTo>
                      <a:pt x="18" y="30"/>
                    </a:lnTo>
                    <a:lnTo>
                      <a:pt x="24" y="18"/>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8" name="Freeform 67"/>
              <p:cNvSpPr>
                <a:spLocks/>
              </p:cNvSpPr>
              <p:nvPr/>
            </p:nvSpPr>
            <p:spPr bwMode="auto">
              <a:xfrm>
                <a:off x="5238" y="1938"/>
                <a:ext cx="18" cy="24"/>
              </a:xfrm>
              <a:custGeom>
                <a:avLst/>
                <a:gdLst>
                  <a:gd name="T0" fmla="*/ 12 w 18"/>
                  <a:gd name="T1" fmla="*/ 0 h 24"/>
                  <a:gd name="T2" fmla="*/ 0 w 18"/>
                  <a:gd name="T3" fmla="*/ 24 h 24"/>
                  <a:gd name="T4" fmla="*/ 18 w 18"/>
                  <a:gd name="T5" fmla="*/ 12 h 24"/>
                  <a:gd name="T6" fmla="*/ 12 w 18"/>
                  <a:gd name="T7" fmla="*/ 0 h 24"/>
                </a:gdLst>
                <a:ahLst/>
                <a:cxnLst>
                  <a:cxn ang="0">
                    <a:pos x="T0" y="T1"/>
                  </a:cxn>
                  <a:cxn ang="0">
                    <a:pos x="T2" y="T3"/>
                  </a:cxn>
                  <a:cxn ang="0">
                    <a:pos x="T4" y="T5"/>
                  </a:cxn>
                  <a:cxn ang="0">
                    <a:pos x="T6" y="T7"/>
                  </a:cxn>
                </a:cxnLst>
                <a:rect l="0" t="0" r="r" b="b"/>
                <a:pathLst>
                  <a:path w="18" h="24">
                    <a:moveTo>
                      <a:pt x="12" y="0"/>
                    </a:moveTo>
                    <a:lnTo>
                      <a:pt x="0" y="24"/>
                    </a:lnTo>
                    <a:lnTo>
                      <a:pt x="18"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9" name="Freeform 68"/>
              <p:cNvSpPr>
                <a:spLocks/>
              </p:cNvSpPr>
              <p:nvPr/>
            </p:nvSpPr>
            <p:spPr bwMode="auto">
              <a:xfrm>
                <a:off x="4878" y="2202"/>
                <a:ext cx="18" cy="12"/>
              </a:xfrm>
              <a:custGeom>
                <a:avLst/>
                <a:gdLst>
                  <a:gd name="T0" fmla="*/ 18 w 18"/>
                  <a:gd name="T1" fmla="*/ 6 h 12"/>
                  <a:gd name="T2" fmla="*/ 18 w 18"/>
                  <a:gd name="T3" fmla="*/ 0 h 12"/>
                  <a:gd name="T4" fmla="*/ 0 w 18"/>
                  <a:gd name="T5" fmla="*/ 6 h 12"/>
                  <a:gd name="T6" fmla="*/ 12 w 18"/>
                  <a:gd name="T7" fmla="*/ 12 h 12"/>
                  <a:gd name="T8" fmla="*/ 18 w 18"/>
                  <a:gd name="T9" fmla="*/ 6 h 12"/>
                </a:gdLst>
                <a:ahLst/>
                <a:cxnLst>
                  <a:cxn ang="0">
                    <a:pos x="T0" y="T1"/>
                  </a:cxn>
                  <a:cxn ang="0">
                    <a:pos x="T2" y="T3"/>
                  </a:cxn>
                  <a:cxn ang="0">
                    <a:pos x="T4" y="T5"/>
                  </a:cxn>
                  <a:cxn ang="0">
                    <a:pos x="T6" y="T7"/>
                  </a:cxn>
                  <a:cxn ang="0">
                    <a:pos x="T8" y="T9"/>
                  </a:cxn>
                </a:cxnLst>
                <a:rect l="0" t="0" r="r" b="b"/>
                <a:pathLst>
                  <a:path w="18" h="12">
                    <a:moveTo>
                      <a:pt x="18" y="6"/>
                    </a:moveTo>
                    <a:lnTo>
                      <a:pt x="18" y="0"/>
                    </a:lnTo>
                    <a:lnTo>
                      <a:pt x="0" y="6"/>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0" name="Freeform 69"/>
              <p:cNvSpPr>
                <a:spLocks/>
              </p:cNvSpPr>
              <p:nvPr/>
            </p:nvSpPr>
            <p:spPr bwMode="auto">
              <a:xfrm>
                <a:off x="4944" y="2196"/>
                <a:ext cx="48" cy="60"/>
              </a:xfrm>
              <a:custGeom>
                <a:avLst/>
                <a:gdLst>
                  <a:gd name="T0" fmla="*/ 18 w 48"/>
                  <a:gd name="T1" fmla="*/ 12 h 60"/>
                  <a:gd name="T2" fmla="*/ 12 w 48"/>
                  <a:gd name="T3" fmla="*/ 60 h 60"/>
                  <a:gd name="T4" fmla="*/ 30 w 48"/>
                  <a:gd name="T5" fmla="*/ 60 h 60"/>
                  <a:gd name="T6" fmla="*/ 48 w 48"/>
                  <a:gd name="T7" fmla="*/ 18 h 60"/>
                  <a:gd name="T8" fmla="*/ 24 w 48"/>
                  <a:gd name="T9" fmla="*/ 0 h 60"/>
                  <a:gd name="T10" fmla="*/ 0 w 48"/>
                  <a:gd name="T11" fmla="*/ 12 h 60"/>
                  <a:gd name="T12" fmla="*/ 6 w 48"/>
                  <a:gd name="T13" fmla="*/ 24 h 60"/>
                  <a:gd name="T14" fmla="*/ 18 w 48"/>
                  <a:gd name="T15" fmla="*/ 1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18" y="12"/>
                    </a:moveTo>
                    <a:lnTo>
                      <a:pt x="12" y="60"/>
                    </a:lnTo>
                    <a:lnTo>
                      <a:pt x="30" y="60"/>
                    </a:lnTo>
                    <a:lnTo>
                      <a:pt x="48" y="18"/>
                    </a:lnTo>
                    <a:lnTo>
                      <a:pt x="24" y="0"/>
                    </a:lnTo>
                    <a:lnTo>
                      <a:pt x="0" y="12"/>
                    </a:lnTo>
                    <a:lnTo>
                      <a:pt x="6" y="24"/>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1" name="Freeform 70"/>
              <p:cNvSpPr>
                <a:spLocks/>
              </p:cNvSpPr>
              <p:nvPr/>
            </p:nvSpPr>
            <p:spPr bwMode="auto">
              <a:xfrm>
                <a:off x="5316" y="1896"/>
                <a:ext cx="18" cy="18"/>
              </a:xfrm>
              <a:custGeom>
                <a:avLst/>
                <a:gdLst>
                  <a:gd name="T0" fmla="*/ 18 w 18"/>
                  <a:gd name="T1" fmla="*/ 0 h 18"/>
                  <a:gd name="T2" fmla="*/ 6 w 18"/>
                  <a:gd name="T3" fmla="*/ 6 h 18"/>
                  <a:gd name="T4" fmla="*/ 0 w 18"/>
                  <a:gd name="T5" fmla="*/ 18 h 18"/>
                  <a:gd name="T6" fmla="*/ 6 w 18"/>
                  <a:gd name="T7" fmla="*/ 12 h 18"/>
                  <a:gd name="T8" fmla="*/ 18 w 18"/>
                  <a:gd name="T9" fmla="*/ 0 h 18"/>
                </a:gdLst>
                <a:ahLst/>
                <a:cxnLst>
                  <a:cxn ang="0">
                    <a:pos x="T0" y="T1"/>
                  </a:cxn>
                  <a:cxn ang="0">
                    <a:pos x="T2" y="T3"/>
                  </a:cxn>
                  <a:cxn ang="0">
                    <a:pos x="T4" y="T5"/>
                  </a:cxn>
                  <a:cxn ang="0">
                    <a:pos x="T6" y="T7"/>
                  </a:cxn>
                  <a:cxn ang="0">
                    <a:pos x="T8" y="T9"/>
                  </a:cxn>
                </a:cxnLst>
                <a:rect l="0" t="0" r="r" b="b"/>
                <a:pathLst>
                  <a:path w="18" h="18">
                    <a:moveTo>
                      <a:pt x="18" y="0"/>
                    </a:moveTo>
                    <a:lnTo>
                      <a:pt x="6" y="6"/>
                    </a:lnTo>
                    <a:lnTo>
                      <a:pt x="0" y="18"/>
                    </a:lnTo>
                    <a:lnTo>
                      <a:pt x="6"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2" name="Freeform 71"/>
              <p:cNvSpPr>
                <a:spLocks/>
              </p:cNvSpPr>
              <p:nvPr/>
            </p:nvSpPr>
            <p:spPr bwMode="auto">
              <a:xfrm>
                <a:off x="5268" y="1914"/>
                <a:ext cx="36" cy="30"/>
              </a:xfrm>
              <a:custGeom>
                <a:avLst/>
                <a:gdLst>
                  <a:gd name="T0" fmla="*/ 12 w 36"/>
                  <a:gd name="T1" fmla="*/ 18 h 30"/>
                  <a:gd name="T2" fmla="*/ 36 w 36"/>
                  <a:gd name="T3" fmla="*/ 0 h 30"/>
                  <a:gd name="T4" fmla="*/ 18 w 36"/>
                  <a:gd name="T5" fmla="*/ 6 h 30"/>
                  <a:gd name="T6" fmla="*/ 12 w 36"/>
                  <a:gd name="T7" fmla="*/ 6 h 30"/>
                  <a:gd name="T8" fmla="*/ 0 w 36"/>
                  <a:gd name="T9" fmla="*/ 24 h 30"/>
                  <a:gd name="T10" fmla="*/ 0 w 36"/>
                  <a:gd name="T11" fmla="*/ 30 h 30"/>
                  <a:gd name="T12" fmla="*/ 12 w 36"/>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12" y="18"/>
                    </a:moveTo>
                    <a:lnTo>
                      <a:pt x="36" y="0"/>
                    </a:lnTo>
                    <a:lnTo>
                      <a:pt x="18" y="6"/>
                    </a:lnTo>
                    <a:lnTo>
                      <a:pt x="12" y="6"/>
                    </a:lnTo>
                    <a:lnTo>
                      <a:pt x="0" y="24"/>
                    </a:lnTo>
                    <a:lnTo>
                      <a:pt x="0" y="30"/>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3" name="Freeform 72"/>
              <p:cNvSpPr>
                <a:spLocks/>
              </p:cNvSpPr>
              <p:nvPr/>
            </p:nvSpPr>
            <p:spPr bwMode="auto">
              <a:xfrm>
                <a:off x="5352" y="1866"/>
                <a:ext cx="12" cy="12"/>
              </a:xfrm>
              <a:custGeom>
                <a:avLst/>
                <a:gdLst>
                  <a:gd name="T0" fmla="*/ 12 w 12"/>
                  <a:gd name="T1" fmla="*/ 0 h 12"/>
                  <a:gd name="T2" fmla="*/ 0 w 12"/>
                  <a:gd name="T3" fmla="*/ 12 h 12"/>
                  <a:gd name="T4" fmla="*/ 6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6"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4" name="Freeform 73"/>
              <p:cNvSpPr>
                <a:spLocks/>
              </p:cNvSpPr>
              <p:nvPr/>
            </p:nvSpPr>
            <p:spPr bwMode="auto">
              <a:xfrm>
                <a:off x="4848" y="2622"/>
                <a:ext cx="24" cy="30"/>
              </a:xfrm>
              <a:custGeom>
                <a:avLst/>
                <a:gdLst>
                  <a:gd name="T0" fmla="*/ 12 w 24"/>
                  <a:gd name="T1" fmla="*/ 30 h 30"/>
                  <a:gd name="T2" fmla="*/ 24 w 24"/>
                  <a:gd name="T3" fmla="*/ 30 h 30"/>
                  <a:gd name="T4" fmla="*/ 18 w 24"/>
                  <a:gd name="T5" fmla="*/ 18 h 30"/>
                  <a:gd name="T6" fmla="*/ 12 w 24"/>
                  <a:gd name="T7" fmla="*/ 0 h 30"/>
                  <a:gd name="T8" fmla="*/ 0 w 24"/>
                  <a:gd name="T9" fmla="*/ 6 h 30"/>
                  <a:gd name="T10" fmla="*/ 12 w 24"/>
                  <a:gd name="T11" fmla="*/ 18 h 30"/>
                  <a:gd name="T12" fmla="*/ 12 w 24"/>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30"/>
                    </a:moveTo>
                    <a:lnTo>
                      <a:pt x="24" y="30"/>
                    </a:lnTo>
                    <a:lnTo>
                      <a:pt x="18" y="18"/>
                    </a:lnTo>
                    <a:lnTo>
                      <a:pt x="12" y="0"/>
                    </a:lnTo>
                    <a:lnTo>
                      <a:pt x="0" y="6"/>
                    </a:lnTo>
                    <a:lnTo>
                      <a:pt x="12" y="18"/>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5" name="Freeform 74"/>
              <p:cNvSpPr>
                <a:spLocks/>
              </p:cNvSpPr>
              <p:nvPr/>
            </p:nvSpPr>
            <p:spPr bwMode="auto">
              <a:xfrm>
                <a:off x="4848" y="2646"/>
                <a:ext cx="18" cy="24"/>
              </a:xfrm>
              <a:custGeom>
                <a:avLst/>
                <a:gdLst>
                  <a:gd name="T0" fmla="*/ 6 w 18"/>
                  <a:gd name="T1" fmla="*/ 24 h 24"/>
                  <a:gd name="T2" fmla="*/ 18 w 18"/>
                  <a:gd name="T3" fmla="*/ 24 h 24"/>
                  <a:gd name="T4" fmla="*/ 6 w 18"/>
                  <a:gd name="T5" fmla="*/ 0 h 24"/>
                  <a:gd name="T6" fmla="*/ 0 w 18"/>
                  <a:gd name="T7" fmla="*/ 0 h 24"/>
                  <a:gd name="T8" fmla="*/ 6 w 18"/>
                  <a:gd name="T9" fmla="*/ 18 h 24"/>
                  <a:gd name="T10" fmla="*/ 6 w 18"/>
                  <a:gd name="T11" fmla="*/ 24 h 24"/>
                </a:gdLst>
                <a:ahLst/>
                <a:cxnLst>
                  <a:cxn ang="0">
                    <a:pos x="T0" y="T1"/>
                  </a:cxn>
                  <a:cxn ang="0">
                    <a:pos x="T2" y="T3"/>
                  </a:cxn>
                  <a:cxn ang="0">
                    <a:pos x="T4" y="T5"/>
                  </a:cxn>
                  <a:cxn ang="0">
                    <a:pos x="T6" y="T7"/>
                  </a:cxn>
                  <a:cxn ang="0">
                    <a:pos x="T8" y="T9"/>
                  </a:cxn>
                  <a:cxn ang="0">
                    <a:pos x="T10" y="T11"/>
                  </a:cxn>
                </a:cxnLst>
                <a:rect l="0" t="0" r="r" b="b"/>
                <a:pathLst>
                  <a:path w="18" h="24">
                    <a:moveTo>
                      <a:pt x="6" y="24"/>
                    </a:moveTo>
                    <a:lnTo>
                      <a:pt x="18" y="24"/>
                    </a:lnTo>
                    <a:lnTo>
                      <a:pt x="6" y="0"/>
                    </a:lnTo>
                    <a:lnTo>
                      <a:pt x="0" y="0"/>
                    </a:lnTo>
                    <a:lnTo>
                      <a:pt x="6" y="18"/>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6" name="Freeform 75"/>
              <p:cNvSpPr>
                <a:spLocks/>
              </p:cNvSpPr>
              <p:nvPr/>
            </p:nvSpPr>
            <p:spPr bwMode="auto">
              <a:xfrm>
                <a:off x="4824" y="2622"/>
                <a:ext cx="18" cy="18"/>
              </a:xfrm>
              <a:custGeom>
                <a:avLst/>
                <a:gdLst>
                  <a:gd name="T0" fmla="*/ 0 w 18"/>
                  <a:gd name="T1" fmla="*/ 12 h 18"/>
                  <a:gd name="T2" fmla="*/ 6 w 18"/>
                  <a:gd name="T3" fmla="*/ 12 h 18"/>
                  <a:gd name="T4" fmla="*/ 18 w 18"/>
                  <a:gd name="T5" fmla="*/ 18 h 18"/>
                  <a:gd name="T6" fmla="*/ 6 w 18"/>
                  <a:gd name="T7" fmla="*/ 0 h 18"/>
                  <a:gd name="T8" fmla="*/ 0 w 18"/>
                  <a:gd name="T9" fmla="*/ 12 h 18"/>
                </a:gdLst>
                <a:ahLst/>
                <a:cxnLst>
                  <a:cxn ang="0">
                    <a:pos x="T0" y="T1"/>
                  </a:cxn>
                  <a:cxn ang="0">
                    <a:pos x="T2" y="T3"/>
                  </a:cxn>
                  <a:cxn ang="0">
                    <a:pos x="T4" y="T5"/>
                  </a:cxn>
                  <a:cxn ang="0">
                    <a:pos x="T6" y="T7"/>
                  </a:cxn>
                  <a:cxn ang="0">
                    <a:pos x="T8" y="T9"/>
                  </a:cxn>
                </a:cxnLst>
                <a:rect l="0" t="0" r="r" b="b"/>
                <a:pathLst>
                  <a:path w="18" h="18">
                    <a:moveTo>
                      <a:pt x="0" y="12"/>
                    </a:moveTo>
                    <a:lnTo>
                      <a:pt x="6" y="12"/>
                    </a:lnTo>
                    <a:lnTo>
                      <a:pt x="18" y="18"/>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7" name="Freeform 76"/>
              <p:cNvSpPr>
                <a:spLocks/>
              </p:cNvSpPr>
              <p:nvPr/>
            </p:nvSpPr>
            <p:spPr bwMode="auto">
              <a:xfrm>
                <a:off x="4812" y="2658"/>
                <a:ext cx="18" cy="30"/>
              </a:xfrm>
              <a:custGeom>
                <a:avLst/>
                <a:gdLst>
                  <a:gd name="T0" fmla="*/ 6 w 18"/>
                  <a:gd name="T1" fmla="*/ 12 h 30"/>
                  <a:gd name="T2" fmla="*/ 0 w 18"/>
                  <a:gd name="T3" fmla="*/ 18 h 30"/>
                  <a:gd name="T4" fmla="*/ 12 w 18"/>
                  <a:gd name="T5" fmla="*/ 30 h 30"/>
                  <a:gd name="T6" fmla="*/ 18 w 18"/>
                  <a:gd name="T7" fmla="*/ 0 h 30"/>
                  <a:gd name="T8" fmla="*/ 12 w 18"/>
                  <a:gd name="T9" fmla="*/ 0 h 30"/>
                  <a:gd name="T10" fmla="*/ 6 w 18"/>
                  <a:gd name="T11" fmla="*/ 12 h 30"/>
                </a:gdLst>
                <a:ahLst/>
                <a:cxnLst>
                  <a:cxn ang="0">
                    <a:pos x="T0" y="T1"/>
                  </a:cxn>
                  <a:cxn ang="0">
                    <a:pos x="T2" y="T3"/>
                  </a:cxn>
                  <a:cxn ang="0">
                    <a:pos x="T4" y="T5"/>
                  </a:cxn>
                  <a:cxn ang="0">
                    <a:pos x="T6" y="T7"/>
                  </a:cxn>
                  <a:cxn ang="0">
                    <a:pos x="T8" y="T9"/>
                  </a:cxn>
                  <a:cxn ang="0">
                    <a:pos x="T10" y="T11"/>
                  </a:cxn>
                </a:cxnLst>
                <a:rect l="0" t="0" r="r" b="b"/>
                <a:pathLst>
                  <a:path w="18" h="30">
                    <a:moveTo>
                      <a:pt x="6" y="12"/>
                    </a:moveTo>
                    <a:lnTo>
                      <a:pt x="0" y="18"/>
                    </a:lnTo>
                    <a:lnTo>
                      <a:pt x="12" y="30"/>
                    </a:lnTo>
                    <a:lnTo>
                      <a:pt x="18" y="0"/>
                    </a:lnTo>
                    <a:lnTo>
                      <a:pt x="12"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8" name="Freeform 77"/>
              <p:cNvSpPr>
                <a:spLocks/>
              </p:cNvSpPr>
              <p:nvPr/>
            </p:nvSpPr>
            <p:spPr bwMode="auto">
              <a:xfrm>
                <a:off x="4710" y="2646"/>
                <a:ext cx="48" cy="54"/>
              </a:xfrm>
              <a:custGeom>
                <a:avLst/>
                <a:gdLst>
                  <a:gd name="T0" fmla="*/ 48 w 48"/>
                  <a:gd name="T1" fmla="*/ 24 h 54"/>
                  <a:gd name="T2" fmla="*/ 48 w 48"/>
                  <a:gd name="T3" fmla="*/ 0 h 54"/>
                  <a:gd name="T4" fmla="*/ 42 w 48"/>
                  <a:gd name="T5" fmla="*/ 18 h 54"/>
                  <a:gd name="T6" fmla="*/ 0 w 48"/>
                  <a:gd name="T7" fmla="*/ 54 h 54"/>
                  <a:gd name="T8" fmla="*/ 12 w 48"/>
                  <a:gd name="T9" fmla="*/ 54 h 54"/>
                  <a:gd name="T10" fmla="*/ 48 w 48"/>
                  <a:gd name="T11" fmla="*/ 24 h 54"/>
                </a:gdLst>
                <a:ahLst/>
                <a:cxnLst>
                  <a:cxn ang="0">
                    <a:pos x="T0" y="T1"/>
                  </a:cxn>
                  <a:cxn ang="0">
                    <a:pos x="T2" y="T3"/>
                  </a:cxn>
                  <a:cxn ang="0">
                    <a:pos x="T4" y="T5"/>
                  </a:cxn>
                  <a:cxn ang="0">
                    <a:pos x="T6" y="T7"/>
                  </a:cxn>
                  <a:cxn ang="0">
                    <a:pos x="T8" y="T9"/>
                  </a:cxn>
                  <a:cxn ang="0">
                    <a:pos x="T10" y="T11"/>
                  </a:cxn>
                </a:cxnLst>
                <a:rect l="0" t="0" r="r" b="b"/>
                <a:pathLst>
                  <a:path w="48" h="54">
                    <a:moveTo>
                      <a:pt x="48" y="24"/>
                    </a:moveTo>
                    <a:lnTo>
                      <a:pt x="48" y="0"/>
                    </a:lnTo>
                    <a:lnTo>
                      <a:pt x="42" y="18"/>
                    </a:lnTo>
                    <a:lnTo>
                      <a:pt x="0" y="54"/>
                    </a:lnTo>
                    <a:lnTo>
                      <a:pt x="12" y="54"/>
                    </a:lnTo>
                    <a:lnTo>
                      <a:pt x="4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9" name="Freeform 78"/>
              <p:cNvSpPr>
                <a:spLocks/>
              </p:cNvSpPr>
              <p:nvPr/>
            </p:nvSpPr>
            <p:spPr bwMode="auto">
              <a:xfrm>
                <a:off x="4836" y="2670"/>
                <a:ext cx="12" cy="12"/>
              </a:xfrm>
              <a:custGeom>
                <a:avLst/>
                <a:gdLst>
                  <a:gd name="T0" fmla="*/ 12 w 12"/>
                  <a:gd name="T1" fmla="*/ 12 h 12"/>
                  <a:gd name="T2" fmla="*/ 12 w 12"/>
                  <a:gd name="T3" fmla="*/ 0 h 12"/>
                  <a:gd name="T4" fmla="*/ 0 w 12"/>
                  <a:gd name="T5" fmla="*/ 6 h 12"/>
                  <a:gd name="T6" fmla="*/ 6 w 12"/>
                  <a:gd name="T7" fmla="*/ 12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12" y="0"/>
                    </a:lnTo>
                    <a:lnTo>
                      <a:pt x="0" y="6"/>
                    </a:lnTo>
                    <a:lnTo>
                      <a:pt x="6"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0" name="Freeform 79"/>
              <p:cNvSpPr>
                <a:spLocks/>
              </p:cNvSpPr>
              <p:nvPr/>
            </p:nvSpPr>
            <p:spPr bwMode="auto">
              <a:xfrm>
                <a:off x="4764" y="2508"/>
                <a:ext cx="78" cy="114"/>
              </a:xfrm>
              <a:custGeom>
                <a:avLst/>
                <a:gdLst>
                  <a:gd name="T0" fmla="*/ 24 w 78"/>
                  <a:gd name="T1" fmla="*/ 78 h 114"/>
                  <a:gd name="T2" fmla="*/ 12 w 78"/>
                  <a:gd name="T3" fmla="*/ 84 h 114"/>
                  <a:gd name="T4" fmla="*/ 24 w 78"/>
                  <a:gd name="T5" fmla="*/ 96 h 114"/>
                  <a:gd name="T6" fmla="*/ 36 w 78"/>
                  <a:gd name="T7" fmla="*/ 90 h 114"/>
                  <a:gd name="T8" fmla="*/ 54 w 78"/>
                  <a:gd name="T9" fmla="*/ 102 h 114"/>
                  <a:gd name="T10" fmla="*/ 48 w 78"/>
                  <a:gd name="T11" fmla="*/ 90 h 114"/>
                  <a:gd name="T12" fmla="*/ 72 w 78"/>
                  <a:gd name="T13" fmla="*/ 114 h 114"/>
                  <a:gd name="T14" fmla="*/ 78 w 78"/>
                  <a:gd name="T15" fmla="*/ 114 h 114"/>
                  <a:gd name="T16" fmla="*/ 66 w 78"/>
                  <a:gd name="T17" fmla="*/ 96 h 114"/>
                  <a:gd name="T18" fmla="*/ 72 w 78"/>
                  <a:gd name="T19" fmla="*/ 96 h 114"/>
                  <a:gd name="T20" fmla="*/ 54 w 78"/>
                  <a:gd name="T21" fmla="*/ 84 h 114"/>
                  <a:gd name="T22" fmla="*/ 42 w 78"/>
                  <a:gd name="T23" fmla="*/ 90 h 114"/>
                  <a:gd name="T24" fmla="*/ 30 w 78"/>
                  <a:gd name="T25" fmla="*/ 66 h 114"/>
                  <a:gd name="T26" fmla="*/ 42 w 78"/>
                  <a:gd name="T27" fmla="*/ 48 h 114"/>
                  <a:gd name="T28" fmla="*/ 48 w 78"/>
                  <a:gd name="T29" fmla="*/ 30 h 114"/>
                  <a:gd name="T30" fmla="*/ 42 w 78"/>
                  <a:gd name="T31" fmla="*/ 0 h 114"/>
                  <a:gd name="T32" fmla="*/ 36 w 78"/>
                  <a:gd name="T33" fmla="*/ 6 h 114"/>
                  <a:gd name="T34" fmla="*/ 12 w 78"/>
                  <a:gd name="T35" fmla="*/ 0 h 114"/>
                  <a:gd name="T36" fmla="*/ 6 w 78"/>
                  <a:gd name="T37" fmla="*/ 48 h 114"/>
                  <a:gd name="T38" fmla="*/ 0 w 78"/>
                  <a:gd name="T39" fmla="*/ 48 h 114"/>
                  <a:gd name="T40" fmla="*/ 12 w 78"/>
                  <a:gd name="T41" fmla="*/ 78 h 114"/>
                  <a:gd name="T42" fmla="*/ 24 w 78"/>
                  <a:gd name="T43"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114">
                    <a:moveTo>
                      <a:pt x="24" y="78"/>
                    </a:moveTo>
                    <a:lnTo>
                      <a:pt x="12" y="84"/>
                    </a:lnTo>
                    <a:lnTo>
                      <a:pt x="24" y="96"/>
                    </a:lnTo>
                    <a:lnTo>
                      <a:pt x="36" y="90"/>
                    </a:lnTo>
                    <a:lnTo>
                      <a:pt x="54" y="102"/>
                    </a:lnTo>
                    <a:lnTo>
                      <a:pt x="48" y="90"/>
                    </a:lnTo>
                    <a:lnTo>
                      <a:pt x="72" y="114"/>
                    </a:lnTo>
                    <a:lnTo>
                      <a:pt x="78" y="114"/>
                    </a:lnTo>
                    <a:lnTo>
                      <a:pt x="66" y="96"/>
                    </a:lnTo>
                    <a:lnTo>
                      <a:pt x="72" y="96"/>
                    </a:lnTo>
                    <a:lnTo>
                      <a:pt x="54" y="84"/>
                    </a:lnTo>
                    <a:lnTo>
                      <a:pt x="42" y="90"/>
                    </a:lnTo>
                    <a:lnTo>
                      <a:pt x="30" y="66"/>
                    </a:lnTo>
                    <a:lnTo>
                      <a:pt x="42" y="48"/>
                    </a:lnTo>
                    <a:lnTo>
                      <a:pt x="48" y="30"/>
                    </a:lnTo>
                    <a:lnTo>
                      <a:pt x="42" y="0"/>
                    </a:lnTo>
                    <a:lnTo>
                      <a:pt x="36" y="6"/>
                    </a:lnTo>
                    <a:lnTo>
                      <a:pt x="12" y="0"/>
                    </a:lnTo>
                    <a:lnTo>
                      <a:pt x="6" y="48"/>
                    </a:lnTo>
                    <a:lnTo>
                      <a:pt x="0" y="48"/>
                    </a:lnTo>
                    <a:lnTo>
                      <a:pt x="12" y="78"/>
                    </a:lnTo>
                    <a:lnTo>
                      <a:pt x="24"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1" name="Freeform 80"/>
              <p:cNvSpPr>
                <a:spLocks/>
              </p:cNvSpPr>
              <p:nvPr/>
            </p:nvSpPr>
            <p:spPr bwMode="auto">
              <a:xfrm>
                <a:off x="4770" y="2610"/>
                <a:ext cx="24" cy="24"/>
              </a:xfrm>
              <a:custGeom>
                <a:avLst/>
                <a:gdLst>
                  <a:gd name="T0" fmla="*/ 18 w 24"/>
                  <a:gd name="T1" fmla="*/ 12 h 24"/>
                  <a:gd name="T2" fmla="*/ 18 w 24"/>
                  <a:gd name="T3" fmla="*/ 24 h 24"/>
                  <a:gd name="T4" fmla="*/ 24 w 24"/>
                  <a:gd name="T5" fmla="*/ 18 h 24"/>
                  <a:gd name="T6" fmla="*/ 24 w 24"/>
                  <a:gd name="T7" fmla="*/ 6 h 24"/>
                  <a:gd name="T8" fmla="*/ 0 w 24"/>
                  <a:gd name="T9" fmla="*/ 0 h 24"/>
                  <a:gd name="T10" fmla="*/ 18 w 24"/>
                  <a:gd name="T11" fmla="*/ 12 h 24"/>
                </a:gdLst>
                <a:ahLst/>
                <a:cxnLst>
                  <a:cxn ang="0">
                    <a:pos x="T0" y="T1"/>
                  </a:cxn>
                  <a:cxn ang="0">
                    <a:pos x="T2" y="T3"/>
                  </a:cxn>
                  <a:cxn ang="0">
                    <a:pos x="T4" y="T5"/>
                  </a:cxn>
                  <a:cxn ang="0">
                    <a:pos x="T6" y="T7"/>
                  </a:cxn>
                  <a:cxn ang="0">
                    <a:pos x="T8" y="T9"/>
                  </a:cxn>
                  <a:cxn ang="0">
                    <a:pos x="T10" y="T11"/>
                  </a:cxn>
                </a:cxnLst>
                <a:rect l="0" t="0" r="r" b="b"/>
                <a:pathLst>
                  <a:path w="24" h="24">
                    <a:moveTo>
                      <a:pt x="18" y="12"/>
                    </a:moveTo>
                    <a:lnTo>
                      <a:pt x="18" y="24"/>
                    </a:lnTo>
                    <a:lnTo>
                      <a:pt x="24" y="18"/>
                    </a:lnTo>
                    <a:lnTo>
                      <a:pt x="24" y="6"/>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2" name="Freeform 81"/>
              <p:cNvSpPr>
                <a:spLocks/>
              </p:cNvSpPr>
              <p:nvPr/>
            </p:nvSpPr>
            <p:spPr bwMode="auto">
              <a:xfrm>
                <a:off x="4800" y="2640"/>
                <a:ext cx="24" cy="24"/>
              </a:xfrm>
              <a:custGeom>
                <a:avLst/>
                <a:gdLst>
                  <a:gd name="T0" fmla="*/ 0 w 4"/>
                  <a:gd name="T1" fmla="*/ 4 h 4"/>
                  <a:gd name="T2" fmla="*/ 2 w 4"/>
                  <a:gd name="T3" fmla="*/ 4 h 4"/>
                  <a:gd name="T4" fmla="*/ 4 w 4"/>
                  <a:gd name="T5" fmla="*/ 1 h 4"/>
                  <a:gd name="T6" fmla="*/ 0 w 4"/>
                  <a:gd name="T7" fmla="*/ 0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2" y="4"/>
                      <a:pt x="2" y="4"/>
                      <a:pt x="2" y="4"/>
                    </a:cubicBezTo>
                    <a:cubicBezTo>
                      <a:pt x="4" y="1"/>
                      <a:pt x="4" y="1"/>
                      <a:pt x="4" y="1"/>
                    </a:cubicBezTo>
                    <a:cubicBezTo>
                      <a:pt x="0" y="0"/>
                      <a:pt x="0" y="0"/>
                      <a:pt x="0" y="0"/>
                    </a:cubicBezTo>
                    <a:cubicBezTo>
                      <a:pt x="0" y="0"/>
                      <a:pt x="0" y="4"/>
                      <a:pt x="0"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3" name="Freeform 82"/>
              <p:cNvSpPr>
                <a:spLocks/>
              </p:cNvSpPr>
              <p:nvPr/>
            </p:nvSpPr>
            <p:spPr bwMode="auto">
              <a:xfrm>
                <a:off x="4800" y="2610"/>
                <a:ext cx="6" cy="6"/>
              </a:xfrm>
              <a:custGeom>
                <a:avLst/>
                <a:gdLst>
                  <a:gd name="T0" fmla="*/ 0 w 6"/>
                  <a:gd name="T1" fmla="*/ 0 h 6"/>
                  <a:gd name="T2" fmla="*/ 6 w 6"/>
                  <a:gd name="T3" fmla="*/ 6 h 6"/>
                  <a:gd name="T4" fmla="*/ 6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4" name="Freeform 83"/>
              <p:cNvSpPr>
                <a:spLocks/>
              </p:cNvSpPr>
              <p:nvPr/>
            </p:nvSpPr>
            <p:spPr bwMode="auto">
              <a:xfrm>
                <a:off x="4830" y="2646"/>
                <a:ext cx="12" cy="36"/>
              </a:xfrm>
              <a:custGeom>
                <a:avLst/>
                <a:gdLst>
                  <a:gd name="T0" fmla="*/ 1 w 2"/>
                  <a:gd name="T1" fmla="*/ 0 h 6"/>
                  <a:gd name="T2" fmla="*/ 0 w 2"/>
                  <a:gd name="T3" fmla="*/ 6 h 6"/>
                  <a:gd name="T4" fmla="*/ 2 w 2"/>
                  <a:gd name="T5" fmla="*/ 4 h 6"/>
                  <a:gd name="T6" fmla="*/ 1 w 2"/>
                  <a:gd name="T7" fmla="*/ 0 h 6"/>
                </a:gdLst>
                <a:ahLst/>
                <a:cxnLst>
                  <a:cxn ang="0">
                    <a:pos x="T0" y="T1"/>
                  </a:cxn>
                  <a:cxn ang="0">
                    <a:pos x="T2" y="T3"/>
                  </a:cxn>
                  <a:cxn ang="0">
                    <a:pos x="T4" y="T5"/>
                  </a:cxn>
                  <a:cxn ang="0">
                    <a:pos x="T6" y="T7"/>
                  </a:cxn>
                </a:cxnLst>
                <a:rect l="0" t="0" r="r" b="b"/>
                <a:pathLst>
                  <a:path w="2" h="6">
                    <a:moveTo>
                      <a:pt x="1" y="0"/>
                    </a:moveTo>
                    <a:cubicBezTo>
                      <a:pt x="1" y="0"/>
                      <a:pt x="0" y="6"/>
                      <a:pt x="0" y="6"/>
                    </a:cubicBezTo>
                    <a:cubicBezTo>
                      <a:pt x="2" y="4"/>
                      <a:pt x="2" y="4"/>
                      <a:pt x="2" y="4"/>
                    </a:cubicBezTo>
                    <a:lnTo>
                      <a:pt x="1"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5" name="Freeform 84"/>
              <p:cNvSpPr>
                <a:spLocks/>
              </p:cNvSpPr>
              <p:nvPr/>
            </p:nvSpPr>
            <p:spPr bwMode="auto">
              <a:xfrm>
                <a:off x="4800" y="2676"/>
                <a:ext cx="90" cy="78"/>
              </a:xfrm>
              <a:custGeom>
                <a:avLst/>
                <a:gdLst>
                  <a:gd name="T0" fmla="*/ 66 w 90"/>
                  <a:gd name="T1" fmla="*/ 12 h 78"/>
                  <a:gd name="T2" fmla="*/ 36 w 90"/>
                  <a:gd name="T3" fmla="*/ 30 h 78"/>
                  <a:gd name="T4" fmla="*/ 30 w 90"/>
                  <a:gd name="T5" fmla="*/ 24 h 78"/>
                  <a:gd name="T6" fmla="*/ 12 w 90"/>
                  <a:gd name="T7" fmla="*/ 30 h 78"/>
                  <a:gd name="T8" fmla="*/ 0 w 90"/>
                  <a:gd name="T9" fmla="*/ 54 h 78"/>
                  <a:gd name="T10" fmla="*/ 12 w 90"/>
                  <a:gd name="T11" fmla="*/ 36 h 78"/>
                  <a:gd name="T12" fmla="*/ 18 w 90"/>
                  <a:gd name="T13" fmla="*/ 42 h 78"/>
                  <a:gd name="T14" fmla="*/ 48 w 90"/>
                  <a:gd name="T15" fmla="*/ 42 h 78"/>
                  <a:gd name="T16" fmla="*/ 42 w 90"/>
                  <a:gd name="T17" fmla="*/ 54 h 78"/>
                  <a:gd name="T18" fmla="*/ 48 w 90"/>
                  <a:gd name="T19" fmla="*/ 66 h 78"/>
                  <a:gd name="T20" fmla="*/ 60 w 90"/>
                  <a:gd name="T21" fmla="*/ 72 h 78"/>
                  <a:gd name="T22" fmla="*/ 66 w 90"/>
                  <a:gd name="T23" fmla="*/ 78 h 78"/>
                  <a:gd name="T24" fmla="*/ 78 w 90"/>
                  <a:gd name="T25" fmla="*/ 48 h 78"/>
                  <a:gd name="T26" fmla="*/ 84 w 90"/>
                  <a:gd name="T27" fmla="*/ 60 h 78"/>
                  <a:gd name="T28" fmla="*/ 90 w 90"/>
                  <a:gd name="T29" fmla="*/ 48 h 78"/>
                  <a:gd name="T30" fmla="*/ 66 w 90"/>
                  <a:gd name="T31" fmla="*/ 0 h 78"/>
                  <a:gd name="T32" fmla="*/ 66 w 90"/>
                  <a:gd name="T33"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8">
                    <a:moveTo>
                      <a:pt x="66" y="12"/>
                    </a:moveTo>
                    <a:lnTo>
                      <a:pt x="36" y="30"/>
                    </a:lnTo>
                    <a:lnTo>
                      <a:pt x="30" y="24"/>
                    </a:lnTo>
                    <a:lnTo>
                      <a:pt x="12" y="30"/>
                    </a:lnTo>
                    <a:lnTo>
                      <a:pt x="0" y="54"/>
                    </a:lnTo>
                    <a:lnTo>
                      <a:pt x="12" y="36"/>
                    </a:lnTo>
                    <a:lnTo>
                      <a:pt x="18" y="42"/>
                    </a:lnTo>
                    <a:lnTo>
                      <a:pt x="48" y="42"/>
                    </a:lnTo>
                    <a:lnTo>
                      <a:pt x="42" y="54"/>
                    </a:lnTo>
                    <a:lnTo>
                      <a:pt x="48" y="66"/>
                    </a:lnTo>
                    <a:lnTo>
                      <a:pt x="60" y="72"/>
                    </a:lnTo>
                    <a:lnTo>
                      <a:pt x="66" y="78"/>
                    </a:lnTo>
                    <a:lnTo>
                      <a:pt x="78" y="48"/>
                    </a:lnTo>
                    <a:lnTo>
                      <a:pt x="84" y="60"/>
                    </a:lnTo>
                    <a:lnTo>
                      <a:pt x="90" y="48"/>
                    </a:lnTo>
                    <a:lnTo>
                      <a:pt x="66" y="0"/>
                    </a:lnTo>
                    <a:lnTo>
                      <a:pt x="6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6" name="Freeform 85"/>
              <p:cNvSpPr>
                <a:spLocks/>
              </p:cNvSpPr>
              <p:nvPr/>
            </p:nvSpPr>
            <p:spPr bwMode="auto">
              <a:xfrm>
                <a:off x="5154" y="2904"/>
                <a:ext cx="180" cy="157"/>
              </a:xfrm>
              <a:custGeom>
                <a:avLst/>
                <a:gdLst>
                  <a:gd name="T0" fmla="*/ 90 w 180"/>
                  <a:gd name="T1" fmla="*/ 48 h 157"/>
                  <a:gd name="T2" fmla="*/ 60 w 180"/>
                  <a:gd name="T3" fmla="*/ 24 h 157"/>
                  <a:gd name="T4" fmla="*/ 0 w 180"/>
                  <a:gd name="T5" fmla="*/ 0 h 157"/>
                  <a:gd name="T6" fmla="*/ 0 w 180"/>
                  <a:gd name="T7" fmla="*/ 0 h 157"/>
                  <a:gd name="T8" fmla="*/ 0 w 180"/>
                  <a:gd name="T9" fmla="*/ 120 h 157"/>
                  <a:gd name="T10" fmla="*/ 6 w 180"/>
                  <a:gd name="T11" fmla="*/ 126 h 157"/>
                  <a:gd name="T12" fmla="*/ 42 w 180"/>
                  <a:gd name="T13" fmla="*/ 120 h 157"/>
                  <a:gd name="T14" fmla="*/ 36 w 180"/>
                  <a:gd name="T15" fmla="*/ 114 h 157"/>
                  <a:gd name="T16" fmla="*/ 60 w 180"/>
                  <a:gd name="T17" fmla="*/ 96 h 157"/>
                  <a:gd name="T18" fmla="*/ 96 w 180"/>
                  <a:gd name="T19" fmla="*/ 108 h 157"/>
                  <a:gd name="T20" fmla="*/ 126 w 180"/>
                  <a:gd name="T21" fmla="*/ 145 h 157"/>
                  <a:gd name="T22" fmla="*/ 162 w 180"/>
                  <a:gd name="T23" fmla="*/ 151 h 157"/>
                  <a:gd name="T24" fmla="*/ 168 w 180"/>
                  <a:gd name="T25" fmla="*/ 157 h 157"/>
                  <a:gd name="T26" fmla="*/ 180 w 180"/>
                  <a:gd name="T27" fmla="*/ 145 h 157"/>
                  <a:gd name="T28" fmla="*/ 156 w 180"/>
                  <a:gd name="T29" fmla="*/ 133 h 157"/>
                  <a:gd name="T30" fmla="*/ 150 w 180"/>
                  <a:gd name="T31" fmla="*/ 126 h 157"/>
                  <a:gd name="T32" fmla="*/ 138 w 180"/>
                  <a:gd name="T33" fmla="*/ 120 h 157"/>
                  <a:gd name="T34" fmla="*/ 132 w 180"/>
                  <a:gd name="T35" fmla="*/ 108 h 157"/>
                  <a:gd name="T36" fmla="*/ 114 w 180"/>
                  <a:gd name="T37" fmla="*/ 96 h 157"/>
                  <a:gd name="T38" fmla="*/ 108 w 180"/>
                  <a:gd name="T39" fmla="*/ 84 h 157"/>
                  <a:gd name="T40" fmla="*/ 126 w 180"/>
                  <a:gd name="T41" fmla="*/ 78 h 157"/>
                  <a:gd name="T42" fmla="*/ 120 w 180"/>
                  <a:gd name="T43" fmla="*/ 66 h 157"/>
                  <a:gd name="T44" fmla="*/ 90 w 180"/>
                  <a:gd name="T45" fmla="*/ 54 h 157"/>
                  <a:gd name="T46" fmla="*/ 90 w 180"/>
                  <a:gd name="T47"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157">
                    <a:moveTo>
                      <a:pt x="90" y="48"/>
                    </a:moveTo>
                    <a:lnTo>
                      <a:pt x="60" y="24"/>
                    </a:lnTo>
                    <a:lnTo>
                      <a:pt x="0" y="0"/>
                    </a:lnTo>
                    <a:lnTo>
                      <a:pt x="0" y="0"/>
                    </a:lnTo>
                    <a:lnTo>
                      <a:pt x="0" y="120"/>
                    </a:lnTo>
                    <a:lnTo>
                      <a:pt x="6" y="126"/>
                    </a:lnTo>
                    <a:lnTo>
                      <a:pt x="42" y="120"/>
                    </a:lnTo>
                    <a:lnTo>
                      <a:pt x="36" y="114"/>
                    </a:lnTo>
                    <a:lnTo>
                      <a:pt x="60" y="96"/>
                    </a:lnTo>
                    <a:lnTo>
                      <a:pt x="96" y="108"/>
                    </a:lnTo>
                    <a:lnTo>
                      <a:pt x="126" y="145"/>
                    </a:lnTo>
                    <a:lnTo>
                      <a:pt x="162" y="151"/>
                    </a:lnTo>
                    <a:lnTo>
                      <a:pt x="168" y="157"/>
                    </a:lnTo>
                    <a:lnTo>
                      <a:pt x="180" y="145"/>
                    </a:lnTo>
                    <a:lnTo>
                      <a:pt x="156" y="133"/>
                    </a:lnTo>
                    <a:lnTo>
                      <a:pt x="150" y="126"/>
                    </a:lnTo>
                    <a:lnTo>
                      <a:pt x="138" y="120"/>
                    </a:lnTo>
                    <a:lnTo>
                      <a:pt x="132" y="108"/>
                    </a:lnTo>
                    <a:lnTo>
                      <a:pt x="114" y="96"/>
                    </a:lnTo>
                    <a:lnTo>
                      <a:pt x="108" y="84"/>
                    </a:lnTo>
                    <a:lnTo>
                      <a:pt x="126" y="78"/>
                    </a:lnTo>
                    <a:lnTo>
                      <a:pt x="120" y="66"/>
                    </a:lnTo>
                    <a:lnTo>
                      <a:pt x="90" y="54"/>
                    </a:lnTo>
                    <a:lnTo>
                      <a:pt x="9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7" name="Freeform 86"/>
              <p:cNvSpPr>
                <a:spLocks/>
              </p:cNvSpPr>
              <p:nvPr/>
            </p:nvSpPr>
            <p:spPr bwMode="auto">
              <a:xfrm>
                <a:off x="5328" y="3030"/>
                <a:ext cx="6" cy="13"/>
              </a:xfrm>
              <a:custGeom>
                <a:avLst/>
                <a:gdLst>
                  <a:gd name="T0" fmla="*/ 6 w 6"/>
                  <a:gd name="T1" fmla="*/ 0 h 13"/>
                  <a:gd name="T2" fmla="*/ 0 w 6"/>
                  <a:gd name="T3" fmla="*/ 0 h 13"/>
                  <a:gd name="T4" fmla="*/ 6 w 6"/>
                  <a:gd name="T5" fmla="*/ 13 h 13"/>
                  <a:gd name="T6" fmla="*/ 6 w 6"/>
                  <a:gd name="T7" fmla="*/ 0 h 13"/>
                </a:gdLst>
                <a:ahLst/>
                <a:cxnLst>
                  <a:cxn ang="0">
                    <a:pos x="T0" y="T1"/>
                  </a:cxn>
                  <a:cxn ang="0">
                    <a:pos x="T2" y="T3"/>
                  </a:cxn>
                  <a:cxn ang="0">
                    <a:pos x="T4" y="T5"/>
                  </a:cxn>
                  <a:cxn ang="0">
                    <a:pos x="T6" y="T7"/>
                  </a:cxn>
                </a:cxnLst>
                <a:rect l="0" t="0" r="r" b="b"/>
                <a:pathLst>
                  <a:path w="6" h="13">
                    <a:moveTo>
                      <a:pt x="6" y="0"/>
                    </a:moveTo>
                    <a:lnTo>
                      <a:pt x="0" y="0"/>
                    </a:lnTo>
                    <a:lnTo>
                      <a:pt x="6" y="13"/>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8" name="Freeform 87"/>
              <p:cNvSpPr>
                <a:spLocks/>
              </p:cNvSpPr>
              <p:nvPr/>
            </p:nvSpPr>
            <p:spPr bwMode="auto">
              <a:xfrm>
                <a:off x="5346" y="2916"/>
                <a:ext cx="30" cy="30"/>
              </a:xfrm>
              <a:custGeom>
                <a:avLst/>
                <a:gdLst>
                  <a:gd name="T0" fmla="*/ 24 w 30"/>
                  <a:gd name="T1" fmla="*/ 30 h 30"/>
                  <a:gd name="T2" fmla="*/ 30 w 30"/>
                  <a:gd name="T3" fmla="*/ 24 h 30"/>
                  <a:gd name="T4" fmla="*/ 30 w 30"/>
                  <a:gd name="T5" fmla="*/ 12 h 30"/>
                  <a:gd name="T6" fmla="*/ 0 w 30"/>
                  <a:gd name="T7" fmla="*/ 0 h 30"/>
                  <a:gd name="T8" fmla="*/ 18 w 30"/>
                  <a:gd name="T9" fmla="*/ 12 h 30"/>
                  <a:gd name="T10" fmla="*/ 24 w 30"/>
                  <a:gd name="T11" fmla="*/ 30 h 30"/>
                </a:gdLst>
                <a:ahLst/>
                <a:cxnLst>
                  <a:cxn ang="0">
                    <a:pos x="T0" y="T1"/>
                  </a:cxn>
                  <a:cxn ang="0">
                    <a:pos x="T2" y="T3"/>
                  </a:cxn>
                  <a:cxn ang="0">
                    <a:pos x="T4" y="T5"/>
                  </a:cxn>
                  <a:cxn ang="0">
                    <a:pos x="T6" y="T7"/>
                  </a:cxn>
                  <a:cxn ang="0">
                    <a:pos x="T8" y="T9"/>
                  </a:cxn>
                  <a:cxn ang="0">
                    <a:pos x="T10" y="T11"/>
                  </a:cxn>
                </a:cxnLst>
                <a:rect l="0" t="0" r="r" b="b"/>
                <a:pathLst>
                  <a:path w="30" h="30">
                    <a:moveTo>
                      <a:pt x="24" y="30"/>
                    </a:moveTo>
                    <a:lnTo>
                      <a:pt x="30" y="24"/>
                    </a:lnTo>
                    <a:lnTo>
                      <a:pt x="30" y="12"/>
                    </a:lnTo>
                    <a:lnTo>
                      <a:pt x="0" y="0"/>
                    </a:lnTo>
                    <a:lnTo>
                      <a:pt x="18" y="12"/>
                    </a:lnTo>
                    <a:lnTo>
                      <a:pt x="2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9" name="Freeform 88"/>
              <p:cNvSpPr>
                <a:spLocks/>
              </p:cNvSpPr>
              <p:nvPr/>
            </p:nvSpPr>
            <p:spPr bwMode="auto">
              <a:xfrm>
                <a:off x="5292" y="2934"/>
                <a:ext cx="66" cy="42"/>
              </a:xfrm>
              <a:custGeom>
                <a:avLst/>
                <a:gdLst>
                  <a:gd name="T0" fmla="*/ 24 w 66"/>
                  <a:gd name="T1" fmla="*/ 42 h 42"/>
                  <a:gd name="T2" fmla="*/ 66 w 66"/>
                  <a:gd name="T3" fmla="*/ 24 h 42"/>
                  <a:gd name="T4" fmla="*/ 66 w 66"/>
                  <a:gd name="T5" fmla="*/ 0 h 42"/>
                  <a:gd name="T6" fmla="*/ 60 w 66"/>
                  <a:gd name="T7" fmla="*/ 0 h 42"/>
                  <a:gd name="T8" fmla="*/ 42 w 66"/>
                  <a:gd name="T9" fmla="*/ 30 h 42"/>
                  <a:gd name="T10" fmla="*/ 30 w 66"/>
                  <a:gd name="T11" fmla="*/ 18 h 42"/>
                  <a:gd name="T12" fmla="*/ 18 w 66"/>
                  <a:gd name="T13" fmla="*/ 30 h 42"/>
                  <a:gd name="T14" fmla="*/ 0 w 66"/>
                  <a:gd name="T15" fmla="*/ 24 h 42"/>
                  <a:gd name="T16" fmla="*/ 24 w 6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2">
                    <a:moveTo>
                      <a:pt x="24" y="42"/>
                    </a:moveTo>
                    <a:lnTo>
                      <a:pt x="66" y="24"/>
                    </a:lnTo>
                    <a:lnTo>
                      <a:pt x="66" y="0"/>
                    </a:lnTo>
                    <a:lnTo>
                      <a:pt x="60" y="0"/>
                    </a:lnTo>
                    <a:lnTo>
                      <a:pt x="42" y="30"/>
                    </a:lnTo>
                    <a:lnTo>
                      <a:pt x="30" y="18"/>
                    </a:lnTo>
                    <a:lnTo>
                      <a:pt x="18" y="30"/>
                    </a:lnTo>
                    <a:lnTo>
                      <a:pt x="0" y="24"/>
                    </a:lnTo>
                    <a:lnTo>
                      <a:pt x="2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0" name="Freeform 89"/>
              <p:cNvSpPr>
                <a:spLocks/>
              </p:cNvSpPr>
              <p:nvPr/>
            </p:nvSpPr>
            <p:spPr bwMode="auto">
              <a:xfrm>
                <a:off x="5052" y="2892"/>
                <a:ext cx="24" cy="6"/>
              </a:xfrm>
              <a:custGeom>
                <a:avLst/>
                <a:gdLst>
                  <a:gd name="T0" fmla="*/ 24 w 24"/>
                  <a:gd name="T1" fmla="*/ 6 h 6"/>
                  <a:gd name="T2" fmla="*/ 24 w 24"/>
                  <a:gd name="T3" fmla="*/ 0 h 6"/>
                  <a:gd name="T4" fmla="*/ 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24" y="0"/>
                    </a:lnTo>
                    <a:lnTo>
                      <a:pt x="0"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1" name="Freeform 90"/>
              <p:cNvSpPr>
                <a:spLocks/>
              </p:cNvSpPr>
              <p:nvPr/>
            </p:nvSpPr>
            <p:spPr bwMode="auto">
              <a:xfrm>
                <a:off x="4944" y="2886"/>
                <a:ext cx="12" cy="12"/>
              </a:xfrm>
              <a:custGeom>
                <a:avLst/>
                <a:gdLst>
                  <a:gd name="T0" fmla="*/ 12 w 12"/>
                  <a:gd name="T1" fmla="*/ 0 h 12"/>
                  <a:gd name="T2" fmla="*/ 0 w 12"/>
                  <a:gd name="T3" fmla="*/ 6 h 12"/>
                  <a:gd name="T4" fmla="*/ 12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6"/>
                    </a:lnTo>
                    <a:lnTo>
                      <a:pt x="12"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2" name="Freeform 91"/>
              <p:cNvSpPr>
                <a:spLocks/>
              </p:cNvSpPr>
              <p:nvPr/>
            </p:nvSpPr>
            <p:spPr bwMode="auto">
              <a:xfrm>
                <a:off x="4914" y="292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3" name="Freeform 92"/>
              <p:cNvSpPr>
                <a:spLocks/>
              </p:cNvSpPr>
              <p:nvPr/>
            </p:nvSpPr>
            <p:spPr bwMode="auto">
              <a:xfrm>
                <a:off x="4908" y="2910"/>
                <a:ext cx="54" cy="24"/>
              </a:xfrm>
              <a:custGeom>
                <a:avLst/>
                <a:gdLst>
                  <a:gd name="T0" fmla="*/ 0 w 54"/>
                  <a:gd name="T1" fmla="*/ 12 h 24"/>
                  <a:gd name="T2" fmla="*/ 6 w 54"/>
                  <a:gd name="T3" fmla="*/ 6 h 24"/>
                  <a:gd name="T4" fmla="*/ 12 w 54"/>
                  <a:gd name="T5" fmla="*/ 12 h 24"/>
                  <a:gd name="T6" fmla="*/ 18 w 54"/>
                  <a:gd name="T7" fmla="*/ 6 h 24"/>
                  <a:gd name="T8" fmla="*/ 30 w 54"/>
                  <a:gd name="T9" fmla="*/ 12 h 24"/>
                  <a:gd name="T10" fmla="*/ 36 w 54"/>
                  <a:gd name="T11" fmla="*/ 6 h 24"/>
                  <a:gd name="T12" fmla="*/ 54 w 54"/>
                  <a:gd name="T13" fmla="*/ 24 h 24"/>
                  <a:gd name="T14" fmla="*/ 48 w 54"/>
                  <a:gd name="T15" fmla="*/ 6 h 24"/>
                  <a:gd name="T16" fmla="*/ 36 w 54"/>
                  <a:gd name="T17" fmla="*/ 0 h 24"/>
                  <a:gd name="T18" fmla="*/ 12 w 54"/>
                  <a:gd name="T19" fmla="*/ 0 h 24"/>
                  <a:gd name="T20" fmla="*/ 0 w 5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4">
                    <a:moveTo>
                      <a:pt x="0" y="12"/>
                    </a:moveTo>
                    <a:lnTo>
                      <a:pt x="6" y="6"/>
                    </a:lnTo>
                    <a:lnTo>
                      <a:pt x="12" y="12"/>
                    </a:lnTo>
                    <a:lnTo>
                      <a:pt x="18" y="6"/>
                    </a:lnTo>
                    <a:lnTo>
                      <a:pt x="30" y="12"/>
                    </a:lnTo>
                    <a:lnTo>
                      <a:pt x="36" y="6"/>
                    </a:lnTo>
                    <a:lnTo>
                      <a:pt x="54" y="24"/>
                    </a:lnTo>
                    <a:lnTo>
                      <a:pt x="48" y="6"/>
                    </a:lnTo>
                    <a:lnTo>
                      <a:pt x="36"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4" name="Freeform 93"/>
              <p:cNvSpPr>
                <a:spLocks/>
              </p:cNvSpPr>
              <p:nvPr/>
            </p:nvSpPr>
            <p:spPr bwMode="auto">
              <a:xfrm>
                <a:off x="4902" y="2832"/>
                <a:ext cx="24" cy="42"/>
              </a:xfrm>
              <a:custGeom>
                <a:avLst/>
                <a:gdLst>
                  <a:gd name="T0" fmla="*/ 3 w 4"/>
                  <a:gd name="T1" fmla="*/ 0 h 7"/>
                  <a:gd name="T2" fmla="*/ 0 w 4"/>
                  <a:gd name="T3" fmla="*/ 2 h 7"/>
                  <a:gd name="T4" fmla="*/ 2 w 4"/>
                  <a:gd name="T5" fmla="*/ 7 h 7"/>
                  <a:gd name="T6" fmla="*/ 2 w 4"/>
                  <a:gd name="T7" fmla="*/ 5 h 7"/>
                  <a:gd name="T8" fmla="*/ 2 w 4"/>
                  <a:gd name="T9" fmla="*/ 3 h 7"/>
                  <a:gd name="T10" fmla="*/ 4 w 4"/>
                  <a:gd name="T11" fmla="*/ 3 h 7"/>
                  <a:gd name="T12" fmla="*/ 3 w 4"/>
                  <a:gd name="T13" fmla="*/ 2 h 7"/>
                  <a:gd name="T14" fmla="*/ 4 w 4"/>
                  <a:gd name="T15" fmla="*/ 0 h 7"/>
                  <a:gd name="T16" fmla="*/ 3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3" y="0"/>
                    </a:moveTo>
                    <a:cubicBezTo>
                      <a:pt x="0" y="2"/>
                      <a:pt x="0" y="2"/>
                      <a:pt x="0" y="2"/>
                    </a:cubicBezTo>
                    <a:cubicBezTo>
                      <a:pt x="2" y="7"/>
                      <a:pt x="2" y="7"/>
                      <a:pt x="2" y="7"/>
                    </a:cubicBezTo>
                    <a:cubicBezTo>
                      <a:pt x="2" y="7"/>
                      <a:pt x="2" y="5"/>
                      <a:pt x="2" y="5"/>
                    </a:cubicBezTo>
                    <a:cubicBezTo>
                      <a:pt x="2" y="3"/>
                      <a:pt x="2" y="3"/>
                      <a:pt x="2" y="3"/>
                    </a:cubicBezTo>
                    <a:cubicBezTo>
                      <a:pt x="4" y="3"/>
                      <a:pt x="4" y="3"/>
                      <a:pt x="4" y="3"/>
                    </a:cubicBezTo>
                    <a:cubicBezTo>
                      <a:pt x="3" y="2"/>
                      <a:pt x="3" y="2"/>
                      <a:pt x="3" y="2"/>
                    </a:cubicBezTo>
                    <a:cubicBezTo>
                      <a:pt x="4" y="0"/>
                      <a:pt x="4" y="0"/>
                      <a:pt x="4" y="0"/>
                    </a:cubicBezTo>
                    <a:lnTo>
                      <a:pt x="3"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5" name="Freeform 94"/>
              <p:cNvSpPr>
                <a:spLocks/>
              </p:cNvSpPr>
              <p:nvPr/>
            </p:nvSpPr>
            <p:spPr bwMode="auto">
              <a:xfrm>
                <a:off x="5046" y="2868"/>
                <a:ext cx="24" cy="12"/>
              </a:xfrm>
              <a:custGeom>
                <a:avLst/>
                <a:gdLst>
                  <a:gd name="T0" fmla="*/ 12 w 24"/>
                  <a:gd name="T1" fmla="*/ 12 h 12"/>
                  <a:gd name="T2" fmla="*/ 24 w 24"/>
                  <a:gd name="T3" fmla="*/ 12 h 12"/>
                  <a:gd name="T4" fmla="*/ 0 w 24"/>
                  <a:gd name="T5" fmla="*/ 0 h 12"/>
                  <a:gd name="T6" fmla="*/ 12 w 24"/>
                  <a:gd name="T7" fmla="*/ 12 h 12"/>
                </a:gdLst>
                <a:ahLst/>
                <a:cxnLst>
                  <a:cxn ang="0">
                    <a:pos x="T0" y="T1"/>
                  </a:cxn>
                  <a:cxn ang="0">
                    <a:pos x="T2" y="T3"/>
                  </a:cxn>
                  <a:cxn ang="0">
                    <a:pos x="T4" y="T5"/>
                  </a:cxn>
                  <a:cxn ang="0">
                    <a:pos x="T6" y="T7"/>
                  </a:cxn>
                </a:cxnLst>
                <a:rect l="0" t="0" r="r" b="b"/>
                <a:pathLst>
                  <a:path w="24" h="12">
                    <a:moveTo>
                      <a:pt x="12" y="12"/>
                    </a:moveTo>
                    <a:lnTo>
                      <a:pt x="24" y="12"/>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6" name="Freeform 95"/>
              <p:cNvSpPr>
                <a:spLocks/>
              </p:cNvSpPr>
              <p:nvPr/>
            </p:nvSpPr>
            <p:spPr bwMode="auto">
              <a:xfrm>
                <a:off x="4902" y="2886"/>
                <a:ext cx="12" cy="6"/>
              </a:xfrm>
              <a:custGeom>
                <a:avLst/>
                <a:gdLst>
                  <a:gd name="T0" fmla="*/ 6 w 12"/>
                  <a:gd name="T1" fmla="*/ 6 h 6"/>
                  <a:gd name="T2" fmla="*/ 12 w 12"/>
                  <a:gd name="T3" fmla="*/ 0 h 6"/>
                  <a:gd name="T4" fmla="*/ 0 w 12"/>
                  <a:gd name="T5" fmla="*/ 0 h 6"/>
                  <a:gd name="T6" fmla="*/ 6 w 12"/>
                  <a:gd name="T7" fmla="*/ 6 h 6"/>
                </a:gdLst>
                <a:ahLst/>
                <a:cxnLst>
                  <a:cxn ang="0">
                    <a:pos x="T0" y="T1"/>
                  </a:cxn>
                  <a:cxn ang="0">
                    <a:pos x="T2" y="T3"/>
                  </a:cxn>
                  <a:cxn ang="0">
                    <a:pos x="T4" y="T5"/>
                  </a:cxn>
                  <a:cxn ang="0">
                    <a:pos x="T6" y="T7"/>
                  </a:cxn>
                </a:cxnLst>
                <a:rect l="0" t="0" r="r" b="b"/>
                <a:pathLst>
                  <a:path w="12" h="6">
                    <a:moveTo>
                      <a:pt x="6" y="6"/>
                    </a:moveTo>
                    <a:lnTo>
                      <a:pt x="12"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7" name="Freeform 96"/>
              <p:cNvSpPr>
                <a:spLocks/>
              </p:cNvSpPr>
              <p:nvPr/>
            </p:nvSpPr>
            <p:spPr bwMode="auto">
              <a:xfrm>
                <a:off x="4968" y="2862"/>
                <a:ext cx="186" cy="162"/>
              </a:xfrm>
              <a:custGeom>
                <a:avLst/>
                <a:gdLst>
                  <a:gd name="T0" fmla="*/ 114 w 186"/>
                  <a:gd name="T1" fmla="*/ 30 h 162"/>
                  <a:gd name="T2" fmla="*/ 114 w 186"/>
                  <a:gd name="T3" fmla="*/ 36 h 162"/>
                  <a:gd name="T4" fmla="*/ 102 w 186"/>
                  <a:gd name="T5" fmla="*/ 42 h 162"/>
                  <a:gd name="T6" fmla="*/ 84 w 186"/>
                  <a:gd name="T7" fmla="*/ 60 h 162"/>
                  <a:gd name="T8" fmla="*/ 78 w 186"/>
                  <a:gd name="T9" fmla="*/ 60 h 162"/>
                  <a:gd name="T10" fmla="*/ 66 w 186"/>
                  <a:gd name="T11" fmla="*/ 42 h 162"/>
                  <a:gd name="T12" fmla="*/ 60 w 186"/>
                  <a:gd name="T13" fmla="*/ 48 h 162"/>
                  <a:gd name="T14" fmla="*/ 60 w 186"/>
                  <a:gd name="T15" fmla="*/ 36 h 162"/>
                  <a:gd name="T16" fmla="*/ 60 w 186"/>
                  <a:gd name="T17" fmla="*/ 30 h 162"/>
                  <a:gd name="T18" fmla="*/ 54 w 186"/>
                  <a:gd name="T19" fmla="*/ 12 h 162"/>
                  <a:gd name="T20" fmla="*/ 42 w 186"/>
                  <a:gd name="T21" fmla="*/ 12 h 162"/>
                  <a:gd name="T22" fmla="*/ 24 w 186"/>
                  <a:gd name="T23" fmla="*/ 0 h 162"/>
                  <a:gd name="T24" fmla="*/ 18 w 186"/>
                  <a:gd name="T25" fmla="*/ 12 h 162"/>
                  <a:gd name="T26" fmla="*/ 6 w 186"/>
                  <a:gd name="T27" fmla="*/ 12 h 162"/>
                  <a:gd name="T28" fmla="*/ 0 w 186"/>
                  <a:gd name="T29" fmla="*/ 24 h 162"/>
                  <a:gd name="T30" fmla="*/ 18 w 186"/>
                  <a:gd name="T31" fmla="*/ 36 h 162"/>
                  <a:gd name="T32" fmla="*/ 54 w 186"/>
                  <a:gd name="T33" fmla="*/ 36 h 162"/>
                  <a:gd name="T34" fmla="*/ 18 w 186"/>
                  <a:gd name="T35" fmla="*/ 48 h 162"/>
                  <a:gd name="T36" fmla="*/ 36 w 186"/>
                  <a:gd name="T37" fmla="*/ 78 h 162"/>
                  <a:gd name="T38" fmla="*/ 54 w 186"/>
                  <a:gd name="T39" fmla="*/ 54 h 162"/>
                  <a:gd name="T40" fmla="*/ 66 w 186"/>
                  <a:gd name="T41" fmla="*/ 78 h 162"/>
                  <a:gd name="T42" fmla="*/ 132 w 186"/>
                  <a:gd name="T43" fmla="*/ 96 h 162"/>
                  <a:gd name="T44" fmla="*/ 144 w 186"/>
                  <a:gd name="T45" fmla="*/ 126 h 162"/>
                  <a:gd name="T46" fmla="*/ 126 w 186"/>
                  <a:gd name="T47" fmla="*/ 150 h 162"/>
                  <a:gd name="T48" fmla="*/ 168 w 186"/>
                  <a:gd name="T49" fmla="*/ 144 h 162"/>
                  <a:gd name="T50" fmla="*/ 186 w 186"/>
                  <a:gd name="T51" fmla="*/ 162 h 162"/>
                  <a:gd name="T52" fmla="*/ 186 w 186"/>
                  <a:gd name="T53" fmla="*/ 42 h 162"/>
                  <a:gd name="T54" fmla="*/ 126 w 186"/>
                  <a:gd name="T55" fmla="*/ 24 h 162"/>
                  <a:gd name="T56" fmla="*/ 114 w 186"/>
                  <a:gd name="T57" fmla="*/ 3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162">
                    <a:moveTo>
                      <a:pt x="114" y="30"/>
                    </a:moveTo>
                    <a:lnTo>
                      <a:pt x="114" y="36"/>
                    </a:lnTo>
                    <a:lnTo>
                      <a:pt x="102" y="42"/>
                    </a:lnTo>
                    <a:lnTo>
                      <a:pt x="84" y="60"/>
                    </a:lnTo>
                    <a:lnTo>
                      <a:pt x="78" y="60"/>
                    </a:lnTo>
                    <a:lnTo>
                      <a:pt x="66" y="42"/>
                    </a:lnTo>
                    <a:lnTo>
                      <a:pt x="60" y="48"/>
                    </a:lnTo>
                    <a:lnTo>
                      <a:pt x="60" y="36"/>
                    </a:lnTo>
                    <a:lnTo>
                      <a:pt x="60" y="30"/>
                    </a:lnTo>
                    <a:lnTo>
                      <a:pt x="54" y="12"/>
                    </a:lnTo>
                    <a:lnTo>
                      <a:pt x="42" y="12"/>
                    </a:lnTo>
                    <a:lnTo>
                      <a:pt x="24" y="0"/>
                    </a:lnTo>
                    <a:lnTo>
                      <a:pt x="18" y="12"/>
                    </a:lnTo>
                    <a:lnTo>
                      <a:pt x="6" y="12"/>
                    </a:lnTo>
                    <a:lnTo>
                      <a:pt x="0" y="24"/>
                    </a:lnTo>
                    <a:lnTo>
                      <a:pt x="18" y="36"/>
                    </a:lnTo>
                    <a:lnTo>
                      <a:pt x="54" y="36"/>
                    </a:lnTo>
                    <a:lnTo>
                      <a:pt x="18" y="48"/>
                    </a:lnTo>
                    <a:lnTo>
                      <a:pt x="36" y="78"/>
                    </a:lnTo>
                    <a:lnTo>
                      <a:pt x="54" y="54"/>
                    </a:lnTo>
                    <a:lnTo>
                      <a:pt x="66" y="78"/>
                    </a:lnTo>
                    <a:lnTo>
                      <a:pt x="132" y="96"/>
                    </a:lnTo>
                    <a:lnTo>
                      <a:pt x="144" y="126"/>
                    </a:lnTo>
                    <a:lnTo>
                      <a:pt x="126" y="150"/>
                    </a:lnTo>
                    <a:lnTo>
                      <a:pt x="168" y="144"/>
                    </a:lnTo>
                    <a:lnTo>
                      <a:pt x="186" y="162"/>
                    </a:lnTo>
                    <a:lnTo>
                      <a:pt x="186" y="42"/>
                    </a:lnTo>
                    <a:lnTo>
                      <a:pt x="126" y="24"/>
                    </a:lnTo>
                    <a:lnTo>
                      <a:pt x="11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8" name="Freeform 97"/>
              <p:cNvSpPr>
                <a:spLocks/>
              </p:cNvSpPr>
              <p:nvPr/>
            </p:nvSpPr>
            <p:spPr bwMode="auto">
              <a:xfrm>
                <a:off x="5028" y="2958"/>
                <a:ext cx="6" cy="18"/>
              </a:xfrm>
              <a:custGeom>
                <a:avLst/>
                <a:gdLst>
                  <a:gd name="T0" fmla="*/ 6 w 6"/>
                  <a:gd name="T1" fmla="*/ 6 h 18"/>
                  <a:gd name="T2" fmla="*/ 6 w 6"/>
                  <a:gd name="T3" fmla="*/ 0 h 18"/>
                  <a:gd name="T4" fmla="*/ 0 w 6"/>
                  <a:gd name="T5" fmla="*/ 6 h 18"/>
                  <a:gd name="T6" fmla="*/ 0 w 6"/>
                  <a:gd name="T7" fmla="*/ 12 h 18"/>
                  <a:gd name="T8" fmla="*/ 6 w 6"/>
                  <a:gd name="T9" fmla="*/ 18 h 18"/>
                  <a:gd name="T10" fmla="*/ 6 w 6"/>
                  <a:gd name="T11" fmla="*/ 6 h 18"/>
                </a:gdLst>
                <a:ahLst/>
                <a:cxnLst>
                  <a:cxn ang="0">
                    <a:pos x="T0" y="T1"/>
                  </a:cxn>
                  <a:cxn ang="0">
                    <a:pos x="T2" y="T3"/>
                  </a:cxn>
                  <a:cxn ang="0">
                    <a:pos x="T4" y="T5"/>
                  </a:cxn>
                  <a:cxn ang="0">
                    <a:pos x="T6" y="T7"/>
                  </a:cxn>
                  <a:cxn ang="0">
                    <a:pos x="T8" y="T9"/>
                  </a:cxn>
                  <a:cxn ang="0">
                    <a:pos x="T10" y="T11"/>
                  </a:cxn>
                </a:cxnLst>
                <a:rect l="0" t="0" r="r" b="b"/>
                <a:pathLst>
                  <a:path w="6" h="18">
                    <a:moveTo>
                      <a:pt x="6" y="6"/>
                    </a:moveTo>
                    <a:lnTo>
                      <a:pt x="6" y="0"/>
                    </a:lnTo>
                    <a:lnTo>
                      <a:pt x="0" y="6"/>
                    </a:lnTo>
                    <a:lnTo>
                      <a:pt x="0" y="12"/>
                    </a:lnTo>
                    <a:lnTo>
                      <a:pt x="6" y="18"/>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9" name="Freeform 98"/>
              <p:cNvSpPr>
                <a:spLocks/>
              </p:cNvSpPr>
              <p:nvPr/>
            </p:nvSpPr>
            <p:spPr bwMode="auto">
              <a:xfrm>
                <a:off x="4974" y="2988"/>
                <a:ext cx="6" cy="18"/>
              </a:xfrm>
              <a:custGeom>
                <a:avLst/>
                <a:gdLst>
                  <a:gd name="T0" fmla="*/ 6 w 6"/>
                  <a:gd name="T1" fmla="*/ 0 h 18"/>
                  <a:gd name="T2" fmla="*/ 0 w 6"/>
                  <a:gd name="T3" fmla="*/ 12 h 18"/>
                  <a:gd name="T4" fmla="*/ 0 w 6"/>
                  <a:gd name="T5" fmla="*/ 18 h 18"/>
                  <a:gd name="T6" fmla="*/ 0 w 6"/>
                  <a:gd name="T7" fmla="*/ 18 h 18"/>
                  <a:gd name="T8" fmla="*/ 6 w 6"/>
                  <a:gd name="T9" fmla="*/ 12 h 18"/>
                  <a:gd name="T10" fmla="*/ 6 w 6"/>
                  <a:gd name="T11" fmla="*/ 0 h 18"/>
                </a:gdLst>
                <a:ahLst/>
                <a:cxnLst>
                  <a:cxn ang="0">
                    <a:pos x="T0" y="T1"/>
                  </a:cxn>
                  <a:cxn ang="0">
                    <a:pos x="T2" y="T3"/>
                  </a:cxn>
                  <a:cxn ang="0">
                    <a:pos x="T4" y="T5"/>
                  </a:cxn>
                  <a:cxn ang="0">
                    <a:pos x="T6" y="T7"/>
                  </a:cxn>
                  <a:cxn ang="0">
                    <a:pos x="T8" y="T9"/>
                  </a:cxn>
                  <a:cxn ang="0">
                    <a:pos x="T10" y="T11"/>
                  </a:cxn>
                </a:cxnLst>
                <a:rect l="0" t="0" r="r" b="b"/>
                <a:pathLst>
                  <a:path w="6" h="18">
                    <a:moveTo>
                      <a:pt x="6" y="0"/>
                    </a:moveTo>
                    <a:lnTo>
                      <a:pt x="0" y="12"/>
                    </a:lnTo>
                    <a:lnTo>
                      <a:pt x="0" y="18"/>
                    </a:lnTo>
                    <a:lnTo>
                      <a:pt x="0" y="18"/>
                    </a:lnTo>
                    <a:lnTo>
                      <a:pt x="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0" name="Freeform 99"/>
              <p:cNvSpPr>
                <a:spLocks/>
              </p:cNvSpPr>
              <p:nvPr/>
            </p:nvSpPr>
            <p:spPr bwMode="auto">
              <a:xfrm>
                <a:off x="4956" y="2856"/>
                <a:ext cx="18" cy="12"/>
              </a:xfrm>
              <a:custGeom>
                <a:avLst/>
                <a:gdLst>
                  <a:gd name="T0" fmla="*/ 0 w 18"/>
                  <a:gd name="T1" fmla="*/ 6 h 12"/>
                  <a:gd name="T2" fmla="*/ 18 w 18"/>
                  <a:gd name="T3" fmla="*/ 12 h 12"/>
                  <a:gd name="T4" fmla="*/ 6 w 18"/>
                  <a:gd name="T5" fmla="*/ 0 h 12"/>
                  <a:gd name="T6" fmla="*/ 0 w 18"/>
                  <a:gd name="T7" fmla="*/ 6 h 12"/>
                </a:gdLst>
                <a:ahLst/>
                <a:cxnLst>
                  <a:cxn ang="0">
                    <a:pos x="T0" y="T1"/>
                  </a:cxn>
                  <a:cxn ang="0">
                    <a:pos x="T2" y="T3"/>
                  </a:cxn>
                  <a:cxn ang="0">
                    <a:pos x="T4" y="T5"/>
                  </a:cxn>
                  <a:cxn ang="0">
                    <a:pos x="T6" y="T7"/>
                  </a:cxn>
                </a:cxnLst>
                <a:rect l="0" t="0" r="r" b="b"/>
                <a:pathLst>
                  <a:path w="18" h="12">
                    <a:moveTo>
                      <a:pt x="0" y="6"/>
                    </a:moveTo>
                    <a:lnTo>
                      <a:pt x="18" y="12"/>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1" name="Freeform 100"/>
              <p:cNvSpPr>
                <a:spLocks/>
              </p:cNvSpPr>
              <p:nvPr/>
            </p:nvSpPr>
            <p:spPr bwMode="auto">
              <a:xfrm>
                <a:off x="5028" y="2976"/>
                <a:ext cx="6" cy="12"/>
              </a:xfrm>
              <a:custGeom>
                <a:avLst/>
                <a:gdLst>
                  <a:gd name="T0" fmla="*/ 0 w 6"/>
                  <a:gd name="T1" fmla="*/ 12 h 12"/>
                  <a:gd name="T2" fmla="*/ 0 w 6"/>
                  <a:gd name="T3" fmla="*/ 12 h 12"/>
                  <a:gd name="T4" fmla="*/ 6 w 6"/>
                  <a:gd name="T5" fmla="*/ 6 h 12"/>
                  <a:gd name="T6" fmla="*/ 0 w 6"/>
                  <a:gd name="T7" fmla="*/ 0 h 12"/>
                  <a:gd name="T8" fmla="*/ 0 w 6"/>
                  <a:gd name="T9" fmla="*/ 12 h 12"/>
                </a:gdLst>
                <a:ahLst/>
                <a:cxnLst>
                  <a:cxn ang="0">
                    <a:pos x="T0" y="T1"/>
                  </a:cxn>
                  <a:cxn ang="0">
                    <a:pos x="T2" y="T3"/>
                  </a:cxn>
                  <a:cxn ang="0">
                    <a:pos x="T4" y="T5"/>
                  </a:cxn>
                  <a:cxn ang="0">
                    <a:pos x="T6" y="T7"/>
                  </a:cxn>
                  <a:cxn ang="0">
                    <a:pos x="T8" y="T9"/>
                  </a:cxn>
                </a:cxnLst>
                <a:rect l="0" t="0" r="r" b="b"/>
                <a:pathLst>
                  <a:path w="6" h="12">
                    <a:moveTo>
                      <a:pt x="0" y="12"/>
                    </a:moveTo>
                    <a:lnTo>
                      <a:pt x="0" y="12"/>
                    </a:lnTo>
                    <a:lnTo>
                      <a:pt x="6" y="6"/>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2" name="Freeform 101"/>
              <p:cNvSpPr>
                <a:spLocks/>
              </p:cNvSpPr>
              <p:nvPr/>
            </p:nvSpPr>
            <p:spPr bwMode="auto">
              <a:xfrm>
                <a:off x="4872" y="2994"/>
                <a:ext cx="18" cy="12"/>
              </a:xfrm>
              <a:custGeom>
                <a:avLst/>
                <a:gdLst>
                  <a:gd name="T0" fmla="*/ 0 w 18"/>
                  <a:gd name="T1" fmla="*/ 6 h 12"/>
                  <a:gd name="T2" fmla="*/ 0 w 18"/>
                  <a:gd name="T3" fmla="*/ 12 h 12"/>
                  <a:gd name="T4" fmla="*/ 18 w 18"/>
                  <a:gd name="T5" fmla="*/ 6 h 12"/>
                  <a:gd name="T6" fmla="*/ 18 w 18"/>
                  <a:gd name="T7" fmla="*/ 0 h 12"/>
                  <a:gd name="T8" fmla="*/ 0 w 18"/>
                  <a:gd name="T9" fmla="*/ 6 h 12"/>
                </a:gdLst>
                <a:ahLst/>
                <a:cxnLst>
                  <a:cxn ang="0">
                    <a:pos x="T0" y="T1"/>
                  </a:cxn>
                  <a:cxn ang="0">
                    <a:pos x="T2" y="T3"/>
                  </a:cxn>
                  <a:cxn ang="0">
                    <a:pos x="T4" y="T5"/>
                  </a:cxn>
                  <a:cxn ang="0">
                    <a:pos x="T6" y="T7"/>
                  </a:cxn>
                  <a:cxn ang="0">
                    <a:pos x="T8" y="T9"/>
                  </a:cxn>
                </a:cxnLst>
                <a:rect l="0" t="0" r="r" b="b"/>
                <a:pathLst>
                  <a:path w="18" h="12">
                    <a:moveTo>
                      <a:pt x="0" y="6"/>
                    </a:moveTo>
                    <a:lnTo>
                      <a:pt x="0" y="12"/>
                    </a:lnTo>
                    <a:lnTo>
                      <a:pt x="18" y="6"/>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3" name="Freeform 102"/>
              <p:cNvSpPr>
                <a:spLocks/>
              </p:cNvSpPr>
              <p:nvPr/>
            </p:nvSpPr>
            <p:spPr bwMode="auto">
              <a:xfrm>
                <a:off x="4842" y="3012"/>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4" name="Freeform 103"/>
              <p:cNvSpPr>
                <a:spLocks/>
              </p:cNvSpPr>
              <p:nvPr/>
            </p:nvSpPr>
            <p:spPr bwMode="auto">
              <a:xfrm>
                <a:off x="4830" y="3024"/>
                <a:ext cx="30" cy="25"/>
              </a:xfrm>
              <a:custGeom>
                <a:avLst/>
                <a:gdLst>
                  <a:gd name="T0" fmla="*/ 30 w 30"/>
                  <a:gd name="T1" fmla="*/ 13 h 25"/>
                  <a:gd name="T2" fmla="*/ 30 w 30"/>
                  <a:gd name="T3" fmla="*/ 13 h 25"/>
                  <a:gd name="T4" fmla="*/ 24 w 30"/>
                  <a:gd name="T5" fmla="*/ 0 h 25"/>
                  <a:gd name="T6" fmla="*/ 0 w 30"/>
                  <a:gd name="T7" fmla="*/ 13 h 25"/>
                  <a:gd name="T8" fmla="*/ 0 w 30"/>
                  <a:gd name="T9" fmla="*/ 25 h 25"/>
                  <a:gd name="T10" fmla="*/ 18 w 30"/>
                  <a:gd name="T11" fmla="*/ 25 h 25"/>
                  <a:gd name="T12" fmla="*/ 30 w 30"/>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30" h="25">
                    <a:moveTo>
                      <a:pt x="30" y="13"/>
                    </a:moveTo>
                    <a:lnTo>
                      <a:pt x="30" y="13"/>
                    </a:lnTo>
                    <a:lnTo>
                      <a:pt x="24" y="0"/>
                    </a:lnTo>
                    <a:lnTo>
                      <a:pt x="0" y="13"/>
                    </a:lnTo>
                    <a:lnTo>
                      <a:pt x="0" y="25"/>
                    </a:lnTo>
                    <a:lnTo>
                      <a:pt x="18" y="25"/>
                    </a:lnTo>
                    <a:lnTo>
                      <a:pt x="30" y="1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5" name="Freeform 104"/>
              <p:cNvSpPr>
                <a:spLocks/>
              </p:cNvSpPr>
              <p:nvPr/>
            </p:nvSpPr>
            <p:spPr bwMode="auto">
              <a:xfrm>
                <a:off x="4920" y="2808"/>
                <a:ext cx="6" cy="12"/>
              </a:xfrm>
              <a:custGeom>
                <a:avLst/>
                <a:gdLst>
                  <a:gd name="T0" fmla="*/ 0 w 6"/>
                  <a:gd name="T1" fmla="*/ 12 h 12"/>
                  <a:gd name="T2" fmla="*/ 6 w 6"/>
                  <a:gd name="T3" fmla="*/ 6 h 12"/>
                  <a:gd name="T4" fmla="*/ 6 w 6"/>
                  <a:gd name="T5" fmla="*/ 0 h 12"/>
                  <a:gd name="T6" fmla="*/ 0 w 6"/>
                  <a:gd name="T7" fmla="*/ 6 h 12"/>
                  <a:gd name="T8" fmla="*/ 0 w 6"/>
                  <a:gd name="T9" fmla="*/ 12 h 12"/>
                </a:gdLst>
                <a:ahLst/>
                <a:cxnLst>
                  <a:cxn ang="0">
                    <a:pos x="T0" y="T1"/>
                  </a:cxn>
                  <a:cxn ang="0">
                    <a:pos x="T2" y="T3"/>
                  </a:cxn>
                  <a:cxn ang="0">
                    <a:pos x="T4" y="T5"/>
                  </a:cxn>
                  <a:cxn ang="0">
                    <a:pos x="T6" y="T7"/>
                  </a:cxn>
                  <a:cxn ang="0">
                    <a:pos x="T8" y="T9"/>
                  </a:cxn>
                </a:cxnLst>
                <a:rect l="0" t="0" r="r" b="b"/>
                <a:pathLst>
                  <a:path w="6" h="12">
                    <a:moveTo>
                      <a:pt x="0" y="12"/>
                    </a:moveTo>
                    <a:lnTo>
                      <a:pt x="6" y="6"/>
                    </a:lnTo>
                    <a:lnTo>
                      <a:pt x="6" y="0"/>
                    </a:lnTo>
                    <a:lnTo>
                      <a:pt x="0"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6" name="Freeform 105"/>
              <p:cNvSpPr>
                <a:spLocks/>
              </p:cNvSpPr>
              <p:nvPr/>
            </p:nvSpPr>
            <p:spPr bwMode="auto">
              <a:xfrm>
                <a:off x="4824" y="2880"/>
                <a:ext cx="6" cy="6"/>
              </a:xfrm>
              <a:custGeom>
                <a:avLst/>
                <a:gdLst>
                  <a:gd name="T0" fmla="*/ 6 w 6"/>
                  <a:gd name="T1" fmla="*/ 6 h 6"/>
                  <a:gd name="T2" fmla="*/ 6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0"/>
                    </a:lnTo>
                    <a:lnTo>
                      <a:pt x="0" y="6"/>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7" name="Freeform 106"/>
              <p:cNvSpPr>
                <a:spLocks/>
              </p:cNvSpPr>
              <p:nvPr/>
            </p:nvSpPr>
            <p:spPr bwMode="auto">
              <a:xfrm>
                <a:off x="4872" y="2916"/>
                <a:ext cx="30" cy="18"/>
              </a:xfrm>
              <a:custGeom>
                <a:avLst/>
                <a:gdLst>
                  <a:gd name="T0" fmla="*/ 18 w 30"/>
                  <a:gd name="T1" fmla="*/ 0 h 18"/>
                  <a:gd name="T2" fmla="*/ 12 w 30"/>
                  <a:gd name="T3" fmla="*/ 0 h 18"/>
                  <a:gd name="T4" fmla="*/ 0 w 30"/>
                  <a:gd name="T5" fmla="*/ 0 h 18"/>
                  <a:gd name="T6" fmla="*/ 18 w 30"/>
                  <a:gd name="T7" fmla="*/ 18 h 18"/>
                  <a:gd name="T8" fmla="*/ 30 w 30"/>
                  <a:gd name="T9" fmla="*/ 6 h 18"/>
                  <a:gd name="T10" fmla="*/ 18 w 30"/>
                  <a:gd name="T11" fmla="*/ 0 h 18"/>
                </a:gdLst>
                <a:ahLst/>
                <a:cxnLst>
                  <a:cxn ang="0">
                    <a:pos x="T0" y="T1"/>
                  </a:cxn>
                  <a:cxn ang="0">
                    <a:pos x="T2" y="T3"/>
                  </a:cxn>
                  <a:cxn ang="0">
                    <a:pos x="T4" y="T5"/>
                  </a:cxn>
                  <a:cxn ang="0">
                    <a:pos x="T6" y="T7"/>
                  </a:cxn>
                  <a:cxn ang="0">
                    <a:pos x="T8" y="T9"/>
                  </a:cxn>
                  <a:cxn ang="0">
                    <a:pos x="T10" y="T11"/>
                  </a:cxn>
                </a:cxnLst>
                <a:rect l="0" t="0" r="r" b="b"/>
                <a:pathLst>
                  <a:path w="30" h="18">
                    <a:moveTo>
                      <a:pt x="18" y="0"/>
                    </a:moveTo>
                    <a:lnTo>
                      <a:pt x="12" y="0"/>
                    </a:lnTo>
                    <a:lnTo>
                      <a:pt x="0" y="0"/>
                    </a:lnTo>
                    <a:lnTo>
                      <a:pt x="18" y="18"/>
                    </a:lnTo>
                    <a:lnTo>
                      <a:pt x="3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8" name="Freeform 107"/>
              <p:cNvSpPr>
                <a:spLocks/>
              </p:cNvSpPr>
              <p:nvPr/>
            </p:nvSpPr>
            <p:spPr bwMode="auto">
              <a:xfrm>
                <a:off x="4848" y="3006"/>
                <a:ext cx="12" cy="12"/>
              </a:xfrm>
              <a:custGeom>
                <a:avLst/>
                <a:gdLst>
                  <a:gd name="T0" fmla="*/ 6 w 12"/>
                  <a:gd name="T1" fmla="*/ 12 h 12"/>
                  <a:gd name="T2" fmla="*/ 12 w 12"/>
                  <a:gd name="T3" fmla="*/ 6 h 12"/>
                  <a:gd name="T4" fmla="*/ 0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lnTo>
                      <a:pt x="12" y="6"/>
                    </a:lnTo>
                    <a:lnTo>
                      <a:pt x="0" y="0"/>
                    </a:lnTo>
                    <a:lnTo>
                      <a:pt x="0" y="6"/>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9" name="Freeform 108"/>
              <p:cNvSpPr>
                <a:spLocks/>
              </p:cNvSpPr>
              <p:nvPr/>
            </p:nvSpPr>
            <p:spPr bwMode="auto">
              <a:xfrm>
                <a:off x="4848" y="2892"/>
                <a:ext cx="18" cy="6"/>
              </a:xfrm>
              <a:custGeom>
                <a:avLst/>
                <a:gdLst>
                  <a:gd name="T0" fmla="*/ 0 w 18"/>
                  <a:gd name="T1" fmla="*/ 0 h 6"/>
                  <a:gd name="T2" fmla="*/ 0 w 18"/>
                  <a:gd name="T3" fmla="*/ 6 h 6"/>
                  <a:gd name="T4" fmla="*/ 18 w 18"/>
                  <a:gd name="T5" fmla="*/ 0 h 6"/>
                  <a:gd name="T6" fmla="*/ 0 w 18"/>
                  <a:gd name="T7" fmla="*/ 0 h 6"/>
                </a:gdLst>
                <a:ahLst/>
                <a:cxnLst>
                  <a:cxn ang="0">
                    <a:pos x="T0" y="T1"/>
                  </a:cxn>
                  <a:cxn ang="0">
                    <a:pos x="T2" y="T3"/>
                  </a:cxn>
                  <a:cxn ang="0">
                    <a:pos x="T4" y="T5"/>
                  </a:cxn>
                  <a:cxn ang="0">
                    <a:pos x="T6" y="T7"/>
                  </a:cxn>
                </a:cxnLst>
                <a:rect l="0" t="0" r="r" b="b"/>
                <a:pathLst>
                  <a:path w="18" h="6">
                    <a:moveTo>
                      <a:pt x="0" y="0"/>
                    </a:moveTo>
                    <a:lnTo>
                      <a:pt x="0" y="6"/>
                    </a:lnTo>
                    <a:lnTo>
                      <a:pt x="18"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0" name="Freeform 109"/>
              <p:cNvSpPr>
                <a:spLocks/>
              </p:cNvSpPr>
              <p:nvPr/>
            </p:nvSpPr>
            <p:spPr bwMode="auto">
              <a:xfrm>
                <a:off x="4824" y="3006"/>
                <a:ext cx="12" cy="12"/>
              </a:xfrm>
              <a:custGeom>
                <a:avLst/>
                <a:gdLst>
                  <a:gd name="T0" fmla="*/ 12 w 12"/>
                  <a:gd name="T1" fmla="*/ 0 h 12"/>
                  <a:gd name="T2" fmla="*/ 0 w 12"/>
                  <a:gd name="T3" fmla="*/ 6 h 12"/>
                  <a:gd name="T4" fmla="*/ 6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6"/>
                    </a:lnTo>
                    <a:lnTo>
                      <a:pt x="6"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1" name="Freeform 110"/>
              <p:cNvSpPr>
                <a:spLocks/>
              </p:cNvSpPr>
              <p:nvPr/>
            </p:nvSpPr>
            <p:spPr bwMode="auto">
              <a:xfrm>
                <a:off x="4818" y="3055"/>
                <a:ext cx="6" cy="6"/>
              </a:xfrm>
              <a:custGeom>
                <a:avLst/>
                <a:gdLst>
                  <a:gd name="T0" fmla="*/ 6 w 6"/>
                  <a:gd name="T1" fmla="*/ 0 h 6"/>
                  <a:gd name="T2" fmla="*/ 0 w 6"/>
                  <a:gd name="T3" fmla="*/ 6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2" name="Freeform 111"/>
              <p:cNvSpPr>
                <a:spLocks/>
              </p:cNvSpPr>
              <p:nvPr/>
            </p:nvSpPr>
            <p:spPr bwMode="auto">
              <a:xfrm>
                <a:off x="4746" y="3030"/>
                <a:ext cx="36" cy="19"/>
              </a:xfrm>
              <a:custGeom>
                <a:avLst/>
                <a:gdLst>
                  <a:gd name="T0" fmla="*/ 30 w 36"/>
                  <a:gd name="T1" fmla="*/ 19 h 19"/>
                  <a:gd name="T2" fmla="*/ 36 w 36"/>
                  <a:gd name="T3" fmla="*/ 13 h 19"/>
                  <a:gd name="T4" fmla="*/ 18 w 36"/>
                  <a:gd name="T5" fmla="*/ 0 h 19"/>
                  <a:gd name="T6" fmla="*/ 0 w 36"/>
                  <a:gd name="T7" fmla="*/ 7 h 19"/>
                  <a:gd name="T8" fmla="*/ 18 w 36"/>
                  <a:gd name="T9" fmla="*/ 13 h 19"/>
                  <a:gd name="T10" fmla="*/ 30 w 36"/>
                  <a:gd name="T11" fmla="*/ 19 h 19"/>
                </a:gdLst>
                <a:ahLst/>
                <a:cxnLst>
                  <a:cxn ang="0">
                    <a:pos x="T0" y="T1"/>
                  </a:cxn>
                  <a:cxn ang="0">
                    <a:pos x="T2" y="T3"/>
                  </a:cxn>
                  <a:cxn ang="0">
                    <a:pos x="T4" y="T5"/>
                  </a:cxn>
                  <a:cxn ang="0">
                    <a:pos x="T6" y="T7"/>
                  </a:cxn>
                  <a:cxn ang="0">
                    <a:pos x="T8" y="T9"/>
                  </a:cxn>
                  <a:cxn ang="0">
                    <a:pos x="T10" y="T11"/>
                  </a:cxn>
                </a:cxnLst>
                <a:rect l="0" t="0" r="r" b="b"/>
                <a:pathLst>
                  <a:path w="36" h="19">
                    <a:moveTo>
                      <a:pt x="30" y="19"/>
                    </a:moveTo>
                    <a:lnTo>
                      <a:pt x="36" y="13"/>
                    </a:lnTo>
                    <a:lnTo>
                      <a:pt x="18" y="0"/>
                    </a:lnTo>
                    <a:lnTo>
                      <a:pt x="0" y="7"/>
                    </a:lnTo>
                    <a:lnTo>
                      <a:pt x="18" y="13"/>
                    </a:lnTo>
                    <a:lnTo>
                      <a:pt x="30" y="1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3" name="Freeform 112"/>
              <p:cNvSpPr>
                <a:spLocks/>
              </p:cNvSpPr>
              <p:nvPr/>
            </p:nvSpPr>
            <p:spPr bwMode="auto">
              <a:xfrm>
                <a:off x="4902" y="2820"/>
                <a:ext cx="12" cy="18"/>
              </a:xfrm>
              <a:custGeom>
                <a:avLst/>
                <a:gdLst>
                  <a:gd name="T0" fmla="*/ 12 w 12"/>
                  <a:gd name="T1" fmla="*/ 12 h 18"/>
                  <a:gd name="T2" fmla="*/ 6 w 12"/>
                  <a:gd name="T3" fmla="*/ 6 h 18"/>
                  <a:gd name="T4" fmla="*/ 12 w 12"/>
                  <a:gd name="T5" fmla="*/ 0 h 18"/>
                  <a:gd name="T6" fmla="*/ 0 w 12"/>
                  <a:gd name="T7" fmla="*/ 6 h 18"/>
                  <a:gd name="T8" fmla="*/ 0 w 12"/>
                  <a:gd name="T9" fmla="*/ 18 h 18"/>
                  <a:gd name="T10" fmla="*/ 6 w 12"/>
                  <a:gd name="T11" fmla="*/ 18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lnTo>
                      <a:pt x="6" y="6"/>
                    </a:lnTo>
                    <a:lnTo>
                      <a:pt x="12" y="0"/>
                    </a:lnTo>
                    <a:lnTo>
                      <a:pt x="0" y="6"/>
                    </a:lnTo>
                    <a:lnTo>
                      <a:pt x="0" y="18"/>
                    </a:lnTo>
                    <a:lnTo>
                      <a:pt x="6" y="18"/>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4" name="Freeform 113"/>
              <p:cNvSpPr>
                <a:spLocks/>
              </p:cNvSpPr>
              <p:nvPr/>
            </p:nvSpPr>
            <p:spPr bwMode="auto">
              <a:xfrm>
                <a:off x="4704" y="3006"/>
                <a:ext cx="48" cy="18"/>
              </a:xfrm>
              <a:custGeom>
                <a:avLst/>
                <a:gdLst>
                  <a:gd name="T0" fmla="*/ 0 w 48"/>
                  <a:gd name="T1" fmla="*/ 12 h 18"/>
                  <a:gd name="T2" fmla="*/ 6 w 48"/>
                  <a:gd name="T3" fmla="*/ 18 h 18"/>
                  <a:gd name="T4" fmla="*/ 48 w 48"/>
                  <a:gd name="T5" fmla="*/ 12 h 18"/>
                  <a:gd name="T6" fmla="*/ 42 w 48"/>
                  <a:gd name="T7" fmla="*/ 6 h 18"/>
                  <a:gd name="T8" fmla="*/ 24 w 48"/>
                  <a:gd name="T9" fmla="*/ 0 h 18"/>
                  <a:gd name="T10" fmla="*/ 30 w 48"/>
                  <a:gd name="T11" fmla="*/ 12 h 18"/>
                  <a:gd name="T12" fmla="*/ 12 w 48"/>
                  <a:gd name="T13" fmla="*/ 6 h 18"/>
                  <a:gd name="T14" fmla="*/ 0 w 48"/>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0" y="12"/>
                    </a:moveTo>
                    <a:lnTo>
                      <a:pt x="6" y="18"/>
                    </a:lnTo>
                    <a:lnTo>
                      <a:pt x="48" y="12"/>
                    </a:lnTo>
                    <a:lnTo>
                      <a:pt x="42" y="6"/>
                    </a:lnTo>
                    <a:lnTo>
                      <a:pt x="24" y="0"/>
                    </a:lnTo>
                    <a:lnTo>
                      <a:pt x="30" y="12"/>
                    </a:lnTo>
                    <a:lnTo>
                      <a:pt x="12"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5" name="Freeform 114"/>
              <p:cNvSpPr>
                <a:spLocks/>
              </p:cNvSpPr>
              <p:nvPr/>
            </p:nvSpPr>
            <p:spPr bwMode="auto">
              <a:xfrm>
                <a:off x="4812" y="2940"/>
                <a:ext cx="12" cy="24"/>
              </a:xfrm>
              <a:custGeom>
                <a:avLst/>
                <a:gdLst>
                  <a:gd name="T0" fmla="*/ 6 w 12"/>
                  <a:gd name="T1" fmla="*/ 12 h 24"/>
                  <a:gd name="T2" fmla="*/ 6 w 12"/>
                  <a:gd name="T3" fmla="*/ 0 h 24"/>
                  <a:gd name="T4" fmla="*/ 0 w 12"/>
                  <a:gd name="T5" fmla="*/ 18 h 24"/>
                  <a:gd name="T6" fmla="*/ 6 w 12"/>
                  <a:gd name="T7" fmla="*/ 24 h 24"/>
                  <a:gd name="T8" fmla="*/ 12 w 12"/>
                  <a:gd name="T9" fmla="*/ 18 h 24"/>
                  <a:gd name="T10" fmla="*/ 6 w 12"/>
                  <a:gd name="T11" fmla="*/ 12 h 24"/>
                </a:gdLst>
                <a:ahLst/>
                <a:cxnLst>
                  <a:cxn ang="0">
                    <a:pos x="T0" y="T1"/>
                  </a:cxn>
                  <a:cxn ang="0">
                    <a:pos x="T2" y="T3"/>
                  </a:cxn>
                  <a:cxn ang="0">
                    <a:pos x="T4" y="T5"/>
                  </a:cxn>
                  <a:cxn ang="0">
                    <a:pos x="T6" y="T7"/>
                  </a:cxn>
                  <a:cxn ang="0">
                    <a:pos x="T8" y="T9"/>
                  </a:cxn>
                  <a:cxn ang="0">
                    <a:pos x="T10" y="T11"/>
                  </a:cxn>
                </a:cxnLst>
                <a:rect l="0" t="0" r="r" b="b"/>
                <a:pathLst>
                  <a:path w="12" h="24">
                    <a:moveTo>
                      <a:pt x="6" y="12"/>
                    </a:moveTo>
                    <a:lnTo>
                      <a:pt x="6" y="0"/>
                    </a:lnTo>
                    <a:lnTo>
                      <a:pt x="0" y="18"/>
                    </a:lnTo>
                    <a:lnTo>
                      <a:pt x="6" y="24"/>
                    </a:lnTo>
                    <a:lnTo>
                      <a:pt x="12" y="18"/>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6" name="Freeform 115"/>
              <p:cNvSpPr>
                <a:spLocks/>
              </p:cNvSpPr>
              <p:nvPr/>
            </p:nvSpPr>
            <p:spPr bwMode="auto">
              <a:xfrm>
                <a:off x="4764" y="3006"/>
                <a:ext cx="54" cy="18"/>
              </a:xfrm>
              <a:custGeom>
                <a:avLst/>
                <a:gdLst>
                  <a:gd name="T0" fmla="*/ 54 w 54"/>
                  <a:gd name="T1" fmla="*/ 12 h 18"/>
                  <a:gd name="T2" fmla="*/ 54 w 54"/>
                  <a:gd name="T3" fmla="*/ 0 h 18"/>
                  <a:gd name="T4" fmla="*/ 42 w 54"/>
                  <a:gd name="T5" fmla="*/ 12 h 18"/>
                  <a:gd name="T6" fmla="*/ 36 w 54"/>
                  <a:gd name="T7" fmla="*/ 6 h 18"/>
                  <a:gd name="T8" fmla="*/ 30 w 54"/>
                  <a:gd name="T9" fmla="*/ 12 h 18"/>
                  <a:gd name="T10" fmla="*/ 12 w 54"/>
                  <a:gd name="T11" fmla="*/ 0 h 18"/>
                  <a:gd name="T12" fmla="*/ 0 w 54"/>
                  <a:gd name="T13" fmla="*/ 12 h 18"/>
                  <a:gd name="T14" fmla="*/ 0 w 54"/>
                  <a:gd name="T15" fmla="*/ 18 h 18"/>
                  <a:gd name="T16" fmla="*/ 24 w 54"/>
                  <a:gd name="T17" fmla="*/ 18 h 18"/>
                  <a:gd name="T18" fmla="*/ 54 w 54"/>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8">
                    <a:moveTo>
                      <a:pt x="54" y="12"/>
                    </a:moveTo>
                    <a:lnTo>
                      <a:pt x="54" y="0"/>
                    </a:lnTo>
                    <a:lnTo>
                      <a:pt x="42" y="12"/>
                    </a:lnTo>
                    <a:lnTo>
                      <a:pt x="36" y="6"/>
                    </a:lnTo>
                    <a:lnTo>
                      <a:pt x="30" y="12"/>
                    </a:lnTo>
                    <a:lnTo>
                      <a:pt x="12" y="0"/>
                    </a:lnTo>
                    <a:lnTo>
                      <a:pt x="0" y="12"/>
                    </a:lnTo>
                    <a:lnTo>
                      <a:pt x="0" y="18"/>
                    </a:lnTo>
                    <a:lnTo>
                      <a:pt x="24" y="18"/>
                    </a:lnTo>
                    <a:lnTo>
                      <a:pt x="5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7" name="Rectangle 116"/>
              <p:cNvSpPr>
                <a:spLocks noChangeArrowheads="1"/>
              </p:cNvSpPr>
              <p:nvPr/>
            </p:nvSpPr>
            <p:spPr bwMode="auto">
              <a:xfrm>
                <a:off x="4806" y="2946"/>
                <a:ext cx="6"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8" name="Freeform 117"/>
              <p:cNvSpPr>
                <a:spLocks/>
              </p:cNvSpPr>
              <p:nvPr/>
            </p:nvSpPr>
            <p:spPr bwMode="auto">
              <a:xfrm>
                <a:off x="4326" y="2802"/>
                <a:ext cx="12" cy="12"/>
              </a:xfrm>
              <a:custGeom>
                <a:avLst/>
                <a:gdLst>
                  <a:gd name="T0" fmla="*/ 0 w 12"/>
                  <a:gd name="T1" fmla="*/ 6 h 12"/>
                  <a:gd name="T2" fmla="*/ 12 w 12"/>
                  <a:gd name="T3" fmla="*/ 12 h 12"/>
                  <a:gd name="T4" fmla="*/ 0 w 12"/>
                  <a:gd name="T5" fmla="*/ 0 h 12"/>
                  <a:gd name="T6" fmla="*/ 0 w 12"/>
                  <a:gd name="T7" fmla="*/ 6 h 12"/>
                </a:gdLst>
                <a:ahLst/>
                <a:cxnLst>
                  <a:cxn ang="0">
                    <a:pos x="T0" y="T1"/>
                  </a:cxn>
                  <a:cxn ang="0">
                    <a:pos x="T2" y="T3"/>
                  </a:cxn>
                  <a:cxn ang="0">
                    <a:pos x="T4" y="T5"/>
                  </a:cxn>
                  <a:cxn ang="0">
                    <a:pos x="T6" y="T7"/>
                  </a:cxn>
                </a:cxnLst>
                <a:rect l="0" t="0" r="r" b="b"/>
                <a:pathLst>
                  <a:path w="12" h="12">
                    <a:moveTo>
                      <a:pt x="0" y="6"/>
                    </a:moveTo>
                    <a:lnTo>
                      <a:pt x="12" y="12"/>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9" name="Freeform 118"/>
              <p:cNvSpPr>
                <a:spLocks/>
              </p:cNvSpPr>
              <p:nvPr/>
            </p:nvSpPr>
            <p:spPr bwMode="auto">
              <a:xfrm>
                <a:off x="4482" y="2868"/>
                <a:ext cx="6" cy="6"/>
              </a:xfrm>
              <a:custGeom>
                <a:avLst/>
                <a:gdLst>
                  <a:gd name="T0" fmla="*/ 6 w 6"/>
                  <a:gd name="T1" fmla="*/ 0 h 6"/>
                  <a:gd name="T2" fmla="*/ 0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0" name="Freeform 119"/>
              <p:cNvSpPr>
                <a:spLocks/>
              </p:cNvSpPr>
              <p:nvPr/>
            </p:nvSpPr>
            <p:spPr bwMode="auto">
              <a:xfrm>
                <a:off x="4632" y="2988"/>
                <a:ext cx="30" cy="0"/>
              </a:xfrm>
              <a:custGeom>
                <a:avLst/>
                <a:gdLst>
                  <a:gd name="T0" fmla="*/ 6 w 30"/>
                  <a:gd name="T1" fmla="*/ 30 w 30"/>
                  <a:gd name="T2" fmla="*/ 12 w 30"/>
                  <a:gd name="T3" fmla="*/ 0 w 30"/>
                  <a:gd name="T4" fmla="*/ 6 w 30"/>
                </a:gdLst>
                <a:ahLst/>
                <a:cxnLst>
                  <a:cxn ang="0">
                    <a:pos x="T0" y="0"/>
                  </a:cxn>
                  <a:cxn ang="0">
                    <a:pos x="T1" y="0"/>
                  </a:cxn>
                  <a:cxn ang="0">
                    <a:pos x="T2" y="0"/>
                  </a:cxn>
                  <a:cxn ang="0">
                    <a:pos x="T3" y="0"/>
                  </a:cxn>
                  <a:cxn ang="0">
                    <a:pos x="T4" y="0"/>
                  </a:cxn>
                </a:cxnLst>
                <a:rect l="0" t="0" r="r" b="b"/>
                <a:pathLst>
                  <a:path w="30">
                    <a:moveTo>
                      <a:pt x="6" y="0"/>
                    </a:moveTo>
                    <a:lnTo>
                      <a:pt x="30" y="0"/>
                    </a:lnTo>
                    <a:lnTo>
                      <a:pt x="12"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1" name="Freeform 120"/>
              <p:cNvSpPr>
                <a:spLocks/>
              </p:cNvSpPr>
              <p:nvPr/>
            </p:nvSpPr>
            <p:spPr bwMode="auto">
              <a:xfrm>
                <a:off x="4668" y="3006"/>
                <a:ext cx="18" cy="18"/>
              </a:xfrm>
              <a:custGeom>
                <a:avLst/>
                <a:gdLst>
                  <a:gd name="T0" fmla="*/ 0 w 18"/>
                  <a:gd name="T1" fmla="*/ 6 h 18"/>
                  <a:gd name="T2" fmla="*/ 12 w 18"/>
                  <a:gd name="T3" fmla="*/ 18 h 18"/>
                  <a:gd name="T4" fmla="*/ 18 w 18"/>
                  <a:gd name="T5" fmla="*/ 0 h 18"/>
                  <a:gd name="T6" fmla="*/ 0 w 18"/>
                  <a:gd name="T7" fmla="*/ 0 h 18"/>
                  <a:gd name="T8" fmla="*/ 0 w 18"/>
                  <a:gd name="T9" fmla="*/ 6 h 18"/>
                </a:gdLst>
                <a:ahLst/>
                <a:cxnLst>
                  <a:cxn ang="0">
                    <a:pos x="T0" y="T1"/>
                  </a:cxn>
                  <a:cxn ang="0">
                    <a:pos x="T2" y="T3"/>
                  </a:cxn>
                  <a:cxn ang="0">
                    <a:pos x="T4" y="T5"/>
                  </a:cxn>
                  <a:cxn ang="0">
                    <a:pos x="T6" y="T7"/>
                  </a:cxn>
                  <a:cxn ang="0">
                    <a:pos x="T8" y="T9"/>
                  </a:cxn>
                </a:cxnLst>
                <a:rect l="0" t="0" r="r" b="b"/>
                <a:pathLst>
                  <a:path w="18" h="18">
                    <a:moveTo>
                      <a:pt x="0" y="6"/>
                    </a:moveTo>
                    <a:lnTo>
                      <a:pt x="12" y="18"/>
                    </a:lnTo>
                    <a:lnTo>
                      <a:pt x="18"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2" name="Freeform 121"/>
              <p:cNvSpPr>
                <a:spLocks/>
              </p:cNvSpPr>
              <p:nvPr/>
            </p:nvSpPr>
            <p:spPr bwMode="auto">
              <a:xfrm>
                <a:off x="4494" y="2886"/>
                <a:ext cx="30" cy="30"/>
              </a:xfrm>
              <a:custGeom>
                <a:avLst/>
                <a:gdLst>
                  <a:gd name="T0" fmla="*/ 18 w 30"/>
                  <a:gd name="T1" fmla="*/ 24 h 30"/>
                  <a:gd name="T2" fmla="*/ 30 w 30"/>
                  <a:gd name="T3" fmla="*/ 30 h 30"/>
                  <a:gd name="T4" fmla="*/ 30 w 30"/>
                  <a:gd name="T5" fmla="*/ 18 h 30"/>
                  <a:gd name="T6" fmla="*/ 24 w 30"/>
                  <a:gd name="T7" fmla="*/ 18 h 30"/>
                  <a:gd name="T8" fmla="*/ 18 w 30"/>
                  <a:gd name="T9" fmla="*/ 0 h 30"/>
                  <a:gd name="T10" fmla="*/ 0 w 30"/>
                  <a:gd name="T11" fmla="*/ 6 h 30"/>
                  <a:gd name="T12" fmla="*/ 12 w 30"/>
                  <a:gd name="T13" fmla="*/ 12 h 30"/>
                  <a:gd name="T14" fmla="*/ 18 w 30"/>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18" y="24"/>
                    </a:moveTo>
                    <a:lnTo>
                      <a:pt x="30" y="30"/>
                    </a:lnTo>
                    <a:lnTo>
                      <a:pt x="30" y="18"/>
                    </a:lnTo>
                    <a:lnTo>
                      <a:pt x="24" y="18"/>
                    </a:lnTo>
                    <a:lnTo>
                      <a:pt x="18" y="0"/>
                    </a:lnTo>
                    <a:lnTo>
                      <a:pt x="0" y="6"/>
                    </a:lnTo>
                    <a:lnTo>
                      <a:pt x="12" y="12"/>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3" name="Freeform 122"/>
              <p:cNvSpPr>
                <a:spLocks/>
              </p:cNvSpPr>
              <p:nvPr/>
            </p:nvSpPr>
            <p:spPr bwMode="auto">
              <a:xfrm>
                <a:off x="4542" y="2904"/>
                <a:ext cx="12" cy="12"/>
              </a:xfrm>
              <a:custGeom>
                <a:avLst/>
                <a:gdLst>
                  <a:gd name="T0" fmla="*/ 12 w 12"/>
                  <a:gd name="T1" fmla="*/ 12 h 12"/>
                  <a:gd name="T2" fmla="*/ 12 w 12"/>
                  <a:gd name="T3" fmla="*/ 6 h 12"/>
                  <a:gd name="T4" fmla="*/ 6 w 12"/>
                  <a:gd name="T5" fmla="*/ 0 h 12"/>
                  <a:gd name="T6" fmla="*/ 0 w 12"/>
                  <a:gd name="T7" fmla="*/ 0 h 12"/>
                  <a:gd name="T8" fmla="*/ 0 w 12"/>
                  <a:gd name="T9" fmla="*/ 12 h 12"/>
                  <a:gd name="T10" fmla="*/ 12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12" y="12"/>
                    </a:moveTo>
                    <a:lnTo>
                      <a:pt x="12" y="6"/>
                    </a:lnTo>
                    <a:lnTo>
                      <a:pt x="6" y="0"/>
                    </a:lnTo>
                    <a:lnTo>
                      <a:pt x="0" y="0"/>
                    </a:lnTo>
                    <a:lnTo>
                      <a:pt x="0"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4" name="Freeform 123"/>
              <p:cNvSpPr>
                <a:spLocks/>
              </p:cNvSpPr>
              <p:nvPr/>
            </p:nvSpPr>
            <p:spPr bwMode="auto">
              <a:xfrm>
                <a:off x="4692" y="3012"/>
                <a:ext cx="12" cy="12"/>
              </a:xfrm>
              <a:custGeom>
                <a:avLst/>
                <a:gdLst>
                  <a:gd name="T0" fmla="*/ 12 w 12"/>
                  <a:gd name="T1" fmla="*/ 12 h 12"/>
                  <a:gd name="T2" fmla="*/ 12 w 12"/>
                  <a:gd name="T3" fmla="*/ 0 h 12"/>
                  <a:gd name="T4" fmla="*/ 6 w 12"/>
                  <a:gd name="T5" fmla="*/ 0 h 12"/>
                  <a:gd name="T6" fmla="*/ 0 w 12"/>
                  <a:gd name="T7" fmla="*/ 12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12" y="0"/>
                    </a:lnTo>
                    <a:lnTo>
                      <a:pt x="6" y="0"/>
                    </a:lnTo>
                    <a:lnTo>
                      <a:pt x="0"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5" name="Freeform 124"/>
              <p:cNvSpPr>
                <a:spLocks/>
              </p:cNvSpPr>
              <p:nvPr/>
            </p:nvSpPr>
            <p:spPr bwMode="auto">
              <a:xfrm>
                <a:off x="4746" y="2826"/>
                <a:ext cx="114" cy="138"/>
              </a:xfrm>
              <a:custGeom>
                <a:avLst/>
                <a:gdLst>
                  <a:gd name="T0" fmla="*/ 0 w 114"/>
                  <a:gd name="T1" fmla="*/ 96 h 138"/>
                  <a:gd name="T2" fmla="*/ 12 w 114"/>
                  <a:gd name="T3" fmla="*/ 96 h 138"/>
                  <a:gd name="T4" fmla="*/ 12 w 114"/>
                  <a:gd name="T5" fmla="*/ 138 h 138"/>
                  <a:gd name="T6" fmla="*/ 24 w 114"/>
                  <a:gd name="T7" fmla="*/ 138 h 138"/>
                  <a:gd name="T8" fmla="*/ 24 w 114"/>
                  <a:gd name="T9" fmla="*/ 90 h 138"/>
                  <a:gd name="T10" fmla="*/ 36 w 114"/>
                  <a:gd name="T11" fmla="*/ 78 h 138"/>
                  <a:gd name="T12" fmla="*/ 36 w 114"/>
                  <a:gd name="T13" fmla="*/ 96 h 138"/>
                  <a:gd name="T14" fmla="*/ 48 w 114"/>
                  <a:gd name="T15" fmla="*/ 108 h 138"/>
                  <a:gd name="T16" fmla="*/ 54 w 114"/>
                  <a:gd name="T17" fmla="*/ 120 h 138"/>
                  <a:gd name="T18" fmla="*/ 78 w 114"/>
                  <a:gd name="T19" fmla="*/ 114 h 138"/>
                  <a:gd name="T20" fmla="*/ 60 w 114"/>
                  <a:gd name="T21" fmla="*/ 102 h 138"/>
                  <a:gd name="T22" fmla="*/ 66 w 114"/>
                  <a:gd name="T23" fmla="*/ 96 h 138"/>
                  <a:gd name="T24" fmla="*/ 48 w 114"/>
                  <a:gd name="T25" fmla="*/ 66 h 138"/>
                  <a:gd name="T26" fmla="*/ 60 w 114"/>
                  <a:gd name="T27" fmla="*/ 66 h 138"/>
                  <a:gd name="T28" fmla="*/ 72 w 114"/>
                  <a:gd name="T29" fmla="*/ 48 h 138"/>
                  <a:gd name="T30" fmla="*/ 84 w 114"/>
                  <a:gd name="T31" fmla="*/ 48 h 138"/>
                  <a:gd name="T32" fmla="*/ 72 w 114"/>
                  <a:gd name="T33" fmla="*/ 42 h 138"/>
                  <a:gd name="T34" fmla="*/ 36 w 114"/>
                  <a:gd name="T35" fmla="*/ 60 h 138"/>
                  <a:gd name="T36" fmla="*/ 24 w 114"/>
                  <a:gd name="T37" fmla="*/ 48 h 138"/>
                  <a:gd name="T38" fmla="*/ 24 w 114"/>
                  <a:gd name="T39" fmla="*/ 30 h 138"/>
                  <a:gd name="T40" fmla="*/ 48 w 114"/>
                  <a:gd name="T41" fmla="*/ 24 h 138"/>
                  <a:gd name="T42" fmla="*/ 96 w 114"/>
                  <a:gd name="T43" fmla="*/ 24 h 138"/>
                  <a:gd name="T44" fmla="*/ 114 w 114"/>
                  <a:gd name="T45" fmla="*/ 0 h 138"/>
                  <a:gd name="T46" fmla="*/ 96 w 114"/>
                  <a:gd name="T47" fmla="*/ 18 h 138"/>
                  <a:gd name="T48" fmla="*/ 48 w 114"/>
                  <a:gd name="T49" fmla="*/ 6 h 138"/>
                  <a:gd name="T50" fmla="*/ 24 w 114"/>
                  <a:gd name="T51" fmla="*/ 18 h 138"/>
                  <a:gd name="T52" fmla="*/ 18 w 114"/>
                  <a:gd name="T53" fmla="*/ 36 h 138"/>
                  <a:gd name="T54" fmla="*/ 0 w 114"/>
                  <a:gd name="T55" fmla="*/ 78 h 138"/>
                  <a:gd name="T56" fmla="*/ 0 w 114"/>
                  <a:gd name="T57" fmla="*/ 9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38">
                    <a:moveTo>
                      <a:pt x="0" y="96"/>
                    </a:moveTo>
                    <a:lnTo>
                      <a:pt x="12" y="96"/>
                    </a:lnTo>
                    <a:lnTo>
                      <a:pt x="12" y="138"/>
                    </a:lnTo>
                    <a:lnTo>
                      <a:pt x="24" y="138"/>
                    </a:lnTo>
                    <a:lnTo>
                      <a:pt x="24" y="90"/>
                    </a:lnTo>
                    <a:lnTo>
                      <a:pt x="36" y="78"/>
                    </a:lnTo>
                    <a:lnTo>
                      <a:pt x="36" y="96"/>
                    </a:lnTo>
                    <a:lnTo>
                      <a:pt x="48" y="108"/>
                    </a:lnTo>
                    <a:lnTo>
                      <a:pt x="54" y="120"/>
                    </a:lnTo>
                    <a:lnTo>
                      <a:pt x="78" y="114"/>
                    </a:lnTo>
                    <a:lnTo>
                      <a:pt x="60" y="102"/>
                    </a:lnTo>
                    <a:lnTo>
                      <a:pt x="66" y="96"/>
                    </a:lnTo>
                    <a:lnTo>
                      <a:pt x="48" y="66"/>
                    </a:lnTo>
                    <a:lnTo>
                      <a:pt x="60" y="66"/>
                    </a:lnTo>
                    <a:lnTo>
                      <a:pt x="72" y="48"/>
                    </a:lnTo>
                    <a:lnTo>
                      <a:pt x="84" y="48"/>
                    </a:lnTo>
                    <a:lnTo>
                      <a:pt x="72" y="42"/>
                    </a:lnTo>
                    <a:lnTo>
                      <a:pt x="36" y="60"/>
                    </a:lnTo>
                    <a:lnTo>
                      <a:pt x="24" y="48"/>
                    </a:lnTo>
                    <a:lnTo>
                      <a:pt x="24" y="30"/>
                    </a:lnTo>
                    <a:lnTo>
                      <a:pt x="48" y="24"/>
                    </a:lnTo>
                    <a:lnTo>
                      <a:pt x="96" y="24"/>
                    </a:lnTo>
                    <a:lnTo>
                      <a:pt x="114" y="0"/>
                    </a:lnTo>
                    <a:lnTo>
                      <a:pt x="96" y="18"/>
                    </a:lnTo>
                    <a:lnTo>
                      <a:pt x="48" y="6"/>
                    </a:lnTo>
                    <a:lnTo>
                      <a:pt x="24" y="18"/>
                    </a:lnTo>
                    <a:lnTo>
                      <a:pt x="18" y="36"/>
                    </a:lnTo>
                    <a:lnTo>
                      <a:pt x="0" y="78"/>
                    </a:lnTo>
                    <a:lnTo>
                      <a:pt x="0"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6" name="Freeform 125"/>
              <p:cNvSpPr>
                <a:spLocks/>
              </p:cNvSpPr>
              <p:nvPr/>
            </p:nvSpPr>
            <p:spPr bwMode="auto">
              <a:xfrm>
                <a:off x="4818" y="2880"/>
                <a:ext cx="6" cy="6"/>
              </a:xfrm>
              <a:custGeom>
                <a:avLst/>
                <a:gdLst>
                  <a:gd name="T0" fmla="*/ 6 w 6"/>
                  <a:gd name="T1" fmla="*/ 0 h 6"/>
                  <a:gd name="T2" fmla="*/ 0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7" name="Freeform 126"/>
              <p:cNvSpPr>
                <a:spLocks/>
              </p:cNvSpPr>
              <p:nvPr/>
            </p:nvSpPr>
            <p:spPr bwMode="auto">
              <a:xfrm>
                <a:off x="4566" y="2772"/>
                <a:ext cx="180" cy="162"/>
              </a:xfrm>
              <a:custGeom>
                <a:avLst/>
                <a:gdLst>
                  <a:gd name="T0" fmla="*/ 24 w 180"/>
                  <a:gd name="T1" fmla="*/ 144 h 162"/>
                  <a:gd name="T2" fmla="*/ 48 w 180"/>
                  <a:gd name="T3" fmla="*/ 138 h 162"/>
                  <a:gd name="T4" fmla="*/ 48 w 180"/>
                  <a:gd name="T5" fmla="*/ 150 h 162"/>
                  <a:gd name="T6" fmla="*/ 102 w 180"/>
                  <a:gd name="T7" fmla="*/ 150 h 162"/>
                  <a:gd name="T8" fmla="*/ 108 w 180"/>
                  <a:gd name="T9" fmla="*/ 162 h 162"/>
                  <a:gd name="T10" fmla="*/ 138 w 180"/>
                  <a:gd name="T11" fmla="*/ 132 h 162"/>
                  <a:gd name="T12" fmla="*/ 132 w 180"/>
                  <a:gd name="T13" fmla="*/ 120 h 162"/>
                  <a:gd name="T14" fmla="*/ 150 w 180"/>
                  <a:gd name="T15" fmla="*/ 108 h 162"/>
                  <a:gd name="T16" fmla="*/ 162 w 180"/>
                  <a:gd name="T17" fmla="*/ 66 h 162"/>
                  <a:gd name="T18" fmla="*/ 180 w 180"/>
                  <a:gd name="T19" fmla="*/ 66 h 162"/>
                  <a:gd name="T20" fmla="*/ 162 w 180"/>
                  <a:gd name="T21" fmla="*/ 48 h 162"/>
                  <a:gd name="T22" fmla="*/ 150 w 180"/>
                  <a:gd name="T23" fmla="*/ 24 h 162"/>
                  <a:gd name="T24" fmla="*/ 156 w 180"/>
                  <a:gd name="T25" fmla="*/ 12 h 162"/>
                  <a:gd name="T26" fmla="*/ 126 w 180"/>
                  <a:gd name="T27" fmla="*/ 0 h 162"/>
                  <a:gd name="T28" fmla="*/ 120 w 180"/>
                  <a:gd name="T29" fmla="*/ 18 h 162"/>
                  <a:gd name="T30" fmla="*/ 102 w 180"/>
                  <a:gd name="T31" fmla="*/ 54 h 162"/>
                  <a:gd name="T32" fmla="*/ 78 w 180"/>
                  <a:gd name="T33" fmla="*/ 66 h 162"/>
                  <a:gd name="T34" fmla="*/ 66 w 180"/>
                  <a:gd name="T35" fmla="*/ 54 h 162"/>
                  <a:gd name="T36" fmla="*/ 54 w 180"/>
                  <a:gd name="T37" fmla="*/ 66 h 162"/>
                  <a:gd name="T38" fmla="*/ 24 w 180"/>
                  <a:gd name="T39" fmla="*/ 66 h 162"/>
                  <a:gd name="T40" fmla="*/ 12 w 180"/>
                  <a:gd name="T41" fmla="*/ 48 h 162"/>
                  <a:gd name="T42" fmla="*/ 6 w 180"/>
                  <a:gd name="T43" fmla="*/ 48 h 162"/>
                  <a:gd name="T44" fmla="*/ 0 w 180"/>
                  <a:gd name="T45" fmla="*/ 96 h 162"/>
                  <a:gd name="T46" fmla="*/ 18 w 180"/>
                  <a:gd name="T47" fmla="*/ 108 h 162"/>
                  <a:gd name="T48" fmla="*/ 24 w 180"/>
                  <a:gd name="T49"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62">
                    <a:moveTo>
                      <a:pt x="24" y="144"/>
                    </a:moveTo>
                    <a:lnTo>
                      <a:pt x="48" y="138"/>
                    </a:lnTo>
                    <a:lnTo>
                      <a:pt x="48" y="150"/>
                    </a:lnTo>
                    <a:lnTo>
                      <a:pt x="102" y="150"/>
                    </a:lnTo>
                    <a:lnTo>
                      <a:pt x="108" y="162"/>
                    </a:lnTo>
                    <a:lnTo>
                      <a:pt x="138" y="132"/>
                    </a:lnTo>
                    <a:lnTo>
                      <a:pt x="132" y="120"/>
                    </a:lnTo>
                    <a:lnTo>
                      <a:pt x="150" y="108"/>
                    </a:lnTo>
                    <a:lnTo>
                      <a:pt x="162" y="66"/>
                    </a:lnTo>
                    <a:lnTo>
                      <a:pt x="180" y="66"/>
                    </a:lnTo>
                    <a:lnTo>
                      <a:pt x="162" y="48"/>
                    </a:lnTo>
                    <a:lnTo>
                      <a:pt x="150" y="24"/>
                    </a:lnTo>
                    <a:lnTo>
                      <a:pt x="156" y="12"/>
                    </a:lnTo>
                    <a:lnTo>
                      <a:pt x="126" y="0"/>
                    </a:lnTo>
                    <a:lnTo>
                      <a:pt x="120" y="18"/>
                    </a:lnTo>
                    <a:lnTo>
                      <a:pt x="102" y="54"/>
                    </a:lnTo>
                    <a:lnTo>
                      <a:pt x="78" y="66"/>
                    </a:lnTo>
                    <a:lnTo>
                      <a:pt x="66" y="54"/>
                    </a:lnTo>
                    <a:lnTo>
                      <a:pt x="54" y="66"/>
                    </a:lnTo>
                    <a:lnTo>
                      <a:pt x="24" y="66"/>
                    </a:lnTo>
                    <a:lnTo>
                      <a:pt x="12" y="48"/>
                    </a:lnTo>
                    <a:lnTo>
                      <a:pt x="6" y="48"/>
                    </a:lnTo>
                    <a:lnTo>
                      <a:pt x="0" y="96"/>
                    </a:lnTo>
                    <a:lnTo>
                      <a:pt x="18" y="108"/>
                    </a:lnTo>
                    <a:lnTo>
                      <a:pt x="2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8" name="Freeform 127"/>
              <p:cNvSpPr>
                <a:spLocks/>
              </p:cNvSpPr>
              <p:nvPr/>
            </p:nvSpPr>
            <p:spPr bwMode="auto">
              <a:xfrm>
                <a:off x="4314" y="2754"/>
                <a:ext cx="198" cy="210"/>
              </a:xfrm>
              <a:custGeom>
                <a:avLst/>
                <a:gdLst>
                  <a:gd name="T0" fmla="*/ 198 w 198"/>
                  <a:gd name="T1" fmla="*/ 162 h 210"/>
                  <a:gd name="T2" fmla="*/ 150 w 198"/>
                  <a:gd name="T3" fmla="*/ 114 h 210"/>
                  <a:gd name="T4" fmla="*/ 150 w 198"/>
                  <a:gd name="T5" fmla="*/ 96 h 210"/>
                  <a:gd name="T6" fmla="*/ 96 w 198"/>
                  <a:gd name="T7" fmla="*/ 60 h 210"/>
                  <a:gd name="T8" fmla="*/ 42 w 198"/>
                  <a:gd name="T9" fmla="*/ 6 h 210"/>
                  <a:gd name="T10" fmla="*/ 0 w 198"/>
                  <a:gd name="T11" fmla="*/ 0 h 210"/>
                  <a:gd name="T12" fmla="*/ 36 w 198"/>
                  <a:gd name="T13" fmla="*/ 42 h 210"/>
                  <a:gd name="T14" fmla="*/ 42 w 198"/>
                  <a:gd name="T15" fmla="*/ 60 h 210"/>
                  <a:gd name="T16" fmla="*/ 66 w 198"/>
                  <a:gd name="T17" fmla="*/ 72 h 210"/>
                  <a:gd name="T18" fmla="*/ 66 w 198"/>
                  <a:gd name="T19" fmla="*/ 102 h 210"/>
                  <a:gd name="T20" fmla="*/ 96 w 198"/>
                  <a:gd name="T21" fmla="*/ 120 h 210"/>
                  <a:gd name="T22" fmla="*/ 108 w 198"/>
                  <a:gd name="T23" fmla="*/ 150 h 210"/>
                  <a:gd name="T24" fmla="*/ 168 w 198"/>
                  <a:gd name="T25" fmla="*/ 210 h 210"/>
                  <a:gd name="T26" fmla="*/ 192 w 198"/>
                  <a:gd name="T27" fmla="*/ 210 h 210"/>
                  <a:gd name="T28" fmla="*/ 198 w 198"/>
                  <a:gd name="T29" fmla="*/ 16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210">
                    <a:moveTo>
                      <a:pt x="198" y="162"/>
                    </a:moveTo>
                    <a:lnTo>
                      <a:pt x="150" y="114"/>
                    </a:lnTo>
                    <a:lnTo>
                      <a:pt x="150" y="96"/>
                    </a:lnTo>
                    <a:lnTo>
                      <a:pt x="96" y="60"/>
                    </a:lnTo>
                    <a:lnTo>
                      <a:pt x="42" y="6"/>
                    </a:lnTo>
                    <a:lnTo>
                      <a:pt x="0" y="0"/>
                    </a:lnTo>
                    <a:lnTo>
                      <a:pt x="36" y="42"/>
                    </a:lnTo>
                    <a:lnTo>
                      <a:pt x="42" y="60"/>
                    </a:lnTo>
                    <a:lnTo>
                      <a:pt x="66" y="72"/>
                    </a:lnTo>
                    <a:lnTo>
                      <a:pt x="66" y="102"/>
                    </a:lnTo>
                    <a:lnTo>
                      <a:pt x="96" y="120"/>
                    </a:lnTo>
                    <a:lnTo>
                      <a:pt x="108" y="150"/>
                    </a:lnTo>
                    <a:lnTo>
                      <a:pt x="168" y="210"/>
                    </a:lnTo>
                    <a:lnTo>
                      <a:pt x="192" y="210"/>
                    </a:lnTo>
                    <a:lnTo>
                      <a:pt x="198"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9" name="Freeform 128"/>
              <p:cNvSpPr>
                <a:spLocks/>
              </p:cNvSpPr>
              <p:nvPr/>
            </p:nvSpPr>
            <p:spPr bwMode="auto">
              <a:xfrm>
                <a:off x="4374" y="2874"/>
                <a:ext cx="12" cy="18"/>
              </a:xfrm>
              <a:custGeom>
                <a:avLst/>
                <a:gdLst>
                  <a:gd name="T0" fmla="*/ 0 w 12"/>
                  <a:gd name="T1" fmla="*/ 6 h 18"/>
                  <a:gd name="T2" fmla="*/ 12 w 12"/>
                  <a:gd name="T3" fmla="*/ 18 h 18"/>
                  <a:gd name="T4" fmla="*/ 6 w 12"/>
                  <a:gd name="T5" fmla="*/ 0 h 18"/>
                  <a:gd name="T6" fmla="*/ 0 w 12"/>
                  <a:gd name="T7" fmla="*/ 6 h 18"/>
                </a:gdLst>
                <a:ahLst/>
                <a:cxnLst>
                  <a:cxn ang="0">
                    <a:pos x="T0" y="T1"/>
                  </a:cxn>
                  <a:cxn ang="0">
                    <a:pos x="T2" y="T3"/>
                  </a:cxn>
                  <a:cxn ang="0">
                    <a:pos x="T4" y="T5"/>
                  </a:cxn>
                  <a:cxn ang="0">
                    <a:pos x="T6" y="T7"/>
                  </a:cxn>
                </a:cxnLst>
                <a:rect l="0" t="0" r="r" b="b"/>
                <a:pathLst>
                  <a:path w="12" h="18">
                    <a:moveTo>
                      <a:pt x="0" y="6"/>
                    </a:moveTo>
                    <a:lnTo>
                      <a:pt x="12" y="18"/>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0" name="Freeform 129"/>
              <p:cNvSpPr>
                <a:spLocks/>
              </p:cNvSpPr>
              <p:nvPr/>
            </p:nvSpPr>
            <p:spPr bwMode="auto">
              <a:xfrm>
                <a:off x="4350" y="2826"/>
                <a:ext cx="12" cy="30"/>
              </a:xfrm>
              <a:custGeom>
                <a:avLst/>
                <a:gdLst>
                  <a:gd name="T0" fmla="*/ 6 w 12"/>
                  <a:gd name="T1" fmla="*/ 0 h 30"/>
                  <a:gd name="T2" fmla="*/ 0 w 12"/>
                  <a:gd name="T3" fmla="*/ 6 h 30"/>
                  <a:gd name="T4" fmla="*/ 12 w 12"/>
                  <a:gd name="T5" fmla="*/ 30 h 30"/>
                  <a:gd name="T6" fmla="*/ 12 w 12"/>
                  <a:gd name="T7" fmla="*/ 12 h 30"/>
                  <a:gd name="T8" fmla="*/ 6 w 12"/>
                  <a:gd name="T9" fmla="*/ 0 h 30"/>
                </a:gdLst>
                <a:ahLst/>
                <a:cxnLst>
                  <a:cxn ang="0">
                    <a:pos x="T0" y="T1"/>
                  </a:cxn>
                  <a:cxn ang="0">
                    <a:pos x="T2" y="T3"/>
                  </a:cxn>
                  <a:cxn ang="0">
                    <a:pos x="T4" y="T5"/>
                  </a:cxn>
                  <a:cxn ang="0">
                    <a:pos x="T6" y="T7"/>
                  </a:cxn>
                  <a:cxn ang="0">
                    <a:pos x="T8" y="T9"/>
                  </a:cxn>
                </a:cxnLst>
                <a:rect l="0" t="0" r="r" b="b"/>
                <a:pathLst>
                  <a:path w="12" h="30">
                    <a:moveTo>
                      <a:pt x="6" y="0"/>
                    </a:moveTo>
                    <a:lnTo>
                      <a:pt x="0" y="6"/>
                    </a:lnTo>
                    <a:lnTo>
                      <a:pt x="12" y="30"/>
                    </a:lnTo>
                    <a:lnTo>
                      <a:pt x="12"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1" name="Freeform 130"/>
              <p:cNvSpPr>
                <a:spLocks/>
              </p:cNvSpPr>
              <p:nvPr/>
            </p:nvSpPr>
            <p:spPr bwMode="auto">
              <a:xfrm>
                <a:off x="4428" y="2820"/>
                <a:ext cx="6" cy="6"/>
              </a:xfrm>
              <a:custGeom>
                <a:avLst/>
                <a:gdLst>
                  <a:gd name="T0" fmla="*/ 6 w 6"/>
                  <a:gd name="T1" fmla="*/ 0 h 6"/>
                  <a:gd name="T2" fmla="*/ 0 w 6"/>
                  <a:gd name="T3" fmla="*/ 0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2" name="Freeform 131"/>
              <p:cNvSpPr>
                <a:spLocks/>
              </p:cNvSpPr>
              <p:nvPr/>
            </p:nvSpPr>
            <p:spPr bwMode="auto">
              <a:xfrm>
                <a:off x="4500" y="2970"/>
                <a:ext cx="162" cy="54"/>
              </a:xfrm>
              <a:custGeom>
                <a:avLst/>
                <a:gdLst>
                  <a:gd name="T0" fmla="*/ 162 w 162"/>
                  <a:gd name="T1" fmla="*/ 30 h 54"/>
                  <a:gd name="T2" fmla="*/ 132 w 162"/>
                  <a:gd name="T3" fmla="*/ 30 h 54"/>
                  <a:gd name="T4" fmla="*/ 126 w 162"/>
                  <a:gd name="T5" fmla="*/ 18 h 54"/>
                  <a:gd name="T6" fmla="*/ 96 w 162"/>
                  <a:gd name="T7" fmla="*/ 6 h 54"/>
                  <a:gd name="T8" fmla="*/ 90 w 162"/>
                  <a:gd name="T9" fmla="*/ 18 h 54"/>
                  <a:gd name="T10" fmla="*/ 60 w 162"/>
                  <a:gd name="T11" fmla="*/ 18 h 54"/>
                  <a:gd name="T12" fmla="*/ 30 w 162"/>
                  <a:gd name="T13" fmla="*/ 0 h 54"/>
                  <a:gd name="T14" fmla="*/ 12 w 162"/>
                  <a:gd name="T15" fmla="*/ 0 h 54"/>
                  <a:gd name="T16" fmla="*/ 0 w 162"/>
                  <a:gd name="T17" fmla="*/ 12 h 54"/>
                  <a:gd name="T18" fmla="*/ 48 w 162"/>
                  <a:gd name="T19" fmla="*/ 30 h 54"/>
                  <a:gd name="T20" fmla="*/ 84 w 162"/>
                  <a:gd name="T21" fmla="*/ 30 h 54"/>
                  <a:gd name="T22" fmla="*/ 114 w 162"/>
                  <a:gd name="T23" fmla="*/ 42 h 54"/>
                  <a:gd name="T24" fmla="*/ 138 w 162"/>
                  <a:gd name="T25" fmla="*/ 42 h 54"/>
                  <a:gd name="T26" fmla="*/ 162 w 162"/>
                  <a:gd name="T27" fmla="*/ 54 h 54"/>
                  <a:gd name="T28" fmla="*/ 162 w 162"/>
                  <a:gd name="T2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54">
                    <a:moveTo>
                      <a:pt x="162" y="30"/>
                    </a:moveTo>
                    <a:lnTo>
                      <a:pt x="132" y="30"/>
                    </a:lnTo>
                    <a:lnTo>
                      <a:pt x="126" y="18"/>
                    </a:lnTo>
                    <a:lnTo>
                      <a:pt x="96" y="6"/>
                    </a:lnTo>
                    <a:lnTo>
                      <a:pt x="90" y="18"/>
                    </a:lnTo>
                    <a:lnTo>
                      <a:pt x="60" y="18"/>
                    </a:lnTo>
                    <a:lnTo>
                      <a:pt x="30" y="0"/>
                    </a:lnTo>
                    <a:lnTo>
                      <a:pt x="12" y="0"/>
                    </a:lnTo>
                    <a:lnTo>
                      <a:pt x="0" y="12"/>
                    </a:lnTo>
                    <a:lnTo>
                      <a:pt x="48" y="30"/>
                    </a:lnTo>
                    <a:lnTo>
                      <a:pt x="84" y="30"/>
                    </a:lnTo>
                    <a:lnTo>
                      <a:pt x="114" y="42"/>
                    </a:lnTo>
                    <a:lnTo>
                      <a:pt x="138" y="42"/>
                    </a:lnTo>
                    <a:lnTo>
                      <a:pt x="162" y="54"/>
                    </a:lnTo>
                    <a:lnTo>
                      <a:pt x="16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3" name="Freeform 132"/>
              <p:cNvSpPr>
                <a:spLocks/>
              </p:cNvSpPr>
              <p:nvPr/>
            </p:nvSpPr>
            <p:spPr bwMode="auto">
              <a:xfrm>
                <a:off x="4404" y="2736"/>
                <a:ext cx="72" cy="96"/>
              </a:xfrm>
              <a:custGeom>
                <a:avLst/>
                <a:gdLst>
                  <a:gd name="T0" fmla="*/ 18 w 72"/>
                  <a:gd name="T1" fmla="*/ 18 h 96"/>
                  <a:gd name="T2" fmla="*/ 18 w 72"/>
                  <a:gd name="T3" fmla="*/ 12 h 96"/>
                  <a:gd name="T4" fmla="*/ 12 w 72"/>
                  <a:gd name="T5" fmla="*/ 0 h 96"/>
                  <a:gd name="T6" fmla="*/ 0 w 72"/>
                  <a:gd name="T7" fmla="*/ 0 h 96"/>
                  <a:gd name="T8" fmla="*/ 0 w 72"/>
                  <a:gd name="T9" fmla="*/ 0 h 96"/>
                  <a:gd name="T10" fmla="*/ 6 w 72"/>
                  <a:gd name="T11" fmla="*/ 42 h 96"/>
                  <a:gd name="T12" fmla="*/ 24 w 72"/>
                  <a:gd name="T13" fmla="*/ 72 h 96"/>
                  <a:gd name="T14" fmla="*/ 60 w 72"/>
                  <a:gd name="T15" fmla="*/ 96 h 96"/>
                  <a:gd name="T16" fmla="*/ 72 w 72"/>
                  <a:gd name="T17" fmla="*/ 96 h 96"/>
                  <a:gd name="T18" fmla="*/ 72 w 72"/>
                  <a:gd name="T19" fmla="*/ 84 h 96"/>
                  <a:gd name="T20" fmla="*/ 60 w 72"/>
                  <a:gd name="T21" fmla="*/ 66 h 96"/>
                  <a:gd name="T22" fmla="*/ 60 w 72"/>
                  <a:gd name="T23" fmla="*/ 30 h 96"/>
                  <a:gd name="T24" fmla="*/ 36 w 72"/>
                  <a:gd name="T25" fmla="*/ 6 h 96"/>
                  <a:gd name="T26" fmla="*/ 36 w 72"/>
                  <a:gd name="T27" fmla="*/ 6 h 96"/>
                  <a:gd name="T28" fmla="*/ 36 w 72"/>
                  <a:gd name="T29" fmla="*/ 6 h 96"/>
                  <a:gd name="T30" fmla="*/ 18 w 72"/>
                  <a:gd name="T3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6">
                    <a:moveTo>
                      <a:pt x="18" y="18"/>
                    </a:moveTo>
                    <a:lnTo>
                      <a:pt x="18" y="12"/>
                    </a:lnTo>
                    <a:lnTo>
                      <a:pt x="12" y="0"/>
                    </a:lnTo>
                    <a:lnTo>
                      <a:pt x="0" y="0"/>
                    </a:lnTo>
                    <a:lnTo>
                      <a:pt x="0" y="0"/>
                    </a:lnTo>
                    <a:lnTo>
                      <a:pt x="6" y="42"/>
                    </a:lnTo>
                    <a:lnTo>
                      <a:pt x="24" y="72"/>
                    </a:lnTo>
                    <a:lnTo>
                      <a:pt x="60" y="96"/>
                    </a:lnTo>
                    <a:lnTo>
                      <a:pt x="72" y="96"/>
                    </a:lnTo>
                    <a:lnTo>
                      <a:pt x="72" y="84"/>
                    </a:lnTo>
                    <a:lnTo>
                      <a:pt x="60" y="66"/>
                    </a:lnTo>
                    <a:lnTo>
                      <a:pt x="60" y="30"/>
                    </a:lnTo>
                    <a:lnTo>
                      <a:pt x="36" y="6"/>
                    </a:lnTo>
                    <a:lnTo>
                      <a:pt x="36" y="6"/>
                    </a:lnTo>
                    <a:lnTo>
                      <a:pt x="36" y="6"/>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4" name="Freeform 133"/>
              <p:cNvSpPr>
                <a:spLocks/>
              </p:cNvSpPr>
              <p:nvPr/>
            </p:nvSpPr>
            <p:spPr bwMode="auto">
              <a:xfrm>
                <a:off x="4578" y="2730"/>
                <a:ext cx="174" cy="108"/>
              </a:xfrm>
              <a:custGeom>
                <a:avLst/>
                <a:gdLst>
                  <a:gd name="T0" fmla="*/ 54 w 174"/>
                  <a:gd name="T1" fmla="*/ 96 h 108"/>
                  <a:gd name="T2" fmla="*/ 54 w 174"/>
                  <a:gd name="T3" fmla="*/ 96 h 108"/>
                  <a:gd name="T4" fmla="*/ 54 w 174"/>
                  <a:gd name="T5" fmla="*/ 96 h 108"/>
                  <a:gd name="T6" fmla="*/ 66 w 174"/>
                  <a:gd name="T7" fmla="*/ 108 h 108"/>
                  <a:gd name="T8" fmla="*/ 90 w 174"/>
                  <a:gd name="T9" fmla="*/ 96 h 108"/>
                  <a:gd name="T10" fmla="*/ 108 w 174"/>
                  <a:gd name="T11" fmla="*/ 60 h 108"/>
                  <a:gd name="T12" fmla="*/ 114 w 174"/>
                  <a:gd name="T13" fmla="*/ 42 h 108"/>
                  <a:gd name="T14" fmla="*/ 114 w 174"/>
                  <a:gd name="T15" fmla="*/ 42 h 108"/>
                  <a:gd name="T16" fmla="*/ 114 w 174"/>
                  <a:gd name="T17" fmla="*/ 42 h 108"/>
                  <a:gd name="T18" fmla="*/ 144 w 174"/>
                  <a:gd name="T19" fmla="*/ 54 h 108"/>
                  <a:gd name="T20" fmla="*/ 150 w 174"/>
                  <a:gd name="T21" fmla="*/ 42 h 108"/>
                  <a:gd name="T22" fmla="*/ 174 w 174"/>
                  <a:gd name="T23" fmla="*/ 30 h 108"/>
                  <a:gd name="T24" fmla="*/ 144 w 174"/>
                  <a:gd name="T25" fmla="*/ 18 h 108"/>
                  <a:gd name="T26" fmla="*/ 132 w 174"/>
                  <a:gd name="T27" fmla="*/ 0 h 108"/>
                  <a:gd name="T28" fmla="*/ 102 w 174"/>
                  <a:gd name="T29" fmla="*/ 36 h 108"/>
                  <a:gd name="T30" fmla="*/ 102 w 174"/>
                  <a:gd name="T31" fmla="*/ 36 h 108"/>
                  <a:gd name="T32" fmla="*/ 102 w 174"/>
                  <a:gd name="T33" fmla="*/ 42 h 108"/>
                  <a:gd name="T34" fmla="*/ 96 w 174"/>
                  <a:gd name="T35" fmla="*/ 48 h 108"/>
                  <a:gd name="T36" fmla="*/ 90 w 174"/>
                  <a:gd name="T37" fmla="*/ 54 h 108"/>
                  <a:gd name="T38" fmla="*/ 90 w 174"/>
                  <a:gd name="T39" fmla="*/ 54 h 108"/>
                  <a:gd name="T40" fmla="*/ 90 w 174"/>
                  <a:gd name="T41" fmla="*/ 54 h 108"/>
                  <a:gd name="T42" fmla="*/ 78 w 174"/>
                  <a:gd name="T43" fmla="*/ 42 h 108"/>
                  <a:gd name="T44" fmla="*/ 78 w 174"/>
                  <a:gd name="T45" fmla="*/ 42 h 108"/>
                  <a:gd name="T46" fmla="*/ 60 w 174"/>
                  <a:gd name="T47" fmla="*/ 78 h 108"/>
                  <a:gd name="T48" fmla="*/ 30 w 174"/>
                  <a:gd name="T49" fmla="*/ 78 h 108"/>
                  <a:gd name="T50" fmla="*/ 24 w 174"/>
                  <a:gd name="T51" fmla="*/ 102 h 108"/>
                  <a:gd name="T52" fmla="*/ 0 w 174"/>
                  <a:gd name="T53" fmla="*/ 90 h 108"/>
                  <a:gd name="T54" fmla="*/ 12 w 174"/>
                  <a:gd name="T55" fmla="*/ 108 h 108"/>
                  <a:gd name="T56" fmla="*/ 42 w 174"/>
                  <a:gd name="T57" fmla="*/ 108 h 108"/>
                  <a:gd name="T58" fmla="*/ 54 w 174"/>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8">
                    <a:moveTo>
                      <a:pt x="54" y="96"/>
                    </a:moveTo>
                    <a:lnTo>
                      <a:pt x="54" y="96"/>
                    </a:lnTo>
                    <a:lnTo>
                      <a:pt x="54" y="96"/>
                    </a:lnTo>
                    <a:lnTo>
                      <a:pt x="66" y="108"/>
                    </a:lnTo>
                    <a:lnTo>
                      <a:pt x="90" y="96"/>
                    </a:lnTo>
                    <a:lnTo>
                      <a:pt x="108" y="60"/>
                    </a:lnTo>
                    <a:lnTo>
                      <a:pt x="114" y="42"/>
                    </a:lnTo>
                    <a:lnTo>
                      <a:pt x="114" y="42"/>
                    </a:lnTo>
                    <a:lnTo>
                      <a:pt x="114" y="42"/>
                    </a:lnTo>
                    <a:lnTo>
                      <a:pt x="144" y="54"/>
                    </a:lnTo>
                    <a:lnTo>
                      <a:pt x="150" y="42"/>
                    </a:lnTo>
                    <a:lnTo>
                      <a:pt x="174" y="30"/>
                    </a:lnTo>
                    <a:lnTo>
                      <a:pt x="144" y="18"/>
                    </a:lnTo>
                    <a:lnTo>
                      <a:pt x="132" y="0"/>
                    </a:lnTo>
                    <a:lnTo>
                      <a:pt x="102" y="36"/>
                    </a:lnTo>
                    <a:lnTo>
                      <a:pt x="102" y="36"/>
                    </a:lnTo>
                    <a:lnTo>
                      <a:pt x="102" y="42"/>
                    </a:lnTo>
                    <a:lnTo>
                      <a:pt x="96" y="48"/>
                    </a:lnTo>
                    <a:lnTo>
                      <a:pt x="90" y="54"/>
                    </a:lnTo>
                    <a:lnTo>
                      <a:pt x="90" y="54"/>
                    </a:lnTo>
                    <a:lnTo>
                      <a:pt x="90" y="54"/>
                    </a:lnTo>
                    <a:lnTo>
                      <a:pt x="78" y="42"/>
                    </a:lnTo>
                    <a:lnTo>
                      <a:pt x="78" y="42"/>
                    </a:lnTo>
                    <a:lnTo>
                      <a:pt x="60" y="78"/>
                    </a:lnTo>
                    <a:lnTo>
                      <a:pt x="30" y="78"/>
                    </a:lnTo>
                    <a:lnTo>
                      <a:pt x="24" y="102"/>
                    </a:lnTo>
                    <a:lnTo>
                      <a:pt x="0" y="90"/>
                    </a:lnTo>
                    <a:lnTo>
                      <a:pt x="12" y="108"/>
                    </a:lnTo>
                    <a:lnTo>
                      <a:pt x="42" y="108"/>
                    </a:lnTo>
                    <a:lnTo>
                      <a:pt x="5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5" name="Freeform 134"/>
              <p:cNvSpPr>
                <a:spLocks/>
              </p:cNvSpPr>
              <p:nvPr/>
            </p:nvSpPr>
            <p:spPr bwMode="auto">
              <a:xfrm>
                <a:off x="4686" y="2772"/>
                <a:ext cx="6" cy="18"/>
              </a:xfrm>
              <a:custGeom>
                <a:avLst/>
                <a:gdLst>
                  <a:gd name="T0" fmla="*/ 0 w 6"/>
                  <a:gd name="T1" fmla="*/ 18 h 18"/>
                  <a:gd name="T2" fmla="*/ 6 w 6"/>
                  <a:gd name="T3" fmla="*/ 0 h 18"/>
                  <a:gd name="T4" fmla="*/ 6 w 6"/>
                  <a:gd name="T5" fmla="*/ 0 h 18"/>
                  <a:gd name="T6" fmla="*/ 0 w 6"/>
                  <a:gd name="T7" fmla="*/ 18 h 18"/>
                </a:gdLst>
                <a:ahLst/>
                <a:cxnLst>
                  <a:cxn ang="0">
                    <a:pos x="T0" y="T1"/>
                  </a:cxn>
                  <a:cxn ang="0">
                    <a:pos x="T2" y="T3"/>
                  </a:cxn>
                  <a:cxn ang="0">
                    <a:pos x="T4" y="T5"/>
                  </a:cxn>
                  <a:cxn ang="0">
                    <a:pos x="T6" y="T7"/>
                  </a:cxn>
                </a:cxnLst>
                <a:rect l="0" t="0" r="r" b="b"/>
                <a:pathLst>
                  <a:path w="6" h="18">
                    <a:moveTo>
                      <a:pt x="0" y="18"/>
                    </a:moveTo>
                    <a:lnTo>
                      <a:pt x="6" y="0"/>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6" name="Freeform 135"/>
              <p:cNvSpPr>
                <a:spLocks/>
              </p:cNvSpPr>
              <p:nvPr/>
            </p:nvSpPr>
            <p:spPr bwMode="auto">
              <a:xfrm>
                <a:off x="4620" y="2826"/>
                <a:ext cx="12" cy="12"/>
              </a:xfrm>
              <a:custGeom>
                <a:avLst/>
                <a:gdLst>
                  <a:gd name="T0" fmla="*/ 0 w 12"/>
                  <a:gd name="T1" fmla="*/ 12 h 12"/>
                  <a:gd name="T2" fmla="*/ 12 w 12"/>
                  <a:gd name="T3" fmla="*/ 0 h 12"/>
                  <a:gd name="T4" fmla="*/ 12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12"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7" name="Freeform 136"/>
              <p:cNvSpPr>
                <a:spLocks/>
              </p:cNvSpPr>
              <p:nvPr/>
            </p:nvSpPr>
            <p:spPr bwMode="auto">
              <a:xfrm>
                <a:off x="4656" y="2766"/>
                <a:ext cx="24" cy="18"/>
              </a:xfrm>
              <a:custGeom>
                <a:avLst/>
                <a:gdLst>
                  <a:gd name="T0" fmla="*/ 18 w 24"/>
                  <a:gd name="T1" fmla="*/ 12 h 18"/>
                  <a:gd name="T2" fmla="*/ 24 w 24"/>
                  <a:gd name="T3" fmla="*/ 6 h 18"/>
                  <a:gd name="T4" fmla="*/ 24 w 24"/>
                  <a:gd name="T5" fmla="*/ 0 h 18"/>
                  <a:gd name="T6" fmla="*/ 0 w 24"/>
                  <a:gd name="T7" fmla="*/ 6 h 18"/>
                  <a:gd name="T8" fmla="*/ 12 w 24"/>
                  <a:gd name="T9" fmla="*/ 18 h 18"/>
                  <a:gd name="T10" fmla="*/ 18 w 24"/>
                  <a:gd name="T11" fmla="*/ 12 h 18"/>
                </a:gdLst>
                <a:ahLst/>
                <a:cxnLst>
                  <a:cxn ang="0">
                    <a:pos x="T0" y="T1"/>
                  </a:cxn>
                  <a:cxn ang="0">
                    <a:pos x="T2" y="T3"/>
                  </a:cxn>
                  <a:cxn ang="0">
                    <a:pos x="T4" y="T5"/>
                  </a:cxn>
                  <a:cxn ang="0">
                    <a:pos x="T6" y="T7"/>
                  </a:cxn>
                  <a:cxn ang="0">
                    <a:pos x="T8" y="T9"/>
                  </a:cxn>
                  <a:cxn ang="0">
                    <a:pos x="T10" y="T11"/>
                  </a:cxn>
                </a:cxnLst>
                <a:rect l="0" t="0" r="r" b="b"/>
                <a:pathLst>
                  <a:path w="24" h="18">
                    <a:moveTo>
                      <a:pt x="18" y="12"/>
                    </a:moveTo>
                    <a:lnTo>
                      <a:pt x="24" y="6"/>
                    </a:lnTo>
                    <a:lnTo>
                      <a:pt x="24" y="0"/>
                    </a:lnTo>
                    <a:lnTo>
                      <a:pt x="0" y="6"/>
                    </a:lnTo>
                    <a:lnTo>
                      <a:pt x="12"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8" name="Freeform 137"/>
              <p:cNvSpPr>
                <a:spLocks/>
              </p:cNvSpPr>
              <p:nvPr/>
            </p:nvSpPr>
            <p:spPr bwMode="auto">
              <a:xfrm>
                <a:off x="4668" y="277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9" name="Freeform 138"/>
              <p:cNvSpPr>
                <a:spLocks/>
              </p:cNvSpPr>
              <p:nvPr/>
            </p:nvSpPr>
            <p:spPr bwMode="auto">
              <a:xfrm>
                <a:off x="4440" y="2418"/>
                <a:ext cx="126" cy="282"/>
              </a:xfrm>
              <a:custGeom>
                <a:avLst/>
                <a:gdLst>
                  <a:gd name="T0" fmla="*/ 16 w 21"/>
                  <a:gd name="T1" fmla="*/ 5 h 47"/>
                  <a:gd name="T2" fmla="*/ 14 w 21"/>
                  <a:gd name="T3" fmla="*/ 4 h 47"/>
                  <a:gd name="T4" fmla="*/ 14 w 21"/>
                  <a:gd name="T5" fmla="*/ 2 h 47"/>
                  <a:gd name="T6" fmla="*/ 12 w 21"/>
                  <a:gd name="T7" fmla="*/ 2 h 47"/>
                  <a:gd name="T8" fmla="*/ 10 w 21"/>
                  <a:gd name="T9" fmla="*/ 0 h 47"/>
                  <a:gd name="T10" fmla="*/ 9 w 21"/>
                  <a:gd name="T11" fmla="*/ 0 h 47"/>
                  <a:gd name="T12" fmla="*/ 8 w 21"/>
                  <a:gd name="T13" fmla="*/ 1 h 47"/>
                  <a:gd name="T14" fmla="*/ 8 w 21"/>
                  <a:gd name="T15" fmla="*/ 1 h 47"/>
                  <a:gd name="T16" fmla="*/ 4 w 21"/>
                  <a:gd name="T17" fmla="*/ 2 h 47"/>
                  <a:gd name="T18" fmla="*/ 0 w 21"/>
                  <a:gd name="T19" fmla="*/ 2 h 47"/>
                  <a:gd name="T20" fmla="*/ 1 w 21"/>
                  <a:gd name="T21" fmla="*/ 5 h 47"/>
                  <a:gd name="T22" fmla="*/ 3 w 21"/>
                  <a:gd name="T23" fmla="*/ 8 h 47"/>
                  <a:gd name="T24" fmla="*/ 6 w 21"/>
                  <a:gd name="T25" fmla="*/ 8 h 47"/>
                  <a:gd name="T26" fmla="*/ 8 w 21"/>
                  <a:gd name="T27" fmla="*/ 11 h 47"/>
                  <a:gd name="T28" fmla="*/ 6 w 21"/>
                  <a:gd name="T29" fmla="*/ 12 h 47"/>
                  <a:gd name="T30" fmla="*/ 16 w 21"/>
                  <a:gd name="T31" fmla="*/ 23 h 47"/>
                  <a:gd name="T32" fmla="*/ 16 w 21"/>
                  <a:gd name="T33" fmla="*/ 28 h 47"/>
                  <a:gd name="T34" fmla="*/ 16 w 21"/>
                  <a:gd name="T35" fmla="*/ 28 h 47"/>
                  <a:gd name="T36" fmla="*/ 16 w 21"/>
                  <a:gd name="T37" fmla="*/ 28 h 47"/>
                  <a:gd name="T38" fmla="*/ 16 w 21"/>
                  <a:gd name="T39" fmla="*/ 28 h 47"/>
                  <a:gd name="T40" fmla="*/ 16 w 21"/>
                  <a:gd name="T41" fmla="*/ 30 h 47"/>
                  <a:gd name="T42" fmla="*/ 17 w 21"/>
                  <a:gd name="T43" fmla="*/ 31 h 47"/>
                  <a:gd name="T44" fmla="*/ 17 w 21"/>
                  <a:gd name="T45" fmla="*/ 36 h 47"/>
                  <a:gd name="T46" fmla="*/ 11 w 21"/>
                  <a:gd name="T47" fmla="*/ 37 h 47"/>
                  <a:gd name="T48" fmla="*/ 11 w 21"/>
                  <a:gd name="T49" fmla="*/ 39 h 47"/>
                  <a:gd name="T50" fmla="*/ 7 w 21"/>
                  <a:gd name="T51" fmla="*/ 41 h 47"/>
                  <a:gd name="T52" fmla="*/ 8 w 21"/>
                  <a:gd name="T53" fmla="*/ 42 h 47"/>
                  <a:gd name="T54" fmla="*/ 8 w 21"/>
                  <a:gd name="T55" fmla="*/ 47 h 47"/>
                  <a:gd name="T56" fmla="*/ 13 w 21"/>
                  <a:gd name="T57" fmla="*/ 44 h 47"/>
                  <a:gd name="T58" fmla="*/ 14 w 21"/>
                  <a:gd name="T59" fmla="*/ 41 h 47"/>
                  <a:gd name="T60" fmla="*/ 16 w 21"/>
                  <a:gd name="T61" fmla="*/ 41 h 47"/>
                  <a:gd name="T62" fmla="*/ 21 w 21"/>
                  <a:gd name="T63" fmla="*/ 37 h 47"/>
                  <a:gd name="T64" fmla="*/ 21 w 21"/>
                  <a:gd name="T65" fmla="*/ 29 h 47"/>
                  <a:gd name="T66" fmla="*/ 20 w 21"/>
                  <a:gd name="T67" fmla="*/ 26 h 47"/>
                  <a:gd name="T68" fmla="*/ 13 w 21"/>
                  <a:gd name="T69" fmla="*/ 19 h 47"/>
                  <a:gd name="T70" fmla="*/ 13 w 21"/>
                  <a:gd name="T71" fmla="*/ 17 h 47"/>
                  <a:gd name="T72" fmla="*/ 10 w 21"/>
                  <a:gd name="T73" fmla="*/ 15 h 47"/>
                  <a:gd name="T74" fmla="*/ 11 w 21"/>
                  <a:gd name="T75" fmla="*/ 11 h 47"/>
                  <a:gd name="T76" fmla="*/ 17 w 21"/>
                  <a:gd name="T77" fmla="*/ 6 h 47"/>
                  <a:gd name="T78" fmla="*/ 18 w 21"/>
                  <a:gd name="T79" fmla="*/ 6 h 47"/>
                  <a:gd name="T80" fmla="*/ 17 w 21"/>
                  <a:gd name="T81" fmla="*/ 6 h 47"/>
                  <a:gd name="T82" fmla="*/ 16 w 21"/>
                  <a:gd name="T83"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47">
                    <a:moveTo>
                      <a:pt x="16" y="5"/>
                    </a:moveTo>
                    <a:cubicBezTo>
                      <a:pt x="14" y="4"/>
                      <a:pt x="14" y="4"/>
                      <a:pt x="14" y="4"/>
                    </a:cubicBezTo>
                    <a:cubicBezTo>
                      <a:pt x="14" y="2"/>
                      <a:pt x="14" y="2"/>
                      <a:pt x="14" y="2"/>
                    </a:cubicBezTo>
                    <a:cubicBezTo>
                      <a:pt x="12" y="2"/>
                      <a:pt x="12" y="2"/>
                      <a:pt x="12" y="2"/>
                    </a:cubicBezTo>
                    <a:cubicBezTo>
                      <a:pt x="10" y="0"/>
                      <a:pt x="10" y="0"/>
                      <a:pt x="10" y="0"/>
                    </a:cubicBezTo>
                    <a:cubicBezTo>
                      <a:pt x="9" y="0"/>
                      <a:pt x="9" y="0"/>
                      <a:pt x="9" y="0"/>
                    </a:cubicBezTo>
                    <a:cubicBezTo>
                      <a:pt x="8" y="1"/>
                      <a:pt x="8" y="1"/>
                      <a:pt x="8" y="1"/>
                    </a:cubicBezTo>
                    <a:cubicBezTo>
                      <a:pt x="8" y="1"/>
                      <a:pt x="8" y="1"/>
                      <a:pt x="8" y="1"/>
                    </a:cubicBezTo>
                    <a:cubicBezTo>
                      <a:pt x="4" y="2"/>
                      <a:pt x="4" y="2"/>
                      <a:pt x="4" y="2"/>
                    </a:cubicBezTo>
                    <a:cubicBezTo>
                      <a:pt x="0" y="2"/>
                      <a:pt x="0" y="2"/>
                      <a:pt x="0" y="2"/>
                    </a:cubicBezTo>
                    <a:cubicBezTo>
                      <a:pt x="1" y="5"/>
                      <a:pt x="1" y="5"/>
                      <a:pt x="1" y="5"/>
                    </a:cubicBezTo>
                    <a:cubicBezTo>
                      <a:pt x="3" y="8"/>
                      <a:pt x="3" y="8"/>
                      <a:pt x="3" y="8"/>
                    </a:cubicBezTo>
                    <a:cubicBezTo>
                      <a:pt x="6" y="8"/>
                      <a:pt x="6" y="8"/>
                      <a:pt x="6" y="8"/>
                    </a:cubicBezTo>
                    <a:cubicBezTo>
                      <a:pt x="8" y="11"/>
                      <a:pt x="8" y="11"/>
                      <a:pt x="8" y="11"/>
                    </a:cubicBezTo>
                    <a:cubicBezTo>
                      <a:pt x="6" y="12"/>
                      <a:pt x="6" y="12"/>
                      <a:pt x="6" y="12"/>
                    </a:cubicBezTo>
                    <a:cubicBezTo>
                      <a:pt x="16" y="23"/>
                      <a:pt x="16" y="23"/>
                      <a:pt x="16" y="23"/>
                    </a:cubicBezTo>
                    <a:cubicBezTo>
                      <a:pt x="16" y="28"/>
                      <a:pt x="16" y="28"/>
                      <a:pt x="16" y="28"/>
                    </a:cubicBezTo>
                    <a:cubicBezTo>
                      <a:pt x="16" y="28"/>
                      <a:pt x="16" y="28"/>
                      <a:pt x="16" y="28"/>
                    </a:cubicBezTo>
                    <a:cubicBezTo>
                      <a:pt x="16" y="28"/>
                      <a:pt x="16" y="28"/>
                      <a:pt x="16" y="28"/>
                    </a:cubicBezTo>
                    <a:cubicBezTo>
                      <a:pt x="16" y="28"/>
                      <a:pt x="16" y="28"/>
                      <a:pt x="16" y="28"/>
                    </a:cubicBezTo>
                    <a:cubicBezTo>
                      <a:pt x="16" y="30"/>
                      <a:pt x="16" y="30"/>
                      <a:pt x="16" y="30"/>
                    </a:cubicBezTo>
                    <a:cubicBezTo>
                      <a:pt x="17" y="31"/>
                      <a:pt x="17" y="31"/>
                      <a:pt x="17" y="31"/>
                    </a:cubicBezTo>
                    <a:cubicBezTo>
                      <a:pt x="17" y="36"/>
                      <a:pt x="17" y="36"/>
                      <a:pt x="17" y="36"/>
                    </a:cubicBezTo>
                    <a:cubicBezTo>
                      <a:pt x="17" y="36"/>
                      <a:pt x="12" y="37"/>
                      <a:pt x="11" y="37"/>
                    </a:cubicBezTo>
                    <a:cubicBezTo>
                      <a:pt x="11" y="37"/>
                      <a:pt x="11" y="39"/>
                      <a:pt x="11" y="39"/>
                    </a:cubicBezTo>
                    <a:cubicBezTo>
                      <a:pt x="7" y="41"/>
                      <a:pt x="7" y="41"/>
                      <a:pt x="7" y="41"/>
                    </a:cubicBezTo>
                    <a:cubicBezTo>
                      <a:pt x="8" y="42"/>
                      <a:pt x="8" y="42"/>
                      <a:pt x="8" y="42"/>
                    </a:cubicBezTo>
                    <a:cubicBezTo>
                      <a:pt x="8" y="47"/>
                      <a:pt x="8" y="47"/>
                      <a:pt x="8" y="47"/>
                    </a:cubicBezTo>
                    <a:cubicBezTo>
                      <a:pt x="13" y="44"/>
                      <a:pt x="13" y="44"/>
                      <a:pt x="13" y="44"/>
                    </a:cubicBezTo>
                    <a:cubicBezTo>
                      <a:pt x="14" y="41"/>
                      <a:pt x="14" y="41"/>
                      <a:pt x="14" y="41"/>
                    </a:cubicBezTo>
                    <a:cubicBezTo>
                      <a:pt x="16" y="41"/>
                      <a:pt x="16" y="41"/>
                      <a:pt x="16" y="41"/>
                    </a:cubicBezTo>
                    <a:cubicBezTo>
                      <a:pt x="21" y="37"/>
                      <a:pt x="21" y="37"/>
                      <a:pt x="21" y="37"/>
                    </a:cubicBezTo>
                    <a:cubicBezTo>
                      <a:pt x="21" y="29"/>
                      <a:pt x="21" y="29"/>
                      <a:pt x="21" y="29"/>
                    </a:cubicBezTo>
                    <a:cubicBezTo>
                      <a:pt x="20" y="26"/>
                      <a:pt x="20" y="26"/>
                      <a:pt x="20" y="26"/>
                    </a:cubicBezTo>
                    <a:cubicBezTo>
                      <a:pt x="13" y="19"/>
                      <a:pt x="13" y="19"/>
                      <a:pt x="13" y="19"/>
                    </a:cubicBezTo>
                    <a:cubicBezTo>
                      <a:pt x="13" y="17"/>
                      <a:pt x="13" y="17"/>
                      <a:pt x="13" y="17"/>
                    </a:cubicBezTo>
                    <a:cubicBezTo>
                      <a:pt x="10" y="15"/>
                      <a:pt x="10" y="15"/>
                      <a:pt x="10" y="15"/>
                    </a:cubicBezTo>
                    <a:cubicBezTo>
                      <a:pt x="11" y="11"/>
                      <a:pt x="11" y="11"/>
                      <a:pt x="11" y="11"/>
                    </a:cubicBezTo>
                    <a:cubicBezTo>
                      <a:pt x="17" y="6"/>
                      <a:pt x="17" y="6"/>
                      <a:pt x="17" y="6"/>
                    </a:cubicBezTo>
                    <a:cubicBezTo>
                      <a:pt x="18" y="6"/>
                      <a:pt x="18" y="6"/>
                      <a:pt x="18" y="6"/>
                    </a:cubicBezTo>
                    <a:cubicBezTo>
                      <a:pt x="17" y="6"/>
                      <a:pt x="17" y="6"/>
                      <a:pt x="17" y="6"/>
                    </a:cubicBezTo>
                    <a:lnTo>
                      <a:pt x="16" y="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0" name="Freeform 139"/>
              <p:cNvSpPr>
                <a:spLocks/>
              </p:cNvSpPr>
              <p:nvPr/>
            </p:nvSpPr>
            <p:spPr bwMode="auto">
              <a:xfrm>
                <a:off x="4440" y="2586"/>
                <a:ext cx="102" cy="78"/>
              </a:xfrm>
              <a:custGeom>
                <a:avLst/>
                <a:gdLst>
                  <a:gd name="T0" fmla="*/ 11 w 17"/>
                  <a:gd name="T1" fmla="*/ 9 h 13"/>
                  <a:gd name="T2" fmla="*/ 17 w 17"/>
                  <a:gd name="T3" fmla="*/ 8 h 13"/>
                  <a:gd name="T4" fmla="*/ 17 w 17"/>
                  <a:gd name="T5" fmla="*/ 3 h 13"/>
                  <a:gd name="T6" fmla="*/ 16 w 17"/>
                  <a:gd name="T7" fmla="*/ 2 h 13"/>
                  <a:gd name="T8" fmla="*/ 16 w 17"/>
                  <a:gd name="T9" fmla="*/ 0 h 13"/>
                  <a:gd name="T10" fmla="*/ 12 w 17"/>
                  <a:gd name="T11" fmla="*/ 1 h 13"/>
                  <a:gd name="T12" fmla="*/ 12 w 17"/>
                  <a:gd name="T13" fmla="*/ 2 h 13"/>
                  <a:gd name="T14" fmla="*/ 12 w 17"/>
                  <a:gd name="T15" fmla="*/ 2 h 13"/>
                  <a:gd name="T16" fmla="*/ 12 w 17"/>
                  <a:gd name="T17" fmla="*/ 2 h 13"/>
                  <a:gd name="T18" fmla="*/ 11 w 17"/>
                  <a:gd name="T19" fmla="*/ 2 h 13"/>
                  <a:gd name="T20" fmla="*/ 10 w 17"/>
                  <a:gd name="T21" fmla="*/ 1 h 13"/>
                  <a:gd name="T22" fmla="*/ 9 w 17"/>
                  <a:gd name="T23" fmla="*/ 1 h 13"/>
                  <a:gd name="T24" fmla="*/ 8 w 17"/>
                  <a:gd name="T25" fmla="*/ 1 h 13"/>
                  <a:gd name="T26" fmla="*/ 3 w 17"/>
                  <a:gd name="T27" fmla="*/ 1 h 13"/>
                  <a:gd name="T28" fmla="*/ 0 w 17"/>
                  <a:gd name="T29" fmla="*/ 4 h 13"/>
                  <a:gd name="T30" fmla="*/ 2 w 17"/>
                  <a:gd name="T31" fmla="*/ 6 h 13"/>
                  <a:gd name="T32" fmla="*/ 2 w 17"/>
                  <a:gd name="T33" fmla="*/ 10 h 13"/>
                  <a:gd name="T34" fmla="*/ 3 w 17"/>
                  <a:gd name="T35" fmla="*/ 12 h 13"/>
                  <a:gd name="T36" fmla="*/ 5 w 17"/>
                  <a:gd name="T37" fmla="*/ 11 h 13"/>
                  <a:gd name="T38" fmla="*/ 4 w 17"/>
                  <a:gd name="T39" fmla="*/ 13 h 13"/>
                  <a:gd name="T40" fmla="*/ 6 w 17"/>
                  <a:gd name="T41" fmla="*/ 13 h 13"/>
                  <a:gd name="T42" fmla="*/ 7 w 17"/>
                  <a:gd name="T43" fmla="*/ 13 h 13"/>
                  <a:gd name="T44" fmla="*/ 11 w 17"/>
                  <a:gd name="T45" fmla="*/ 11 h 13"/>
                  <a:gd name="T46" fmla="*/ 11 w 17"/>
                  <a:gd name="T4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3">
                    <a:moveTo>
                      <a:pt x="11" y="9"/>
                    </a:moveTo>
                    <a:cubicBezTo>
                      <a:pt x="12" y="9"/>
                      <a:pt x="17" y="8"/>
                      <a:pt x="17" y="8"/>
                    </a:cubicBezTo>
                    <a:cubicBezTo>
                      <a:pt x="17" y="3"/>
                      <a:pt x="17" y="3"/>
                      <a:pt x="17" y="3"/>
                    </a:cubicBezTo>
                    <a:cubicBezTo>
                      <a:pt x="16" y="2"/>
                      <a:pt x="16" y="2"/>
                      <a:pt x="16" y="2"/>
                    </a:cubicBezTo>
                    <a:cubicBezTo>
                      <a:pt x="16" y="0"/>
                      <a:pt x="16" y="0"/>
                      <a:pt x="16" y="0"/>
                    </a:cubicBezTo>
                    <a:cubicBezTo>
                      <a:pt x="12" y="1"/>
                      <a:pt x="12" y="1"/>
                      <a:pt x="12" y="1"/>
                    </a:cubicBezTo>
                    <a:cubicBezTo>
                      <a:pt x="12" y="2"/>
                      <a:pt x="12" y="2"/>
                      <a:pt x="12" y="2"/>
                    </a:cubicBezTo>
                    <a:cubicBezTo>
                      <a:pt x="12" y="2"/>
                      <a:pt x="12" y="2"/>
                      <a:pt x="12" y="2"/>
                    </a:cubicBezTo>
                    <a:cubicBezTo>
                      <a:pt x="12" y="2"/>
                      <a:pt x="12" y="2"/>
                      <a:pt x="12" y="2"/>
                    </a:cubicBezTo>
                    <a:cubicBezTo>
                      <a:pt x="11" y="2"/>
                      <a:pt x="11" y="2"/>
                      <a:pt x="11" y="2"/>
                    </a:cubicBezTo>
                    <a:cubicBezTo>
                      <a:pt x="10" y="1"/>
                      <a:pt x="10" y="1"/>
                      <a:pt x="10" y="1"/>
                    </a:cubicBezTo>
                    <a:cubicBezTo>
                      <a:pt x="9" y="1"/>
                      <a:pt x="9" y="1"/>
                      <a:pt x="9" y="1"/>
                    </a:cubicBezTo>
                    <a:cubicBezTo>
                      <a:pt x="8" y="1"/>
                      <a:pt x="8" y="1"/>
                      <a:pt x="8" y="1"/>
                    </a:cubicBezTo>
                    <a:cubicBezTo>
                      <a:pt x="3" y="1"/>
                      <a:pt x="3" y="1"/>
                      <a:pt x="3" y="1"/>
                    </a:cubicBezTo>
                    <a:cubicBezTo>
                      <a:pt x="0" y="4"/>
                      <a:pt x="0" y="4"/>
                      <a:pt x="0" y="4"/>
                    </a:cubicBezTo>
                    <a:cubicBezTo>
                      <a:pt x="2" y="6"/>
                      <a:pt x="2" y="6"/>
                      <a:pt x="2" y="6"/>
                    </a:cubicBezTo>
                    <a:cubicBezTo>
                      <a:pt x="2" y="10"/>
                      <a:pt x="2" y="10"/>
                      <a:pt x="2" y="10"/>
                    </a:cubicBezTo>
                    <a:cubicBezTo>
                      <a:pt x="3" y="12"/>
                      <a:pt x="3" y="12"/>
                      <a:pt x="3" y="12"/>
                    </a:cubicBezTo>
                    <a:cubicBezTo>
                      <a:pt x="5" y="11"/>
                      <a:pt x="5" y="11"/>
                      <a:pt x="5" y="11"/>
                    </a:cubicBezTo>
                    <a:cubicBezTo>
                      <a:pt x="4" y="13"/>
                      <a:pt x="4" y="13"/>
                      <a:pt x="4" y="13"/>
                    </a:cubicBezTo>
                    <a:cubicBezTo>
                      <a:pt x="6" y="13"/>
                      <a:pt x="6" y="13"/>
                      <a:pt x="6" y="13"/>
                    </a:cubicBezTo>
                    <a:cubicBezTo>
                      <a:pt x="7" y="13"/>
                      <a:pt x="7" y="13"/>
                      <a:pt x="7" y="13"/>
                    </a:cubicBezTo>
                    <a:cubicBezTo>
                      <a:pt x="11" y="11"/>
                      <a:pt x="11" y="11"/>
                      <a:pt x="11" y="11"/>
                    </a:cubicBezTo>
                    <a:cubicBezTo>
                      <a:pt x="11" y="11"/>
                      <a:pt x="11" y="9"/>
                      <a:pt x="11" y="9"/>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1" name="Freeform 140"/>
              <p:cNvSpPr>
                <a:spLocks/>
              </p:cNvSpPr>
              <p:nvPr/>
            </p:nvSpPr>
            <p:spPr bwMode="auto">
              <a:xfrm>
                <a:off x="4398" y="2430"/>
                <a:ext cx="138" cy="168"/>
              </a:xfrm>
              <a:custGeom>
                <a:avLst/>
                <a:gdLst>
                  <a:gd name="T0" fmla="*/ 24 w 138"/>
                  <a:gd name="T1" fmla="*/ 18 h 168"/>
                  <a:gd name="T2" fmla="*/ 0 w 138"/>
                  <a:gd name="T3" fmla="*/ 36 h 168"/>
                  <a:gd name="T4" fmla="*/ 24 w 138"/>
                  <a:gd name="T5" fmla="*/ 54 h 168"/>
                  <a:gd name="T6" fmla="*/ 18 w 138"/>
                  <a:gd name="T7" fmla="*/ 96 h 168"/>
                  <a:gd name="T8" fmla="*/ 72 w 138"/>
                  <a:gd name="T9" fmla="*/ 84 h 168"/>
                  <a:gd name="T10" fmla="*/ 72 w 138"/>
                  <a:gd name="T11" fmla="*/ 84 h 168"/>
                  <a:gd name="T12" fmla="*/ 72 w 138"/>
                  <a:gd name="T13" fmla="*/ 84 h 168"/>
                  <a:gd name="T14" fmla="*/ 84 w 138"/>
                  <a:gd name="T15" fmla="*/ 96 h 168"/>
                  <a:gd name="T16" fmla="*/ 84 w 138"/>
                  <a:gd name="T17" fmla="*/ 126 h 168"/>
                  <a:gd name="T18" fmla="*/ 96 w 138"/>
                  <a:gd name="T19" fmla="*/ 132 h 168"/>
                  <a:gd name="T20" fmla="*/ 102 w 138"/>
                  <a:gd name="T21" fmla="*/ 132 h 168"/>
                  <a:gd name="T22" fmla="*/ 102 w 138"/>
                  <a:gd name="T23" fmla="*/ 156 h 168"/>
                  <a:gd name="T24" fmla="*/ 102 w 138"/>
                  <a:gd name="T25" fmla="*/ 162 h 168"/>
                  <a:gd name="T26" fmla="*/ 108 w 138"/>
                  <a:gd name="T27" fmla="*/ 168 h 168"/>
                  <a:gd name="T28" fmla="*/ 114 w 138"/>
                  <a:gd name="T29" fmla="*/ 168 h 168"/>
                  <a:gd name="T30" fmla="*/ 114 w 138"/>
                  <a:gd name="T31" fmla="*/ 162 h 168"/>
                  <a:gd name="T32" fmla="*/ 138 w 138"/>
                  <a:gd name="T33" fmla="*/ 156 h 168"/>
                  <a:gd name="T34" fmla="*/ 138 w 138"/>
                  <a:gd name="T35" fmla="*/ 156 h 168"/>
                  <a:gd name="T36" fmla="*/ 138 w 138"/>
                  <a:gd name="T37" fmla="*/ 126 h 168"/>
                  <a:gd name="T38" fmla="*/ 78 w 138"/>
                  <a:gd name="T39" fmla="*/ 60 h 168"/>
                  <a:gd name="T40" fmla="*/ 90 w 138"/>
                  <a:gd name="T41" fmla="*/ 54 h 168"/>
                  <a:gd name="T42" fmla="*/ 78 w 138"/>
                  <a:gd name="T43" fmla="*/ 36 h 168"/>
                  <a:gd name="T44" fmla="*/ 60 w 138"/>
                  <a:gd name="T45" fmla="*/ 36 h 168"/>
                  <a:gd name="T46" fmla="*/ 48 w 138"/>
                  <a:gd name="T47" fmla="*/ 18 h 168"/>
                  <a:gd name="T48" fmla="*/ 42 w 138"/>
                  <a:gd name="T49" fmla="*/ 0 h 168"/>
                  <a:gd name="T50" fmla="*/ 30 w 138"/>
                  <a:gd name="T51" fmla="*/ 0 h 168"/>
                  <a:gd name="T52" fmla="*/ 36 w 138"/>
                  <a:gd name="T53" fmla="*/ 24 h 168"/>
                  <a:gd name="T54" fmla="*/ 30 w 138"/>
                  <a:gd name="T55" fmla="*/ 24 h 168"/>
                  <a:gd name="T56" fmla="*/ 24 w 138"/>
                  <a:gd name="T57" fmla="*/ 18 h 168"/>
                  <a:gd name="T58" fmla="*/ 24 w 138"/>
                  <a:gd name="T59" fmla="*/ 1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8" h="168">
                    <a:moveTo>
                      <a:pt x="24" y="18"/>
                    </a:moveTo>
                    <a:lnTo>
                      <a:pt x="0" y="36"/>
                    </a:lnTo>
                    <a:lnTo>
                      <a:pt x="24" y="54"/>
                    </a:lnTo>
                    <a:lnTo>
                      <a:pt x="18" y="96"/>
                    </a:lnTo>
                    <a:lnTo>
                      <a:pt x="72" y="84"/>
                    </a:lnTo>
                    <a:lnTo>
                      <a:pt x="72" y="84"/>
                    </a:lnTo>
                    <a:lnTo>
                      <a:pt x="72" y="84"/>
                    </a:lnTo>
                    <a:lnTo>
                      <a:pt x="84" y="96"/>
                    </a:lnTo>
                    <a:lnTo>
                      <a:pt x="84" y="126"/>
                    </a:lnTo>
                    <a:lnTo>
                      <a:pt x="96" y="132"/>
                    </a:lnTo>
                    <a:lnTo>
                      <a:pt x="102" y="132"/>
                    </a:lnTo>
                    <a:lnTo>
                      <a:pt x="102" y="156"/>
                    </a:lnTo>
                    <a:lnTo>
                      <a:pt x="102" y="162"/>
                    </a:lnTo>
                    <a:lnTo>
                      <a:pt x="108" y="168"/>
                    </a:lnTo>
                    <a:lnTo>
                      <a:pt x="114" y="168"/>
                    </a:lnTo>
                    <a:lnTo>
                      <a:pt x="114" y="162"/>
                    </a:lnTo>
                    <a:lnTo>
                      <a:pt x="138" y="156"/>
                    </a:lnTo>
                    <a:lnTo>
                      <a:pt x="138" y="156"/>
                    </a:lnTo>
                    <a:lnTo>
                      <a:pt x="138" y="126"/>
                    </a:lnTo>
                    <a:lnTo>
                      <a:pt x="78" y="60"/>
                    </a:lnTo>
                    <a:lnTo>
                      <a:pt x="90" y="54"/>
                    </a:lnTo>
                    <a:lnTo>
                      <a:pt x="78" y="36"/>
                    </a:lnTo>
                    <a:lnTo>
                      <a:pt x="60" y="36"/>
                    </a:lnTo>
                    <a:lnTo>
                      <a:pt x="48" y="18"/>
                    </a:lnTo>
                    <a:lnTo>
                      <a:pt x="42" y="0"/>
                    </a:lnTo>
                    <a:lnTo>
                      <a:pt x="30" y="0"/>
                    </a:lnTo>
                    <a:lnTo>
                      <a:pt x="36" y="24"/>
                    </a:lnTo>
                    <a:lnTo>
                      <a:pt x="30" y="24"/>
                    </a:lnTo>
                    <a:lnTo>
                      <a:pt x="24" y="18"/>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2" name="Rectangle 141"/>
              <p:cNvSpPr>
                <a:spLocks noChangeArrowheads="1"/>
              </p:cNvSpPr>
              <p:nvPr/>
            </p:nvSpPr>
            <p:spPr bwMode="auto">
              <a:xfrm>
                <a:off x="4536" y="25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3" name="Freeform 142"/>
              <p:cNvSpPr>
                <a:spLocks/>
              </p:cNvSpPr>
              <p:nvPr/>
            </p:nvSpPr>
            <p:spPr bwMode="auto">
              <a:xfrm>
                <a:off x="4440" y="2430"/>
                <a:ext cx="6" cy="18"/>
              </a:xfrm>
              <a:custGeom>
                <a:avLst/>
                <a:gdLst>
                  <a:gd name="T0" fmla="*/ 6 w 6"/>
                  <a:gd name="T1" fmla="*/ 18 h 18"/>
                  <a:gd name="T2" fmla="*/ 0 w 6"/>
                  <a:gd name="T3" fmla="*/ 0 h 18"/>
                  <a:gd name="T4" fmla="*/ 0 w 6"/>
                  <a:gd name="T5" fmla="*/ 0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0" y="0"/>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4" name="Freeform 143"/>
              <p:cNvSpPr>
                <a:spLocks/>
              </p:cNvSpPr>
              <p:nvPr/>
            </p:nvSpPr>
            <p:spPr bwMode="auto">
              <a:xfrm>
                <a:off x="4506" y="2598"/>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5" name="Freeform 144"/>
              <p:cNvSpPr>
                <a:spLocks/>
              </p:cNvSpPr>
              <p:nvPr/>
            </p:nvSpPr>
            <p:spPr bwMode="auto">
              <a:xfrm>
                <a:off x="4512" y="2586"/>
                <a:ext cx="24" cy="6"/>
              </a:xfrm>
              <a:custGeom>
                <a:avLst/>
                <a:gdLst>
                  <a:gd name="T0" fmla="*/ 0 w 24"/>
                  <a:gd name="T1" fmla="*/ 6 h 6"/>
                  <a:gd name="T2" fmla="*/ 24 w 24"/>
                  <a:gd name="T3" fmla="*/ 0 h 6"/>
                  <a:gd name="T4" fmla="*/ 24 w 24"/>
                  <a:gd name="T5" fmla="*/ 0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6" name="Freeform 145"/>
              <p:cNvSpPr>
                <a:spLocks/>
              </p:cNvSpPr>
              <p:nvPr/>
            </p:nvSpPr>
            <p:spPr bwMode="auto">
              <a:xfrm>
                <a:off x="4878" y="2094"/>
                <a:ext cx="66" cy="90"/>
              </a:xfrm>
              <a:custGeom>
                <a:avLst/>
                <a:gdLst>
                  <a:gd name="T0" fmla="*/ 24 w 66"/>
                  <a:gd name="T1" fmla="*/ 0 h 90"/>
                  <a:gd name="T2" fmla="*/ 12 w 66"/>
                  <a:gd name="T3" fmla="*/ 12 h 90"/>
                  <a:gd name="T4" fmla="*/ 18 w 66"/>
                  <a:gd name="T5" fmla="*/ 36 h 90"/>
                  <a:gd name="T6" fmla="*/ 0 w 66"/>
                  <a:gd name="T7" fmla="*/ 36 h 90"/>
                  <a:gd name="T8" fmla="*/ 18 w 66"/>
                  <a:gd name="T9" fmla="*/ 60 h 90"/>
                  <a:gd name="T10" fmla="*/ 6 w 66"/>
                  <a:gd name="T11" fmla="*/ 90 h 90"/>
                  <a:gd name="T12" fmla="*/ 36 w 66"/>
                  <a:gd name="T13" fmla="*/ 78 h 90"/>
                  <a:gd name="T14" fmla="*/ 48 w 66"/>
                  <a:gd name="T15" fmla="*/ 78 h 90"/>
                  <a:gd name="T16" fmla="*/ 60 w 66"/>
                  <a:gd name="T17" fmla="*/ 72 h 90"/>
                  <a:gd name="T18" fmla="*/ 66 w 66"/>
                  <a:gd name="T19" fmla="*/ 54 h 90"/>
                  <a:gd name="T20" fmla="*/ 66 w 66"/>
                  <a:gd name="T21" fmla="*/ 48 h 90"/>
                  <a:gd name="T22" fmla="*/ 66 w 66"/>
                  <a:gd name="T23" fmla="*/ 24 h 90"/>
                  <a:gd name="T24" fmla="*/ 48 w 66"/>
                  <a:gd name="T25" fmla="*/ 0 h 90"/>
                  <a:gd name="T26" fmla="*/ 36 w 66"/>
                  <a:gd name="T27" fmla="*/ 6 h 90"/>
                  <a:gd name="T28" fmla="*/ 24 w 66"/>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0">
                    <a:moveTo>
                      <a:pt x="24" y="0"/>
                    </a:moveTo>
                    <a:lnTo>
                      <a:pt x="12" y="12"/>
                    </a:lnTo>
                    <a:lnTo>
                      <a:pt x="18" y="36"/>
                    </a:lnTo>
                    <a:lnTo>
                      <a:pt x="0" y="36"/>
                    </a:lnTo>
                    <a:lnTo>
                      <a:pt x="18" y="60"/>
                    </a:lnTo>
                    <a:lnTo>
                      <a:pt x="6" y="90"/>
                    </a:lnTo>
                    <a:lnTo>
                      <a:pt x="36" y="78"/>
                    </a:lnTo>
                    <a:lnTo>
                      <a:pt x="48" y="78"/>
                    </a:lnTo>
                    <a:lnTo>
                      <a:pt x="60" y="72"/>
                    </a:lnTo>
                    <a:lnTo>
                      <a:pt x="66" y="54"/>
                    </a:lnTo>
                    <a:lnTo>
                      <a:pt x="66" y="48"/>
                    </a:lnTo>
                    <a:lnTo>
                      <a:pt x="66" y="24"/>
                    </a:lnTo>
                    <a:lnTo>
                      <a:pt x="48" y="0"/>
                    </a:lnTo>
                    <a:lnTo>
                      <a:pt x="36"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7" name="Freeform 146"/>
              <p:cNvSpPr>
                <a:spLocks/>
              </p:cNvSpPr>
              <p:nvPr/>
            </p:nvSpPr>
            <p:spPr bwMode="auto">
              <a:xfrm>
                <a:off x="4848" y="1980"/>
                <a:ext cx="114" cy="132"/>
              </a:xfrm>
              <a:custGeom>
                <a:avLst/>
                <a:gdLst>
                  <a:gd name="T0" fmla="*/ 114 w 114"/>
                  <a:gd name="T1" fmla="*/ 12 h 132"/>
                  <a:gd name="T2" fmla="*/ 114 w 114"/>
                  <a:gd name="T3" fmla="*/ 12 h 132"/>
                  <a:gd name="T4" fmla="*/ 114 w 114"/>
                  <a:gd name="T5" fmla="*/ 12 h 132"/>
                  <a:gd name="T6" fmla="*/ 108 w 114"/>
                  <a:gd name="T7" fmla="*/ 0 h 132"/>
                  <a:gd name="T8" fmla="*/ 84 w 114"/>
                  <a:gd name="T9" fmla="*/ 24 h 132"/>
                  <a:gd name="T10" fmla="*/ 72 w 114"/>
                  <a:gd name="T11" fmla="*/ 24 h 132"/>
                  <a:gd name="T12" fmla="*/ 72 w 114"/>
                  <a:gd name="T13" fmla="*/ 42 h 132"/>
                  <a:gd name="T14" fmla="*/ 48 w 114"/>
                  <a:gd name="T15" fmla="*/ 36 h 132"/>
                  <a:gd name="T16" fmla="*/ 30 w 114"/>
                  <a:gd name="T17" fmla="*/ 54 h 132"/>
                  <a:gd name="T18" fmla="*/ 6 w 114"/>
                  <a:gd name="T19" fmla="*/ 66 h 132"/>
                  <a:gd name="T20" fmla="*/ 6 w 114"/>
                  <a:gd name="T21" fmla="*/ 72 h 132"/>
                  <a:gd name="T22" fmla="*/ 0 w 114"/>
                  <a:gd name="T23" fmla="*/ 78 h 132"/>
                  <a:gd name="T24" fmla="*/ 6 w 114"/>
                  <a:gd name="T25" fmla="*/ 84 h 132"/>
                  <a:gd name="T26" fmla="*/ 24 w 114"/>
                  <a:gd name="T27" fmla="*/ 84 h 132"/>
                  <a:gd name="T28" fmla="*/ 18 w 114"/>
                  <a:gd name="T29" fmla="*/ 108 h 132"/>
                  <a:gd name="T30" fmla="*/ 6 w 114"/>
                  <a:gd name="T31" fmla="*/ 120 h 132"/>
                  <a:gd name="T32" fmla="*/ 18 w 114"/>
                  <a:gd name="T33" fmla="*/ 132 h 132"/>
                  <a:gd name="T34" fmla="*/ 24 w 114"/>
                  <a:gd name="T35" fmla="*/ 120 h 132"/>
                  <a:gd name="T36" fmla="*/ 42 w 114"/>
                  <a:gd name="T37" fmla="*/ 126 h 132"/>
                  <a:gd name="T38" fmla="*/ 42 w 114"/>
                  <a:gd name="T39" fmla="*/ 126 h 132"/>
                  <a:gd name="T40" fmla="*/ 54 w 114"/>
                  <a:gd name="T41" fmla="*/ 114 h 132"/>
                  <a:gd name="T42" fmla="*/ 66 w 114"/>
                  <a:gd name="T43" fmla="*/ 120 h 132"/>
                  <a:gd name="T44" fmla="*/ 78 w 114"/>
                  <a:gd name="T45" fmla="*/ 114 h 132"/>
                  <a:gd name="T46" fmla="*/ 60 w 114"/>
                  <a:gd name="T47" fmla="*/ 96 h 132"/>
                  <a:gd name="T48" fmla="*/ 54 w 114"/>
                  <a:gd name="T49" fmla="*/ 90 h 132"/>
                  <a:gd name="T50" fmla="*/ 60 w 114"/>
                  <a:gd name="T51" fmla="*/ 78 h 132"/>
                  <a:gd name="T52" fmla="*/ 102 w 114"/>
                  <a:gd name="T53" fmla="*/ 54 h 132"/>
                  <a:gd name="T54" fmla="*/ 96 w 114"/>
                  <a:gd name="T55" fmla="*/ 36 h 132"/>
                  <a:gd name="T56" fmla="*/ 114 w 114"/>
                  <a:gd name="T57" fmla="*/ 12 h 132"/>
                  <a:gd name="T58" fmla="*/ 114 w 114"/>
                  <a:gd name="T59" fmla="*/ 12 h 132"/>
                  <a:gd name="T60" fmla="*/ 114 w 114"/>
                  <a:gd name="T61" fmla="*/ 12 h 132"/>
                  <a:gd name="T62" fmla="*/ 114 w 114"/>
                  <a:gd name="T63"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32">
                    <a:moveTo>
                      <a:pt x="114" y="12"/>
                    </a:moveTo>
                    <a:lnTo>
                      <a:pt x="114" y="12"/>
                    </a:lnTo>
                    <a:lnTo>
                      <a:pt x="114" y="12"/>
                    </a:lnTo>
                    <a:lnTo>
                      <a:pt x="108" y="0"/>
                    </a:lnTo>
                    <a:lnTo>
                      <a:pt x="84" y="24"/>
                    </a:lnTo>
                    <a:lnTo>
                      <a:pt x="72" y="24"/>
                    </a:lnTo>
                    <a:lnTo>
                      <a:pt x="72" y="42"/>
                    </a:lnTo>
                    <a:lnTo>
                      <a:pt x="48" y="36"/>
                    </a:lnTo>
                    <a:lnTo>
                      <a:pt x="30" y="54"/>
                    </a:lnTo>
                    <a:lnTo>
                      <a:pt x="6" y="66"/>
                    </a:lnTo>
                    <a:lnTo>
                      <a:pt x="6" y="72"/>
                    </a:lnTo>
                    <a:lnTo>
                      <a:pt x="0" y="78"/>
                    </a:lnTo>
                    <a:lnTo>
                      <a:pt x="6" y="84"/>
                    </a:lnTo>
                    <a:lnTo>
                      <a:pt x="24" y="84"/>
                    </a:lnTo>
                    <a:lnTo>
                      <a:pt x="18" y="108"/>
                    </a:lnTo>
                    <a:lnTo>
                      <a:pt x="6" y="120"/>
                    </a:lnTo>
                    <a:lnTo>
                      <a:pt x="18" y="132"/>
                    </a:lnTo>
                    <a:lnTo>
                      <a:pt x="24" y="120"/>
                    </a:lnTo>
                    <a:lnTo>
                      <a:pt x="42" y="126"/>
                    </a:lnTo>
                    <a:lnTo>
                      <a:pt x="42" y="126"/>
                    </a:lnTo>
                    <a:lnTo>
                      <a:pt x="54" y="114"/>
                    </a:lnTo>
                    <a:lnTo>
                      <a:pt x="66" y="120"/>
                    </a:lnTo>
                    <a:lnTo>
                      <a:pt x="78" y="114"/>
                    </a:lnTo>
                    <a:lnTo>
                      <a:pt x="60" y="96"/>
                    </a:lnTo>
                    <a:lnTo>
                      <a:pt x="54" y="90"/>
                    </a:lnTo>
                    <a:lnTo>
                      <a:pt x="60" y="78"/>
                    </a:lnTo>
                    <a:lnTo>
                      <a:pt x="102" y="54"/>
                    </a:lnTo>
                    <a:lnTo>
                      <a:pt x="96" y="36"/>
                    </a:lnTo>
                    <a:lnTo>
                      <a:pt x="114" y="12"/>
                    </a:lnTo>
                    <a:lnTo>
                      <a:pt x="114" y="12"/>
                    </a:lnTo>
                    <a:lnTo>
                      <a:pt x="114" y="12"/>
                    </a:lnTo>
                    <a:lnTo>
                      <a:pt x="11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8" name="Freeform 147"/>
              <p:cNvSpPr>
                <a:spLocks/>
              </p:cNvSpPr>
              <p:nvPr/>
            </p:nvSpPr>
            <p:spPr bwMode="auto">
              <a:xfrm>
                <a:off x="4356" y="2466"/>
                <a:ext cx="144" cy="180"/>
              </a:xfrm>
              <a:custGeom>
                <a:avLst/>
                <a:gdLst>
                  <a:gd name="T0" fmla="*/ 84 w 144"/>
                  <a:gd name="T1" fmla="*/ 144 h 180"/>
                  <a:gd name="T2" fmla="*/ 102 w 144"/>
                  <a:gd name="T3" fmla="*/ 126 h 180"/>
                  <a:gd name="T4" fmla="*/ 132 w 144"/>
                  <a:gd name="T5" fmla="*/ 126 h 180"/>
                  <a:gd name="T6" fmla="*/ 138 w 144"/>
                  <a:gd name="T7" fmla="*/ 126 h 180"/>
                  <a:gd name="T8" fmla="*/ 144 w 144"/>
                  <a:gd name="T9" fmla="*/ 126 h 180"/>
                  <a:gd name="T10" fmla="*/ 144 w 144"/>
                  <a:gd name="T11" fmla="*/ 126 h 180"/>
                  <a:gd name="T12" fmla="*/ 144 w 144"/>
                  <a:gd name="T13" fmla="*/ 126 h 180"/>
                  <a:gd name="T14" fmla="*/ 144 w 144"/>
                  <a:gd name="T15" fmla="*/ 126 h 180"/>
                  <a:gd name="T16" fmla="*/ 144 w 144"/>
                  <a:gd name="T17" fmla="*/ 120 h 180"/>
                  <a:gd name="T18" fmla="*/ 144 w 144"/>
                  <a:gd name="T19" fmla="*/ 96 h 180"/>
                  <a:gd name="T20" fmla="*/ 138 w 144"/>
                  <a:gd name="T21" fmla="*/ 96 h 180"/>
                  <a:gd name="T22" fmla="*/ 126 w 144"/>
                  <a:gd name="T23" fmla="*/ 90 h 180"/>
                  <a:gd name="T24" fmla="*/ 126 w 144"/>
                  <a:gd name="T25" fmla="*/ 60 h 180"/>
                  <a:gd name="T26" fmla="*/ 114 w 144"/>
                  <a:gd name="T27" fmla="*/ 48 h 180"/>
                  <a:gd name="T28" fmla="*/ 60 w 144"/>
                  <a:gd name="T29" fmla="*/ 60 h 180"/>
                  <a:gd name="T30" fmla="*/ 66 w 144"/>
                  <a:gd name="T31" fmla="*/ 18 h 180"/>
                  <a:gd name="T32" fmla="*/ 42 w 144"/>
                  <a:gd name="T33" fmla="*/ 0 h 180"/>
                  <a:gd name="T34" fmla="*/ 42 w 144"/>
                  <a:gd name="T35" fmla="*/ 0 h 180"/>
                  <a:gd name="T36" fmla="*/ 42 w 144"/>
                  <a:gd name="T37" fmla="*/ 0 h 180"/>
                  <a:gd name="T38" fmla="*/ 24 w 144"/>
                  <a:gd name="T39" fmla="*/ 18 h 180"/>
                  <a:gd name="T40" fmla="*/ 6 w 144"/>
                  <a:gd name="T41" fmla="*/ 24 h 180"/>
                  <a:gd name="T42" fmla="*/ 0 w 144"/>
                  <a:gd name="T43" fmla="*/ 48 h 180"/>
                  <a:gd name="T44" fmla="*/ 24 w 144"/>
                  <a:gd name="T45" fmla="*/ 90 h 180"/>
                  <a:gd name="T46" fmla="*/ 12 w 144"/>
                  <a:gd name="T47" fmla="*/ 114 h 180"/>
                  <a:gd name="T48" fmla="*/ 42 w 144"/>
                  <a:gd name="T49" fmla="*/ 174 h 180"/>
                  <a:gd name="T50" fmla="*/ 42 w 144"/>
                  <a:gd name="T51" fmla="*/ 168 h 180"/>
                  <a:gd name="T52" fmla="*/ 42 w 144"/>
                  <a:gd name="T53" fmla="*/ 144 h 180"/>
                  <a:gd name="T54" fmla="*/ 60 w 144"/>
                  <a:gd name="T55" fmla="*/ 144 h 180"/>
                  <a:gd name="T56" fmla="*/ 60 w 144"/>
                  <a:gd name="T57" fmla="*/ 156 h 180"/>
                  <a:gd name="T58" fmla="*/ 78 w 144"/>
                  <a:gd name="T59" fmla="*/ 156 h 180"/>
                  <a:gd name="T60" fmla="*/ 96 w 144"/>
                  <a:gd name="T61" fmla="*/ 180 h 180"/>
                  <a:gd name="T62" fmla="*/ 96 w 144"/>
                  <a:gd name="T63" fmla="*/ 156 h 180"/>
                  <a:gd name="T64" fmla="*/ 84 w 144"/>
                  <a:gd name="T65" fmla="*/ 14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80">
                    <a:moveTo>
                      <a:pt x="84" y="144"/>
                    </a:moveTo>
                    <a:lnTo>
                      <a:pt x="102" y="126"/>
                    </a:lnTo>
                    <a:lnTo>
                      <a:pt x="132" y="126"/>
                    </a:lnTo>
                    <a:lnTo>
                      <a:pt x="138" y="126"/>
                    </a:lnTo>
                    <a:lnTo>
                      <a:pt x="144" y="126"/>
                    </a:lnTo>
                    <a:lnTo>
                      <a:pt x="144" y="126"/>
                    </a:lnTo>
                    <a:lnTo>
                      <a:pt x="144" y="126"/>
                    </a:lnTo>
                    <a:lnTo>
                      <a:pt x="144" y="126"/>
                    </a:lnTo>
                    <a:lnTo>
                      <a:pt x="144" y="120"/>
                    </a:lnTo>
                    <a:lnTo>
                      <a:pt x="144" y="96"/>
                    </a:lnTo>
                    <a:lnTo>
                      <a:pt x="138" y="96"/>
                    </a:lnTo>
                    <a:lnTo>
                      <a:pt x="126" y="90"/>
                    </a:lnTo>
                    <a:lnTo>
                      <a:pt x="126" y="60"/>
                    </a:lnTo>
                    <a:lnTo>
                      <a:pt x="114" y="48"/>
                    </a:lnTo>
                    <a:lnTo>
                      <a:pt x="60" y="60"/>
                    </a:lnTo>
                    <a:lnTo>
                      <a:pt x="66" y="18"/>
                    </a:lnTo>
                    <a:lnTo>
                      <a:pt x="42" y="0"/>
                    </a:lnTo>
                    <a:lnTo>
                      <a:pt x="42" y="0"/>
                    </a:lnTo>
                    <a:lnTo>
                      <a:pt x="42" y="0"/>
                    </a:lnTo>
                    <a:lnTo>
                      <a:pt x="24" y="18"/>
                    </a:lnTo>
                    <a:lnTo>
                      <a:pt x="6" y="24"/>
                    </a:lnTo>
                    <a:lnTo>
                      <a:pt x="0" y="48"/>
                    </a:lnTo>
                    <a:lnTo>
                      <a:pt x="24" y="90"/>
                    </a:lnTo>
                    <a:lnTo>
                      <a:pt x="12" y="114"/>
                    </a:lnTo>
                    <a:lnTo>
                      <a:pt x="42" y="174"/>
                    </a:lnTo>
                    <a:lnTo>
                      <a:pt x="42" y="168"/>
                    </a:lnTo>
                    <a:lnTo>
                      <a:pt x="42" y="144"/>
                    </a:lnTo>
                    <a:lnTo>
                      <a:pt x="60" y="144"/>
                    </a:lnTo>
                    <a:lnTo>
                      <a:pt x="60" y="156"/>
                    </a:lnTo>
                    <a:lnTo>
                      <a:pt x="78" y="156"/>
                    </a:lnTo>
                    <a:lnTo>
                      <a:pt x="96" y="180"/>
                    </a:lnTo>
                    <a:lnTo>
                      <a:pt x="96" y="156"/>
                    </a:lnTo>
                    <a:lnTo>
                      <a:pt x="8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9" name="Freeform 148"/>
              <p:cNvSpPr>
                <a:spLocks/>
              </p:cNvSpPr>
              <p:nvPr/>
            </p:nvSpPr>
            <p:spPr bwMode="auto">
              <a:xfrm>
                <a:off x="4368" y="2640"/>
                <a:ext cx="72" cy="114"/>
              </a:xfrm>
              <a:custGeom>
                <a:avLst/>
                <a:gdLst>
                  <a:gd name="T0" fmla="*/ 36 w 72"/>
                  <a:gd name="T1" fmla="*/ 96 h 114"/>
                  <a:gd name="T2" fmla="*/ 48 w 72"/>
                  <a:gd name="T3" fmla="*/ 96 h 114"/>
                  <a:gd name="T4" fmla="*/ 54 w 72"/>
                  <a:gd name="T5" fmla="*/ 108 h 114"/>
                  <a:gd name="T6" fmla="*/ 54 w 72"/>
                  <a:gd name="T7" fmla="*/ 114 h 114"/>
                  <a:gd name="T8" fmla="*/ 72 w 72"/>
                  <a:gd name="T9" fmla="*/ 102 h 114"/>
                  <a:gd name="T10" fmla="*/ 72 w 72"/>
                  <a:gd name="T11" fmla="*/ 102 h 114"/>
                  <a:gd name="T12" fmla="*/ 60 w 72"/>
                  <a:gd name="T13" fmla="*/ 90 h 114"/>
                  <a:gd name="T14" fmla="*/ 42 w 72"/>
                  <a:gd name="T15" fmla="*/ 84 h 114"/>
                  <a:gd name="T16" fmla="*/ 30 w 72"/>
                  <a:gd name="T17" fmla="*/ 48 h 114"/>
                  <a:gd name="T18" fmla="*/ 18 w 72"/>
                  <a:gd name="T19" fmla="*/ 48 h 114"/>
                  <a:gd name="T20" fmla="*/ 18 w 72"/>
                  <a:gd name="T21" fmla="*/ 24 h 114"/>
                  <a:gd name="T22" fmla="*/ 24 w 72"/>
                  <a:gd name="T23" fmla="*/ 0 h 114"/>
                  <a:gd name="T24" fmla="*/ 12 w 72"/>
                  <a:gd name="T25" fmla="*/ 18 h 114"/>
                  <a:gd name="T26" fmla="*/ 6 w 72"/>
                  <a:gd name="T27" fmla="*/ 30 h 114"/>
                  <a:gd name="T28" fmla="*/ 6 w 72"/>
                  <a:gd name="T29" fmla="*/ 30 h 114"/>
                  <a:gd name="T30" fmla="*/ 0 w 72"/>
                  <a:gd name="T31" fmla="*/ 66 h 114"/>
                  <a:gd name="T32" fmla="*/ 12 w 72"/>
                  <a:gd name="T33" fmla="*/ 66 h 114"/>
                  <a:gd name="T34" fmla="*/ 36 w 72"/>
                  <a:gd name="T3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4">
                    <a:moveTo>
                      <a:pt x="36" y="96"/>
                    </a:moveTo>
                    <a:lnTo>
                      <a:pt x="48" y="96"/>
                    </a:lnTo>
                    <a:lnTo>
                      <a:pt x="54" y="108"/>
                    </a:lnTo>
                    <a:lnTo>
                      <a:pt x="54" y="114"/>
                    </a:lnTo>
                    <a:lnTo>
                      <a:pt x="72" y="102"/>
                    </a:lnTo>
                    <a:lnTo>
                      <a:pt x="72" y="102"/>
                    </a:lnTo>
                    <a:lnTo>
                      <a:pt x="60" y="90"/>
                    </a:lnTo>
                    <a:lnTo>
                      <a:pt x="42" y="84"/>
                    </a:lnTo>
                    <a:lnTo>
                      <a:pt x="30" y="48"/>
                    </a:lnTo>
                    <a:lnTo>
                      <a:pt x="18" y="48"/>
                    </a:lnTo>
                    <a:lnTo>
                      <a:pt x="18" y="24"/>
                    </a:lnTo>
                    <a:lnTo>
                      <a:pt x="24" y="0"/>
                    </a:lnTo>
                    <a:lnTo>
                      <a:pt x="12" y="18"/>
                    </a:lnTo>
                    <a:lnTo>
                      <a:pt x="6" y="30"/>
                    </a:lnTo>
                    <a:lnTo>
                      <a:pt x="6" y="30"/>
                    </a:lnTo>
                    <a:lnTo>
                      <a:pt x="0" y="66"/>
                    </a:lnTo>
                    <a:lnTo>
                      <a:pt x="12" y="66"/>
                    </a:lnTo>
                    <a:lnTo>
                      <a:pt x="36"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0" name="Freeform 149"/>
              <p:cNvSpPr>
                <a:spLocks/>
              </p:cNvSpPr>
              <p:nvPr/>
            </p:nvSpPr>
            <p:spPr bwMode="auto">
              <a:xfrm>
                <a:off x="4422" y="2742"/>
                <a:ext cx="18" cy="12"/>
              </a:xfrm>
              <a:custGeom>
                <a:avLst/>
                <a:gdLst>
                  <a:gd name="T0" fmla="*/ 0 w 18"/>
                  <a:gd name="T1" fmla="*/ 6 h 12"/>
                  <a:gd name="T2" fmla="*/ 0 w 18"/>
                  <a:gd name="T3" fmla="*/ 12 h 12"/>
                  <a:gd name="T4" fmla="*/ 18 w 18"/>
                  <a:gd name="T5" fmla="*/ 0 h 12"/>
                  <a:gd name="T6" fmla="*/ 18 w 18"/>
                  <a:gd name="T7" fmla="*/ 0 h 12"/>
                  <a:gd name="T8" fmla="*/ 0 w 18"/>
                  <a:gd name="T9" fmla="*/ 12 h 12"/>
                  <a:gd name="T10" fmla="*/ 0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0" y="6"/>
                    </a:moveTo>
                    <a:lnTo>
                      <a:pt x="0" y="12"/>
                    </a:lnTo>
                    <a:lnTo>
                      <a:pt x="18" y="0"/>
                    </a:lnTo>
                    <a:lnTo>
                      <a:pt x="18" y="0"/>
                    </a:lnTo>
                    <a:lnTo>
                      <a:pt x="0" y="12"/>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1" name="Rectangle 150"/>
              <p:cNvSpPr>
                <a:spLocks noChangeArrowheads="1"/>
              </p:cNvSpPr>
              <p:nvPr/>
            </p:nvSpPr>
            <p:spPr bwMode="auto">
              <a:xfrm>
                <a:off x="4494" y="259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2" name="Freeform 151"/>
              <p:cNvSpPr>
                <a:spLocks/>
              </p:cNvSpPr>
              <p:nvPr/>
            </p:nvSpPr>
            <p:spPr bwMode="auto">
              <a:xfrm>
                <a:off x="4398" y="2466"/>
                <a:ext cx="24" cy="18"/>
              </a:xfrm>
              <a:custGeom>
                <a:avLst/>
                <a:gdLst>
                  <a:gd name="T0" fmla="*/ 0 w 24"/>
                  <a:gd name="T1" fmla="*/ 0 h 18"/>
                  <a:gd name="T2" fmla="*/ 24 w 24"/>
                  <a:gd name="T3" fmla="*/ 18 h 18"/>
                  <a:gd name="T4" fmla="*/ 0 w 24"/>
                  <a:gd name="T5" fmla="*/ 0 h 18"/>
                  <a:gd name="T6" fmla="*/ 0 w 24"/>
                  <a:gd name="T7" fmla="*/ 0 h 18"/>
                </a:gdLst>
                <a:ahLst/>
                <a:cxnLst>
                  <a:cxn ang="0">
                    <a:pos x="T0" y="T1"/>
                  </a:cxn>
                  <a:cxn ang="0">
                    <a:pos x="T2" y="T3"/>
                  </a:cxn>
                  <a:cxn ang="0">
                    <a:pos x="T4" y="T5"/>
                  </a:cxn>
                  <a:cxn ang="0">
                    <a:pos x="T6" y="T7"/>
                  </a:cxn>
                </a:cxnLst>
                <a:rect l="0" t="0" r="r" b="b"/>
                <a:pathLst>
                  <a:path w="24" h="18">
                    <a:moveTo>
                      <a:pt x="0" y="0"/>
                    </a:moveTo>
                    <a:lnTo>
                      <a:pt x="24"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3" name="Freeform 152"/>
              <p:cNvSpPr>
                <a:spLocks/>
              </p:cNvSpPr>
              <p:nvPr/>
            </p:nvSpPr>
            <p:spPr bwMode="auto">
              <a:xfrm>
                <a:off x="4416" y="2514"/>
                <a:ext cx="54" cy="12"/>
              </a:xfrm>
              <a:custGeom>
                <a:avLst/>
                <a:gdLst>
                  <a:gd name="T0" fmla="*/ 0 w 54"/>
                  <a:gd name="T1" fmla="*/ 12 h 12"/>
                  <a:gd name="T2" fmla="*/ 54 w 54"/>
                  <a:gd name="T3" fmla="*/ 0 h 12"/>
                  <a:gd name="T4" fmla="*/ 54 w 54"/>
                  <a:gd name="T5" fmla="*/ 0 h 12"/>
                  <a:gd name="T6" fmla="*/ 0 w 54"/>
                  <a:gd name="T7" fmla="*/ 12 h 12"/>
                </a:gdLst>
                <a:ahLst/>
                <a:cxnLst>
                  <a:cxn ang="0">
                    <a:pos x="T0" y="T1"/>
                  </a:cxn>
                  <a:cxn ang="0">
                    <a:pos x="T2" y="T3"/>
                  </a:cxn>
                  <a:cxn ang="0">
                    <a:pos x="T4" y="T5"/>
                  </a:cxn>
                  <a:cxn ang="0">
                    <a:pos x="T6" y="T7"/>
                  </a:cxn>
                </a:cxnLst>
                <a:rect l="0" t="0" r="r" b="b"/>
                <a:pathLst>
                  <a:path w="54" h="12">
                    <a:moveTo>
                      <a:pt x="0" y="12"/>
                    </a:moveTo>
                    <a:lnTo>
                      <a:pt x="54" y="0"/>
                    </a:lnTo>
                    <a:lnTo>
                      <a:pt x="54"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4" name="Freeform 153"/>
              <p:cNvSpPr>
                <a:spLocks/>
              </p:cNvSpPr>
              <p:nvPr/>
            </p:nvSpPr>
            <p:spPr bwMode="auto">
              <a:xfrm>
                <a:off x="4494" y="2562"/>
                <a:ext cx="6" cy="30"/>
              </a:xfrm>
              <a:custGeom>
                <a:avLst/>
                <a:gdLst>
                  <a:gd name="T0" fmla="*/ 6 w 6"/>
                  <a:gd name="T1" fmla="*/ 0 h 30"/>
                  <a:gd name="T2" fmla="*/ 0 w 6"/>
                  <a:gd name="T3" fmla="*/ 0 h 30"/>
                  <a:gd name="T4" fmla="*/ 6 w 6"/>
                  <a:gd name="T5" fmla="*/ 0 h 30"/>
                  <a:gd name="T6" fmla="*/ 6 w 6"/>
                  <a:gd name="T7" fmla="*/ 24 h 30"/>
                  <a:gd name="T8" fmla="*/ 6 w 6"/>
                  <a:gd name="T9" fmla="*/ 30 h 30"/>
                  <a:gd name="T10" fmla="*/ 6 w 6"/>
                  <a:gd name="T11" fmla="*/ 30 h 30"/>
                  <a:gd name="T12" fmla="*/ 6 w 6"/>
                  <a:gd name="T13" fmla="*/ 24 h 30"/>
                  <a:gd name="T14" fmla="*/ 6 w 6"/>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0">
                    <a:moveTo>
                      <a:pt x="6" y="0"/>
                    </a:moveTo>
                    <a:lnTo>
                      <a:pt x="0" y="0"/>
                    </a:lnTo>
                    <a:lnTo>
                      <a:pt x="6" y="0"/>
                    </a:lnTo>
                    <a:lnTo>
                      <a:pt x="6" y="24"/>
                    </a:lnTo>
                    <a:lnTo>
                      <a:pt x="6" y="30"/>
                    </a:lnTo>
                    <a:lnTo>
                      <a:pt x="6" y="30"/>
                    </a:lnTo>
                    <a:lnTo>
                      <a:pt x="6"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5" name="Freeform 154"/>
              <p:cNvSpPr>
                <a:spLocks/>
              </p:cNvSpPr>
              <p:nvPr/>
            </p:nvSpPr>
            <p:spPr bwMode="auto">
              <a:xfrm>
                <a:off x="4176" y="1722"/>
                <a:ext cx="582" cy="294"/>
              </a:xfrm>
              <a:custGeom>
                <a:avLst/>
                <a:gdLst>
                  <a:gd name="T0" fmla="*/ 6 w 582"/>
                  <a:gd name="T1" fmla="*/ 96 h 294"/>
                  <a:gd name="T2" fmla="*/ 6 w 582"/>
                  <a:gd name="T3" fmla="*/ 96 h 294"/>
                  <a:gd name="T4" fmla="*/ 30 w 582"/>
                  <a:gd name="T5" fmla="*/ 126 h 294"/>
                  <a:gd name="T6" fmla="*/ 30 w 582"/>
                  <a:gd name="T7" fmla="*/ 126 h 294"/>
                  <a:gd name="T8" fmla="*/ 60 w 582"/>
                  <a:gd name="T9" fmla="*/ 174 h 294"/>
                  <a:gd name="T10" fmla="*/ 138 w 582"/>
                  <a:gd name="T11" fmla="*/ 222 h 294"/>
                  <a:gd name="T12" fmla="*/ 234 w 582"/>
                  <a:gd name="T13" fmla="*/ 258 h 294"/>
                  <a:gd name="T14" fmla="*/ 366 w 582"/>
                  <a:gd name="T15" fmla="*/ 270 h 294"/>
                  <a:gd name="T16" fmla="*/ 444 w 582"/>
                  <a:gd name="T17" fmla="*/ 240 h 294"/>
                  <a:gd name="T18" fmla="*/ 438 w 582"/>
                  <a:gd name="T19" fmla="*/ 222 h 294"/>
                  <a:gd name="T20" fmla="*/ 450 w 582"/>
                  <a:gd name="T21" fmla="*/ 204 h 294"/>
                  <a:gd name="T22" fmla="*/ 450 w 582"/>
                  <a:gd name="T23" fmla="*/ 204 h 294"/>
                  <a:gd name="T24" fmla="*/ 504 w 582"/>
                  <a:gd name="T25" fmla="*/ 192 h 294"/>
                  <a:gd name="T26" fmla="*/ 552 w 582"/>
                  <a:gd name="T27" fmla="*/ 162 h 294"/>
                  <a:gd name="T28" fmla="*/ 570 w 582"/>
                  <a:gd name="T29" fmla="*/ 138 h 294"/>
                  <a:gd name="T30" fmla="*/ 516 w 582"/>
                  <a:gd name="T31" fmla="*/ 132 h 294"/>
                  <a:gd name="T32" fmla="*/ 510 w 582"/>
                  <a:gd name="T33" fmla="*/ 132 h 294"/>
                  <a:gd name="T34" fmla="*/ 516 w 582"/>
                  <a:gd name="T35" fmla="*/ 78 h 294"/>
                  <a:gd name="T36" fmla="*/ 504 w 582"/>
                  <a:gd name="T37" fmla="*/ 72 h 294"/>
                  <a:gd name="T38" fmla="*/ 468 w 582"/>
                  <a:gd name="T39" fmla="*/ 84 h 294"/>
                  <a:gd name="T40" fmla="*/ 426 w 582"/>
                  <a:gd name="T41" fmla="*/ 96 h 294"/>
                  <a:gd name="T42" fmla="*/ 294 w 582"/>
                  <a:gd name="T43" fmla="*/ 60 h 294"/>
                  <a:gd name="T44" fmla="*/ 264 w 582"/>
                  <a:gd name="T45" fmla="*/ 48 h 294"/>
                  <a:gd name="T46" fmla="*/ 216 w 582"/>
                  <a:gd name="T47" fmla="*/ 6 h 294"/>
                  <a:gd name="T48" fmla="*/ 186 w 582"/>
                  <a:gd name="T49" fmla="*/ 30 h 294"/>
                  <a:gd name="T50" fmla="*/ 186 w 582"/>
                  <a:gd name="T51" fmla="*/ 66 h 294"/>
                  <a:gd name="T52" fmla="*/ 150 w 582"/>
                  <a:gd name="T53" fmla="*/ 66 h 294"/>
                  <a:gd name="T54" fmla="*/ 126 w 582"/>
                  <a:gd name="T55" fmla="*/ 60 h 294"/>
                  <a:gd name="T56" fmla="*/ 108 w 582"/>
                  <a:gd name="T57" fmla="*/ 60 h 294"/>
                  <a:gd name="T58" fmla="*/ 108 w 582"/>
                  <a:gd name="T59" fmla="*/ 60 h 294"/>
                  <a:gd name="T60" fmla="*/ 90 w 582"/>
                  <a:gd name="T61" fmla="*/ 48 h 294"/>
                  <a:gd name="T62" fmla="*/ 6 w 582"/>
                  <a:gd name="T63" fmla="*/ 84 h 294"/>
                  <a:gd name="T64" fmla="*/ 0 w 582"/>
                  <a:gd name="T65" fmla="*/ 9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2" h="294">
                    <a:moveTo>
                      <a:pt x="6" y="96"/>
                    </a:moveTo>
                    <a:lnTo>
                      <a:pt x="6" y="96"/>
                    </a:lnTo>
                    <a:lnTo>
                      <a:pt x="6" y="96"/>
                    </a:lnTo>
                    <a:lnTo>
                      <a:pt x="6" y="96"/>
                    </a:lnTo>
                    <a:lnTo>
                      <a:pt x="24" y="132"/>
                    </a:lnTo>
                    <a:lnTo>
                      <a:pt x="30" y="126"/>
                    </a:lnTo>
                    <a:lnTo>
                      <a:pt x="30" y="126"/>
                    </a:lnTo>
                    <a:lnTo>
                      <a:pt x="30" y="126"/>
                    </a:lnTo>
                    <a:lnTo>
                      <a:pt x="48" y="132"/>
                    </a:lnTo>
                    <a:lnTo>
                      <a:pt x="60" y="174"/>
                    </a:lnTo>
                    <a:lnTo>
                      <a:pt x="54" y="198"/>
                    </a:lnTo>
                    <a:lnTo>
                      <a:pt x="138" y="222"/>
                    </a:lnTo>
                    <a:lnTo>
                      <a:pt x="168" y="264"/>
                    </a:lnTo>
                    <a:lnTo>
                      <a:pt x="234" y="258"/>
                    </a:lnTo>
                    <a:lnTo>
                      <a:pt x="312" y="294"/>
                    </a:lnTo>
                    <a:lnTo>
                      <a:pt x="366" y="270"/>
                    </a:lnTo>
                    <a:lnTo>
                      <a:pt x="402" y="270"/>
                    </a:lnTo>
                    <a:lnTo>
                      <a:pt x="444" y="240"/>
                    </a:lnTo>
                    <a:lnTo>
                      <a:pt x="438" y="222"/>
                    </a:lnTo>
                    <a:lnTo>
                      <a:pt x="438" y="222"/>
                    </a:lnTo>
                    <a:lnTo>
                      <a:pt x="438" y="222"/>
                    </a:lnTo>
                    <a:lnTo>
                      <a:pt x="450" y="204"/>
                    </a:lnTo>
                    <a:lnTo>
                      <a:pt x="450" y="204"/>
                    </a:lnTo>
                    <a:lnTo>
                      <a:pt x="450" y="204"/>
                    </a:lnTo>
                    <a:lnTo>
                      <a:pt x="468" y="210"/>
                    </a:lnTo>
                    <a:lnTo>
                      <a:pt x="504" y="192"/>
                    </a:lnTo>
                    <a:lnTo>
                      <a:pt x="534" y="162"/>
                    </a:lnTo>
                    <a:lnTo>
                      <a:pt x="552" y="162"/>
                    </a:lnTo>
                    <a:lnTo>
                      <a:pt x="582" y="162"/>
                    </a:lnTo>
                    <a:lnTo>
                      <a:pt x="570" y="138"/>
                    </a:lnTo>
                    <a:lnTo>
                      <a:pt x="558" y="126"/>
                    </a:lnTo>
                    <a:lnTo>
                      <a:pt x="516" y="132"/>
                    </a:lnTo>
                    <a:lnTo>
                      <a:pt x="516" y="132"/>
                    </a:lnTo>
                    <a:lnTo>
                      <a:pt x="510" y="132"/>
                    </a:lnTo>
                    <a:lnTo>
                      <a:pt x="510" y="84"/>
                    </a:lnTo>
                    <a:lnTo>
                      <a:pt x="516" y="78"/>
                    </a:lnTo>
                    <a:lnTo>
                      <a:pt x="522" y="72"/>
                    </a:lnTo>
                    <a:lnTo>
                      <a:pt x="504" y="72"/>
                    </a:lnTo>
                    <a:lnTo>
                      <a:pt x="492" y="60"/>
                    </a:lnTo>
                    <a:lnTo>
                      <a:pt x="468" y="84"/>
                    </a:lnTo>
                    <a:lnTo>
                      <a:pt x="450" y="84"/>
                    </a:lnTo>
                    <a:lnTo>
                      <a:pt x="426" y="96"/>
                    </a:lnTo>
                    <a:lnTo>
                      <a:pt x="324" y="48"/>
                    </a:lnTo>
                    <a:lnTo>
                      <a:pt x="294" y="60"/>
                    </a:lnTo>
                    <a:lnTo>
                      <a:pt x="294" y="66"/>
                    </a:lnTo>
                    <a:lnTo>
                      <a:pt x="264" y="48"/>
                    </a:lnTo>
                    <a:lnTo>
                      <a:pt x="264" y="24"/>
                    </a:lnTo>
                    <a:lnTo>
                      <a:pt x="216" y="6"/>
                    </a:lnTo>
                    <a:lnTo>
                      <a:pt x="210" y="0"/>
                    </a:lnTo>
                    <a:lnTo>
                      <a:pt x="186" y="30"/>
                    </a:lnTo>
                    <a:lnTo>
                      <a:pt x="186" y="66"/>
                    </a:lnTo>
                    <a:lnTo>
                      <a:pt x="186" y="66"/>
                    </a:lnTo>
                    <a:lnTo>
                      <a:pt x="186" y="66"/>
                    </a:lnTo>
                    <a:lnTo>
                      <a:pt x="150" y="66"/>
                    </a:lnTo>
                    <a:lnTo>
                      <a:pt x="132" y="66"/>
                    </a:lnTo>
                    <a:lnTo>
                      <a:pt x="126" y="60"/>
                    </a:lnTo>
                    <a:lnTo>
                      <a:pt x="120" y="54"/>
                    </a:lnTo>
                    <a:lnTo>
                      <a:pt x="108" y="60"/>
                    </a:lnTo>
                    <a:lnTo>
                      <a:pt x="108" y="60"/>
                    </a:lnTo>
                    <a:lnTo>
                      <a:pt x="108" y="60"/>
                    </a:lnTo>
                    <a:lnTo>
                      <a:pt x="108" y="60"/>
                    </a:lnTo>
                    <a:lnTo>
                      <a:pt x="90" y="48"/>
                    </a:lnTo>
                    <a:lnTo>
                      <a:pt x="12" y="84"/>
                    </a:lnTo>
                    <a:lnTo>
                      <a:pt x="6" y="84"/>
                    </a:lnTo>
                    <a:lnTo>
                      <a:pt x="0" y="96"/>
                    </a:lnTo>
                    <a:lnTo>
                      <a:pt x="0" y="96"/>
                    </a:lnTo>
                    <a:lnTo>
                      <a:pt x="6"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6" name="Rectangle 155"/>
              <p:cNvSpPr>
                <a:spLocks noChangeArrowheads="1"/>
              </p:cNvSpPr>
              <p:nvPr/>
            </p:nvSpPr>
            <p:spPr bwMode="auto">
              <a:xfrm>
                <a:off x="4176" y="18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7" name="Freeform 156"/>
              <p:cNvSpPr>
                <a:spLocks/>
              </p:cNvSpPr>
              <p:nvPr/>
            </p:nvSpPr>
            <p:spPr bwMode="auto">
              <a:xfrm>
                <a:off x="4668" y="1782"/>
                <a:ext cx="12" cy="12"/>
              </a:xfrm>
              <a:custGeom>
                <a:avLst/>
                <a:gdLst>
                  <a:gd name="T0" fmla="*/ 0 w 12"/>
                  <a:gd name="T1" fmla="*/ 0 h 12"/>
                  <a:gd name="T2" fmla="*/ 0 w 12"/>
                  <a:gd name="T3" fmla="*/ 0 h 12"/>
                  <a:gd name="T4" fmla="*/ 12 w 12"/>
                  <a:gd name="T5" fmla="*/ 12 h 12"/>
                  <a:gd name="T6" fmla="*/ 0 w 12"/>
                  <a:gd name="T7" fmla="*/ 0 h 12"/>
                </a:gdLst>
                <a:ahLst/>
                <a:cxnLst>
                  <a:cxn ang="0">
                    <a:pos x="T0" y="T1"/>
                  </a:cxn>
                  <a:cxn ang="0">
                    <a:pos x="T2" y="T3"/>
                  </a:cxn>
                  <a:cxn ang="0">
                    <a:pos x="T4" y="T5"/>
                  </a:cxn>
                  <a:cxn ang="0">
                    <a:pos x="T6" y="T7"/>
                  </a:cxn>
                </a:cxnLst>
                <a:rect l="0" t="0" r="r" b="b"/>
                <a:pathLst>
                  <a:path w="12" h="12">
                    <a:moveTo>
                      <a:pt x="0" y="0"/>
                    </a:moveTo>
                    <a:lnTo>
                      <a:pt x="0" y="0"/>
                    </a:lnTo>
                    <a:lnTo>
                      <a:pt x="12"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8" name="Freeform 157"/>
              <p:cNvSpPr>
                <a:spLocks/>
              </p:cNvSpPr>
              <p:nvPr/>
            </p:nvSpPr>
            <p:spPr bwMode="auto">
              <a:xfrm>
                <a:off x="4362" y="1722"/>
                <a:ext cx="30" cy="66"/>
              </a:xfrm>
              <a:custGeom>
                <a:avLst/>
                <a:gdLst>
                  <a:gd name="T0" fmla="*/ 0 w 30"/>
                  <a:gd name="T1" fmla="*/ 30 h 66"/>
                  <a:gd name="T2" fmla="*/ 24 w 30"/>
                  <a:gd name="T3" fmla="*/ 0 h 66"/>
                  <a:gd name="T4" fmla="*/ 30 w 30"/>
                  <a:gd name="T5" fmla="*/ 6 h 66"/>
                  <a:gd name="T6" fmla="*/ 24 w 30"/>
                  <a:gd name="T7" fmla="*/ 0 h 66"/>
                  <a:gd name="T8" fmla="*/ 0 w 30"/>
                  <a:gd name="T9" fmla="*/ 30 h 66"/>
                  <a:gd name="T10" fmla="*/ 0 w 30"/>
                  <a:gd name="T11" fmla="*/ 66 h 66"/>
                  <a:gd name="T12" fmla="*/ 0 w 30"/>
                  <a:gd name="T13" fmla="*/ 66 h 66"/>
                  <a:gd name="T14" fmla="*/ 0 w 30"/>
                  <a:gd name="T15" fmla="*/ 3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6">
                    <a:moveTo>
                      <a:pt x="0" y="30"/>
                    </a:moveTo>
                    <a:lnTo>
                      <a:pt x="24" y="0"/>
                    </a:lnTo>
                    <a:lnTo>
                      <a:pt x="30" y="6"/>
                    </a:lnTo>
                    <a:lnTo>
                      <a:pt x="24" y="0"/>
                    </a:lnTo>
                    <a:lnTo>
                      <a:pt x="0" y="30"/>
                    </a:lnTo>
                    <a:lnTo>
                      <a:pt x="0" y="66"/>
                    </a:lnTo>
                    <a:lnTo>
                      <a:pt x="0" y="6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9" name="Rectangle 158"/>
              <p:cNvSpPr>
                <a:spLocks noChangeArrowheads="1"/>
              </p:cNvSpPr>
              <p:nvPr/>
            </p:nvSpPr>
            <p:spPr bwMode="auto">
              <a:xfrm>
                <a:off x="4284" y="178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0" name="Freeform 159"/>
              <p:cNvSpPr>
                <a:spLocks/>
              </p:cNvSpPr>
              <p:nvPr/>
            </p:nvSpPr>
            <p:spPr bwMode="auto">
              <a:xfrm>
                <a:off x="4470" y="1770"/>
                <a:ext cx="156" cy="48"/>
              </a:xfrm>
              <a:custGeom>
                <a:avLst/>
                <a:gdLst>
                  <a:gd name="T0" fmla="*/ 132 w 156"/>
                  <a:gd name="T1" fmla="*/ 48 h 48"/>
                  <a:gd name="T2" fmla="*/ 156 w 156"/>
                  <a:gd name="T3" fmla="*/ 36 h 48"/>
                  <a:gd name="T4" fmla="*/ 132 w 156"/>
                  <a:gd name="T5" fmla="*/ 48 h 48"/>
                  <a:gd name="T6" fmla="*/ 30 w 156"/>
                  <a:gd name="T7" fmla="*/ 0 h 48"/>
                  <a:gd name="T8" fmla="*/ 0 w 156"/>
                  <a:gd name="T9" fmla="*/ 12 h 48"/>
                  <a:gd name="T10" fmla="*/ 30 w 156"/>
                  <a:gd name="T11" fmla="*/ 0 h 48"/>
                  <a:gd name="T12" fmla="*/ 132 w 15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56" h="48">
                    <a:moveTo>
                      <a:pt x="132" y="48"/>
                    </a:moveTo>
                    <a:lnTo>
                      <a:pt x="156" y="36"/>
                    </a:lnTo>
                    <a:lnTo>
                      <a:pt x="132" y="48"/>
                    </a:lnTo>
                    <a:lnTo>
                      <a:pt x="30" y="0"/>
                    </a:lnTo>
                    <a:lnTo>
                      <a:pt x="0" y="12"/>
                    </a:lnTo>
                    <a:lnTo>
                      <a:pt x="30" y="0"/>
                    </a:lnTo>
                    <a:lnTo>
                      <a:pt x="132"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1" name="Freeform 160"/>
              <p:cNvSpPr>
                <a:spLocks/>
              </p:cNvSpPr>
              <p:nvPr/>
            </p:nvSpPr>
            <p:spPr bwMode="auto">
              <a:xfrm>
                <a:off x="4182" y="1806"/>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2" name="Freeform 161"/>
              <p:cNvSpPr>
                <a:spLocks/>
              </p:cNvSpPr>
              <p:nvPr/>
            </p:nvSpPr>
            <p:spPr bwMode="auto">
              <a:xfrm>
                <a:off x="4302" y="1782"/>
                <a:ext cx="24" cy="6"/>
              </a:xfrm>
              <a:custGeom>
                <a:avLst/>
                <a:gdLst>
                  <a:gd name="T0" fmla="*/ 24 w 24"/>
                  <a:gd name="T1" fmla="*/ 6 h 6"/>
                  <a:gd name="T2" fmla="*/ 6 w 24"/>
                  <a:gd name="T3" fmla="*/ 6 h 6"/>
                  <a:gd name="T4" fmla="*/ 0 w 24"/>
                  <a:gd name="T5" fmla="*/ 0 h 6"/>
                  <a:gd name="T6" fmla="*/ 6 w 24"/>
                  <a:gd name="T7" fmla="*/ 6 h 6"/>
                  <a:gd name="T8" fmla="*/ 24 w 24"/>
                  <a:gd name="T9" fmla="*/ 6 h 6"/>
                </a:gdLst>
                <a:ahLst/>
                <a:cxnLst>
                  <a:cxn ang="0">
                    <a:pos x="T0" y="T1"/>
                  </a:cxn>
                  <a:cxn ang="0">
                    <a:pos x="T2" y="T3"/>
                  </a:cxn>
                  <a:cxn ang="0">
                    <a:pos x="T4" y="T5"/>
                  </a:cxn>
                  <a:cxn ang="0">
                    <a:pos x="T6" y="T7"/>
                  </a:cxn>
                  <a:cxn ang="0">
                    <a:pos x="T8" y="T9"/>
                  </a:cxn>
                </a:cxnLst>
                <a:rect l="0" t="0" r="r" b="b"/>
                <a:pathLst>
                  <a:path w="24" h="6">
                    <a:moveTo>
                      <a:pt x="24" y="6"/>
                    </a:moveTo>
                    <a:lnTo>
                      <a:pt x="6" y="6"/>
                    </a:lnTo>
                    <a:lnTo>
                      <a:pt x="0" y="0"/>
                    </a:lnTo>
                    <a:lnTo>
                      <a:pt x="6" y="6"/>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3" name="Freeform 162"/>
              <p:cNvSpPr>
                <a:spLocks/>
              </p:cNvSpPr>
              <p:nvPr/>
            </p:nvSpPr>
            <p:spPr bwMode="auto">
              <a:xfrm>
                <a:off x="4764" y="2376"/>
                <a:ext cx="42" cy="66"/>
              </a:xfrm>
              <a:custGeom>
                <a:avLst/>
                <a:gdLst>
                  <a:gd name="T0" fmla="*/ 5 w 7"/>
                  <a:gd name="T1" fmla="*/ 8 h 11"/>
                  <a:gd name="T2" fmla="*/ 7 w 7"/>
                  <a:gd name="T3" fmla="*/ 1 h 11"/>
                  <a:gd name="T4" fmla="*/ 5 w 7"/>
                  <a:gd name="T5" fmla="*/ 0 h 11"/>
                  <a:gd name="T6" fmla="*/ 0 w 7"/>
                  <a:gd name="T7" fmla="*/ 6 h 11"/>
                  <a:gd name="T8" fmla="*/ 3 w 7"/>
                  <a:gd name="T9" fmla="*/ 11 h 11"/>
                  <a:gd name="T10" fmla="*/ 5 w 7"/>
                  <a:gd name="T11" fmla="*/ 8 h 11"/>
                </a:gdLst>
                <a:ahLst/>
                <a:cxnLst>
                  <a:cxn ang="0">
                    <a:pos x="T0" y="T1"/>
                  </a:cxn>
                  <a:cxn ang="0">
                    <a:pos x="T2" y="T3"/>
                  </a:cxn>
                  <a:cxn ang="0">
                    <a:pos x="T4" y="T5"/>
                  </a:cxn>
                  <a:cxn ang="0">
                    <a:pos x="T6" y="T7"/>
                  </a:cxn>
                  <a:cxn ang="0">
                    <a:pos x="T8" y="T9"/>
                  </a:cxn>
                  <a:cxn ang="0">
                    <a:pos x="T10" y="T11"/>
                  </a:cxn>
                </a:cxnLst>
                <a:rect l="0" t="0" r="r" b="b"/>
                <a:pathLst>
                  <a:path w="7" h="11">
                    <a:moveTo>
                      <a:pt x="5" y="8"/>
                    </a:moveTo>
                    <a:cubicBezTo>
                      <a:pt x="7" y="1"/>
                      <a:pt x="7" y="1"/>
                      <a:pt x="7" y="1"/>
                    </a:cubicBezTo>
                    <a:cubicBezTo>
                      <a:pt x="5" y="0"/>
                      <a:pt x="5" y="0"/>
                      <a:pt x="5" y="0"/>
                    </a:cubicBezTo>
                    <a:cubicBezTo>
                      <a:pt x="0" y="6"/>
                      <a:pt x="0" y="6"/>
                      <a:pt x="0" y="6"/>
                    </a:cubicBezTo>
                    <a:cubicBezTo>
                      <a:pt x="3" y="11"/>
                      <a:pt x="3" y="11"/>
                      <a:pt x="3" y="11"/>
                    </a:cubicBezTo>
                    <a:cubicBezTo>
                      <a:pt x="3" y="11"/>
                      <a:pt x="5" y="8"/>
                      <a:pt x="5" y="8"/>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4" name="Freeform 163"/>
              <p:cNvSpPr>
                <a:spLocks/>
              </p:cNvSpPr>
              <p:nvPr/>
            </p:nvSpPr>
            <p:spPr bwMode="auto">
              <a:xfrm>
                <a:off x="4554" y="2484"/>
                <a:ext cx="48" cy="36"/>
              </a:xfrm>
              <a:custGeom>
                <a:avLst/>
                <a:gdLst>
                  <a:gd name="T0" fmla="*/ 36 w 48"/>
                  <a:gd name="T1" fmla="*/ 24 h 36"/>
                  <a:gd name="T2" fmla="*/ 48 w 48"/>
                  <a:gd name="T3" fmla="*/ 6 h 36"/>
                  <a:gd name="T4" fmla="*/ 48 w 48"/>
                  <a:gd name="T5" fmla="*/ 0 h 36"/>
                  <a:gd name="T6" fmla="*/ 18 w 48"/>
                  <a:gd name="T7" fmla="*/ 0 h 36"/>
                  <a:gd name="T8" fmla="*/ 0 w 48"/>
                  <a:gd name="T9" fmla="*/ 12 h 36"/>
                  <a:gd name="T10" fmla="*/ 6 w 48"/>
                  <a:gd name="T11" fmla="*/ 30 h 36"/>
                  <a:gd name="T12" fmla="*/ 24 w 48"/>
                  <a:gd name="T13" fmla="*/ 36 h 36"/>
                  <a:gd name="T14" fmla="*/ 36 w 48"/>
                  <a:gd name="T15" fmla="*/ 24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6">
                    <a:moveTo>
                      <a:pt x="36" y="24"/>
                    </a:moveTo>
                    <a:lnTo>
                      <a:pt x="48" y="6"/>
                    </a:lnTo>
                    <a:lnTo>
                      <a:pt x="48" y="0"/>
                    </a:lnTo>
                    <a:lnTo>
                      <a:pt x="18" y="0"/>
                    </a:lnTo>
                    <a:lnTo>
                      <a:pt x="0" y="12"/>
                    </a:lnTo>
                    <a:lnTo>
                      <a:pt x="6" y="30"/>
                    </a:lnTo>
                    <a:lnTo>
                      <a:pt x="24" y="36"/>
                    </a:lnTo>
                    <a:lnTo>
                      <a:pt x="3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5" name="Freeform 164"/>
              <p:cNvSpPr>
                <a:spLocks/>
              </p:cNvSpPr>
              <p:nvPr/>
            </p:nvSpPr>
            <p:spPr bwMode="auto">
              <a:xfrm>
                <a:off x="3918" y="1686"/>
                <a:ext cx="1122" cy="792"/>
              </a:xfrm>
              <a:custGeom>
                <a:avLst/>
                <a:gdLst>
                  <a:gd name="T0" fmla="*/ 222 w 1122"/>
                  <a:gd name="T1" fmla="*/ 186 h 792"/>
                  <a:gd name="T2" fmla="*/ 120 w 1122"/>
                  <a:gd name="T3" fmla="*/ 240 h 792"/>
                  <a:gd name="T4" fmla="*/ 132 w 1122"/>
                  <a:gd name="T5" fmla="*/ 288 h 792"/>
                  <a:gd name="T6" fmla="*/ 78 w 1122"/>
                  <a:gd name="T7" fmla="*/ 342 h 792"/>
                  <a:gd name="T8" fmla="*/ 48 w 1122"/>
                  <a:gd name="T9" fmla="*/ 360 h 792"/>
                  <a:gd name="T10" fmla="*/ 0 w 1122"/>
                  <a:gd name="T11" fmla="*/ 384 h 792"/>
                  <a:gd name="T12" fmla="*/ 24 w 1122"/>
                  <a:gd name="T13" fmla="*/ 432 h 792"/>
                  <a:gd name="T14" fmla="*/ 24 w 1122"/>
                  <a:gd name="T15" fmla="*/ 432 h 792"/>
                  <a:gd name="T16" fmla="*/ 42 w 1122"/>
                  <a:gd name="T17" fmla="*/ 444 h 792"/>
                  <a:gd name="T18" fmla="*/ 84 w 1122"/>
                  <a:gd name="T19" fmla="*/ 474 h 792"/>
                  <a:gd name="T20" fmla="*/ 126 w 1122"/>
                  <a:gd name="T21" fmla="*/ 474 h 792"/>
                  <a:gd name="T22" fmla="*/ 96 w 1122"/>
                  <a:gd name="T23" fmla="*/ 546 h 792"/>
                  <a:gd name="T24" fmla="*/ 138 w 1122"/>
                  <a:gd name="T25" fmla="*/ 594 h 792"/>
                  <a:gd name="T26" fmla="*/ 144 w 1122"/>
                  <a:gd name="T27" fmla="*/ 588 h 792"/>
                  <a:gd name="T28" fmla="*/ 198 w 1122"/>
                  <a:gd name="T29" fmla="*/ 606 h 792"/>
                  <a:gd name="T30" fmla="*/ 270 w 1122"/>
                  <a:gd name="T31" fmla="*/ 636 h 792"/>
                  <a:gd name="T32" fmla="*/ 312 w 1122"/>
                  <a:gd name="T33" fmla="*/ 636 h 792"/>
                  <a:gd name="T34" fmla="*/ 390 w 1122"/>
                  <a:gd name="T35" fmla="*/ 606 h 792"/>
                  <a:gd name="T36" fmla="*/ 438 w 1122"/>
                  <a:gd name="T37" fmla="*/ 630 h 792"/>
                  <a:gd name="T38" fmla="*/ 456 w 1122"/>
                  <a:gd name="T39" fmla="*/ 678 h 792"/>
                  <a:gd name="T40" fmla="*/ 462 w 1122"/>
                  <a:gd name="T41" fmla="*/ 714 h 792"/>
                  <a:gd name="T42" fmla="*/ 486 w 1122"/>
                  <a:gd name="T43" fmla="*/ 762 h 792"/>
                  <a:gd name="T44" fmla="*/ 516 w 1122"/>
                  <a:gd name="T45" fmla="*/ 768 h 792"/>
                  <a:gd name="T46" fmla="*/ 546 w 1122"/>
                  <a:gd name="T47" fmla="*/ 744 h 792"/>
                  <a:gd name="T48" fmla="*/ 582 w 1122"/>
                  <a:gd name="T49" fmla="*/ 732 h 792"/>
                  <a:gd name="T50" fmla="*/ 618 w 1122"/>
                  <a:gd name="T51" fmla="*/ 762 h 792"/>
                  <a:gd name="T52" fmla="*/ 630 w 1122"/>
                  <a:gd name="T53" fmla="*/ 768 h 792"/>
                  <a:gd name="T54" fmla="*/ 660 w 1122"/>
                  <a:gd name="T55" fmla="*/ 780 h 792"/>
                  <a:gd name="T56" fmla="*/ 672 w 1122"/>
                  <a:gd name="T57" fmla="*/ 768 h 792"/>
                  <a:gd name="T58" fmla="*/ 732 w 1122"/>
                  <a:gd name="T59" fmla="*/ 750 h 792"/>
                  <a:gd name="T60" fmla="*/ 840 w 1122"/>
                  <a:gd name="T61" fmla="*/ 684 h 792"/>
                  <a:gd name="T62" fmla="*/ 870 w 1122"/>
                  <a:gd name="T63" fmla="*/ 630 h 792"/>
                  <a:gd name="T64" fmla="*/ 882 w 1122"/>
                  <a:gd name="T65" fmla="*/ 594 h 792"/>
                  <a:gd name="T66" fmla="*/ 888 w 1122"/>
                  <a:gd name="T67" fmla="*/ 570 h 792"/>
                  <a:gd name="T68" fmla="*/ 858 w 1122"/>
                  <a:gd name="T69" fmla="*/ 504 h 792"/>
                  <a:gd name="T70" fmla="*/ 864 w 1122"/>
                  <a:gd name="T71" fmla="*/ 462 h 792"/>
                  <a:gd name="T72" fmla="*/ 900 w 1122"/>
                  <a:gd name="T73" fmla="*/ 432 h 792"/>
                  <a:gd name="T74" fmla="*/ 834 w 1122"/>
                  <a:gd name="T75" fmla="*/ 432 h 792"/>
                  <a:gd name="T76" fmla="*/ 822 w 1122"/>
                  <a:gd name="T77" fmla="*/ 390 h 792"/>
                  <a:gd name="T78" fmla="*/ 876 w 1122"/>
                  <a:gd name="T79" fmla="*/ 348 h 792"/>
                  <a:gd name="T80" fmla="*/ 882 w 1122"/>
                  <a:gd name="T81" fmla="*/ 390 h 792"/>
                  <a:gd name="T82" fmla="*/ 912 w 1122"/>
                  <a:gd name="T83" fmla="*/ 372 h 792"/>
                  <a:gd name="T84" fmla="*/ 936 w 1122"/>
                  <a:gd name="T85" fmla="*/ 360 h 792"/>
                  <a:gd name="T86" fmla="*/ 978 w 1122"/>
                  <a:gd name="T87" fmla="*/ 330 h 792"/>
                  <a:gd name="T88" fmla="*/ 1038 w 1122"/>
                  <a:gd name="T89" fmla="*/ 294 h 792"/>
                  <a:gd name="T90" fmla="*/ 1056 w 1122"/>
                  <a:gd name="T91" fmla="*/ 252 h 792"/>
                  <a:gd name="T92" fmla="*/ 1092 w 1122"/>
                  <a:gd name="T93" fmla="*/ 240 h 792"/>
                  <a:gd name="T94" fmla="*/ 1122 w 1122"/>
                  <a:gd name="T95" fmla="*/ 150 h 792"/>
                  <a:gd name="T96" fmla="*/ 1008 w 1122"/>
                  <a:gd name="T97" fmla="*/ 114 h 792"/>
                  <a:gd name="T98" fmla="*/ 942 w 1122"/>
                  <a:gd name="T99" fmla="*/ 12 h 792"/>
                  <a:gd name="T100" fmla="*/ 852 w 1122"/>
                  <a:gd name="T101" fmla="*/ 30 h 792"/>
                  <a:gd name="T102" fmla="*/ 864 w 1122"/>
                  <a:gd name="T103" fmla="*/ 48 h 792"/>
                  <a:gd name="T104" fmla="*/ 816 w 1122"/>
                  <a:gd name="T105" fmla="*/ 114 h 792"/>
                  <a:gd name="T106" fmla="*/ 780 w 1122"/>
                  <a:gd name="T107" fmla="*/ 108 h 792"/>
                  <a:gd name="T108" fmla="*/ 816 w 1122"/>
                  <a:gd name="T109" fmla="*/ 162 h 792"/>
                  <a:gd name="T110" fmla="*/ 840 w 1122"/>
                  <a:gd name="T111" fmla="*/ 198 h 792"/>
                  <a:gd name="T112" fmla="*/ 726 w 1122"/>
                  <a:gd name="T113" fmla="*/ 246 h 792"/>
                  <a:gd name="T114" fmla="*/ 660 w 1122"/>
                  <a:gd name="T115" fmla="*/ 306 h 792"/>
                  <a:gd name="T116" fmla="*/ 570 w 1122"/>
                  <a:gd name="T117" fmla="*/ 330 h 792"/>
                  <a:gd name="T118" fmla="*/ 426 w 1122"/>
                  <a:gd name="T119" fmla="*/ 300 h 792"/>
                  <a:gd name="T120" fmla="*/ 306 w 1122"/>
                  <a:gd name="T121" fmla="*/ 168 h 792"/>
                  <a:gd name="T122" fmla="*/ 264 w 1122"/>
                  <a:gd name="T123" fmla="*/ 132 h 792"/>
                  <a:gd name="T124" fmla="*/ 246 w 1122"/>
                  <a:gd name="T125" fmla="*/ 13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2" h="792">
                    <a:moveTo>
                      <a:pt x="240" y="150"/>
                    </a:moveTo>
                    <a:lnTo>
                      <a:pt x="222" y="150"/>
                    </a:lnTo>
                    <a:lnTo>
                      <a:pt x="222" y="162"/>
                    </a:lnTo>
                    <a:lnTo>
                      <a:pt x="222" y="186"/>
                    </a:lnTo>
                    <a:lnTo>
                      <a:pt x="186" y="180"/>
                    </a:lnTo>
                    <a:lnTo>
                      <a:pt x="174" y="180"/>
                    </a:lnTo>
                    <a:lnTo>
                      <a:pt x="162" y="234"/>
                    </a:lnTo>
                    <a:lnTo>
                      <a:pt x="120" y="240"/>
                    </a:lnTo>
                    <a:lnTo>
                      <a:pt x="120" y="252"/>
                    </a:lnTo>
                    <a:lnTo>
                      <a:pt x="132" y="288"/>
                    </a:lnTo>
                    <a:lnTo>
                      <a:pt x="132" y="288"/>
                    </a:lnTo>
                    <a:lnTo>
                      <a:pt x="132" y="288"/>
                    </a:lnTo>
                    <a:lnTo>
                      <a:pt x="126" y="306"/>
                    </a:lnTo>
                    <a:lnTo>
                      <a:pt x="126" y="306"/>
                    </a:lnTo>
                    <a:lnTo>
                      <a:pt x="90" y="330"/>
                    </a:lnTo>
                    <a:lnTo>
                      <a:pt x="78" y="342"/>
                    </a:lnTo>
                    <a:lnTo>
                      <a:pt x="60" y="342"/>
                    </a:lnTo>
                    <a:lnTo>
                      <a:pt x="48" y="360"/>
                    </a:lnTo>
                    <a:lnTo>
                      <a:pt x="48" y="360"/>
                    </a:lnTo>
                    <a:lnTo>
                      <a:pt x="48" y="360"/>
                    </a:lnTo>
                    <a:lnTo>
                      <a:pt x="36" y="354"/>
                    </a:lnTo>
                    <a:lnTo>
                      <a:pt x="6" y="366"/>
                    </a:lnTo>
                    <a:lnTo>
                      <a:pt x="0" y="384"/>
                    </a:lnTo>
                    <a:lnTo>
                      <a:pt x="0" y="384"/>
                    </a:lnTo>
                    <a:lnTo>
                      <a:pt x="0" y="384"/>
                    </a:lnTo>
                    <a:lnTo>
                      <a:pt x="0" y="402"/>
                    </a:lnTo>
                    <a:lnTo>
                      <a:pt x="24" y="402"/>
                    </a:lnTo>
                    <a:lnTo>
                      <a:pt x="24" y="432"/>
                    </a:lnTo>
                    <a:lnTo>
                      <a:pt x="30" y="432"/>
                    </a:lnTo>
                    <a:lnTo>
                      <a:pt x="30" y="432"/>
                    </a:lnTo>
                    <a:lnTo>
                      <a:pt x="30" y="432"/>
                    </a:lnTo>
                    <a:lnTo>
                      <a:pt x="24" y="432"/>
                    </a:lnTo>
                    <a:lnTo>
                      <a:pt x="18" y="438"/>
                    </a:lnTo>
                    <a:lnTo>
                      <a:pt x="42" y="444"/>
                    </a:lnTo>
                    <a:lnTo>
                      <a:pt x="42" y="444"/>
                    </a:lnTo>
                    <a:lnTo>
                      <a:pt x="42" y="444"/>
                    </a:lnTo>
                    <a:lnTo>
                      <a:pt x="42" y="462"/>
                    </a:lnTo>
                    <a:lnTo>
                      <a:pt x="72" y="468"/>
                    </a:lnTo>
                    <a:lnTo>
                      <a:pt x="72" y="468"/>
                    </a:lnTo>
                    <a:lnTo>
                      <a:pt x="84" y="474"/>
                    </a:lnTo>
                    <a:lnTo>
                      <a:pt x="108" y="456"/>
                    </a:lnTo>
                    <a:lnTo>
                      <a:pt x="120" y="468"/>
                    </a:lnTo>
                    <a:lnTo>
                      <a:pt x="126" y="474"/>
                    </a:lnTo>
                    <a:lnTo>
                      <a:pt x="126" y="474"/>
                    </a:lnTo>
                    <a:lnTo>
                      <a:pt x="126" y="474"/>
                    </a:lnTo>
                    <a:lnTo>
                      <a:pt x="102" y="510"/>
                    </a:lnTo>
                    <a:lnTo>
                      <a:pt x="108" y="534"/>
                    </a:lnTo>
                    <a:lnTo>
                      <a:pt x="96" y="546"/>
                    </a:lnTo>
                    <a:lnTo>
                      <a:pt x="102" y="570"/>
                    </a:lnTo>
                    <a:lnTo>
                      <a:pt x="138" y="582"/>
                    </a:lnTo>
                    <a:lnTo>
                      <a:pt x="132" y="588"/>
                    </a:lnTo>
                    <a:lnTo>
                      <a:pt x="138" y="594"/>
                    </a:lnTo>
                    <a:lnTo>
                      <a:pt x="144" y="588"/>
                    </a:lnTo>
                    <a:lnTo>
                      <a:pt x="144" y="588"/>
                    </a:lnTo>
                    <a:lnTo>
                      <a:pt x="144" y="588"/>
                    </a:lnTo>
                    <a:lnTo>
                      <a:pt x="144" y="588"/>
                    </a:lnTo>
                    <a:lnTo>
                      <a:pt x="174" y="600"/>
                    </a:lnTo>
                    <a:lnTo>
                      <a:pt x="186" y="612"/>
                    </a:lnTo>
                    <a:lnTo>
                      <a:pt x="198" y="606"/>
                    </a:lnTo>
                    <a:lnTo>
                      <a:pt x="198" y="606"/>
                    </a:lnTo>
                    <a:lnTo>
                      <a:pt x="198" y="606"/>
                    </a:lnTo>
                    <a:lnTo>
                      <a:pt x="198" y="618"/>
                    </a:lnTo>
                    <a:lnTo>
                      <a:pt x="234" y="636"/>
                    </a:lnTo>
                    <a:lnTo>
                      <a:pt x="270" y="636"/>
                    </a:lnTo>
                    <a:lnTo>
                      <a:pt x="276" y="630"/>
                    </a:lnTo>
                    <a:lnTo>
                      <a:pt x="282" y="648"/>
                    </a:lnTo>
                    <a:lnTo>
                      <a:pt x="300" y="624"/>
                    </a:lnTo>
                    <a:lnTo>
                      <a:pt x="312" y="636"/>
                    </a:lnTo>
                    <a:lnTo>
                      <a:pt x="342" y="636"/>
                    </a:lnTo>
                    <a:lnTo>
                      <a:pt x="354" y="624"/>
                    </a:lnTo>
                    <a:lnTo>
                      <a:pt x="384" y="606"/>
                    </a:lnTo>
                    <a:lnTo>
                      <a:pt x="390" y="606"/>
                    </a:lnTo>
                    <a:lnTo>
                      <a:pt x="396" y="612"/>
                    </a:lnTo>
                    <a:lnTo>
                      <a:pt x="408" y="600"/>
                    </a:lnTo>
                    <a:lnTo>
                      <a:pt x="420" y="624"/>
                    </a:lnTo>
                    <a:lnTo>
                      <a:pt x="438" y="630"/>
                    </a:lnTo>
                    <a:lnTo>
                      <a:pt x="438" y="630"/>
                    </a:lnTo>
                    <a:lnTo>
                      <a:pt x="444" y="630"/>
                    </a:lnTo>
                    <a:lnTo>
                      <a:pt x="462" y="648"/>
                    </a:lnTo>
                    <a:lnTo>
                      <a:pt x="456" y="678"/>
                    </a:lnTo>
                    <a:lnTo>
                      <a:pt x="456" y="690"/>
                    </a:lnTo>
                    <a:lnTo>
                      <a:pt x="444" y="702"/>
                    </a:lnTo>
                    <a:lnTo>
                      <a:pt x="444" y="720"/>
                    </a:lnTo>
                    <a:lnTo>
                      <a:pt x="462" y="714"/>
                    </a:lnTo>
                    <a:lnTo>
                      <a:pt x="474" y="738"/>
                    </a:lnTo>
                    <a:lnTo>
                      <a:pt x="474" y="750"/>
                    </a:lnTo>
                    <a:lnTo>
                      <a:pt x="468" y="750"/>
                    </a:lnTo>
                    <a:lnTo>
                      <a:pt x="486" y="762"/>
                    </a:lnTo>
                    <a:lnTo>
                      <a:pt x="504" y="762"/>
                    </a:lnTo>
                    <a:lnTo>
                      <a:pt x="504" y="762"/>
                    </a:lnTo>
                    <a:lnTo>
                      <a:pt x="510" y="768"/>
                    </a:lnTo>
                    <a:lnTo>
                      <a:pt x="516" y="768"/>
                    </a:lnTo>
                    <a:lnTo>
                      <a:pt x="510" y="744"/>
                    </a:lnTo>
                    <a:lnTo>
                      <a:pt x="522" y="744"/>
                    </a:lnTo>
                    <a:lnTo>
                      <a:pt x="522" y="744"/>
                    </a:lnTo>
                    <a:lnTo>
                      <a:pt x="546" y="744"/>
                    </a:lnTo>
                    <a:lnTo>
                      <a:pt x="570" y="738"/>
                    </a:lnTo>
                    <a:lnTo>
                      <a:pt x="570" y="738"/>
                    </a:lnTo>
                    <a:lnTo>
                      <a:pt x="576" y="732"/>
                    </a:lnTo>
                    <a:lnTo>
                      <a:pt x="582" y="732"/>
                    </a:lnTo>
                    <a:lnTo>
                      <a:pt x="594" y="744"/>
                    </a:lnTo>
                    <a:lnTo>
                      <a:pt x="606" y="744"/>
                    </a:lnTo>
                    <a:lnTo>
                      <a:pt x="606" y="756"/>
                    </a:lnTo>
                    <a:lnTo>
                      <a:pt x="618" y="762"/>
                    </a:lnTo>
                    <a:lnTo>
                      <a:pt x="624" y="768"/>
                    </a:lnTo>
                    <a:lnTo>
                      <a:pt x="630" y="768"/>
                    </a:lnTo>
                    <a:lnTo>
                      <a:pt x="630" y="768"/>
                    </a:lnTo>
                    <a:lnTo>
                      <a:pt x="630" y="768"/>
                    </a:lnTo>
                    <a:lnTo>
                      <a:pt x="642" y="762"/>
                    </a:lnTo>
                    <a:lnTo>
                      <a:pt x="648" y="768"/>
                    </a:lnTo>
                    <a:lnTo>
                      <a:pt x="660" y="762"/>
                    </a:lnTo>
                    <a:lnTo>
                      <a:pt x="660" y="780"/>
                    </a:lnTo>
                    <a:lnTo>
                      <a:pt x="666" y="792"/>
                    </a:lnTo>
                    <a:lnTo>
                      <a:pt x="672" y="792"/>
                    </a:lnTo>
                    <a:lnTo>
                      <a:pt x="666" y="774"/>
                    </a:lnTo>
                    <a:lnTo>
                      <a:pt x="672" y="768"/>
                    </a:lnTo>
                    <a:lnTo>
                      <a:pt x="708" y="762"/>
                    </a:lnTo>
                    <a:lnTo>
                      <a:pt x="720" y="756"/>
                    </a:lnTo>
                    <a:lnTo>
                      <a:pt x="720" y="744"/>
                    </a:lnTo>
                    <a:lnTo>
                      <a:pt x="732" y="750"/>
                    </a:lnTo>
                    <a:lnTo>
                      <a:pt x="732" y="738"/>
                    </a:lnTo>
                    <a:lnTo>
                      <a:pt x="744" y="750"/>
                    </a:lnTo>
                    <a:lnTo>
                      <a:pt x="786" y="738"/>
                    </a:lnTo>
                    <a:lnTo>
                      <a:pt x="840" y="684"/>
                    </a:lnTo>
                    <a:lnTo>
                      <a:pt x="840" y="660"/>
                    </a:lnTo>
                    <a:lnTo>
                      <a:pt x="846" y="660"/>
                    </a:lnTo>
                    <a:lnTo>
                      <a:pt x="852" y="666"/>
                    </a:lnTo>
                    <a:lnTo>
                      <a:pt x="870" y="630"/>
                    </a:lnTo>
                    <a:lnTo>
                      <a:pt x="876" y="630"/>
                    </a:lnTo>
                    <a:lnTo>
                      <a:pt x="876" y="612"/>
                    </a:lnTo>
                    <a:lnTo>
                      <a:pt x="882" y="606"/>
                    </a:lnTo>
                    <a:lnTo>
                      <a:pt x="882" y="594"/>
                    </a:lnTo>
                    <a:lnTo>
                      <a:pt x="870" y="588"/>
                    </a:lnTo>
                    <a:lnTo>
                      <a:pt x="858" y="588"/>
                    </a:lnTo>
                    <a:lnTo>
                      <a:pt x="870" y="582"/>
                    </a:lnTo>
                    <a:lnTo>
                      <a:pt x="888" y="570"/>
                    </a:lnTo>
                    <a:lnTo>
                      <a:pt x="858" y="546"/>
                    </a:lnTo>
                    <a:lnTo>
                      <a:pt x="882" y="558"/>
                    </a:lnTo>
                    <a:lnTo>
                      <a:pt x="864" y="528"/>
                    </a:lnTo>
                    <a:lnTo>
                      <a:pt x="858" y="504"/>
                    </a:lnTo>
                    <a:lnTo>
                      <a:pt x="834" y="492"/>
                    </a:lnTo>
                    <a:lnTo>
                      <a:pt x="852" y="462"/>
                    </a:lnTo>
                    <a:lnTo>
                      <a:pt x="852" y="456"/>
                    </a:lnTo>
                    <a:lnTo>
                      <a:pt x="864" y="462"/>
                    </a:lnTo>
                    <a:lnTo>
                      <a:pt x="864" y="450"/>
                    </a:lnTo>
                    <a:lnTo>
                      <a:pt x="888" y="438"/>
                    </a:lnTo>
                    <a:lnTo>
                      <a:pt x="894" y="444"/>
                    </a:lnTo>
                    <a:lnTo>
                      <a:pt x="900" y="432"/>
                    </a:lnTo>
                    <a:lnTo>
                      <a:pt x="882" y="432"/>
                    </a:lnTo>
                    <a:lnTo>
                      <a:pt x="864" y="420"/>
                    </a:lnTo>
                    <a:lnTo>
                      <a:pt x="846" y="438"/>
                    </a:lnTo>
                    <a:lnTo>
                      <a:pt x="834" y="432"/>
                    </a:lnTo>
                    <a:lnTo>
                      <a:pt x="828" y="420"/>
                    </a:lnTo>
                    <a:lnTo>
                      <a:pt x="804" y="408"/>
                    </a:lnTo>
                    <a:lnTo>
                      <a:pt x="816" y="390"/>
                    </a:lnTo>
                    <a:lnTo>
                      <a:pt x="822" y="390"/>
                    </a:lnTo>
                    <a:lnTo>
                      <a:pt x="840" y="384"/>
                    </a:lnTo>
                    <a:lnTo>
                      <a:pt x="840" y="372"/>
                    </a:lnTo>
                    <a:lnTo>
                      <a:pt x="858" y="366"/>
                    </a:lnTo>
                    <a:lnTo>
                      <a:pt x="876" y="348"/>
                    </a:lnTo>
                    <a:lnTo>
                      <a:pt x="882" y="348"/>
                    </a:lnTo>
                    <a:lnTo>
                      <a:pt x="894" y="360"/>
                    </a:lnTo>
                    <a:lnTo>
                      <a:pt x="876" y="378"/>
                    </a:lnTo>
                    <a:lnTo>
                      <a:pt x="882" y="390"/>
                    </a:lnTo>
                    <a:lnTo>
                      <a:pt x="870" y="402"/>
                    </a:lnTo>
                    <a:lnTo>
                      <a:pt x="888" y="390"/>
                    </a:lnTo>
                    <a:lnTo>
                      <a:pt x="894" y="384"/>
                    </a:lnTo>
                    <a:lnTo>
                      <a:pt x="912" y="372"/>
                    </a:lnTo>
                    <a:lnTo>
                      <a:pt x="930" y="372"/>
                    </a:lnTo>
                    <a:lnTo>
                      <a:pt x="930" y="372"/>
                    </a:lnTo>
                    <a:lnTo>
                      <a:pt x="936" y="366"/>
                    </a:lnTo>
                    <a:lnTo>
                      <a:pt x="936" y="360"/>
                    </a:lnTo>
                    <a:lnTo>
                      <a:pt x="960" y="348"/>
                    </a:lnTo>
                    <a:lnTo>
                      <a:pt x="978" y="330"/>
                    </a:lnTo>
                    <a:lnTo>
                      <a:pt x="978" y="330"/>
                    </a:lnTo>
                    <a:lnTo>
                      <a:pt x="978" y="330"/>
                    </a:lnTo>
                    <a:lnTo>
                      <a:pt x="1002" y="336"/>
                    </a:lnTo>
                    <a:lnTo>
                      <a:pt x="1002" y="318"/>
                    </a:lnTo>
                    <a:lnTo>
                      <a:pt x="1014" y="318"/>
                    </a:lnTo>
                    <a:lnTo>
                      <a:pt x="1038" y="294"/>
                    </a:lnTo>
                    <a:lnTo>
                      <a:pt x="1044" y="306"/>
                    </a:lnTo>
                    <a:lnTo>
                      <a:pt x="1044" y="306"/>
                    </a:lnTo>
                    <a:lnTo>
                      <a:pt x="1056" y="282"/>
                    </a:lnTo>
                    <a:lnTo>
                      <a:pt x="1056" y="252"/>
                    </a:lnTo>
                    <a:lnTo>
                      <a:pt x="1074" y="234"/>
                    </a:lnTo>
                    <a:lnTo>
                      <a:pt x="1086" y="240"/>
                    </a:lnTo>
                    <a:lnTo>
                      <a:pt x="1092" y="240"/>
                    </a:lnTo>
                    <a:lnTo>
                      <a:pt x="1092" y="240"/>
                    </a:lnTo>
                    <a:lnTo>
                      <a:pt x="1110" y="210"/>
                    </a:lnTo>
                    <a:lnTo>
                      <a:pt x="1116" y="180"/>
                    </a:lnTo>
                    <a:lnTo>
                      <a:pt x="1122" y="174"/>
                    </a:lnTo>
                    <a:lnTo>
                      <a:pt x="1122" y="150"/>
                    </a:lnTo>
                    <a:lnTo>
                      <a:pt x="1068" y="174"/>
                    </a:lnTo>
                    <a:lnTo>
                      <a:pt x="1056" y="168"/>
                    </a:lnTo>
                    <a:lnTo>
                      <a:pt x="1044" y="132"/>
                    </a:lnTo>
                    <a:lnTo>
                      <a:pt x="1008" y="114"/>
                    </a:lnTo>
                    <a:lnTo>
                      <a:pt x="990" y="120"/>
                    </a:lnTo>
                    <a:lnTo>
                      <a:pt x="984" y="102"/>
                    </a:lnTo>
                    <a:lnTo>
                      <a:pt x="966" y="36"/>
                    </a:lnTo>
                    <a:lnTo>
                      <a:pt x="942" y="12"/>
                    </a:lnTo>
                    <a:lnTo>
                      <a:pt x="936" y="12"/>
                    </a:lnTo>
                    <a:lnTo>
                      <a:pt x="912" y="0"/>
                    </a:lnTo>
                    <a:lnTo>
                      <a:pt x="864" y="12"/>
                    </a:lnTo>
                    <a:lnTo>
                      <a:pt x="852" y="30"/>
                    </a:lnTo>
                    <a:lnTo>
                      <a:pt x="864" y="30"/>
                    </a:lnTo>
                    <a:lnTo>
                      <a:pt x="864" y="48"/>
                    </a:lnTo>
                    <a:lnTo>
                      <a:pt x="864" y="48"/>
                    </a:lnTo>
                    <a:lnTo>
                      <a:pt x="864" y="48"/>
                    </a:lnTo>
                    <a:lnTo>
                      <a:pt x="858" y="54"/>
                    </a:lnTo>
                    <a:lnTo>
                      <a:pt x="852" y="60"/>
                    </a:lnTo>
                    <a:lnTo>
                      <a:pt x="834" y="108"/>
                    </a:lnTo>
                    <a:lnTo>
                      <a:pt x="816" y="114"/>
                    </a:lnTo>
                    <a:lnTo>
                      <a:pt x="810" y="114"/>
                    </a:lnTo>
                    <a:lnTo>
                      <a:pt x="786" y="102"/>
                    </a:lnTo>
                    <a:lnTo>
                      <a:pt x="780" y="108"/>
                    </a:lnTo>
                    <a:lnTo>
                      <a:pt x="780" y="108"/>
                    </a:lnTo>
                    <a:lnTo>
                      <a:pt x="774" y="114"/>
                    </a:lnTo>
                    <a:lnTo>
                      <a:pt x="768" y="120"/>
                    </a:lnTo>
                    <a:lnTo>
                      <a:pt x="774" y="168"/>
                    </a:lnTo>
                    <a:lnTo>
                      <a:pt x="816" y="162"/>
                    </a:lnTo>
                    <a:lnTo>
                      <a:pt x="828" y="174"/>
                    </a:lnTo>
                    <a:lnTo>
                      <a:pt x="840" y="198"/>
                    </a:lnTo>
                    <a:lnTo>
                      <a:pt x="840" y="198"/>
                    </a:lnTo>
                    <a:lnTo>
                      <a:pt x="840" y="198"/>
                    </a:lnTo>
                    <a:lnTo>
                      <a:pt x="810" y="198"/>
                    </a:lnTo>
                    <a:lnTo>
                      <a:pt x="792" y="198"/>
                    </a:lnTo>
                    <a:lnTo>
                      <a:pt x="762" y="228"/>
                    </a:lnTo>
                    <a:lnTo>
                      <a:pt x="726" y="246"/>
                    </a:lnTo>
                    <a:lnTo>
                      <a:pt x="708" y="240"/>
                    </a:lnTo>
                    <a:lnTo>
                      <a:pt x="696" y="258"/>
                    </a:lnTo>
                    <a:lnTo>
                      <a:pt x="702" y="276"/>
                    </a:lnTo>
                    <a:lnTo>
                      <a:pt x="660" y="306"/>
                    </a:lnTo>
                    <a:lnTo>
                      <a:pt x="624" y="306"/>
                    </a:lnTo>
                    <a:lnTo>
                      <a:pt x="570" y="330"/>
                    </a:lnTo>
                    <a:lnTo>
                      <a:pt x="570" y="330"/>
                    </a:lnTo>
                    <a:lnTo>
                      <a:pt x="570" y="330"/>
                    </a:lnTo>
                    <a:lnTo>
                      <a:pt x="492" y="294"/>
                    </a:lnTo>
                    <a:lnTo>
                      <a:pt x="426" y="300"/>
                    </a:lnTo>
                    <a:lnTo>
                      <a:pt x="426" y="300"/>
                    </a:lnTo>
                    <a:lnTo>
                      <a:pt x="426" y="300"/>
                    </a:lnTo>
                    <a:lnTo>
                      <a:pt x="396" y="258"/>
                    </a:lnTo>
                    <a:lnTo>
                      <a:pt x="312" y="234"/>
                    </a:lnTo>
                    <a:lnTo>
                      <a:pt x="318" y="210"/>
                    </a:lnTo>
                    <a:lnTo>
                      <a:pt x="306" y="168"/>
                    </a:lnTo>
                    <a:lnTo>
                      <a:pt x="288" y="162"/>
                    </a:lnTo>
                    <a:lnTo>
                      <a:pt x="282" y="168"/>
                    </a:lnTo>
                    <a:lnTo>
                      <a:pt x="264" y="132"/>
                    </a:lnTo>
                    <a:lnTo>
                      <a:pt x="264" y="132"/>
                    </a:lnTo>
                    <a:lnTo>
                      <a:pt x="258" y="132"/>
                    </a:lnTo>
                    <a:lnTo>
                      <a:pt x="258" y="132"/>
                    </a:lnTo>
                    <a:lnTo>
                      <a:pt x="252" y="132"/>
                    </a:lnTo>
                    <a:lnTo>
                      <a:pt x="246" y="132"/>
                    </a:lnTo>
                    <a:lnTo>
                      <a:pt x="240" y="15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6" name="Rectangle 165"/>
              <p:cNvSpPr>
                <a:spLocks noChangeArrowheads="1"/>
              </p:cNvSpPr>
              <p:nvPr/>
            </p:nvSpPr>
            <p:spPr bwMode="auto">
              <a:xfrm>
                <a:off x="4254" y="2346"/>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7" name="Freeform 166"/>
              <p:cNvSpPr>
                <a:spLocks/>
              </p:cNvSpPr>
              <p:nvPr/>
            </p:nvSpPr>
            <p:spPr bwMode="auto">
              <a:xfrm>
                <a:off x="5010" y="1866"/>
                <a:ext cx="24" cy="60"/>
              </a:xfrm>
              <a:custGeom>
                <a:avLst/>
                <a:gdLst>
                  <a:gd name="T0" fmla="*/ 0 w 24"/>
                  <a:gd name="T1" fmla="*/ 60 h 60"/>
                  <a:gd name="T2" fmla="*/ 0 w 24"/>
                  <a:gd name="T3" fmla="*/ 60 h 60"/>
                  <a:gd name="T4" fmla="*/ 0 w 24"/>
                  <a:gd name="T5" fmla="*/ 60 h 60"/>
                  <a:gd name="T6" fmla="*/ 18 w 24"/>
                  <a:gd name="T7" fmla="*/ 30 h 60"/>
                  <a:gd name="T8" fmla="*/ 24 w 24"/>
                  <a:gd name="T9" fmla="*/ 0 h 60"/>
                  <a:gd name="T10" fmla="*/ 18 w 24"/>
                  <a:gd name="T11" fmla="*/ 30 h 60"/>
                  <a:gd name="T12" fmla="*/ 0 w 24"/>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4" h="60">
                    <a:moveTo>
                      <a:pt x="0" y="60"/>
                    </a:moveTo>
                    <a:lnTo>
                      <a:pt x="0" y="60"/>
                    </a:lnTo>
                    <a:lnTo>
                      <a:pt x="0" y="60"/>
                    </a:lnTo>
                    <a:lnTo>
                      <a:pt x="18" y="30"/>
                    </a:lnTo>
                    <a:lnTo>
                      <a:pt x="24" y="0"/>
                    </a:lnTo>
                    <a:lnTo>
                      <a:pt x="18" y="30"/>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8" name="Freeform 167"/>
              <p:cNvSpPr>
                <a:spLocks/>
              </p:cNvSpPr>
              <p:nvPr/>
            </p:nvSpPr>
            <p:spPr bwMode="auto">
              <a:xfrm>
                <a:off x="4776" y="1734"/>
                <a:ext cx="6" cy="6"/>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9" name="Freeform 168"/>
              <p:cNvSpPr>
                <a:spLocks/>
              </p:cNvSpPr>
              <p:nvPr/>
            </p:nvSpPr>
            <p:spPr bwMode="auto">
              <a:xfrm>
                <a:off x="4704" y="1788"/>
                <a:ext cx="30" cy="12"/>
              </a:xfrm>
              <a:custGeom>
                <a:avLst/>
                <a:gdLst>
                  <a:gd name="T0" fmla="*/ 30 w 30"/>
                  <a:gd name="T1" fmla="*/ 12 h 12"/>
                  <a:gd name="T2" fmla="*/ 24 w 30"/>
                  <a:gd name="T3" fmla="*/ 12 h 12"/>
                  <a:gd name="T4" fmla="*/ 0 w 30"/>
                  <a:gd name="T5" fmla="*/ 0 h 12"/>
                  <a:gd name="T6" fmla="*/ 0 w 30"/>
                  <a:gd name="T7" fmla="*/ 0 h 12"/>
                  <a:gd name="T8" fmla="*/ 24 w 30"/>
                  <a:gd name="T9" fmla="*/ 12 h 12"/>
                  <a:gd name="T10" fmla="*/ 30 w 30"/>
                  <a:gd name="T11" fmla="*/ 12 h 12"/>
                </a:gdLst>
                <a:ahLst/>
                <a:cxnLst>
                  <a:cxn ang="0">
                    <a:pos x="T0" y="T1"/>
                  </a:cxn>
                  <a:cxn ang="0">
                    <a:pos x="T2" y="T3"/>
                  </a:cxn>
                  <a:cxn ang="0">
                    <a:pos x="T4" y="T5"/>
                  </a:cxn>
                  <a:cxn ang="0">
                    <a:pos x="T6" y="T7"/>
                  </a:cxn>
                  <a:cxn ang="0">
                    <a:pos x="T8" y="T9"/>
                  </a:cxn>
                  <a:cxn ang="0">
                    <a:pos x="T10" y="T11"/>
                  </a:cxn>
                </a:cxnLst>
                <a:rect l="0" t="0" r="r" b="b"/>
                <a:pathLst>
                  <a:path w="30" h="12">
                    <a:moveTo>
                      <a:pt x="30" y="12"/>
                    </a:moveTo>
                    <a:lnTo>
                      <a:pt x="24" y="12"/>
                    </a:lnTo>
                    <a:lnTo>
                      <a:pt x="0" y="0"/>
                    </a:lnTo>
                    <a:lnTo>
                      <a:pt x="0" y="0"/>
                    </a:lnTo>
                    <a:lnTo>
                      <a:pt x="24" y="12"/>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0" name="Freeform 169"/>
              <p:cNvSpPr>
                <a:spLocks/>
              </p:cNvSpPr>
              <p:nvPr/>
            </p:nvSpPr>
            <p:spPr bwMode="auto">
              <a:xfrm>
                <a:off x="4830" y="1686"/>
                <a:ext cx="72" cy="102"/>
              </a:xfrm>
              <a:custGeom>
                <a:avLst/>
                <a:gdLst>
                  <a:gd name="T0" fmla="*/ 30 w 72"/>
                  <a:gd name="T1" fmla="*/ 12 h 102"/>
                  <a:gd name="T2" fmla="*/ 54 w 72"/>
                  <a:gd name="T3" fmla="*/ 36 h 102"/>
                  <a:gd name="T4" fmla="*/ 72 w 72"/>
                  <a:gd name="T5" fmla="*/ 102 h 102"/>
                  <a:gd name="T6" fmla="*/ 54 w 72"/>
                  <a:gd name="T7" fmla="*/ 36 h 102"/>
                  <a:gd name="T8" fmla="*/ 30 w 72"/>
                  <a:gd name="T9" fmla="*/ 12 h 102"/>
                  <a:gd name="T10" fmla="*/ 24 w 72"/>
                  <a:gd name="T11" fmla="*/ 12 h 102"/>
                  <a:gd name="T12" fmla="*/ 0 w 72"/>
                  <a:gd name="T13" fmla="*/ 0 h 102"/>
                  <a:gd name="T14" fmla="*/ 24 w 72"/>
                  <a:gd name="T15" fmla="*/ 12 h 102"/>
                  <a:gd name="T16" fmla="*/ 30 w 72"/>
                  <a:gd name="T17"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2">
                    <a:moveTo>
                      <a:pt x="30" y="12"/>
                    </a:moveTo>
                    <a:lnTo>
                      <a:pt x="54" y="36"/>
                    </a:lnTo>
                    <a:lnTo>
                      <a:pt x="72" y="102"/>
                    </a:lnTo>
                    <a:lnTo>
                      <a:pt x="54" y="36"/>
                    </a:lnTo>
                    <a:lnTo>
                      <a:pt x="30" y="12"/>
                    </a:lnTo>
                    <a:lnTo>
                      <a:pt x="24" y="12"/>
                    </a:lnTo>
                    <a:lnTo>
                      <a:pt x="0" y="0"/>
                    </a:lnTo>
                    <a:lnTo>
                      <a:pt x="24" y="12"/>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1" name="Freeform 170"/>
              <p:cNvSpPr>
                <a:spLocks/>
              </p:cNvSpPr>
              <p:nvPr/>
            </p:nvSpPr>
            <p:spPr bwMode="auto">
              <a:xfrm>
                <a:off x="4170" y="1818"/>
                <a:ext cx="6" cy="0"/>
              </a:xfrm>
              <a:custGeom>
                <a:avLst/>
                <a:gdLst>
                  <a:gd name="T0" fmla="*/ 6 w 6"/>
                  <a:gd name="T1" fmla="*/ 6 w 6"/>
                  <a:gd name="T2" fmla="*/ 6 w 6"/>
                  <a:gd name="T3" fmla="*/ 0 w 6"/>
                  <a:gd name="T4" fmla="*/ 6 w 6"/>
                  <a:gd name="T5" fmla="*/ 6 w 6"/>
                </a:gdLst>
                <a:ahLst/>
                <a:cxnLst>
                  <a:cxn ang="0">
                    <a:pos x="T0" y="0"/>
                  </a:cxn>
                  <a:cxn ang="0">
                    <a:pos x="T1" y="0"/>
                  </a:cxn>
                  <a:cxn ang="0">
                    <a:pos x="T2" y="0"/>
                  </a:cxn>
                  <a:cxn ang="0">
                    <a:pos x="T3" y="0"/>
                  </a:cxn>
                  <a:cxn ang="0">
                    <a:pos x="T4" y="0"/>
                  </a:cxn>
                  <a:cxn ang="0">
                    <a:pos x="T5" y="0"/>
                  </a:cxn>
                </a:cxnLst>
                <a:rect l="0" t="0" r="r" b="b"/>
                <a:pathLst>
                  <a:path w="6">
                    <a:moveTo>
                      <a:pt x="6" y="0"/>
                    </a:moveTo>
                    <a:lnTo>
                      <a:pt x="6" y="0"/>
                    </a:lnTo>
                    <a:lnTo>
                      <a:pt x="6" y="0"/>
                    </a:ln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2" name="Freeform 171"/>
              <p:cNvSpPr>
                <a:spLocks/>
              </p:cNvSpPr>
              <p:nvPr/>
            </p:nvSpPr>
            <p:spPr bwMode="auto">
              <a:xfrm>
                <a:off x="4440" y="2430"/>
                <a:ext cx="24" cy="0"/>
              </a:xfrm>
              <a:custGeom>
                <a:avLst/>
                <a:gdLst>
                  <a:gd name="T0" fmla="*/ 0 w 24"/>
                  <a:gd name="T1" fmla="*/ 24 w 24"/>
                  <a:gd name="T2" fmla="*/ 0 w 24"/>
                  <a:gd name="T3" fmla="*/ 0 w 24"/>
                  <a:gd name="T4" fmla="*/ 0 w 24"/>
                  <a:gd name="T5" fmla="*/ 0 w 24"/>
                </a:gdLst>
                <a:ahLst/>
                <a:cxnLst>
                  <a:cxn ang="0">
                    <a:pos x="T0" y="0"/>
                  </a:cxn>
                  <a:cxn ang="0">
                    <a:pos x="T1" y="0"/>
                  </a:cxn>
                  <a:cxn ang="0">
                    <a:pos x="T2" y="0"/>
                  </a:cxn>
                  <a:cxn ang="0">
                    <a:pos x="T3" y="0"/>
                  </a:cxn>
                  <a:cxn ang="0">
                    <a:pos x="T4" y="0"/>
                  </a:cxn>
                  <a:cxn ang="0">
                    <a:pos x="T5" y="0"/>
                  </a:cxn>
                </a:cxnLst>
                <a:rect l="0" t="0" r="r" b="b"/>
                <a:pathLst>
                  <a:path w="24">
                    <a:moveTo>
                      <a:pt x="0" y="0"/>
                    </a:moveTo>
                    <a:lnTo>
                      <a:pt x="24"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3" name="Rectangle 172"/>
              <p:cNvSpPr>
                <a:spLocks noChangeArrowheads="1"/>
              </p:cNvSpPr>
              <p:nvPr/>
            </p:nvSpPr>
            <p:spPr bwMode="auto">
              <a:xfrm>
                <a:off x="4542" y="245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4" name="Freeform 173"/>
              <p:cNvSpPr>
                <a:spLocks/>
              </p:cNvSpPr>
              <p:nvPr/>
            </p:nvSpPr>
            <p:spPr bwMode="auto">
              <a:xfrm>
                <a:off x="4488" y="2418"/>
                <a:ext cx="12" cy="6"/>
              </a:xfrm>
              <a:custGeom>
                <a:avLst/>
                <a:gdLst>
                  <a:gd name="T0" fmla="*/ 12 w 12"/>
                  <a:gd name="T1" fmla="*/ 0 h 6"/>
                  <a:gd name="T2" fmla="*/ 6 w 12"/>
                  <a:gd name="T3" fmla="*/ 0 h 6"/>
                  <a:gd name="T4" fmla="*/ 0 w 12"/>
                  <a:gd name="T5" fmla="*/ 6 h 6"/>
                  <a:gd name="T6" fmla="*/ 6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6" y="0"/>
                    </a:lnTo>
                    <a:lnTo>
                      <a:pt x="0" y="6"/>
                    </a:lnTo>
                    <a:lnTo>
                      <a:pt x="6"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5" name="Freeform 174"/>
              <p:cNvSpPr>
                <a:spLocks/>
              </p:cNvSpPr>
              <p:nvPr/>
            </p:nvSpPr>
            <p:spPr bwMode="auto">
              <a:xfrm>
                <a:off x="4422" y="2448"/>
                <a:ext cx="6" cy="6"/>
              </a:xfrm>
              <a:custGeom>
                <a:avLst/>
                <a:gdLst>
                  <a:gd name="T0" fmla="*/ 6 w 6"/>
                  <a:gd name="T1" fmla="*/ 6 h 6"/>
                  <a:gd name="T2" fmla="*/ 0 w 6"/>
                  <a:gd name="T3" fmla="*/ 0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6" name="Freeform 175"/>
              <p:cNvSpPr>
                <a:spLocks/>
              </p:cNvSpPr>
              <p:nvPr/>
            </p:nvSpPr>
            <p:spPr bwMode="auto">
              <a:xfrm>
                <a:off x="4428" y="2430"/>
                <a:ext cx="12" cy="24"/>
              </a:xfrm>
              <a:custGeom>
                <a:avLst/>
                <a:gdLst>
                  <a:gd name="T0" fmla="*/ 12 w 12"/>
                  <a:gd name="T1" fmla="*/ 0 h 24"/>
                  <a:gd name="T2" fmla="*/ 12 w 12"/>
                  <a:gd name="T3" fmla="*/ 0 h 24"/>
                  <a:gd name="T4" fmla="*/ 0 w 12"/>
                  <a:gd name="T5" fmla="*/ 0 h 24"/>
                  <a:gd name="T6" fmla="*/ 6 w 12"/>
                  <a:gd name="T7" fmla="*/ 24 h 24"/>
                  <a:gd name="T8" fmla="*/ 0 w 12"/>
                  <a:gd name="T9" fmla="*/ 0 h 24"/>
                  <a:gd name="T10" fmla="*/ 12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2" y="0"/>
                    </a:moveTo>
                    <a:lnTo>
                      <a:pt x="12" y="0"/>
                    </a:lnTo>
                    <a:lnTo>
                      <a:pt x="0" y="0"/>
                    </a:lnTo>
                    <a:lnTo>
                      <a:pt x="6" y="24"/>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7" name="Rectangle 176"/>
              <p:cNvSpPr>
                <a:spLocks noChangeArrowheads="1"/>
              </p:cNvSpPr>
              <p:nvPr/>
            </p:nvSpPr>
            <p:spPr bwMode="auto">
              <a:xfrm>
                <a:off x="4440" y="24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8" name="Freeform 177"/>
              <p:cNvSpPr>
                <a:spLocks/>
              </p:cNvSpPr>
              <p:nvPr/>
            </p:nvSpPr>
            <p:spPr bwMode="auto">
              <a:xfrm>
                <a:off x="4878" y="2016"/>
                <a:ext cx="18" cy="18"/>
              </a:xfrm>
              <a:custGeom>
                <a:avLst/>
                <a:gdLst>
                  <a:gd name="T0" fmla="*/ 18 w 18"/>
                  <a:gd name="T1" fmla="*/ 0 h 18"/>
                  <a:gd name="T2" fmla="*/ 0 w 18"/>
                  <a:gd name="T3" fmla="*/ 18 h 18"/>
                  <a:gd name="T4" fmla="*/ 18 w 18"/>
                  <a:gd name="T5" fmla="*/ 0 h 18"/>
                  <a:gd name="T6" fmla="*/ 18 w 18"/>
                  <a:gd name="T7" fmla="*/ 0 h 18"/>
                </a:gdLst>
                <a:ahLst/>
                <a:cxnLst>
                  <a:cxn ang="0">
                    <a:pos x="T0" y="T1"/>
                  </a:cxn>
                  <a:cxn ang="0">
                    <a:pos x="T2" y="T3"/>
                  </a:cxn>
                  <a:cxn ang="0">
                    <a:pos x="T4" y="T5"/>
                  </a:cxn>
                  <a:cxn ang="0">
                    <a:pos x="T6" y="T7"/>
                  </a:cxn>
                </a:cxnLst>
                <a:rect l="0" t="0" r="r" b="b"/>
                <a:pathLst>
                  <a:path w="18" h="18">
                    <a:moveTo>
                      <a:pt x="18" y="0"/>
                    </a:moveTo>
                    <a:lnTo>
                      <a:pt x="0" y="18"/>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9" name="Freeform 178"/>
              <p:cNvSpPr>
                <a:spLocks/>
              </p:cNvSpPr>
              <p:nvPr/>
            </p:nvSpPr>
            <p:spPr bwMode="auto">
              <a:xfrm>
                <a:off x="4854" y="2034"/>
                <a:ext cx="24" cy="18"/>
              </a:xfrm>
              <a:custGeom>
                <a:avLst/>
                <a:gdLst>
                  <a:gd name="T0" fmla="*/ 24 w 24"/>
                  <a:gd name="T1" fmla="*/ 0 h 18"/>
                  <a:gd name="T2" fmla="*/ 0 w 24"/>
                  <a:gd name="T3" fmla="*/ 12 h 18"/>
                  <a:gd name="T4" fmla="*/ 0 w 24"/>
                  <a:gd name="T5" fmla="*/ 18 h 18"/>
                  <a:gd name="T6" fmla="*/ 0 w 24"/>
                  <a:gd name="T7" fmla="*/ 12 h 18"/>
                  <a:gd name="T8" fmla="*/ 24 w 24"/>
                  <a:gd name="T9" fmla="*/ 0 h 18"/>
                </a:gdLst>
                <a:ahLst/>
                <a:cxnLst>
                  <a:cxn ang="0">
                    <a:pos x="T0" y="T1"/>
                  </a:cxn>
                  <a:cxn ang="0">
                    <a:pos x="T2" y="T3"/>
                  </a:cxn>
                  <a:cxn ang="0">
                    <a:pos x="T4" y="T5"/>
                  </a:cxn>
                  <a:cxn ang="0">
                    <a:pos x="T6" y="T7"/>
                  </a:cxn>
                  <a:cxn ang="0">
                    <a:pos x="T8" y="T9"/>
                  </a:cxn>
                </a:cxnLst>
                <a:rect l="0" t="0" r="r" b="b"/>
                <a:pathLst>
                  <a:path w="24" h="18">
                    <a:moveTo>
                      <a:pt x="24" y="0"/>
                    </a:moveTo>
                    <a:lnTo>
                      <a:pt x="0" y="12"/>
                    </a:lnTo>
                    <a:lnTo>
                      <a:pt x="0" y="18"/>
                    </a:lnTo>
                    <a:lnTo>
                      <a:pt x="0" y="12"/>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0" name="Rectangle 179"/>
              <p:cNvSpPr>
                <a:spLocks noChangeArrowheads="1"/>
              </p:cNvSpPr>
              <p:nvPr/>
            </p:nvSpPr>
            <p:spPr bwMode="auto">
              <a:xfrm>
                <a:off x="4962" y="199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1" name="Freeform 180"/>
              <p:cNvSpPr>
                <a:spLocks/>
              </p:cNvSpPr>
              <p:nvPr/>
            </p:nvSpPr>
            <p:spPr bwMode="auto">
              <a:xfrm>
                <a:off x="4344" y="1980"/>
                <a:ext cx="144" cy="36"/>
              </a:xfrm>
              <a:custGeom>
                <a:avLst/>
                <a:gdLst>
                  <a:gd name="T0" fmla="*/ 0 w 144"/>
                  <a:gd name="T1" fmla="*/ 6 h 36"/>
                  <a:gd name="T2" fmla="*/ 0 w 144"/>
                  <a:gd name="T3" fmla="*/ 6 h 36"/>
                  <a:gd name="T4" fmla="*/ 66 w 144"/>
                  <a:gd name="T5" fmla="*/ 0 h 36"/>
                  <a:gd name="T6" fmla="*/ 144 w 144"/>
                  <a:gd name="T7" fmla="*/ 36 h 36"/>
                  <a:gd name="T8" fmla="*/ 144 w 144"/>
                  <a:gd name="T9" fmla="*/ 36 h 36"/>
                  <a:gd name="T10" fmla="*/ 66 w 144"/>
                  <a:gd name="T11" fmla="*/ 0 h 36"/>
                  <a:gd name="T12" fmla="*/ 0 w 144"/>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144" h="36">
                    <a:moveTo>
                      <a:pt x="0" y="6"/>
                    </a:moveTo>
                    <a:lnTo>
                      <a:pt x="0" y="6"/>
                    </a:lnTo>
                    <a:lnTo>
                      <a:pt x="66" y="0"/>
                    </a:lnTo>
                    <a:lnTo>
                      <a:pt x="144" y="36"/>
                    </a:lnTo>
                    <a:lnTo>
                      <a:pt x="144" y="36"/>
                    </a:lnTo>
                    <a:lnTo>
                      <a:pt x="6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2" name="Freeform 181"/>
              <p:cNvSpPr>
                <a:spLocks/>
              </p:cNvSpPr>
              <p:nvPr/>
            </p:nvSpPr>
            <p:spPr bwMode="auto">
              <a:xfrm>
                <a:off x="4176" y="1818"/>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3" name="Freeform 182"/>
              <p:cNvSpPr>
                <a:spLocks/>
              </p:cNvSpPr>
              <p:nvPr/>
            </p:nvSpPr>
            <p:spPr bwMode="auto">
              <a:xfrm>
                <a:off x="4182" y="1818"/>
                <a:ext cx="24" cy="36"/>
              </a:xfrm>
              <a:custGeom>
                <a:avLst/>
                <a:gdLst>
                  <a:gd name="T0" fmla="*/ 18 w 24"/>
                  <a:gd name="T1" fmla="*/ 36 h 36"/>
                  <a:gd name="T2" fmla="*/ 0 w 24"/>
                  <a:gd name="T3" fmla="*/ 0 h 36"/>
                  <a:gd name="T4" fmla="*/ 0 w 24"/>
                  <a:gd name="T5" fmla="*/ 0 h 36"/>
                  <a:gd name="T6" fmla="*/ 18 w 24"/>
                  <a:gd name="T7" fmla="*/ 36 h 36"/>
                  <a:gd name="T8" fmla="*/ 24 w 24"/>
                  <a:gd name="T9" fmla="*/ 30 h 36"/>
                  <a:gd name="T10" fmla="*/ 24 w 24"/>
                  <a:gd name="T11" fmla="*/ 30 h 36"/>
                  <a:gd name="T12" fmla="*/ 18 w 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4" h="36">
                    <a:moveTo>
                      <a:pt x="18" y="36"/>
                    </a:moveTo>
                    <a:lnTo>
                      <a:pt x="0" y="0"/>
                    </a:lnTo>
                    <a:lnTo>
                      <a:pt x="0" y="0"/>
                    </a:lnTo>
                    <a:lnTo>
                      <a:pt x="18" y="36"/>
                    </a:lnTo>
                    <a:lnTo>
                      <a:pt x="24" y="30"/>
                    </a:lnTo>
                    <a:lnTo>
                      <a:pt x="24" y="30"/>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4" name="Freeform 183"/>
              <p:cNvSpPr>
                <a:spLocks/>
              </p:cNvSpPr>
              <p:nvPr/>
            </p:nvSpPr>
            <p:spPr bwMode="auto">
              <a:xfrm>
                <a:off x="4728" y="1884"/>
                <a:ext cx="30" cy="0"/>
              </a:xfrm>
              <a:custGeom>
                <a:avLst/>
                <a:gdLst>
                  <a:gd name="T0" fmla="*/ 30 w 30"/>
                  <a:gd name="T1" fmla="*/ 30 w 30"/>
                  <a:gd name="T2" fmla="*/ 0 w 30"/>
                  <a:gd name="T3" fmla="*/ 30 w 30"/>
                </a:gdLst>
                <a:ahLst/>
                <a:cxnLst>
                  <a:cxn ang="0">
                    <a:pos x="T0" y="0"/>
                  </a:cxn>
                  <a:cxn ang="0">
                    <a:pos x="T1" y="0"/>
                  </a:cxn>
                  <a:cxn ang="0">
                    <a:pos x="T2" y="0"/>
                  </a:cxn>
                  <a:cxn ang="0">
                    <a:pos x="T3" y="0"/>
                  </a:cxn>
                </a:cxnLst>
                <a:rect l="0" t="0" r="r" b="b"/>
                <a:pathLst>
                  <a:path w="30">
                    <a:moveTo>
                      <a:pt x="30" y="0"/>
                    </a:moveTo>
                    <a:lnTo>
                      <a:pt x="30" y="0"/>
                    </a:lnTo>
                    <a:lnTo>
                      <a:pt x="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5" name="Freeform 184"/>
              <p:cNvSpPr>
                <a:spLocks/>
              </p:cNvSpPr>
              <p:nvPr/>
            </p:nvSpPr>
            <p:spPr bwMode="auto">
              <a:xfrm>
                <a:off x="4692" y="1794"/>
                <a:ext cx="6" cy="6"/>
              </a:xfrm>
              <a:custGeom>
                <a:avLst/>
                <a:gdLst>
                  <a:gd name="T0" fmla="*/ 6 w 6"/>
                  <a:gd name="T1" fmla="*/ 0 h 6"/>
                  <a:gd name="T2" fmla="*/ 6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6" name="Freeform 185"/>
              <p:cNvSpPr>
                <a:spLocks/>
              </p:cNvSpPr>
              <p:nvPr/>
            </p:nvSpPr>
            <p:spPr bwMode="auto">
              <a:xfrm>
                <a:off x="4692" y="1848"/>
                <a:ext cx="54" cy="12"/>
              </a:xfrm>
              <a:custGeom>
                <a:avLst/>
                <a:gdLst>
                  <a:gd name="T0" fmla="*/ 42 w 54"/>
                  <a:gd name="T1" fmla="*/ 0 h 12"/>
                  <a:gd name="T2" fmla="*/ 54 w 54"/>
                  <a:gd name="T3" fmla="*/ 12 h 12"/>
                  <a:gd name="T4" fmla="*/ 42 w 54"/>
                  <a:gd name="T5" fmla="*/ 0 h 12"/>
                  <a:gd name="T6" fmla="*/ 0 w 54"/>
                  <a:gd name="T7" fmla="*/ 6 h 12"/>
                  <a:gd name="T8" fmla="*/ 0 w 54"/>
                  <a:gd name="T9" fmla="*/ 6 h 12"/>
                  <a:gd name="T10" fmla="*/ 42 w 54"/>
                  <a:gd name="T11" fmla="*/ 0 h 12"/>
                </a:gdLst>
                <a:ahLst/>
                <a:cxnLst>
                  <a:cxn ang="0">
                    <a:pos x="T0" y="T1"/>
                  </a:cxn>
                  <a:cxn ang="0">
                    <a:pos x="T2" y="T3"/>
                  </a:cxn>
                  <a:cxn ang="0">
                    <a:pos x="T4" y="T5"/>
                  </a:cxn>
                  <a:cxn ang="0">
                    <a:pos x="T6" y="T7"/>
                  </a:cxn>
                  <a:cxn ang="0">
                    <a:pos x="T8" y="T9"/>
                  </a:cxn>
                  <a:cxn ang="0">
                    <a:pos x="T10" y="T11"/>
                  </a:cxn>
                </a:cxnLst>
                <a:rect l="0" t="0" r="r" b="b"/>
                <a:pathLst>
                  <a:path w="54" h="12">
                    <a:moveTo>
                      <a:pt x="42" y="0"/>
                    </a:moveTo>
                    <a:lnTo>
                      <a:pt x="54" y="12"/>
                    </a:lnTo>
                    <a:lnTo>
                      <a:pt x="42" y="0"/>
                    </a:lnTo>
                    <a:lnTo>
                      <a:pt x="0" y="6"/>
                    </a:lnTo>
                    <a:lnTo>
                      <a:pt x="0"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7" name="Freeform 186"/>
              <p:cNvSpPr>
                <a:spLocks/>
              </p:cNvSpPr>
              <p:nvPr/>
            </p:nvSpPr>
            <p:spPr bwMode="auto">
              <a:xfrm>
                <a:off x="4578" y="1944"/>
                <a:ext cx="42" cy="48"/>
              </a:xfrm>
              <a:custGeom>
                <a:avLst/>
                <a:gdLst>
                  <a:gd name="T0" fmla="*/ 42 w 42"/>
                  <a:gd name="T1" fmla="*/ 18 h 48"/>
                  <a:gd name="T2" fmla="*/ 0 w 42"/>
                  <a:gd name="T3" fmla="*/ 48 h 48"/>
                  <a:gd name="T4" fmla="*/ 42 w 42"/>
                  <a:gd name="T5" fmla="*/ 18 h 48"/>
                  <a:gd name="T6" fmla="*/ 36 w 42"/>
                  <a:gd name="T7" fmla="*/ 0 h 48"/>
                  <a:gd name="T8" fmla="*/ 36 w 42"/>
                  <a:gd name="T9" fmla="*/ 0 h 48"/>
                  <a:gd name="T10" fmla="*/ 42 w 42"/>
                  <a:gd name="T11" fmla="*/ 18 h 48"/>
                </a:gdLst>
                <a:ahLst/>
                <a:cxnLst>
                  <a:cxn ang="0">
                    <a:pos x="T0" y="T1"/>
                  </a:cxn>
                  <a:cxn ang="0">
                    <a:pos x="T2" y="T3"/>
                  </a:cxn>
                  <a:cxn ang="0">
                    <a:pos x="T4" y="T5"/>
                  </a:cxn>
                  <a:cxn ang="0">
                    <a:pos x="T6" y="T7"/>
                  </a:cxn>
                  <a:cxn ang="0">
                    <a:pos x="T8" y="T9"/>
                  </a:cxn>
                  <a:cxn ang="0">
                    <a:pos x="T10" y="T11"/>
                  </a:cxn>
                </a:cxnLst>
                <a:rect l="0" t="0" r="r" b="b"/>
                <a:pathLst>
                  <a:path w="42" h="48">
                    <a:moveTo>
                      <a:pt x="42" y="18"/>
                    </a:moveTo>
                    <a:lnTo>
                      <a:pt x="0" y="48"/>
                    </a:lnTo>
                    <a:lnTo>
                      <a:pt x="42" y="18"/>
                    </a:lnTo>
                    <a:lnTo>
                      <a:pt x="36" y="0"/>
                    </a:lnTo>
                    <a:lnTo>
                      <a:pt x="36"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8" name="Freeform 187"/>
              <p:cNvSpPr>
                <a:spLocks/>
              </p:cNvSpPr>
              <p:nvPr/>
            </p:nvSpPr>
            <p:spPr bwMode="auto">
              <a:xfrm>
                <a:off x="4626" y="1926"/>
                <a:ext cx="18" cy="6"/>
              </a:xfrm>
              <a:custGeom>
                <a:avLst/>
                <a:gdLst>
                  <a:gd name="T0" fmla="*/ 0 w 18"/>
                  <a:gd name="T1" fmla="*/ 0 h 6"/>
                  <a:gd name="T2" fmla="*/ 18 w 18"/>
                  <a:gd name="T3" fmla="*/ 6 h 6"/>
                  <a:gd name="T4" fmla="*/ 0 w 18"/>
                  <a:gd name="T5" fmla="*/ 0 h 6"/>
                  <a:gd name="T6" fmla="*/ 0 w 18"/>
                  <a:gd name="T7" fmla="*/ 0 h 6"/>
                </a:gdLst>
                <a:ahLst/>
                <a:cxnLst>
                  <a:cxn ang="0">
                    <a:pos x="T0" y="T1"/>
                  </a:cxn>
                  <a:cxn ang="0">
                    <a:pos x="T2" y="T3"/>
                  </a:cxn>
                  <a:cxn ang="0">
                    <a:pos x="T4" y="T5"/>
                  </a:cxn>
                  <a:cxn ang="0">
                    <a:pos x="T6" y="T7"/>
                  </a:cxn>
                </a:cxnLst>
                <a:rect l="0" t="0" r="r" b="b"/>
                <a:pathLst>
                  <a:path w="18" h="6">
                    <a:moveTo>
                      <a:pt x="0" y="0"/>
                    </a:moveTo>
                    <a:lnTo>
                      <a:pt x="18"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9" name="Rectangle 188"/>
              <p:cNvSpPr>
                <a:spLocks noChangeArrowheads="1"/>
              </p:cNvSpPr>
              <p:nvPr/>
            </p:nvSpPr>
            <p:spPr bwMode="auto">
              <a:xfrm>
                <a:off x="4176" y="18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0" name="Freeform 189"/>
              <p:cNvSpPr>
                <a:spLocks/>
              </p:cNvSpPr>
              <p:nvPr/>
            </p:nvSpPr>
            <p:spPr bwMode="auto">
              <a:xfrm>
                <a:off x="4260" y="2316"/>
                <a:ext cx="162" cy="354"/>
              </a:xfrm>
              <a:custGeom>
                <a:avLst/>
                <a:gdLst>
                  <a:gd name="T0" fmla="*/ 108 w 162"/>
                  <a:gd name="T1" fmla="*/ 264 h 354"/>
                  <a:gd name="T2" fmla="*/ 120 w 162"/>
                  <a:gd name="T3" fmla="*/ 240 h 354"/>
                  <a:gd name="T4" fmla="*/ 96 w 162"/>
                  <a:gd name="T5" fmla="*/ 198 h 354"/>
                  <a:gd name="T6" fmla="*/ 102 w 162"/>
                  <a:gd name="T7" fmla="*/ 174 h 354"/>
                  <a:gd name="T8" fmla="*/ 102 w 162"/>
                  <a:gd name="T9" fmla="*/ 174 h 354"/>
                  <a:gd name="T10" fmla="*/ 102 w 162"/>
                  <a:gd name="T11" fmla="*/ 174 h 354"/>
                  <a:gd name="T12" fmla="*/ 120 w 162"/>
                  <a:gd name="T13" fmla="*/ 168 h 354"/>
                  <a:gd name="T14" fmla="*/ 162 w 162"/>
                  <a:gd name="T15" fmla="*/ 132 h 354"/>
                  <a:gd name="T16" fmla="*/ 162 w 162"/>
                  <a:gd name="T17" fmla="*/ 132 h 354"/>
                  <a:gd name="T18" fmla="*/ 162 w 162"/>
                  <a:gd name="T19" fmla="*/ 132 h 354"/>
                  <a:gd name="T20" fmla="*/ 162 w 162"/>
                  <a:gd name="T21" fmla="*/ 132 h 354"/>
                  <a:gd name="T22" fmla="*/ 144 w 162"/>
                  <a:gd name="T23" fmla="*/ 132 h 354"/>
                  <a:gd name="T24" fmla="*/ 126 w 162"/>
                  <a:gd name="T25" fmla="*/ 120 h 354"/>
                  <a:gd name="T26" fmla="*/ 126 w 162"/>
                  <a:gd name="T27" fmla="*/ 120 h 354"/>
                  <a:gd name="T28" fmla="*/ 126 w 162"/>
                  <a:gd name="T29" fmla="*/ 120 h 354"/>
                  <a:gd name="T30" fmla="*/ 132 w 162"/>
                  <a:gd name="T31" fmla="*/ 120 h 354"/>
                  <a:gd name="T32" fmla="*/ 132 w 162"/>
                  <a:gd name="T33" fmla="*/ 108 h 354"/>
                  <a:gd name="T34" fmla="*/ 120 w 162"/>
                  <a:gd name="T35" fmla="*/ 84 h 354"/>
                  <a:gd name="T36" fmla="*/ 102 w 162"/>
                  <a:gd name="T37" fmla="*/ 90 h 354"/>
                  <a:gd name="T38" fmla="*/ 102 w 162"/>
                  <a:gd name="T39" fmla="*/ 72 h 354"/>
                  <a:gd name="T40" fmla="*/ 114 w 162"/>
                  <a:gd name="T41" fmla="*/ 60 h 354"/>
                  <a:gd name="T42" fmla="*/ 114 w 162"/>
                  <a:gd name="T43" fmla="*/ 48 h 354"/>
                  <a:gd name="T44" fmla="*/ 120 w 162"/>
                  <a:gd name="T45" fmla="*/ 18 h 354"/>
                  <a:gd name="T46" fmla="*/ 102 w 162"/>
                  <a:gd name="T47" fmla="*/ 0 h 354"/>
                  <a:gd name="T48" fmla="*/ 96 w 162"/>
                  <a:gd name="T49" fmla="*/ 0 h 354"/>
                  <a:gd name="T50" fmla="*/ 90 w 162"/>
                  <a:gd name="T51" fmla="*/ 6 h 354"/>
                  <a:gd name="T52" fmla="*/ 84 w 162"/>
                  <a:gd name="T53" fmla="*/ 18 h 354"/>
                  <a:gd name="T54" fmla="*/ 54 w 162"/>
                  <a:gd name="T55" fmla="*/ 42 h 354"/>
                  <a:gd name="T56" fmla="*/ 30 w 162"/>
                  <a:gd name="T57" fmla="*/ 90 h 354"/>
                  <a:gd name="T58" fmla="*/ 18 w 162"/>
                  <a:gd name="T59" fmla="*/ 90 h 354"/>
                  <a:gd name="T60" fmla="*/ 12 w 162"/>
                  <a:gd name="T61" fmla="*/ 120 h 354"/>
                  <a:gd name="T62" fmla="*/ 12 w 162"/>
                  <a:gd name="T63" fmla="*/ 126 h 354"/>
                  <a:gd name="T64" fmla="*/ 6 w 162"/>
                  <a:gd name="T65" fmla="*/ 138 h 354"/>
                  <a:gd name="T66" fmla="*/ 0 w 162"/>
                  <a:gd name="T67" fmla="*/ 144 h 354"/>
                  <a:gd name="T68" fmla="*/ 24 w 162"/>
                  <a:gd name="T69" fmla="*/ 174 h 354"/>
                  <a:gd name="T70" fmla="*/ 24 w 162"/>
                  <a:gd name="T71" fmla="*/ 186 h 354"/>
                  <a:gd name="T72" fmla="*/ 30 w 162"/>
                  <a:gd name="T73" fmla="*/ 186 h 354"/>
                  <a:gd name="T74" fmla="*/ 42 w 162"/>
                  <a:gd name="T75" fmla="*/ 210 h 354"/>
                  <a:gd name="T76" fmla="*/ 36 w 162"/>
                  <a:gd name="T77" fmla="*/ 240 h 354"/>
                  <a:gd name="T78" fmla="*/ 54 w 162"/>
                  <a:gd name="T79" fmla="*/ 246 h 354"/>
                  <a:gd name="T80" fmla="*/ 78 w 162"/>
                  <a:gd name="T81" fmla="*/ 228 h 354"/>
                  <a:gd name="T82" fmla="*/ 78 w 162"/>
                  <a:gd name="T83" fmla="*/ 216 h 354"/>
                  <a:gd name="T84" fmla="*/ 96 w 162"/>
                  <a:gd name="T85" fmla="*/ 234 h 354"/>
                  <a:gd name="T86" fmla="*/ 102 w 162"/>
                  <a:gd name="T87" fmla="*/ 258 h 354"/>
                  <a:gd name="T88" fmla="*/ 120 w 162"/>
                  <a:gd name="T89" fmla="*/ 312 h 354"/>
                  <a:gd name="T90" fmla="*/ 114 w 162"/>
                  <a:gd name="T91" fmla="*/ 348 h 354"/>
                  <a:gd name="T92" fmla="*/ 114 w 162"/>
                  <a:gd name="T93" fmla="*/ 354 h 354"/>
                  <a:gd name="T94" fmla="*/ 120 w 162"/>
                  <a:gd name="T95" fmla="*/ 342 h 354"/>
                  <a:gd name="T96" fmla="*/ 132 w 162"/>
                  <a:gd name="T97" fmla="*/ 324 h 354"/>
                  <a:gd name="T98" fmla="*/ 138 w 162"/>
                  <a:gd name="T99" fmla="*/ 324 h 354"/>
                  <a:gd name="T100" fmla="*/ 138 w 162"/>
                  <a:gd name="T101" fmla="*/ 324 h 354"/>
                  <a:gd name="T102" fmla="*/ 138 w 162"/>
                  <a:gd name="T103" fmla="*/ 324 h 354"/>
                  <a:gd name="T104" fmla="*/ 108 w 162"/>
                  <a:gd name="T105" fmla="*/ 26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 h="354">
                    <a:moveTo>
                      <a:pt x="108" y="264"/>
                    </a:moveTo>
                    <a:lnTo>
                      <a:pt x="120" y="240"/>
                    </a:lnTo>
                    <a:lnTo>
                      <a:pt x="96" y="198"/>
                    </a:lnTo>
                    <a:lnTo>
                      <a:pt x="102" y="174"/>
                    </a:lnTo>
                    <a:lnTo>
                      <a:pt x="102" y="174"/>
                    </a:lnTo>
                    <a:lnTo>
                      <a:pt x="102" y="174"/>
                    </a:lnTo>
                    <a:lnTo>
                      <a:pt x="120" y="168"/>
                    </a:lnTo>
                    <a:lnTo>
                      <a:pt x="162" y="132"/>
                    </a:lnTo>
                    <a:lnTo>
                      <a:pt x="162" y="132"/>
                    </a:lnTo>
                    <a:lnTo>
                      <a:pt x="162" y="132"/>
                    </a:lnTo>
                    <a:lnTo>
                      <a:pt x="162" y="132"/>
                    </a:lnTo>
                    <a:lnTo>
                      <a:pt x="144" y="132"/>
                    </a:lnTo>
                    <a:lnTo>
                      <a:pt x="126" y="120"/>
                    </a:lnTo>
                    <a:lnTo>
                      <a:pt x="126" y="120"/>
                    </a:lnTo>
                    <a:lnTo>
                      <a:pt x="126" y="120"/>
                    </a:lnTo>
                    <a:lnTo>
                      <a:pt x="132" y="120"/>
                    </a:lnTo>
                    <a:lnTo>
                      <a:pt x="132" y="108"/>
                    </a:lnTo>
                    <a:lnTo>
                      <a:pt x="120" y="84"/>
                    </a:lnTo>
                    <a:lnTo>
                      <a:pt x="102" y="90"/>
                    </a:lnTo>
                    <a:lnTo>
                      <a:pt x="102" y="72"/>
                    </a:lnTo>
                    <a:lnTo>
                      <a:pt x="114" y="60"/>
                    </a:lnTo>
                    <a:lnTo>
                      <a:pt x="114" y="48"/>
                    </a:lnTo>
                    <a:lnTo>
                      <a:pt x="120" y="18"/>
                    </a:lnTo>
                    <a:lnTo>
                      <a:pt x="102" y="0"/>
                    </a:lnTo>
                    <a:lnTo>
                      <a:pt x="96" y="0"/>
                    </a:lnTo>
                    <a:lnTo>
                      <a:pt x="90" y="6"/>
                    </a:lnTo>
                    <a:lnTo>
                      <a:pt x="84" y="18"/>
                    </a:lnTo>
                    <a:lnTo>
                      <a:pt x="54" y="42"/>
                    </a:lnTo>
                    <a:lnTo>
                      <a:pt x="30" y="90"/>
                    </a:lnTo>
                    <a:lnTo>
                      <a:pt x="18" y="90"/>
                    </a:lnTo>
                    <a:lnTo>
                      <a:pt x="12" y="120"/>
                    </a:lnTo>
                    <a:lnTo>
                      <a:pt x="12" y="126"/>
                    </a:lnTo>
                    <a:lnTo>
                      <a:pt x="6" y="138"/>
                    </a:lnTo>
                    <a:lnTo>
                      <a:pt x="0" y="144"/>
                    </a:lnTo>
                    <a:lnTo>
                      <a:pt x="24" y="174"/>
                    </a:lnTo>
                    <a:lnTo>
                      <a:pt x="24" y="186"/>
                    </a:lnTo>
                    <a:lnTo>
                      <a:pt x="30" y="186"/>
                    </a:lnTo>
                    <a:lnTo>
                      <a:pt x="42" y="210"/>
                    </a:lnTo>
                    <a:lnTo>
                      <a:pt x="36" y="240"/>
                    </a:lnTo>
                    <a:lnTo>
                      <a:pt x="54" y="246"/>
                    </a:lnTo>
                    <a:lnTo>
                      <a:pt x="78" y="228"/>
                    </a:lnTo>
                    <a:lnTo>
                      <a:pt x="78" y="216"/>
                    </a:lnTo>
                    <a:lnTo>
                      <a:pt x="96" y="234"/>
                    </a:lnTo>
                    <a:lnTo>
                      <a:pt x="102" y="258"/>
                    </a:lnTo>
                    <a:lnTo>
                      <a:pt x="120" y="312"/>
                    </a:lnTo>
                    <a:lnTo>
                      <a:pt x="114" y="348"/>
                    </a:lnTo>
                    <a:lnTo>
                      <a:pt x="114" y="354"/>
                    </a:lnTo>
                    <a:lnTo>
                      <a:pt x="120" y="342"/>
                    </a:lnTo>
                    <a:lnTo>
                      <a:pt x="132" y="324"/>
                    </a:lnTo>
                    <a:lnTo>
                      <a:pt x="138" y="324"/>
                    </a:lnTo>
                    <a:lnTo>
                      <a:pt x="138" y="324"/>
                    </a:lnTo>
                    <a:lnTo>
                      <a:pt x="138" y="324"/>
                    </a:lnTo>
                    <a:lnTo>
                      <a:pt x="108" y="26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1" name="Rectangle 190"/>
              <p:cNvSpPr>
                <a:spLocks noChangeArrowheads="1"/>
              </p:cNvSpPr>
              <p:nvPr/>
            </p:nvSpPr>
            <p:spPr bwMode="auto">
              <a:xfrm>
                <a:off x="4422" y="244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2" name="Freeform 191"/>
              <p:cNvSpPr>
                <a:spLocks/>
              </p:cNvSpPr>
              <p:nvPr/>
            </p:nvSpPr>
            <p:spPr bwMode="auto">
              <a:xfrm>
                <a:off x="4356" y="2490"/>
                <a:ext cx="6" cy="24"/>
              </a:xfrm>
              <a:custGeom>
                <a:avLst/>
                <a:gdLst>
                  <a:gd name="T0" fmla="*/ 0 w 6"/>
                  <a:gd name="T1" fmla="*/ 24 h 24"/>
                  <a:gd name="T2" fmla="*/ 6 w 6"/>
                  <a:gd name="T3" fmla="*/ 0 h 24"/>
                  <a:gd name="T4" fmla="*/ 6 w 6"/>
                  <a:gd name="T5" fmla="*/ 0 h 24"/>
                  <a:gd name="T6" fmla="*/ 0 w 6"/>
                  <a:gd name="T7" fmla="*/ 24 h 24"/>
                </a:gdLst>
                <a:ahLst/>
                <a:cxnLst>
                  <a:cxn ang="0">
                    <a:pos x="T0" y="T1"/>
                  </a:cxn>
                  <a:cxn ang="0">
                    <a:pos x="T2" y="T3"/>
                  </a:cxn>
                  <a:cxn ang="0">
                    <a:pos x="T4" y="T5"/>
                  </a:cxn>
                  <a:cxn ang="0">
                    <a:pos x="T6" y="T7"/>
                  </a:cxn>
                </a:cxnLst>
                <a:rect l="0" t="0" r="r" b="b"/>
                <a:pathLst>
                  <a:path w="6" h="24">
                    <a:moveTo>
                      <a:pt x="0" y="24"/>
                    </a:moveTo>
                    <a:lnTo>
                      <a:pt x="6" y="0"/>
                    </a:lnTo>
                    <a:lnTo>
                      <a:pt x="6"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3" name="Freeform 192"/>
              <p:cNvSpPr>
                <a:spLocks/>
              </p:cNvSpPr>
              <p:nvPr/>
            </p:nvSpPr>
            <p:spPr bwMode="auto">
              <a:xfrm>
                <a:off x="4356" y="2514"/>
                <a:ext cx="42" cy="126"/>
              </a:xfrm>
              <a:custGeom>
                <a:avLst/>
                <a:gdLst>
                  <a:gd name="T0" fmla="*/ 24 w 42"/>
                  <a:gd name="T1" fmla="*/ 42 h 126"/>
                  <a:gd name="T2" fmla="*/ 0 w 42"/>
                  <a:gd name="T3" fmla="*/ 0 h 126"/>
                  <a:gd name="T4" fmla="*/ 24 w 42"/>
                  <a:gd name="T5" fmla="*/ 42 h 126"/>
                  <a:gd name="T6" fmla="*/ 12 w 42"/>
                  <a:gd name="T7" fmla="*/ 66 h 126"/>
                  <a:gd name="T8" fmla="*/ 42 w 42"/>
                  <a:gd name="T9" fmla="*/ 126 h 126"/>
                  <a:gd name="T10" fmla="*/ 42 w 42"/>
                  <a:gd name="T11" fmla="*/ 126 h 126"/>
                  <a:gd name="T12" fmla="*/ 12 w 42"/>
                  <a:gd name="T13" fmla="*/ 66 h 126"/>
                  <a:gd name="T14" fmla="*/ 24 w 42"/>
                  <a:gd name="T15" fmla="*/ 42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26">
                    <a:moveTo>
                      <a:pt x="24" y="42"/>
                    </a:moveTo>
                    <a:lnTo>
                      <a:pt x="0" y="0"/>
                    </a:lnTo>
                    <a:lnTo>
                      <a:pt x="24" y="42"/>
                    </a:lnTo>
                    <a:lnTo>
                      <a:pt x="12" y="66"/>
                    </a:lnTo>
                    <a:lnTo>
                      <a:pt x="42" y="126"/>
                    </a:lnTo>
                    <a:lnTo>
                      <a:pt x="42" y="126"/>
                    </a:lnTo>
                    <a:lnTo>
                      <a:pt x="12" y="66"/>
                    </a:lnTo>
                    <a:lnTo>
                      <a:pt x="2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4" name="Freeform 193"/>
              <p:cNvSpPr>
                <a:spLocks/>
              </p:cNvSpPr>
              <p:nvPr/>
            </p:nvSpPr>
            <p:spPr bwMode="auto">
              <a:xfrm>
                <a:off x="4386" y="2436"/>
                <a:ext cx="18" cy="12"/>
              </a:xfrm>
              <a:custGeom>
                <a:avLst/>
                <a:gdLst>
                  <a:gd name="T0" fmla="*/ 18 w 18"/>
                  <a:gd name="T1" fmla="*/ 12 h 12"/>
                  <a:gd name="T2" fmla="*/ 0 w 18"/>
                  <a:gd name="T3" fmla="*/ 0 h 12"/>
                  <a:gd name="T4" fmla="*/ 0 w 18"/>
                  <a:gd name="T5" fmla="*/ 0 h 12"/>
                  <a:gd name="T6" fmla="*/ 18 w 18"/>
                  <a:gd name="T7" fmla="*/ 12 h 12"/>
                </a:gdLst>
                <a:ahLst/>
                <a:cxnLst>
                  <a:cxn ang="0">
                    <a:pos x="T0" y="T1"/>
                  </a:cxn>
                  <a:cxn ang="0">
                    <a:pos x="T2" y="T3"/>
                  </a:cxn>
                  <a:cxn ang="0">
                    <a:pos x="T4" y="T5"/>
                  </a:cxn>
                  <a:cxn ang="0">
                    <a:pos x="T6" y="T7"/>
                  </a:cxn>
                </a:cxnLst>
                <a:rect l="0" t="0" r="r" b="b"/>
                <a:pathLst>
                  <a:path w="18" h="12">
                    <a:moveTo>
                      <a:pt x="18" y="12"/>
                    </a:moveTo>
                    <a:lnTo>
                      <a:pt x="0" y="0"/>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5" name="Freeform 194"/>
              <p:cNvSpPr>
                <a:spLocks/>
              </p:cNvSpPr>
              <p:nvPr/>
            </p:nvSpPr>
            <p:spPr bwMode="auto">
              <a:xfrm>
                <a:off x="4422" y="244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6" name="Freeform 195"/>
              <p:cNvSpPr>
                <a:spLocks/>
              </p:cNvSpPr>
              <p:nvPr/>
            </p:nvSpPr>
            <p:spPr bwMode="auto">
              <a:xfrm>
                <a:off x="4362" y="2376"/>
                <a:ext cx="30" cy="60"/>
              </a:xfrm>
              <a:custGeom>
                <a:avLst/>
                <a:gdLst>
                  <a:gd name="T0" fmla="*/ 0 w 30"/>
                  <a:gd name="T1" fmla="*/ 30 h 60"/>
                  <a:gd name="T2" fmla="*/ 18 w 30"/>
                  <a:gd name="T3" fmla="*/ 24 h 60"/>
                  <a:gd name="T4" fmla="*/ 30 w 30"/>
                  <a:gd name="T5" fmla="*/ 48 h 60"/>
                  <a:gd name="T6" fmla="*/ 30 w 30"/>
                  <a:gd name="T7" fmla="*/ 60 h 60"/>
                  <a:gd name="T8" fmla="*/ 30 w 30"/>
                  <a:gd name="T9" fmla="*/ 48 h 60"/>
                  <a:gd name="T10" fmla="*/ 18 w 30"/>
                  <a:gd name="T11" fmla="*/ 24 h 60"/>
                  <a:gd name="T12" fmla="*/ 0 w 30"/>
                  <a:gd name="T13" fmla="*/ 30 h 60"/>
                  <a:gd name="T14" fmla="*/ 0 w 30"/>
                  <a:gd name="T15" fmla="*/ 12 h 60"/>
                  <a:gd name="T16" fmla="*/ 12 w 30"/>
                  <a:gd name="T17" fmla="*/ 0 h 60"/>
                  <a:gd name="T18" fmla="*/ 0 w 30"/>
                  <a:gd name="T19" fmla="*/ 12 h 60"/>
                  <a:gd name="T20" fmla="*/ 0 w 30"/>
                  <a:gd name="T2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0" y="30"/>
                    </a:moveTo>
                    <a:lnTo>
                      <a:pt x="18" y="24"/>
                    </a:lnTo>
                    <a:lnTo>
                      <a:pt x="30" y="48"/>
                    </a:lnTo>
                    <a:lnTo>
                      <a:pt x="30" y="60"/>
                    </a:lnTo>
                    <a:lnTo>
                      <a:pt x="30" y="48"/>
                    </a:lnTo>
                    <a:lnTo>
                      <a:pt x="18" y="24"/>
                    </a:lnTo>
                    <a:lnTo>
                      <a:pt x="0" y="30"/>
                    </a:lnTo>
                    <a:lnTo>
                      <a:pt x="0" y="12"/>
                    </a:lnTo>
                    <a:lnTo>
                      <a:pt x="12" y="0"/>
                    </a:lnTo>
                    <a:lnTo>
                      <a:pt x="0" y="12"/>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7" name="Rectangle 196"/>
              <p:cNvSpPr>
                <a:spLocks noChangeArrowheads="1"/>
              </p:cNvSpPr>
              <p:nvPr/>
            </p:nvSpPr>
            <p:spPr bwMode="auto">
              <a:xfrm>
                <a:off x="4422" y="244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8" name="Freeform 197"/>
              <p:cNvSpPr>
                <a:spLocks/>
              </p:cNvSpPr>
              <p:nvPr/>
            </p:nvSpPr>
            <p:spPr bwMode="auto">
              <a:xfrm>
                <a:off x="4200" y="2334"/>
                <a:ext cx="54" cy="12"/>
              </a:xfrm>
              <a:custGeom>
                <a:avLst/>
                <a:gdLst>
                  <a:gd name="T0" fmla="*/ 0 w 54"/>
                  <a:gd name="T1" fmla="*/ 12 h 12"/>
                  <a:gd name="T2" fmla="*/ 30 w 54"/>
                  <a:gd name="T3" fmla="*/ 12 h 12"/>
                  <a:gd name="T4" fmla="*/ 54 w 54"/>
                  <a:gd name="T5" fmla="*/ 12 h 12"/>
                  <a:gd name="T6" fmla="*/ 0 w 54"/>
                  <a:gd name="T7" fmla="*/ 12 h 12"/>
                  <a:gd name="T8" fmla="*/ 0 w 54"/>
                  <a:gd name="T9" fmla="*/ 0 h 12"/>
                  <a:gd name="T10" fmla="*/ 0 w 54"/>
                  <a:gd name="T11" fmla="*/ 0 h 12"/>
                  <a:gd name="T12" fmla="*/ 0 w 5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4" h="12">
                    <a:moveTo>
                      <a:pt x="0" y="12"/>
                    </a:moveTo>
                    <a:lnTo>
                      <a:pt x="30" y="12"/>
                    </a:lnTo>
                    <a:lnTo>
                      <a:pt x="54" y="12"/>
                    </a:lnTo>
                    <a:lnTo>
                      <a:pt x="0" y="12"/>
                    </a:lnTo>
                    <a:lnTo>
                      <a:pt x="0" y="0"/>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9" name="Freeform 198"/>
              <p:cNvSpPr>
                <a:spLocks/>
              </p:cNvSpPr>
              <p:nvPr/>
            </p:nvSpPr>
            <p:spPr bwMode="auto">
              <a:xfrm>
                <a:off x="4200" y="2310"/>
                <a:ext cx="60" cy="36"/>
              </a:xfrm>
              <a:custGeom>
                <a:avLst/>
                <a:gdLst>
                  <a:gd name="T0" fmla="*/ 54 w 60"/>
                  <a:gd name="T1" fmla="*/ 36 h 36"/>
                  <a:gd name="T2" fmla="*/ 60 w 60"/>
                  <a:gd name="T3" fmla="*/ 36 h 36"/>
                  <a:gd name="T4" fmla="*/ 54 w 60"/>
                  <a:gd name="T5" fmla="*/ 18 h 36"/>
                  <a:gd name="T6" fmla="*/ 60 w 60"/>
                  <a:gd name="T7" fmla="*/ 12 h 36"/>
                  <a:gd name="T8" fmla="*/ 30 w 60"/>
                  <a:gd name="T9" fmla="*/ 12 h 36"/>
                  <a:gd name="T10" fmla="*/ 18 w 60"/>
                  <a:gd name="T11" fmla="*/ 0 h 36"/>
                  <a:gd name="T12" fmla="*/ 0 w 60"/>
                  <a:gd name="T13" fmla="*/ 24 h 36"/>
                  <a:gd name="T14" fmla="*/ 0 w 60"/>
                  <a:gd name="T15" fmla="*/ 36 h 36"/>
                  <a:gd name="T16" fmla="*/ 54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54" y="36"/>
                    </a:moveTo>
                    <a:lnTo>
                      <a:pt x="60" y="36"/>
                    </a:lnTo>
                    <a:lnTo>
                      <a:pt x="54" y="18"/>
                    </a:lnTo>
                    <a:lnTo>
                      <a:pt x="60" y="12"/>
                    </a:lnTo>
                    <a:lnTo>
                      <a:pt x="30" y="12"/>
                    </a:lnTo>
                    <a:lnTo>
                      <a:pt x="18" y="0"/>
                    </a:lnTo>
                    <a:lnTo>
                      <a:pt x="0" y="24"/>
                    </a:lnTo>
                    <a:lnTo>
                      <a:pt x="0" y="36"/>
                    </a:lnTo>
                    <a:lnTo>
                      <a:pt x="5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0" name="Freeform 199"/>
              <p:cNvSpPr>
                <a:spLocks/>
              </p:cNvSpPr>
              <p:nvPr/>
            </p:nvSpPr>
            <p:spPr bwMode="auto">
              <a:xfrm>
                <a:off x="4038" y="2274"/>
                <a:ext cx="150" cy="78"/>
              </a:xfrm>
              <a:custGeom>
                <a:avLst/>
                <a:gdLst>
                  <a:gd name="T0" fmla="*/ 12 w 150"/>
                  <a:gd name="T1" fmla="*/ 0 h 78"/>
                  <a:gd name="T2" fmla="*/ 12 w 150"/>
                  <a:gd name="T3" fmla="*/ 6 h 78"/>
                  <a:gd name="T4" fmla="*/ 0 w 150"/>
                  <a:gd name="T5" fmla="*/ 30 h 78"/>
                  <a:gd name="T6" fmla="*/ 54 w 150"/>
                  <a:gd name="T7" fmla="*/ 60 h 78"/>
                  <a:gd name="T8" fmla="*/ 78 w 150"/>
                  <a:gd name="T9" fmla="*/ 66 h 78"/>
                  <a:gd name="T10" fmla="*/ 90 w 150"/>
                  <a:gd name="T11" fmla="*/ 72 h 78"/>
                  <a:gd name="T12" fmla="*/ 138 w 150"/>
                  <a:gd name="T13" fmla="*/ 78 h 78"/>
                  <a:gd name="T14" fmla="*/ 138 w 150"/>
                  <a:gd name="T15" fmla="*/ 72 h 78"/>
                  <a:gd name="T16" fmla="*/ 144 w 150"/>
                  <a:gd name="T17" fmla="*/ 48 h 78"/>
                  <a:gd name="T18" fmla="*/ 150 w 150"/>
                  <a:gd name="T19" fmla="*/ 48 h 78"/>
                  <a:gd name="T20" fmla="*/ 150 w 150"/>
                  <a:gd name="T21" fmla="*/ 48 h 78"/>
                  <a:gd name="T22" fmla="*/ 114 w 150"/>
                  <a:gd name="T23" fmla="*/ 48 h 78"/>
                  <a:gd name="T24" fmla="*/ 78 w 150"/>
                  <a:gd name="T25" fmla="*/ 30 h 78"/>
                  <a:gd name="T26" fmla="*/ 78 w 150"/>
                  <a:gd name="T27" fmla="*/ 18 h 78"/>
                  <a:gd name="T28" fmla="*/ 66 w 150"/>
                  <a:gd name="T29" fmla="*/ 24 h 78"/>
                  <a:gd name="T30" fmla="*/ 66 w 150"/>
                  <a:gd name="T31" fmla="*/ 24 h 78"/>
                  <a:gd name="T32" fmla="*/ 66 w 150"/>
                  <a:gd name="T33" fmla="*/ 24 h 78"/>
                  <a:gd name="T34" fmla="*/ 54 w 150"/>
                  <a:gd name="T35" fmla="*/ 12 h 78"/>
                  <a:gd name="T36" fmla="*/ 24 w 150"/>
                  <a:gd name="T37" fmla="*/ 0 h 78"/>
                  <a:gd name="T38" fmla="*/ 24 w 150"/>
                  <a:gd name="T39" fmla="*/ 0 h 78"/>
                  <a:gd name="T40" fmla="*/ 18 w 150"/>
                  <a:gd name="T41" fmla="*/ 6 h 78"/>
                  <a:gd name="T42" fmla="*/ 18 w 150"/>
                  <a:gd name="T43" fmla="*/ 6 h 78"/>
                  <a:gd name="T44" fmla="*/ 18 w 150"/>
                  <a:gd name="T45" fmla="*/ 6 h 78"/>
                  <a:gd name="T46" fmla="*/ 12 w 150"/>
                  <a:gd name="T4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78">
                    <a:moveTo>
                      <a:pt x="12" y="0"/>
                    </a:moveTo>
                    <a:lnTo>
                      <a:pt x="12" y="6"/>
                    </a:lnTo>
                    <a:lnTo>
                      <a:pt x="0" y="30"/>
                    </a:lnTo>
                    <a:lnTo>
                      <a:pt x="54" y="60"/>
                    </a:lnTo>
                    <a:lnTo>
                      <a:pt x="78" y="66"/>
                    </a:lnTo>
                    <a:lnTo>
                      <a:pt x="90" y="72"/>
                    </a:lnTo>
                    <a:lnTo>
                      <a:pt x="138" y="78"/>
                    </a:lnTo>
                    <a:lnTo>
                      <a:pt x="138" y="72"/>
                    </a:lnTo>
                    <a:lnTo>
                      <a:pt x="144" y="48"/>
                    </a:lnTo>
                    <a:lnTo>
                      <a:pt x="150" y="48"/>
                    </a:lnTo>
                    <a:lnTo>
                      <a:pt x="150" y="48"/>
                    </a:lnTo>
                    <a:lnTo>
                      <a:pt x="114" y="48"/>
                    </a:lnTo>
                    <a:lnTo>
                      <a:pt x="78" y="30"/>
                    </a:lnTo>
                    <a:lnTo>
                      <a:pt x="78" y="18"/>
                    </a:lnTo>
                    <a:lnTo>
                      <a:pt x="66" y="24"/>
                    </a:lnTo>
                    <a:lnTo>
                      <a:pt x="66" y="24"/>
                    </a:lnTo>
                    <a:lnTo>
                      <a:pt x="66" y="24"/>
                    </a:lnTo>
                    <a:lnTo>
                      <a:pt x="54" y="12"/>
                    </a:lnTo>
                    <a:lnTo>
                      <a:pt x="24" y="0"/>
                    </a:lnTo>
                    <a:lnTo>
                      <a:pt x="24" y="0"/>
                    </a:lnTo>
                    <a:lnTo>
                      <a:pt x="18" y="6"/>
                    </a:lnTo>
                    <a:lnTo>
                      <a:pt x="18" y="6"/>
                    </a:lnTo>
                    <a:lnTo>
                      <a:pt x="18"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1" name="Freeform 200"/>
              <p:cNvSpPr>
                <a:spLocks/>
              </p:cNvSpPr>
              <p:nvPr/>
            </p:nvSpPr>
            <p:spPr bwMode="auto">
              <a:xfrm>
                <a:off x="4116" y="2292"/>
                <a:ext cx="0" cy="12"/>
              </a:xfrm>
              <a:custGeom>
                <a:avLst/>
                <a:gdLst>
                  <a:gd name="T0" fmla="*/ 0 h 12"/>
                  <a:gd name="T1" fmla="*/ 0 h 12"/>
                  <a:gd name="T2" fmla="*/ 12 h 12"/>
                  <a:gd name="T3" fmla="*/ 0 h 12"/>
                </a:gdLst>
                <a:ahLst/>
                <a:cxnLst>
                  <a:cxn ang="0">
                    <a:pos x="0" y="T0"/>
                  </a:cxn>
                  <a:cxn ang="0">
                    <a:pos x="0" y="T1"/>
                  </a:cxn>
                  <a:cxn ang="0">
                    <a:pos x="0" y="T2"/>
                  </a:cxn>
                  <a:cxn ang="0">
                    <a:pos x="0" y="T3"/>
                  </a:cxn>
                </a:cxnLst>
                <a:rect l="0" t="0" r="r" b="b"/>
                <a:pathLst>
                  <a:path h="12">
                    <a:moveTo>
                      <a:pt x="0" y="0"/>
                    </a:moveTo>
                    <a:lnTo>
                      <a:pt x="0" y="0"/>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2" name="Freeform 201"/>
              <p:cNvSpPr>
                <a:spLocks/>
              </p:cNvSpPr>
              <p:nvPr/>
            </p:nvSpPr>
            <p:spPr bwMode="auto">
              <a:xfrm>
                <a:off x="4050" y="2274"/>
                <a:ext cx="6" cy="6"/>
              </a:xfrm>
              <a:custGeom>
                <a:avLst/>
                <a:gdLst>
                  <a:gd name="T0" fmla="*/ 6 w 6"/>
                  <a:gd name="T1" fmla="*/ 6 h 6"/>
                  <a:gd name="T2" fmla="*/ 6 w 6"/>
                  <a:gd name="T3" fmla="*/ 6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3" name="Freeform 202"/>
              <p:cNvSpPr>
                <a:spLocks/>
              </p:cNvSpPr>
              <p:nvPr/>
            </p:nvSpPr>
            <p:spPr bwMode="auto">
              <a:xfrm>
                <a:off x="4152" y="2322"/>
                <a:ext cx="36" cy="0"/>
              </a:xfrm>
              <a:custGeom>
                <a:avLst/>
                <a:gdLst>
                  <a:gd name="T0" fmla="*/ 36 w 36"/>
                  <a:gd name="T1" fmla="*/ 0 w 36"/>
                  <a:gd name="T2" fmla="*/ 36 w 36"/>
                  <a:gd name="T3" fmla="*/ 36 w 36"/>
                </a:gdLst>
                <a:ahLst/>
                <a:cxnLst>
                  <a:cxn ang="0">
                    <a:pos x="T0" y="0"/>
                  </a:cxn>
                  <a:cxn ang="0">
                    <a:pos x="T1" y="0"/>
                  </a:cxn>
                  <a:cxn ang="0">
                    <a:pos x="T2" y="0"/>
                  </a:cxn>
                  <a:cxn ang="0">
                    <a:pos x="T3" y="0"/>
                  </a:cxn>
                </a:cxnLst>
                <a:rect l="0" t="0" r="r" b="b"/>
                <a:pathLst>
                  <a:path w="36">
                    <a:moveTo>
                      <a:pt x="36" y="0"/>
                    </a:moveTo>
                    <a:lnTo>
                      <a:pt x="0" y="0"/>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4" name="Freeform 203"/>
              <p:cNvSpPr>
                <a:spLocks/>
              </p:cNvSpPr>
              <p:nvPr/>
            </p:nvSpPr>
            <p:spPr bwMode="auto">
              <a:xfrm>
                <a:off x="4092" y="2286"/>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5" name="Rectangle 204"/>
              <p:cNvSpPr>
                <a:spLocks noChangeArrowheads="1"/>
              </p:cNvSpPr>
              <p:nvPr/>
            </p:nvSpPr>
            <p:spPr bwMode="auto">
              <a:xfrm>
                <a:off x="4062" y="22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331" name="Group 406"/>
            <p:cNvGrpSpPr>
              <a:grpSpLocks/>
            </p:cNvGrpSpPr>
            <p:nvPr/>
          </p:nvGrpSpPr>
          <p:grpSpPr bwMode="auto">
            <a:xfrm>
              <a:off x="2664" y="959"/>
              <a:ext cx="1693" cy="1789"/>
              <a:chOff x="2664" y="959"/>
              <a:chExt cx="1693" cy="1789"/>
            </a:xfrm>
            <a:grpFill/>
          </p:grpSpPr>
          <p:sp>
            <p:nvSpPr>
              <p:cNvPr id="1286" name="Freeform 206"/>
              <p:cNvSpPr>
                <a:spLocks/>
              </p:cNvSpPr>
              <p:nvPr/>
            </p:nvSpPr>
            <p:spPr bwMode="auto">
              <a:xfrm>
                <a:off x="4182" y="2352"/>
                <a:ext cx="90" cy="108"/>
              </a:xfrm>
              <a:custGeom>
                <a:avLst/>
                <a:gdLst>
                  <a:gd name="T0" fmla="*/ 90 w 90"/>
                  <a:gd name="T1" fmla="*/ 84 h 108"/>
                  <a:gd name="T2" fmla="*/ 90 w 90"/>
                  <a:gd name="T3" fmla="*/ 84 h 108"/>
                  <a:gd name="T4" fmla="*/ 72 w 90"/>
                  <a:gd name="T5" fmla="*/ 60 h 108"/>
                  <a:gd name="T6" fmla="*/ 66 w 90"/>
                  <a:gd name="T7" fmla="*/ 66 h 108"/>
                  <a:gd name="T8" fmla="*/ 66 w 90"/>
                  <a:gd name="T9" fmla="*/ 66 h 108"/>
                  <a:gd name="T10" fmla="*/ 66 w 90"/>
                  <a:gd name="T11" fmla="*/ 66 h 108"/>
                  <a:gd name="T12" fmla="*/ 66 w 90"/>
                  <a:gd name="T13" fmla="*/ 66 h 108"/>
                  <a:gd name="T14" fmla="*/ 54 w 90"/>
                  <a:gd name="T15" fmla="*/ 60 h 108"/>
                  <a:gd name="T16" fmla="*/ 72 w 90"/>
                  <a:gd name="T17" fmla="*/ 24 h 108"/>
                  <a:gd name="T18" fmla="*/ 36 w 90"/>
                  <a:gd name="T19" fmla="*/ 24 h 108"/>
                  <a:gd name="T20" fmla="*/ 6 w 90"/>
                  <a:gd name="T21" fmla="*/ 0 h 108"/>
                  <a:gd name="T22" fmla="*/ 0 w 90"/>
                  <a:gd name="T23" fmla="*/ 12 h 108"/>
                  <a:gd name="T24" fmla="*/ 18 w 90"/>
                  <a:gd name="T25" fmla="*/ 102 h 108"/>
                  <a:gd name="T26" fmla="*/ 42 w 90"/>
                  <a:gd name="T27" fmla="*/ 96 h 108"/>
                  <a:gd name="T28" fmla="*/ 48 w 90"/>
                  <a:gd name="T29" fmla="*/ 72 h 108"/>
                  <a:gd name="T30" fmla="*/ 66 w 90"/>
                  <a:gd name="T31" fmla="*/ 78 h 108"/>
                  <a:gd name="T32" fmla="*/ 78 w 90"/>
                  <a:gd name="T33" fmla="*/ 108 h 108"/>
                  <a:gd name="T34" fmla="*/ 78 w 90"/>
                  <a:gd name="T35" fmla="*/ 108 h 108"/>
                  <a:gd name="T36" fmla="*/ 84 w 90"/>
                  <a:gd name="T37" fmla="*/ 102 h 108"/>
                  <a:gd name="T38" fmla="*/ 90 w 90"/>
                  <a:gd name="T39" fmla="*/ 90 h 108"/>
                  <a:gd name="T40" fmla="*/ 90 w 90"/>
                  <a:gd name="T41" fmla="*/ 8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8">
                    <a:moveTo>
                      <a:pt x="90" y="84"/>
                    </a:moveTo>
                    <a:lnTo>
                      <a:pt x="90" y="84"/>
                    </a:lnTo>
                    <a:lnTo>
                      <a:pt x="72" y="60"/>
                    </a:lnTo>
                    <a:lnTo>
                      <a:pt x="66" y="66"/>
                    </a:lnTo>
                    <a:lnTo>
                      <a:pt x="66" y="66"/>
                    </a:lnTo>
                    <a:lnTo>
                      <a:pt x="66" y="66"/>
                    </a:lnTo>
                    <a:lnTo>
                      <a:pt x="66" y="66"/>
                    </a:lnTo>
                    <a:lnTo>
                      <a:pt x="54" y="60"/>
                    </a:lnTo>
                    <a:lnTo>
                      <a:pt x="72" y="24"/>
                    </a:lnTo>
                    <a:lnTo>
                      <a:pt x="36" y="24"/>
                    </a:lnTo>
                    <a:lnTo>
                      <a:pt x="6" y="0"/>
                    </a:lnTo>
                    <a:lnTo>
                      <a:pt x="0" y="12"/>
                    </a:lnTo>
                    <a:lnTo>
                      <a:pt x="18" y="102"/>
                    </a:lnTo>
                    <a:lnTo>
                      <a:pt x="42" y="96"/>
                    </a:lnTo>
                    <a:lnTo>
                      <a:pt x="48" y="72"/>
                    </a:lnTo>
                    <a:lnTo>
                      <a:pt x="66" y="78"/>
                    </a:lnTo>
                    <a:lnTo>
                      <a:pt x="78" y="108"/>
                    </a:lnTo>
                    <a:lnTo>
                      <a:pt x="78" y="108"/>
                    </a:lnTo>
                    <a:lnTo>
                      <a:pt x="84" y="102"/>
                    </a:lnTo>
                    <a:lnTo>
                      <a:pt x="90" y="90"/>
                    </a:lnTo>
                    <a:lnTo>
                      <a:pt x="9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7" name="Freeform 207"/>
              <p:cNvSpPr>
                <a:spLocks/>
              </p:cNvSpPr>
              <p:nvPr/>
            </p:nvSpPr>
            <p:spPr bwMode="auto">
              <a:xfrm>
                <a:off x="4266" y="2436"/>
                <a:ext cx="6" cy="18"/>
              </a:xfrm>
              <a:custGeom>
                <a:avLst/>
                <a:gdLst>
                  <a:gd name="T0" fmla="*/ 6 w 6"/>
                  <a:gd name="T1" fmla="*/ 0 h 18"/>
                  <a:gd name="T2" fmla="*/ 6 w 6"/>
                  <a:gd name="T3" fmla="*/ 0 h 18"/>
                  <a:gd name="T4" fmla="*/ 6 w 6"/>
                  <a:gd name="T5" fmla="*/ 6 h 18"/>
                  <a:gd name="T6" fmla="*/ 0 w 6"/>
                  <a:gd name="T7" fmla="*/ 18 h 18"/>
                  <a:gd name="T8" fmla="*/ 6 w 6"/>
                  <a:gd name="T9" fmla="*/ 6 h 18"/>
                  <a:gd name="T10" fmla="*/ 6 w 6"/>
                  <a:gd name="T11" fmla="*/ 0 h 18"/>
                </a:gdLst>
                <a:ahLst/>
                <a:cxnLst>
                  <a:cxn ang="0">
                    <a:pos x="T0" y="T1"/>
                  </a:cxn>
                  <a:cxn ang="0">
                    <a:pos x="T2" y="T3"/>
                  </a:cxn>
                  <a:cxn ang="0">
                    <a:pos x="T4" y="T5"/>
                  </a:cxn>
                  <a:cxn ang="0">
                    <a:pos x="T6" y="T7"/>
                  </a:cxn>
                  <a:cxn ang="0">
                    <a:pos x="T8" y="T9"/>
                  </a:cxn>
                  <a:cxn ang="0">
                    <a:pos x="T10" y="T11"/>
                  </a:cxn>
                </a:cxnLst>
                <a:rect l="0" t="0" r="r" b="b"/>
                <a:pathLst>
                  <a:path w="6" h="18">
                    <a:moveTo>
                      <a:pt x="6" y="0"/>
                    </a:moveTo>
                    <a:lnTo>
                      <a:pt x="6" y="0"/>
                    </a:lnTo>
                    <a:lnTo>
                      <a:pt x="6" y="6"/>
                    </a:lnTo>
                    <a:lnTo>
                      <a:pt x="0" y="18"/>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8" name="Freeform 208"/>
              <p:cNvSpPr>
                <a:spLocks/>
              </p:cNvSpPr>
              <p:nvPr/>
            </p:nvSpPr>
            <p:spPr bwMode="auto">
              <a:xfrm>
                <a:off x="4026" y="2676"/>
                <a:ext cx="42" cy="72"/>
              </a:xfrm>
              <a:custGeom>
                <a:avLst/>
                <a:gdLst>
                  <a:gd name="T0" fmla="*/ 30 w 42"/>
                  <a:gd name="T1" fmla="*/ 24 h 72"/>
                  <a:gd name="T2" fmla="*/ 24 w 42"/>
                  <a:gd name="T3" fmla="*/ 18 h 72"/>
                  <a:gd name="T4" fmla="*/ 24 w 42"/>
                  <a:gd name="T5" fmla="*/ 12 h 72"/>
                  <a:gd name="T6" fmla="*/ 12 w 42"/>
                  <a:gd name="T7" fmla="*/ 0 h 72"/>
                  <a:gd name="T8" fmla="*/ 6 w 42"/>
                  <a:gd name="T9" fmla="*/ 0 h 72"/>
                  <a:gd name="T10" fmla="*/ 6 w 42"/>
                  <a:gd name="T11" fmla="*/ 0 h 72"/>
                  <a:gd name="T12" fmla="*/ 12 w 42"/>
                  <a:gd name="T13" fmla="*/ 6 h 72"/>
                  <a:gd name="T14" fmla="*/ 6 w 42"/>
                  <a:gd name="T15" fmla="*/ 30 h 72"/>
                  <a:gd name="T16" fmla="*/ 0 w 42"/>
                  <a:gd name="T17" fmla="*/ 30 h 72"/>
                  <a:gd name="T18" fmla="*/ 6 w 42"/>
                  <a:gd name="T19" fmla="*/ 66 h 72"/>
                  <a:gd name="T20" fmla="*/ 18 w 42"/>
                  <a:gd name="T21" fmla="*/ 72 h 72"/>
                  <a:gd name="T22" fmla="*/ 24 w 42"/>
                  <a:gd name="T23" fmla="*/ 72 h 72"/>
                  <a:gd name="T24" fmla="*/ 42 w 42"/>
                  <a:gd name="T25" fmla="*/ 54 h 72"/>
                  <a:gd name="T26" fmla="*/ 42 w 42"/>
                  <a:gd name="T27" fmla="*/ 36 h 72"/>
                  <a:gd name="T28" fmla="*/ 36 w 42"/>
                  <a:gd name="T29" fmla="*/ 36 h 72"/>
                  <a:gd name="T30" fmla="*/ 30 w 42"/>
                  <a:gd name="T31"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72">
                    <a:moveTo>
                      <a:pt x="30" y="24"/>
                    </a:moveTo>
                    <a:lnTo>
                      <a:pt x="24" y="18"/>
                    </a:lnTo>
                    <a:lnTo>
                      <a:pt x="24" y="12"/>
                    </a:lnTo>
                    <a:lnTo>
                      <a:pt x="12" y="0"/>
                    </a:lnTo>
                    <a:lnTo>
                      <a:pt x="6" y="0"/>
                    </a:lnTo>
                    <a:lnTo>
                      <a:pt x="6" y="0"/>
                    </a:lnTo>
                    <a:lnTo>
                      <a:pt x="12" y="6"/>
                    </a:lnTo>
                    <a:lnTo>
                      <a:pt x="6" y="30"/>
                    </a:lnTo>
                    <a:lnTo>
                      <a:pt x="0" y="30"/>
                    </a:lnTo>
                    <a:lnTo>
                      <a:pt x="6" y="66"/>
                    </a:lnTo>
                    <a:lnTo>
                      <a:pt x="18" y="72"/>
                    </a:lnTo>
                    <a:lnTo>
                      <a:pt x="24" y="72"/>
                    </a:lnTo>
                    <a:lnTo>
                      <a:pt x="42" y="54"/>
                    </a:lnTo>
                    <a:lnTo>
                      <a:pt x="42" y="36"/>
                    </a:lnTo>
                    <a:lnTo>
                      <a:pt x="36" y="36"/>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9" name="Freeform 209"/>
              <p:cNvSpPr>
                <a:spLocks/>
              </p:cNvSpPr>
              <p:nvPr/>
            </p:nvSpPr>
            <p:spPr bwMode="auto">
              <a:xfrm>
                <a:off x="3816" y="2142"/>
                <a:ext cx="540" cy="564"/>
              </a:xfrm>
              <a:custGeom>
                <a:avLst/>
                <a:gdLst>
                  <a:gd name="T0" fmla="*/ 438 w 540"/>
                  <a:gd name="T1" fmla="*/ 234 h 564"/>
                  <a:gd name="T2" fmla="*/ 432 w 540"/>
                  <a:gd name="T3" fmla="*/ 276 h 564"/>
                  <a:gd name="T4" fmla="*/ 438 w 540"/>
                  <a:gd name="T5" fmla="*/ 270 h 564"/>
                  <a:gd name="T6" fmla="*/ 438 w 540"/>
                  <a:gd name="T7" fmla="*/ 270 h 564"/>
                  <a:gd name="T8" fmla="*/ 456 w 540"/>
                  <a:gd name="T9" fmla="*/ 294 h 564"/>
                  <a:gd name="T10" fmla="*/ 474 w 540"/>
                  <a:gd name="T11" fmla="*/ 264 h 564"/>
                  <a:gd name="T12" fmla="*/ 528 w 540"/>
                  <a:gd name="T13" fmla="*/ 192 h 564"/>
                  <a:gd name="T14" fmla="*/ 540 w 540"/>
                  <a:gd name="T15" fmla="*/ 174 h 564"/>
                  <a:gd name="T16" fmla="*/ 522 w 540"/>
                  <a:gd name="T17" fmla="*/ 168 h 564"/>
                  <a:gd name="T18" fmla="*/ 498 w 540"/>
                  <a:gd name="T19" fmla="*/ 156 h 564"/>
                  <a:gd name="T20" fmla="*/ 486 w 540"/>
                  <a:gd name="T21" fmla="*/ 150 h 564"/>
                  <a:gd name="T22" fmla="*/ 444 w 540"/>
                  <a:gd name="T23" fmla="*/ 180 h 564"/>
                  <a:gd name="T24" fmla="*/ 438 w 540"/>
                  <a:gd name="T25" fmla="*/ 186 h 564"/>
                  <a:gd name="T26" fmla="*/ 444 w 540"/>
                  <a:gd name="T27" fmla="*/ 204 h 564"/>
                  <a:gd name="T28" fmla="*/ 414 w 540"/>
                  <a:gd name="T29" fmla="*/ 204 h 564"/>
                  <a:gd name="T30" fmla="*/ 384 w 540"/>
                  <a:gd name="T31" fmla="*/ 192 h 564"/>
                  <a:gd name="T32" fmla="*/ 378 w 540"/>
                  <a:gd name="T33" fmla="*/ 174 h 564"/>
                  <a:gd name="T34" fmla="*/ 372 w 540"/>
                  <a:gd name="T35" fmla="*/ 180 h 564"/>
                  <a:gd name="T36" fmla="*/ 366 w 540"/>
                  <a:gd name="T37" fmla="*/ 180 h 564"/>
                  <a:gd name="T38" fmla="*/ 360 w 540"/>
                  <a:gd name="T39" fmla="*/ 210 h 564"/>
                  <a:gd name="T40" fmla="*/ 300 w 540"/>
                  <a:gd name="T41" fmla="*/ 198 h 564"/>
                  <a:gd name="T42" fmla="*/ 222 w 540"/>
                  <a:gd name="T43" fmla="*/ 162 h 564"/>
                  <a:gd name="T44" fmla="*/ 234 w 540"/>
                  <a:gd name="T45" fmla="*/ 132 h 564"/>
                  <a:gd name="T46" fmla="*/ 204 w 540"/>
                  <a:gd name="T47" fmla="*/ 114 h 564"/>
                  <a:gd name="T48" fmla="*/ 210 w 540"/>
                  <a:gd name="T49" fmla="*/ 78 h 564"/>
                  <a:gd name="T50" fmla="*/ 204 w 540"/>
                  <a:gd name="T51" fmla="*/ 54 h 564"/>
                  <a:gd name="T52" fmla="*/ 228 w 540"/>
                  <a:gd name="T53" fmla="*/ 18 h 564"/>
                  <a:gd name="T54" fmla="*/ 210 w 540"/>
                  <a:gd name="T55" fmla="*/ 0 h 564"/>
                  <a:gd name="T56" fmla="*/ 174 w 540"/>
                  <a:gd name="T57" fmla="*/ 12 h 564"/>
                  <a:gd name="T58" fmla="*/ 174 w 540"/>
                  <a:gd name="T59" fmla="*/ 12 h 564"/>
                  <a:gd name="T60" fmla="*/ 132 w 540"/>
                  <a:gd name="T61" fmla="*/ 36 h 564"/>
                  <a:gd name="T62" fmla="*/ 108 w 540"/>
                  <a:gd name="T63" fmla="*/ 66 h 564"/>
                  <a:gd name="T64" fmla="*/ 126 w 540"/>
                  <a:gd name="T65" fmla="*/ 108 h 564"/>
                  <a:gd name="T66" fmla="*/ 42 w 540"/>
                  <a:gd name="T67" fmla="*/ 174 h 564"/>
                  <a:gd name="T68" fmla="*/ 54 w 540"/>
                  <a:gd name="T69" fmla="*/ 252 h 564"/>
                  <a:gd name="T70" fmla="*/ 12 w 540"/>
                  <a:gd name="T71" fmla="*/ 252 h 564"/>
                  <a:gd name="T72" fmla="*/ 0 w 540"/>
                  <a:gd name="T73" fmla="*/ 270 h 564"/>
                  <a:gd name="T74" fmla="*/ 30 w 540"/>
                  <a:gd name="T75" fmla="*/ 282 h 564"/>
                  <a:gd name="T76" fmla="*/ 36 w 540"/>
                  <a:gd name="T77" fmla="*/ 288 h 564"/>
                  <a:gd name="T78" fmla="*/ 42 w 540"/>
                  <a:gd name="T79" fmla="*/ 324 h 564"/>
                  <a:gd name="T80" fmla="*/ 72 w 540"/>
                  <a:gd name="T81" fmla="*/ 300 h 564"/>
                  <a:gd name="T82" fmla="*/ 90 w 540"/>
                  <a:gd name="T83" fmla="*/ 294 h 564"/>
                  <a:gd name="T84" fmla="*/ 84 w 540"/>
                  <a:gd name="T85" fmla="*/ 372 h 564"/>
                  <a:gd name="T86" fmla="*/ 114 w 540"/>
                  <a:gd name="T87" fmla="*/ 444 h 564"/>
                  <a:gd name="T88" fmla="*/ 138 w 540"/>
                  <a:gd name="T89" fmla="*/ 498 h 564"/>
                  <a:gd name="T90" fmla="*/ 174 w 540"/>
                  <a:gd name="T91" fmla="*/ 564 h 564"/>
                  <a:gd name="T92" fmla="*/ 186 w 540"/>
                  <a:gd name="T93" fmla="*/ 552 h 564"/>
                  <a:gd name="T94" fmla="*/ 204 w 540"/>
                  <a:gd name="T95" fmla="*/ 522 h 564"/>
                  <a:gd name="T96" fmla="*/ 216 w 540"/>
                  <a:gd name="T97" fmla="*/ 492 h 564"/>
                  <a:gd name="T98" fmla="*/ 216 w 540"/>
                  <a:gd name="T99" fmla="*/ 432 h 564"/>
                  <a:gd name="T100" fmla="*/ 234 w 540"/>
                  <a:gd name="T101" fmla="*/ 426 h 564"/>
                  <a:gd name="T102" fmla="*/ 258 w 540"/>
                  <a:gd name="T103" fmla="*/ 408 h 564"/>
                  <a:gd name="T104" fmla="*/ 306 w 540"/>
                  <a:gd name="T105" fmla="*/ 354 h 564"/>
                  <a:gd name="T106" fmla="*/ 348 w 540"/>
                  <a:gd name="T107" fmla="*/ 324 h 564"/>
                  <a:gd name="T108" fmla="*/ 360 w 540"/>
                  <a:gd name="T109" fmla="*/ 306 h 564"/>
                  <a:gd name="T110" fmla="*/ 372 w 540"/>
                  <a:gd name="T111" fmla="*/ 312 h 564"/>
                  <a:gd name="T112" fmla="*/ 366 w 540"/>
                  <a:gd name="T113" fmla="*/ 222 h 564"/>
                  <a:gd name="T114" fmla="*/ 402 w 540"/>
                  <a:gd name="T115" fmla="*/ 23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0" h="564">
                    <a:moveTo>
                      <a:pt x="402" y="234"/>
                    </a:moveTo>
                    <a:lnTo>
                      <a:pt x="438" y="234"/>
                    </a:lnTo>
                    <a:lnTo>
                      <a:pt x="420" y="270"/>
                    </a:lnTo>
                    <a:lnTo>
                      <a:pt x="432" y="276"/>
                    </a:lnTo>
                    <a:lnTo>
                      <a:pt x="432" y="276"/>
                    </a:lnTo>
                    <a:lnTo>
                      <a:pt x="438" y="270"/>
                    </a:lnTo>
                    <a:lnTo>
                      <a:pt x="438" y="270"/>
                    </a:lnTo>
                    <a:lnTo>
                      <a:pt x="438" y="270"/>
                    </a:lnTo>
                    <a:lnTo>
                      <a:pt x="456" y="294"/>
                    </a:lnTo>
                    <a:lnTo>
                      <a:pt x="456" y="294"/>
                    </a:lnTo>
                    <a:lnTo>
                      <a:pt x="462" y="264"/>
                    </a:lnTo>
                    <a:lnTo>
                      <a:pt x="474" y="264"/>
                    </a:lnTo>
                    <a:lnTo>
                      <a:pt x="498" y="216"/>
                    </a:lnTo>
                    <a:lnTo>
                      <a:pt x="528" y="192"/>
                    </a:lnTo>
                    <a:lnTo>
                      <a:pt x="534" y="180"/>
                    </a:lnTo>
                    <a:lnTo>
                      <a:pt x="540" y="174"/>
                    </a:lnTo>
                    <a:lnTo>
                      <a:pt x="540" y="174"/>
                    </a:lnTo>
                    <a:lnTo>
                      <a:pt x="522" y="168"/>
                    </a:lnTo>
                    <a:lnTo>
                      <a:pt x="510" y="144"/>
                    </a:lnTo>
                    <a:lnTo>
                      <a:pt x="498" y="156"/>
                    </a:lnTo>
                    <a:lnTo>
                      <a:pt x="492" y="150"/>
                    </a:lnTo>
                    <a:lnTo>
                      <a:pt x="486" y="150"/>
                    </a:lnTo>
                    <a:lnTo>
                      <a:pt x="456" y="168"/>
                    </a:lnTo>
                    <a:lnTo>
                      <a:pt x="444" y="180"/>
                    </a:lnTo>
                    <a:lnTo>
                      <a:pt x="444" y="180"/>
                    </a:lnTo>
                    <a:lnTo>
                      <a:pt x="438" y="186"/>
                    </a:lnTo>
                    <a:lnTo>
                      <a:pt x="444" y="204"/>
                    </a:lnTo>
                    <a:lnTo>
                      <a:pt x="444" y="204"/>
                    </a:lnTo>
                    <a:lnTo>
                      <a:pt x="444" y="204"/>
                    </a:lnTo>
                    <a:lnTo>
                      <a:pt x="414" y="204"/>
                    </a:lnTo>
                    <a:lnTo>
                      <a:pt x="384" y="204"/>
                    </a:lnTo>
                    <a:lnTo>
                      <a:pt x="384" y="192"/>
                    </a:lnTo>
                    <a:lnTo>
                      <a:pt x="384" y="192"/>
                    </a:lnTo>
                    <a:lnTo>
                      <a:pt x="378" y="174"/>
                    </a:lnTo>
                    <a:lnTo>
                      <a:pt x="372" y="180"/>
                    </a:lnTo>
                    <a:lnTo>
                      <a:pt x="372" y="180"/>
                    </a:lnTo>
                    <a:lnTo>
                      <a:pt x="372" y="180"/>
                    </a:lnTo>
                    <a:lnTo>
                      <a:pt x="366" y="180"/>
                    </a:lnTo>
                    <a:lnTo>
                      <a:pt x="360" y="204"/>
                    </a:lnTo>
                    <a:lnTo>
                      <a:pt x="360" y="210"/>
                    </a:lnTo>
                    <a:lnTo>
                      <a:pt x="312" y="204"/>
                    </a:lnTo>
                    <a:lnTo>
                      <a:pt x="300" y="198"/>
                    </a:lnTo>
                    <a:lnTo>
                      <a:pt x="276" y="192"/>
                    </a:lnTo>
                    <a:lnTo>
                      <a:pt x="222" y="162"/>
                    </a:lnTo>
                    <a:lnTo>
                      <a:pt x="234" y="138"/>
                    </a:lnTo>
                    <a:lnTo>
                      <a:pt x="234" y="132"/>
                    </a:lnTo>
                    <a:lnTo>
                      <a:pt x="240" y="126"/>
                    </a:lnTo>
                    <a:lnTo>
                      <a:pt x="204" y="114"/>
                    </a:lnTo>
                    <a:lnTo>
                      <a:pt x="198" y="90"/>
                    </a:lnTo>
                    <a:lnTo>
                      <a:pt x="210" y="78"/>
                    </a:lnTo>
                    <a:lnTo>
                      <a:pt x="204" y="54"/>
                    </a:lnTo>
                    <a:lnTo>
                      <a:pt x="204" y="54"/>
                    </a:lnTo>
                    <a:lnTo>
                      <a:pt x="204" y="54"/>
                    </a:lnTo>
                    <a:lnTo>
                      <a:pt x="228" y="18"/>
                    </a:lnTo>
                    <a:lnTo>
                      <a:pt x="222" y="12"/>
                    </a:lnTo>
                    <a:lnTo>
                      <a:pt x="210" y="0"/>
                    </a:lnTo>
                    <a:lnTo>
                      <a:pt x="186" y="18"/>
                    </a:lnTo>
                    <a:lnTo>
                      <a:pt x="174" y="12"/>
                    </a:lnTo>
                    <a:lnTo>
                      <a:pt x="174" y="12"/>
                    </a:lnTo>
                    <a:lnTo>
                      <a:pt x="174" y="12"/>
                    </a:lnTo>
                    <a:lnTo>
                      <a:pt x="174" y="12"/>
                    </a:lnTo>
                    <a:lnTo>
                      <a:pt x="132" y="36"/>
                    </a:lnTo>
                    <a:lnTo>
                      <a:pt x="108" y="30"/>
                    </a:lnTo>
                    <a:lnTo>
                      <a:pt x="108" y="66"/>
                    </a:lnTo>
                    <a:lnTo>
                      <a:pt x="132" y="84"/>
                    </a:lnTo>
                    <a:lnTo>
                      <a:pt x="126" y="108"/>
                    </a:lnTo>
                    <a:lnTo>
                      <a:pt x="66" y="180"/>
                    </a:lnTo>
                    <a:lnTo>
                      <a:pt x="42" y="174"/>
                    </a:lnTo>
                    <a:lnTo>
                      <a:pt x="24" y="198"/>
                    </a:lnTo>
                    <a:lnTo>
                      <a:pt x="54" y="252"/>
                    </a:lnTo>
                    <a:lnTo>
                      <a:pt x="54" y="252"/>
                    </a:lnTo>
                    <a:lnTo>
                      <a:pt x="12" y="252"/>
                    </a:lnTo>
                    <a:lnTo>
                      <a:pt x="0" y="264"/>
                    </a:lnTo>
                    <a:lnTo>
                      <a:pt x="0" y="270"/>
                    </a:lnTo>
                    <a:lnTo>
                      <a:pt x="12" y="282"/>
                    </a:lnTo>
                    <a:lnTo>
                      <a:pt x="30" y="282"/>
                    </a:lnTo>
                    <a:lnTo>
                      <a:pt x="42" y="276"/>
                    </a:lnTo>
                    <a:lnTo>
                      <a:pt x="36" y="288"/>
                    </a:lnTo>
                    <a:lnTo>
                      <a:pt x="18" y="294"/>
                    </a:lnTo>
                    <a:lnTo>
                      <a:pt x="42" y="324"/>
                    </a:lnTo>
                    <a:lnTo>
                      <a:pt x="66" y="318"/>
                    </a:lnTo>
                    <a:lnTo>
                      <a:pt x="72" y="300"/>
                    </a:lnTo>
                    <a:lnTo>
                      <a:pt x="72" y="294"/>
                    </a:lnTo>
                    <a:lnTo>
                      <a:pt x="90" y="294"/>
                    </a:lnTo>
                    <a:lnTo>
                      <a:pt x="78" y="300"/>
                    </a:lnTo>
                    <a:lnTo>
                      <a:pt x="84" y="372"/>
                    </a:lnTo>
                    <a:lnTo>
                      <a:pt x="96" y="408"/>
                    </a:lnTo>
                    <a:lnTo>
                      <a:pt x="114" y="444"/>
                    </a:lnTo>
                    <a:lnTo>
                      <a:pt x="126" y="492"/>
                    </a:lnTo>
                    <a:lnTo>
                      <a:pt x="138" y="498"/>
                    </a:lnTo>
                    <a:lnTo>
                      <a:pt x="156" y="546"/>
                    </a:lnTo>
                    <a:lnTo>
                      <a:pt x="174" y="564"/>
                    </a:lnTo>
                    <a:lnTo>
                      <a:pt x="186" y="558"/>
                    </a:lnTo>
                    <a:lnTo>
                      <a:pt x="186" y="552"/>
                    </a:lnTo>
                    <a:lnTo>
                      <a:pt x="198" y="540"/>
                    </a:lnTo>
                    <a:lnTo>
                      <a:pt x="204" y="522"/>
                    </a:lnTo>
                    <a:lnTo>
                      <a:pt x="210" y="522"/>
                    </a:lnTo>
                    <a:lnTo>
                      <a:pt x="216" y="492"/>
                    </a:lnTo>
                    <a:lnTo>
                      <a:pt x="228" y="474"/>
                    </a:lnTo>
                    <a:lnTo>
                      <a:pt x="216" y="432"/>
                    </a:lnTo>
                    <a:lnTo>
                      <a:pt x="228" y="420"/>
                    </a:lnTo>
                    <a:lnTo>
                      <a:pt x="234" y="426"/>
                    </a:lnTo>
                    <a:lnTo>
                      <a:pt x="240" y="414"/>
                    </a:lnTo>
                    <a:lnTo>
                      <a:pt x="258" y="408"/>
                    </a:lnTo>
                    <a:lnTo>
                      <a:pt x="258" y="402"/>
                    </a:lnTo>
                    <a:lnTo>
                      <a:pt x="306" y="354"/>
                    </a:lnTo>
                    <a:lnTo>
                      <a:pt x="336" y="342"/>
                    </a:lnTo>
                    <a:lnTo>
                      <a:pt x="348" y="324"/>
                    </a:lnTo>
                    <a:lnTo>
                      <a:pt x="342" y="312"/>
                    </a:lnTo>
                    <a:lnTo>
                      <a:pt x="360" y="306"/>
                    </a:lnTo>
                    <a:lnTo>
                      <a:pt x="366" y="300"/>
                    </a:lnTo>
                    <a:lnTo>
                      <a:pt x="372" y="312"/>
                    </a:lnTo>
                    <a:lnTo>
                      <a:pt x="384" y="312"/>
                    </a:lnTo>
                    <a:lnTo>
                      <a:pt x="366" y="222"/>
                    </a:lnTo>
                    <a:lnTo>
                      <a:pt x="372" y="210"/>
                    </a:lnTo>
                    <a:lnTo>
                      <a:pt x="402" y="234"/>
                    </a:lnTo>
                    <a:close/>
                  </a:path>
                </a:pathLst>
              </a:custGeom>
              <a:solidFill>
                <a:srgbClr val="007E97"/>
              </a:solidFill>
              <a:ln w="3175" cmpd="sng">
                <a:solidFill>
                  <a:srgbClr val="007E97"/>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0" name="Rectangle 210"/>
              <p:cNvSpPr>
                <a:spLocks noChangeArrowheads="1"/>
              </p:cNvSpPr>
              <p:nvPr/>
            </p:nvSpPr>
            <p:spPr bwMode="auto">
              <a:xfrm>
                <a:off x="4260" y="234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1" name="Freeform 211"/>
              <p:cNvSpPr>
                <a:spLocks/>
              </p:cNvSpPr>
              <p:nvPr/>
            </p:nvSpPr>
            <p:spPr bwMode="auto">
              <a:xfrm>
                <a:off x="4020" y="2160"/>
                <a:ext cx="24" cy="36"/>
              </a:xfrm>
              <a:custGeom>
                <a:avLst/>
                <a:gdLst>
                  <a:gd name="T0" fmla="*/ 0 w 24"/>
                  <a:gd name="T1" fmla="*/ 36 h 36"/>
                  <a:gd name="T2" fmla="*/ 24 w 24"/>
                  <a:gd name="T3" fmla="*/ 0 h 36"/>
                  <a:gd name="T4" fmla="*/ 24 w 24"/>
                  <a:gd name="T5" fmla="*/ 0 h 36"/>
                  <a:gd name="T6" fmla="*/ 0 w 24"/>
                  <a:gd name="T7" fmla="*/ 36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24" y="0"/>
                    </a:lnTo>
                    <a:lnTo>
                      <a:pt x="24" y="0"/>
                    </a:lnTo>
                    <a:lnTo>
                      <a:pt x="0" y="3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2" name="Freeform 212"/>
              <p:cNvSpPr>
                <a:spLocks/>
              </p:cNvSpPr>
              <p:nvPr/>
            </p:nvSpPr>
            <p:spPr bwMode="auto">
              <a:xfrm>
                <a:off x="4260" y="2310"/>
                <a:ext cx="12" cy="12"/>
              </a:xfrm>
              <a:custGeom>
                <a:avLst/>
                <a:gdLst>
                  <a:gd name="T0" fmla="*/ 12 w 12"/>
                  <a:gd name="T1" fmla="*/ 0 h 12"/>
                  <a:gd name="T2" fmla="*/ 0 w 12"/>
                  <a:gd name="T3" fmla="*/ 12 h 12"/>
                  <a:gd name="T4" fmla="*/ 0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0"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3" name="Freeform 213"/>
              <p:cNvSpPr>
                <a:spLocks/>
              </p:cNvSpPr>
              <p:nvPr/>
            </p:nvSpPr>
            <p:spPr bwMode="auto">
              <a:xfrm>
                <a:off x="4050" y="226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4" name="Freeform 214"/>
              <p:cNvSpPr>
                <a:spLocks/>
              </p:cNvSpPr>
              <p:nvPr/>
            </p:nvSpPr>
            <p:spPr bwMode="auto">
              <a:xfrm>
                <a:off x="4002" y="2142"/>
                <a:ext cx="36" cy="18"/>
              </a:xfrm>
              <a:custGeom>
                <a:avLst/>
                <a:gdLst>
                  <a:gd name="T0" fmla="*/ 36 w 36"/>
                  <a:gd name="T1" fmla="*/ 12 h 18"/>
                  <a:gd name="T2" fmla="*/ 24 w 36"/>
                  <a:gd name="T3" fmla="*/ 0 h 18"/>
                  <a:gd name="T4" fmla="*/ 0 w 36"/>
                  <a:gd name="T5" fmla="*/ 18 h 18"/>
                  <a:gd name="T6" fmla="*/ 24 w 36"/>
                  <a:gd name="T7" fmla="*/ 0 h 18"/>
                  <a:gd name="T8" fmla="*/ 36 w 36"/>
                  <a:gd name="T9" fmla="*/ 12 h 18"/>
                </a:gdLst>
                <a:ahLst/>
                <a:cxnLst>
                  <a:cxn ang="0">
                    <a:pos x="T0" y="T1"/>
                  </a:cxn>
                  <a:cxn ang="0">
                    <a:pos x="T2" y="T3"/>
                  </a:cxn>
                  <a:cxn ang="0">
                    <a:pos x="T4" y="T5"/>
                  </a:cxn>
                  <a:cxn ang="0">
                    <a:pos x="T6" y="T7"/>
                  </a:cxn>
                  <a:cxn ang="0">
                    <a:pos x="T8" y="T9"/>
                  </a:cxn>
                </a:cxnLst>
                <a:rect l="0" t="0" r="r" b="b"/>
                <a:pathLst>
                  <a:path w="36" h="18">
                    <a:moveTo>
                      <a:pt x="36" y="12"/>
                    </a:moveTo>
                    <a:lnTo>
                      <a:pt x="24" y="0"/>
                    </a:lnTo>
                    <a:lnTo>
                      <a:pt x="0" y="18"/>
                    </a:lnTo>
                    <a:lnTo>
                      <a:pt x="24" y="0"/>
                    </a:lnTo>
                    <a:lnTo>
                      <a:pt x="3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5" name="Freeform 215"/>
              <p:cNvSpPr>
                <a:spLocks/>
              </p:cNvSpPr>
              <p:nvPr/>
            </p:nvSpPr>
            <p:spPr bwMode="auto">
              <a:xfrm>
                <a:off x="3990" y="2154"/>
                <a:ext cx="12" cy="6"/>
              </a:xfrm>
              <a:custGeom>
                <a:avLst/>
                <a:gdLst>
                  <a:gd name="T0" fmla="*/ 12 w 12"/>
                  <a:gd name="T1" fmla="*/ 6 h 6"/>
                  <a:gd name="T2" fmla="*/ 0 w 12"/>
                  <a:gd name="T3" fmla="*/ 0 h 6"/>
                  <a:gd name="T4" fmla="*/ 0 w 12"/>
                  <a:gd name="T5" fmla="*/ 0 h 6"/>
                  <a:gd name="T6" fmla="*/ 0 w 12"/>
                  <a:gd name="T7" fmla="*/ 0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0" y="0"/>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6" name="Freeform 216"/>
              <p:cNvSpPr>
                <a:spLocks/>
              </p:cNvSpPr>
              <p:nvPr/>
            </p:nvSpPr>
            <p:spPr bwMode="auto">
              <a:xfrm>
                <a:off x="4188" y="2316"/>
                <a:ext cx="6" cy="6"/>
              </a:xfrm>
              <a:custGeom>
                <a:avLst/>
                <a:gdLst>
                  <a:gd name="T0" fmla="*/ 0 w 6"/>
                  <a:gd name="T1" fmla="*/ 6 h 6"/>
                  <a:gd name="T2" fmla="*/ 0 w 6"/>
                  <a:gd name="T3" fmla="*/ 6 h 6"/>
                  <a:gd name="T4" fmla="*/ 6 w 6"/>
                  <a:gd name="T5" fmla="*/ 0 h 6"/>
                  <a:gd name="T6" fmla="*/ 0 w 6"/>
                  <a:gd name="T7" fmla="*/ 6 h 6"/>
                  <a:gd name="T8" fmla="*/ 0 w 6"/>
                  <a:gd name="T9" fmla="*/ 6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lnTo>
                      <a:pt x="0" y="6"/>
                    </a:lnTo>
                    <a:lnTo>
                      <a:pt x="6" y="0"/>
                    </a:lnTo>
                    <a:lnTo>
                      <a:pt x="0" y="6"/>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7" name="Rectangle 217"/>
              <p:cNvSpPr>
                <a:spLocks noChangeArrowheads="1"/>
              </p:cNvSpPr>
              <p:nvPr/>
            </p:nvSpPr>
            <p:spPr bwMode="auto">
              <a:xfrm>
                <a:off x="4356" y="231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8" name="Freeform 218"/>
              <p:cNvSpPr>
                <a:spLocks/>
              </p:cNvSpPr>
              <p:nvPr/>
            </p:nvSpPr>
            <p:spPr bwMode="auto">
              <a:xfrm>
                <a:off x="4308" y="2286"/>
                <a:ext cx="30" cy="24"/>
              </a:xfrm>
              <a:custGeom>
                <a:avLst/>
                <a:gdLst>
                  <a:gd name="T0" fmla="*/ 18 w 30"/>
                  <a:gd name="T1" fmla="*/ 0 h 24"/>
                  <a:gd name="T2" fmla="*/ 30 w 30"/>
                  <a:gd name="T3" fmla="*/ 24 h 24"/>
                  <a:gd name="T4" fmla="*/ 18 w 30"/>
                  <a:gd name="T5" fmla="*/ 0 h 24"/>
                  <a:gd name="T6" fmla="*/ 6 w 30"/>
                  <a:gd name="T7" fmla="*/ 12 h 24"/>
                  <a:gd name="T8" fmla="*/ 0 w 30"/>
                  <a:gd name="T9" fmla="*/ 6 h 24"/>
                  <a:gd name="T10" fmla="*/ 6 w 30"/>
                  <a:gd name="T11" fmla="*/ 12 h 24"/>
                  <a:gd name="T12" fmla="*/ 18 w 3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18" y="0"/>
                    </a:moveTo>
                    <a:lnTo>
                      <a:pt x="30" y="24"/>
                    </a:lnTo>
                    <a:lnTo>
                      <a:pt x="18" y="0"/>
                    </a:lnTo>
                    <a:lnTo>
                      <a:pt x="6" y="12"/>
                    </a:lnTo>
                    <a:lnTo>
                      <a:pt x="0" y="6"/>
                    </a:lnTo>
                    <a:lnTo>
                      <a:pt x="6"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9" name="Freeform 219"/>
              <p:cNvSpPr>
                <a:spLocks/>
              </p:cNvSpPr>
              <p:nvPr/>
            </p:nvSpPr>
            <p:spPr bwMode="auto">
              <a:xfrm>
                <a:off x="4272" y="2406"/>
                <a:ext cx="6" cy="30"/>
              </a:xfrm>
              <a:custGeom>
                <a:avLst/>
                <a:gdLst>
                  <a:gd name="T0" fmla="*/ 0 w 6"/>
                  <a:gd name="T1" fmla="*/ 30 h 30"/>
                  <a:gd name="T2" fmla="*/ 6 w 6"/>
                  <a:gd name="T3" fmla="*/ 0 h 30"/>
                  <a:gd name="T4" fmla="*/ 0 w 6"/>
                  <a:gd name="T5" fmla="*/ 30 h 30"/>
                  <a:gd name="T6" fmla="*/ 0 w 6"/>
                  <a:gd name="T7" fmla="*/ 30 h 30"/>
                </a:gdLst>
                <a:ahLst/>
                <a:cxnLst>
                  <a:cxn ang="0">
                    <a:pos x="T0" y="T1"/>
                  </a:cxn>
                  <a:cxn ang="0">
                    <a:pos x="T2" y="T3"/>
                  </a:cxn>
                  <a:cxn ang="0">
                    <a:pos x="T4" y="T5"/>
                  </a:cxn>
                  <a:cxn ang="0">
                    <a:pos x="T6" y="T7"/>
                  </a:cxn>
                </a:cxnLst>
                <a:rect l="0" t="0" r="r" b="b"/>
                <a:pathLst>
                  <a:path w="6" h="30">
                    <a:moveTo>
                      <a:pt x="0" y="30"/>
                    </a:moveTo>
                    <a:lnTo>
                      <a:pt x="6"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0" name="Freeform 220"/>
              <p:cNvSpPr>
                <a:spLocks/>
              </p:cNvSpPr>
              <p:nvPr/>
            </p:nvSpPr>
            <p:spPr bwMode="auto">
              <a:xfrm>
                <a:off x="4278" y="2358"/>
                <a:ext cx="36" cy="48"/>
              </a:xfrm>
              <a:custGeom>
                <a:avLst/>
                <a:gdLst>
                  <a:gd name="T0" fmla="*/ 0 w 36"/>
                  <a:gd name="T1" fmla="*/ 48 h 48"/>
                  <a:gd name="T2" fmla="*/ 12 w 36"/>
                  <a:gd name="T3" fmla="*/ 48 h 48"/>
                  <a:gd name="T4" fmla="*/ 36 w 36"/>
                  <a:gd name="T5" fmla="*/ 0 h 48"/>
                  <a:gd name="T6" fmla="*/ 12 w 36"/>
                  <a:gd name="T7" fmla="*/ 48 h 48"/>
                  <a:gd name="T8" fmla="*/ 0 w 36"/>
                  <a:gd name="T9" fmla="*/ 48 h 48"/>
                </a:gdLst>
                <a:ahLst/>
                <a:cxnLst>
                  <a:cxn ang="0">
                    <a:pos x="T0" y="T1"/>
                  </a:cxn>
                  <a:cxn ang="0">
                    <a:pos x="T2" y="T3"/>
                  </a:cxn>
                  <a:cxn ang="0">
                    <a:pos x="T4" y="T5"/>
                  </a:cxn>
                  <a:cxn ang="0">
                    <a:pos x="T6" y="T7"/>
                  </a:cxn>
                  <a:cxn ang="0">
                    <a:pos x="T8" y="T9"/>
                  </a:cxn>
                </a:cxnLst>
                <a:rect l="0" t="0" r="r" b="b"/>
                <a:pathLst>
                  <a:path w="36" h="48">
                    <a:moveTo>
                      <a:pt x="0" y="48"/>
                    </a:moveTo>
                    <a:lnTo>
                      <a:pt x="12" y="48"/>
                    </a:lnTo>
                    <a:lnTo>
                      <a:pt x="36" y="0"/>
                    </a:lnTo>
                    <a:lnTo>
                      <a:pt x="12" y="48"/>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1" name="Freeform 221"/>
              <p:cNvSpPr>
                <a:spLocks/>
              </p:cNvSpPr>
              <p:nvPr/>
            </p:nvSpPr>
            <p:spPr bwMode="auto">
              <a:xfrm>
                <a:off x="4350" y="2316"/>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2" name="Freeform 222"/>
              <p:cNvSpPr>
                <a:spLocks/>
              </p:cNvSpPr>
              <p:nvPr/>
            </p:nvSpPr>
            <p:spPr bwMode="auto">
              <a:xfrm>
                <a:off x="4254" y="2322"/>
                <a:ext cx="6" cy="6"/>
              </a:xfrm>
              <a:custGeom>
                <a:avLst/>
                <a:gdLst>
                  <a:gd name="T0" fmla="*/ 6 w 6"/>
                  <a:gd name="T1" fmla="*/ 0 h 6"/>
                  <a:gd name="T2" fmla="*/ 6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3" name="Freeform 223"/>
              <p:cNvSpPr>
                <a:spLocks/>
              </p:cNvSpPr>
              <p:nvPr/>
            </p:nvSpPr>
            <p:spPr bwMode="auto">
              <a:xfrm>
                <a:off x="4200" y="2334"/>
                <a:ext cx="30" cy="12"/>
              </a:xfrm>
              <a:custGeom>
                <a:avLst/>
                <a:gdLst>
                  <a:gd name="T0" fmla="*/ 0 w 30"/>
                  <a:gd name="T1" fmla="*/ 0 h 12"/>
                  <a:gd name="T2" fmla="*/ 0 w 30"/>
                  <a:gd name="T3" fmla="*/ 0 h 12"/>
                  <a:gd name="T4" fmla="*/ 0 w 30"/>
                  <a:gd name="T5" fmla="*/ 12 h 12"/>
                  <a:gd name="T6" fmla="*/ 30 w 30"/>
                  <a:gd name="T7" fmla="*/ 12 h 12"/>
                  <a:gd name="T8" fmla="*/ 0 w 30"/>
                  <a:gd name="T9" fmla="*/ 12 h 12"/>
                  <a:gd name="T10" fmla="*/ 0 w 30"/>
                  <a:gd name="T11" fmla="*/ 0 h 12"/>
                </a:gdLst>
                <a:ahLst/>
                <a:cxnLst>
                  <a:cxn ang="0">
                    <a:pos x="T0" y="T1"/>
                  </a:cxn>
                  <a:cxn ang="0">
                    <a:pos x="T2" y="T3"/>
                  </a:cxn>
                  <a:cxn ang="0">
                    <a:pos x="T4" y="T5"/>
                  </a:cxn>
                  <a:cxn ang="0">
                    <a:pos x="T6" y="T7"/>
                  </a:cxn>
                  <a:cxn ang="0">
                    <a:pos x="T8" y="T9"/>
                  </a:cxn>
                  <a:cxn ang="0">
                    <a:pos x="T10" y="T11"/>
                  </a:cxn>
                </a:cxnLst>
                <a:rect l="0" t="0" r="r" b="b"/>
                <a:pathLst>
                  <a:path w="30" h="12">
                    <a:moveTo>
                      <a:pt x="0" y="0"/>
                    </a:moveTo>
                    <a:lnTo>
                      <a:pt x="0" y="0"/>
                    </a:lnTo>
                    <a:lnTo>
                      <a:pt x="0" y="12"/>
                    </a:lnTo>
                    <a:lnTo>
                      <a:pt x="30" y="12"/>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4" name="Freeform 224"/>
              <p:cNvSpPr>
                <a:spLocks/>
              </p:cNvSpPr>
              <p:nvPr/>
            </p:nvSpPr>
            <p:spPr bwMode="auto">
              <a:xfrm>
                <a:off x="4254" y="2328"/>
                <a:ext cx="6" cy="18"/>
              </a:xfrm>
              <a:custGeom>
                <a:avLst/>
                <a:gdLst>
                  <a:gd name="T0" fmla="*/ 6 w 6"/>
                  <a:gd name="T1" fmla="*/ 18 h 18"/>
                  <a:gd name="T2" fmla="*/ 0 w 6"/>
                  <a:gd name="T3" fmla="*/ 0 h 18"/>
                  <a:gd name="T4" fmla="*/ 6 w 6"/>
                  <a:gd name="T5" fmla="*/ 18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5" name="Freeform 225"/>
              <p:cNvSpPr>
                <a:spLocks/>
              </p:cNvSpPr>
              <p:nvPr/>
            </p:nvSpPr>
            <p:spPr bwMode="auto">
              <a:xfrm>
                <a:off x="4254" y="2322"/>
                <a:ext cx="6" cy="24"/>
              </a:xfrm>
              <a:custGeom>
                <a:avLst/>
                <a:gdLst>
                  <a:gd name="T0" fmla="*/ 6 w 6"/>
                  <a:gd name="T1" fmla="*/ 24 h 24"/>
                  <a:gd name="T2" fmla="*/ 6 w 6"/>
                  <a:gd name="T3" fmla="*/ 24 h 24"/>
                  <a:gd name="T4" fmla="*/ 0 w 6"/>
                  <a:gd name="T5" fmla="*/ 6 h 24"/>
                  <a:gd name="T6" fmla="*/ 6 w 6"/>
                  <a:gd name="T7" fmla="*/ 0 h 24"/>
                  <a:gd name="T8" fmla="*/ 6 w 6"/>
                  <a:gd name="T9" fmla="*/ 0 h 24"/>
                  <a:gd name="T10" fmla="*/ 0 w 6"/>
                  <a:gd name="T11" fmla="*/ 6 h 24"/>
                  <a:gd name="T12" fmla="*/ 6 w 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6" y="24"/>
                    </a:moveTo>
                    <a:lnTo>
                      <a:pt x="6" y="24"/>
                    </a:lnTo>
                    <a:lnTo>
                      <a:pt x="0" y="6"/>
                    </a:lnTo>
                    <a:lnTo>
                      <a:pt x="6" y="0"/>
                    </a:lnTo>
                    <a:lnTo>
                      <a:pt x="6" y="0"/>
                    </a:lnTo>
                    <a:lnTo>
                      <a:pt x="0" y="6"/>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6" name="Freeform 226"/>
              <p:cNvSpPr>
                <a:spLocks/>
              </p:cNvSpPr>
              <p:nvPr/>
            </p:nvSpPr>
            <p:spPr bwMode="auto">
              <a:xfrm>
                <a:off x="4128" y="2346"/>
                <a:ext cx="48" cy="6"/>
              </a:xfrm>
              <a:custGeom>
                <a:avLst/>
                <a:gdLst>
                  <a:gd name="T0" fmla="*/ 0 w 48"/>
                  <a:gd name="T1" fmla="*/ 0 h 6"/>
                  <a:gd name="T2" fmla="*/ 48 w 48"/>
                  <a:gd name="T3" fmla="*/ 6 h 6"/>
                  <a:gd name="T4" fmla="*/ 48 w 48"/>
                  <a:gd name="T5" fmla="*/ 0 h 6"/>
                  <a:gd name="T6" fmla="*/ 48 w 48"/>
                  <a:gd name="T7" fmla="*/ 6 h 6"/>
                  <a:gd name="T8" fmla="*/ 0 w 48"/>
                  <a:gd name="T9" fmla="*/ 0 h 6"/>
                </a:gdLst>
                <a:ahLst/>
                <a:cxnLst>
                  <a:cxn ang="0">
                    <a:pos x="T0" y="T1"/>
                  </a:cxn>
                  <a:cxn ang="0">
                    <a:pos x="T2" y="T3"/>
                  </a:cxn>
                  <a:cxn ang="0">
                    <a:pos x="T4" y="T5"/>
                  </a:cxn>
                  <a:cxn ang="0">
                    <a:pos x="T6" y="T7"/>
                  </a:cxn>
                  <a:cxn ang="0">
                    <a:pos x="T8" y="T9"/>
                  </a:cxn>
                </a:cxnLst>
                <a:rect l="0" t="0" r="r" b="b"/>
                <a:pathLst>
                  <a:path w="48" h="6">
                    <a:moveTo>
                      <a:pt x="0" y="0"/>
                    </a:moveTo>
                    <a:lnTo>
                      <a:pt x="48" y="6"/>
                    </a:lnTo>
                    <a:lnTo>
                      <a:pt x="48" y="0"/>
                    </a:lnTo>
                    <a:lnTo>
                      <a:pt x="4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7" name="Freeform 227"/>
              <p:cNvSpPr>
                <a:spLocks/>
              </p:cNvSpPr>
              <p:nvPr/>
            </p:nvSpPr>
            <p:spPr bwMode="auto">
              <a:xfrm>
                <a:off x="4050" y="2274"/>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8" name="Rectangle 228"/>
              <p:cNvSpPr>
                <a:spLocks noChangeArrowheads="1"/>
              </p:cNvSpPr>
              <p:nvPr/>
            </p:nvSpPr>
            <p:spPr bwMode="auto">
              <a:xfrm>
                <a:off x="4188" y="23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9" name="Rectangle 229"/>
              <p:cNvSpPr>
                <a:spLocks noChangeArrowheads="1"/>
              </p:cNvSpPr>
              <p:nvPr/>
            </p:nvSpPr>
            <p:spPr bwMode="auto">
              <a:xfrm>
                <a:off x="4188" y="23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0" name="Rectangle 230"/>
              <p:cNvSpPr>
                <a:spLocks noChangeArrowheads="1"/>
              </p:cNvSpPr>
              <p:nvPr/>
            </p:nvSpPr>
            <p:spPr bwMode="auto">
              <a:xfrm>
                <a:off x="4050" y="22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1" name="Rectangle 231"/>
              <p:cNvSpPr>
                <a:spLocks noChangeArrowheads="1"/>
              </p:cNvSpPr>
              <p:nvPr/>
            </p:nvSpPr>
            <p:spPr bwMode="auto">
              <a:xfrm>
                <a:off x="4272" y="243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2" name="Freeform 232"/>
              <p:cNvSpPr>
                <a:spLocks/>
              </p:cNvSpPr>
              <p:nvPr/>
            </p:nvSpPr>
            <p:spPr bwMode="auto">
              <a:xfrm>
                <a:off x="4236" y="2412"/>
                <a:ext cx="12" cy="6"/>
              </a:xfrm>
              <a:custGeom>
                <a:avLst/>
                <a:gdLst>
                  <a:gd name="T0" fmla="*/ 12 w 12"/>
                  <a:gd name="T1" fmla="*/ 6 h 6"/>
                  <a:gd name="T2" fmla="*/ 12 w 12"/>
                  <a:gd name="T3" fmla="*/ 6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6"/>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3" name="Freeform 233"/>
              <p:cNvSpPr>
                <a:spLocks/>
              </p:cNvSpPr>
              <p:nvPr/>
            </p:nvSpPr>
            <p:spPr bwMode="auto">
              <a:xfrm>
                <a:off x="4188" y="2352"/>
                <a:ext cx="66" cy="60"/>
              </a:xfrm>
              <a:custGeom>
                <a:avLst/>
                <a:gdLst>
                  <a:gd name="T0" fmla="*/ 30 w 66"/>
                  <a:gd name="T1" fmla="*/ 24 h 60"/>
                  <a:gd name="T2" fmla="*/ 0 w 66"/>
                  <a:gd name="T3" fmla="*/ 0 h 60"/>
                  <a:gd name="T4" fmla="*/ 30 w 66"/>
                  <a:gd name="T5" fmla="*/ 24 h 60"/>
                  <a:gd name="T6" fmla="*/ 66 w 66"/>
                  <a:gd name="T7" fmla="*/ 24 h 60"/>
                  <a:gd name="T8" fmla="*/ 48 w 66"/>
                  <a:gd name="T9" fmla="*/ 60 h 60"/>
                  <a:gd name="T10" fmla="*/ 66 w 66"/>
                  <a:gd name="T11" fmla="*/ 24 h 60"/>
                  <a:gd name="T12" fmla="*/ 30 w 66"/>
                  <a:gd name="T13" fmla="*/ 24 h 60"/>
                </a:gdLst>
                <a:ahLst/>
                <a:cxnLst>
                  <a:cxn ang="0">
                    <a:pos x="T0" y="T1"/>
                  </a:cxn>
                  <a:cxn ang="0">
                    <a:pos x="T2" y="T3"/>
                  </a:cxn>
                  <a:cxn ang="0">
                    <a:pos x="T4" y="T5"/>
                  </a:cxn>
                  <a:cxn ang="0">
                    <a:pos x="T6" y="T7"/>
                  </a:cxn>
                  <a:cxn ang="0">
                    <a:pos x="T8" y="T9"/>
                  </a:cxn>
                  <a:cxn ang="0">
                    <a:pos x="T10" y="T11"/>
                  </a:cxn>
                  <a:cxn ang="0">
                    <a:pos x="T12" y="T13"/>
                  </a:cxn>
                </a:cxnLst>
                <a:rect l="0" t="0" r="r" b="b"/>
                <a:pathLst>
                  <a:path w="66" h="60">
                    <a:moveTo>
                      <a:pt x="30" y="24"/>
                    </a:moveTo>
                    <a:lnTo>
                      <a:pt x="0" y="0"/>
                    </a:lnTo>
                    <a:lnTo>
                      <a:pt x="30" y="24"/>
                    </a:lnTo>
                    <a:lnTo>
                      <a:pt x="66" y="24"/>
                    </a:lnTo>
                    <a:lnTo>
                      <a:pt x="48" y="60"/>
                    </a:lnTo>
                    <a:lnTo>
                      <a:pt x="66" y="24"/>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4" name="Freeform 234"/>
              <p:cNvSpPr>
                <a:spLocks/>
              </p:cNvSpPr>
              <p:nvPr/>
            </p:nvSpPr>
            <p:spPr bwMode="auto">
              <a:xfrm>
                <a:off x="4248" y="2412"/>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5" name="Rectangle 235"/>
              <p:cNvSpPr>
                <a:spLocks noChangeArrowheads="1"/>
              </p:cNvSpPr>
              <p:nvPr/>
            </p:nvSpPr>
            <p:spPr bwMode="auto">
              <a:xfrm>
                <a:off x="4272" y="243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6" name="Freeform 236"/>
              <p:cNvSpPr>
                <a:spLocks/>
              </p:cNvSpPr>
              <p:nvPr/>
            </p:nvSpPr>
            <p:spPr bwMode="auto">
              <a:xfrm>
                <a:off x="3810" y="2022"/>
                <a:ext cx="132" cy="108"/>
              </a:xfrm>
              <a:custGeom>
                <a:avLst/>
                <a:gdLst>
                  <a:gd name="T0" fmla="*/ 78 w 132"/>
                  <a:gd name="T1" fmla="*/ 48 h 108"/>
                  <a:gd name="T2" fmla="*/ 78 w 132"/>
                  <a:gd name="T3" fmla="*/ 48 h 108"/>
                  <a:gd name="T4" fmla="*/ 78 w 132"/>
                  <a:gd name="T5" fmla="*/ 48 h 108"/>
                  <a:gd name="T6" fmla="*/ 72 w 132"/>
                  <a:gd name="T7" fmla="*/ 42 h 108"/>
                  <a:gd name="T8" fmla="*/ 30 w 132"/>
                  <a:gd name="T9" fmla="*/ 42 h 108"/>
                  <a:gd name="T10" fmla="*/ 30 w 132"/>
                  <a:gd name="T11" fmla="*/ 30 h 108"/>
                  <a:gd name="T12" fmla="*/ 30 w 132"/>
                  <a:gd name="T13" fmla="*/ 30 h 108"/>
                  <a:gd name="T14" fmla="*/ 54 w 132"/>
                  <a:gd name="T15" fmla="*/ 30 h 108"/>
                  <a:gd name="T16" fmla="*/ 66 w 132"/>
                  <a:gd name="T17" fmla="*/ 18 h 108"/>
                  <a:gd name="T18" fmla="*/ 54 w 132"/>
                  <a:gd name="T19" fmla="*/ 24 h 108"/>
                  <a:gd name="T20" fmla="*/ 54 w 132"/>
                  <a:gd name="T21" fmla="*/ 0 h 108"/>
                  <a:gd name="T22" fmla="*/ 30 w 132"/>
                  <a:gd name="T23" fmla="*/ 12 h 108"/>
                  <a:gd name="T24" fmla="*/ 18 w 132"/>
                  <a:gd name="T25" fmla="*/ 42 h 108"/>
                  <a:gd name="T26" fmla="*/ 18 w 132"/>
                  <a:gd name="T27" fmla="*/ 42 h 108"/>
                  <a:gd name="T28" fmla="*/ 18 w 132"/>
                  <a:gd name="T29" fmla="*/ 42 h 108"/>
                  <a:gd name="T30" fmla="*/ 6 w 132"/>
                  <a:gd name="T31" fmla="*/ 42 h 108"/>
                  <a:gd name="T32" fmla="*/ 0 w 132"/>
                  <a:gd name="T33" fmla="*/ 42 h 108"/>
                  <a:gd name="T34" fmla="*/ 12 w 132"/>
                  <a:gd name="T35" fmla="*/ 72 h 108"/>
                  <a:gd name="T36" fmla="*/ 0 w 132"/>
                  <a:gd name="T37" fmla="*/ 96 h 108"/>
                  <a:gd name="T38" fmla="*/ 6 w 132"/>
                  <a:gd name="T39" fmla="*/ 96 h 108"/>
                  <a:gd name="T40" fmla="*/ 6 w 132"/>
                  <a:gd name="T41" fmla="*/ 102 h 108"/>
                  <a:gd name="T42" fmla="*/ 48 w 132"/>
                  <a:gd name="T43" fmla="*/ 84 h 108"/>
                  <a:gd name="T44" fmla="*/ 60 w 132"/>
                  <a:gd name="T45" fmla="*/ 66 h 108"/>
                  <a:gd name="T46" fmla="*/ 72 w 132"/>
                  <a:gd name="T47" fmla="*/ 108 h 108"/>
                  <a:gd name="T48" fmla="*/ 108 w 132"/>
                  <a:gd name="T49" fmla="*/ 90 h 108"/>
                  <a:gd name="T50" fmla="*/ 132 w 132"/>
                  <a:gd name="T51" fmla="*/ 96 h 108"/>
                  <a:gd name="T52" fmla="*/ 132 w 132"/>
                  <a:gd name="T53" fmla="*/ 66 h 108"/>
                  <a:gd name="T54" fmla="*/ 108 w 132"/>
                  <a:gd name="T55" fmla="*/ 66 h 108"/>
                  <a:gd name="T56" fmla="*/ 108 w 132"/>
                  <a:gd name="T57" fmla="*/ 66 h 108"/>
                  <a:gd name="T58" fmla="*/ 108 w 132"/>
                  <a:gd name="T59" fmla="*/ 66 h 108"/>
                  <a:gd name="T60" fmla="*/ 108 w 132"/>
                  <a:gd name="T61" fmla="*/ 48 h 108"/>
                  <a:gd name="T62" fmla="*/ 78 w 132"/>
                  <a:gd name="T63" fmla="*/ 48 h 108"/>
                  <a:gd name="T64" fmla="*/ 78 w 132"/>
                  <a:gd name="T65"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08">
                    <a:moveTo>
                      <a:pt x="78" y="48"/>
                    </a:moveTo>
                    <a:lnTo>
                      <a:pt x="78" y="48"/>
                    </a:lnTo>
                    <a:lnTo>
                      <a:pt x="78" y="48"/>
                    </a:lnTo>
                    <a:lnTo>
                      <a:pt x="72" y="42"/>
                    </a:lnTo>
                    <a:lnTo>
                      <a:pt x="30" y="42"/>
                    </a:lnTo>
                    <a:lnTo>
                      <a:pt x="30" y="30"/>
                    </a:lnTo>
                    <a:lnTo>
                      <a:pt x="30" y="30"/>
                    </a:lnTo>
                    <a:lnTo>
                      <a:pt x="54" y="30"/>
                    </a:lnTo>
                    <a:lnTo>
                      <a:pt x="66" y="18"/>
                    </a:lnTo>
                    <a:lnTo>
                      <a:pt x="54" y="24"/>
                    </a:lnTo>
                    <a:lnTo>
                      <a:pt x="54" y="0"/>
                    </a:lnTo>
                    <a:lnTo>
                      <a:pt x="30" y="12"/>
                    </a:lnTo>
                    <a:lnTo>
                      <a:pt x="18" y="42"/>
                    </a:lnTo>
                    <a:lnTo>
                      <a:pt x="18" y="42"/>
                    </a:lnTo>
                    <a:lnTo>
                      <a:pt x="18" y="42"/>
                    </a:lnTo>
                    <a:lnTo>
                      <a:pt x="6" y="42"/>
                    </a:lnTo>
                    <a:lnTo>
                      <a:pt x="0" y="42"/>
                    </a:lnTo>
                    <a:lnTo>
                      <a:pt x="12" y="72"/>
                    </a:lnTo>
                    <a:lnTo>
                      <a:pt x="0" y="96"/>
                    </a:lnTo>
                    <a:lnTo>
                      <a:pt x="6" y="96"/>
                    </a:lnTo>
                    <a:lnTo>
                      <a:pt x="6" y="102"/>
                    </a:lnTo>
                    <a:lnTo>
                      <a:pt x="48" y="84"/>
                    </a:lnTo>
                    <a:lnTo>
                      <a:pt x="60" y="66"/>
                    </a:lnTo>
                    <a:lnTo>
                      <a:pt x="72" y="108"/>
                    </a:lnTo>
                    <a:lnTo>
                      <a:pt x="108" y="90"/>
                    </a:lnTo>
                    <a:lnTo>
                      <a:pt x="132" y="96"/>
                    </a:lnTo>
                    <a:lnTo>
                      <a:pt x="132" y="66"/>
                    </a:lnTo>
                    <a:lnTo>
                      <a:pt x="108" y="66"/>
                    </a:lnTo>
                    <a:lnTo>
                      <a:pt x="108" y="66"/>
                    </a:lnTo>
                    <a:lnTo>
                      <a:pt x="108" y="66"/>
                    </a:lnTo>
                    <a:lnTo>
                      <a:pt x="108" y="48"/>
                    </a:lnTo>
                    <a:lnTo>
                      <a:pt x="78" y="48"/>
                    </a:lnTo>
                    <a:lnTo>
                      <a:pt x="7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7" name="Rectangle 237"/>
              <p:cNvSpPr>
                <a:spLocks noChangeArrowheads="1"/>
              </p:cNvSpPr>
              <p:nvPr/>
            </p:nvSpPr>
            <p:spPr bwMode="auto">
              <a:xfrm>
                <a:off x="3918" y="2088"/>
                <a:ext cx="24"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8" name="Freeform 238"/>
              <p:cNvSpPr>
                <a:spLocks noEditPoints="1"/>
              </p:cNvSpPr>
              <p:nvPr/>
            </p:nvSpPr>
            <p:spPr bwMode="auto">
              <a:xfrm>
                <a:off x="3420" y="1626"/>
                <a:ext cx="750" cy="402"/>
              </a:xfrm>
              <a:custGeom>
                <a:avLst/>
                <a:gdLst>
                  <a:gd name="T0" fmla="*/ 14 w 125"/>
                  <a:gd name="T1" fmla="*/ 40 h 67"/>
                  <a:gd name="T2" fmla="*/ 25 w 125"/>
                  <a:gd name="T3" fmla="*/ 49 h 67"/>
                  <a:gd name="T4" fmla="*/ 16 w 125"/>
                  <a:gd name="T5" fmla="*/ 49 h 67"/>
                  <a:gd name="T6" fmla="*/ 15 w 125"/>
                  <a:gd name="T7" fmla="*/ 56 h 67"/>
                  <a:gd name="T8" fmla="*/ 19 w 125"/>
                  <a:gd name="T9" fmla="*/ 63 h 67"/>
                  <a:gd name="T10" fmla="*/ 24 w 125"/>
                  <a:gd name="T11" fmla="*/ 61 h 67"/>
                  <a:gd name="T12" fmla="*/ 29 w 125"/>
                  <a:gd name="T13" fmla="*/ 50 h 67"/>
                  <a:gd name="T14" fmla="*/ 40 w 125"/>
                  <a:gd name="T15" fmla="*/ 46 h 67"/>
                  <a:gd name="T16" fmla="*/ 41 w 125"/>
                  <a:gd name="T17" fmla="*/ 45 h 67"/>
                  <a:gd name="T18" fmla="*/ 43 w 125"/>
                  <a:gd name="T19" fmla="*/ 43 h 67"/>
                  <a:gd name="T20" fmla="*/ 45 w 125"/>
                  <a:gd name="T21" fmla="*/ 45 h 67"/>
                  <a:gd name="T22" fmla="*/ 45 w 125"/>
                  <a:gd name="T23" fmla="*/ 52 h 67"/>
                  <a:gd name="T24" fmla="*/ 59 w 125"/>
                  <a:gd name="T25" fmla="*/ 56 h 67"/>
                  <a:gd name="T26" fmla="*/ 75 w 125"/>
                  <a:gd name="T27" fmla="*/ 62 h 67"/>
                  <a:gd name="T28" fmla="*/ 77 w 125"/>
                  <a:gd name="T29" fmla="*/ 59 h 67"/>
                  <a:gd name="T30" fmla="*/ 89 w 125"/>
                  <a:gd name="T31" fmla="*/ 59 h 67"/>
                  <a:gd name="T32" fmla="*/ 104 w 125"/>
                  <a:gd name="T33" fmla="*/ 61 h 67"/>
                  <a:gd name="T34" fmla="*/ 103 w 125"/>
                  <a:gd name="T35" fmla="*/ 50 h 67"/>
                  <a:gd name="T36" fmla="*/ 114 w 125"/>
                  <a:gd name="T37" fmla="*/ 40 h 67"/>
                  <a:gd name="T38" fmla="*/ 123 w 125"/>
                  <a:gd name="T39" fmla="*/ 35 h 67"/>
                  <a:gd name="T40" fmla="*/ 114 w 125"/>
                  <a:gd name="T41" fmla="*/ 22 h 67"/>
                  <a:gd name="T42" fmla="*/ 100 w 125"/>
                  <a:gd name="T43" fmla="*/ 17 h 67"/>
                  <a:gd name="T44" fmla="*/ 93 w 125"/>
                  <a:gd name="T45" fmla="*/ 8 h 67"/>
                  <a:gd name="T46" fmla="*/ 83 w 125"/>
                  <a:gd name="T47" fmla="*/ 9 h 67"/>
                  <a:gd name="T48" fmla="*/ 79 w 125"/>
                  <a:gd name="T49" fmla="*/ 6 h 67"/>
                  <a:gd name="T50" fmla="*/ 72 w 125"/>
                  <a:gd name="T51" fmla="*/ 0 h 67"/>
                  <a:gd name="T52" fmla="*/ 51 w 125"/>
                  <a:gd name="T53" fmla="*/ 6 h 67"/>
                  <a:gd name="T54" fmla="*/ 47 w 125"/>
                  <a:gd name="T55" fmla="*/ 12 h 67"/>
                  <a:gd name="T56" fmla="*/ 46 w 125"/>
                  <a:gd name="T57" fmla="*/ 20 h 67"/>
                  <a:gd name="T58" fmla="*/ 41 w 125"/>
                  <a:gd name="T59" fmla="*/ 25 h 67"/>
                  <a:gd name="T60" fmla="*/ 31 w 125"/>
                  <a:gd name="T61" fmla="*/ 24 h 67"/>
                  <a:gd name="T62" fmla="*/ 17 w 125"/>
                  <a:gd name="T63" fmla="*/ 19 h 67"/>
                  <a:gd name="T64" fmla="*/ 7 w 125"/>
                  <a:gd name="T65" fmla="*/ 24 h 67"/>
                  <a:gd name="T66" fmla="*/ 8 w 125"/>
                  <a:gd name="T67" fmla="*/ 27 h 67"/>
                  <a:gd name="T68" fmla="*/ 3 w 125"/>
                  <a:gd name="T69" fmla="*/ 24 h 67"/>
                  <a:gd name="T70" fmla="*/ 5 w 125"/>
                  <a:gd name="T71" fmla="*/ 36 h 67"/>
                  <a:gd name="T72" fmla="*/ 5 w 125"/>
                  <a:gd name="T73" fmla="*/ 42 h 67"/>
                  <a:gd name="T74" fmla="*/ 7 w 125"/>
                  <a:gd name="T75" fmla="*/ 44 h 67"/>
                  <a:gd name="T76" fmla="*/ 114 w 125"/>
                  <a:gd name="T77" fmla="*/ 32 h 67"/>
                  <a:gd name="T78" fmla="*/ 115 w 125"/>
                  <a:gd name="T79" fmla="*/ 31 h 67"/>
                  <a:gd name="T80" fmla="*/ 114 w 125"/>
                  <a:gd name="T81" fmla="*/ 35 h 67"/>
                  <a:gd name="T82" fmla="*/ 116 w 125"/>
                  <a:gd name="T83" fmla="*/ 36 h 67"/>
                  <a:gd name="T84" fmla="*/ 114 w 125"/>
                  <a:gd name="T85" fmla="*/ 36 h 67"/>
                  <a:gd name="T86" fmla="*/ 113 w 125"/>
                  <a:gd name="T87" fmla="*/ 34 h 67"/>
                  <a:gd name="T88" fmla="*/ 88 w 125"/>
                  <a:gd name="T89" fmla="*/ 42 h 67"/>
                  <a:gd name="T90" fmla="*/ 97 w 125"/>
                  <a:gd name="T91" fmla="*/ 43 h 67"/>
                  <a:gd name="T92" fmla="*/ 99 w 125"/>
                  <a:gd name="T93" fmla="*/ 44 h 67"/>
                  <a:gd name="T94" fmla="*/ 92 w 125"/>
                  <a:gd name="T95" fmla="*/ 43 h 67"/>
                  <a:gd name="T96" fmla="*/ 87 w 125"/>
                  <a:gd name="T97" fmla="*/ 44 h 67"/>
                  <a:gd name="T98" fmla="*/ 85 w 125"/>
                  <a:gd name="T99" fmla="*/ 51 h 67"/>
                  <a:gd name="T100" fmla="*/ 83 w 125"/>
                  <a:gd name="T101"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67">
                    <a:moveTo>
                      <a:pt x="8" y="44"/>
                    </a:moveTo>
                    <a:cubicBezTo>
                      <a:pt x="7" y="43"/>
                      <a:pt x="7" y="43"/>
                      <a:pt x="7" y="43"/>
                    </a:cubicBezTo>
                    <a:cubicBezTo>
                      <a:pt x="12" y="42"/>
                      <a:pt x="12" y="42"/>
                      <a:pt x="12" y="42"/>
                    </a:cubicBezTo>
                    <a:cubicBezTo>
                      <a:pt x="14" y="40"/>
                      <a:pt x="14" y="40"/>
                      <a:pt x="14" y="40"/>
                    </a:cubicBezTo>
                    <a:cubicBezTo>
                      <a:pt x="20" y="40"/>
                      <a:pt x="20" y="40"/>
                      <a:pt x="20" y="40"/>
                    </a:cubicBezTo>
                    <a:cubicBezTo>
                      <a:pt x="23" y="46"/>
                      <a:pt x="23" y="46"/>
                      <a:pt x="23" y="46"/>
                    </a:cubicBezTo>
                    <a:cubicBezTo>
                      <a:pt x="24" y="46"/>
                      <a:pt x="24" y="46"/>
                      <a:pt x="24" y="46"/>
                    </a:cubicBezTo>
                    <a:cubicBezTo>
                      <a:pt x="25" y="49"/>
                      <a:pt x="25" y="49"/>
                      <a:pt x="25" y="49"/>
                    </a:cubicBezTo>
                    <a:cubicBezTo>
                      <a:pt x="22" y="48"/>
                      <a:pt x="22" y="48"/>
                      <a:pt x="22" y="48"/>
                    </a:cubicBezTo>
                    <a:cubicBezTo>
                      <a:pt x="20" y="49"/>
                      <a:pt x="20" y="49"/>
                      <a:pt x="20" y="49"/>
                    </a:cubicBezTo>
                    <a:cubicBezTo>
                      <a:pt x="18" y="48"/>
                      <a:pt x="18" y="48"/>
                      <a:pt x="18" y="48"/>
                    </a:cubicBezTo>
                    <a:cubicBezTo>
                      <a:pt x="16" y="49"/>
                      <a:pt x="16" y="49"/>
                      <a:pt x="16" y="49"/>
                    </a:cubicBezTo>
                    <a:cubicBezTo>
                      <a:pt x="15" y="49"/>
                      <a:pt x="15" y="49"/>
                      <a:pt x="15" y="49"/>
                    </a:cubicBezTo>
                    <a:cubicBezTo>
                      <a:pt x="15" y="52"/>
                      <a:pt x="15" y="52"/>
                      <a:pt x="15" y="52"/>
                    </a:cubicBezTo>
                    <a:cubicBezTo>
                      <a:pt x="11" y="51"/>
                      <a:pt x="11" y="51"/>
                      <a:pt x="11" y="51"/>
                    </a:cubicBezTo>
                    <a:cubicBezTo>
                      <a:pt x="15" y="56"/>
                      <a:pt x="15" y="56"/>
                      <a:pt x="15" y="56"/>
                    </a:cubicBezTo>
                    <a:cubicBezTo>
                      <a:pt x="15" y="58"/>
                      <a:pt x="15" y="58"/>
                      <a:pt x="15" y="58"/>
                    </a:cubicBezTo>
                    <a:cubicBezTo>
                      <a:pt x="19" y="60"/>
                      <a:pt x="19" y="60"/>
                      <a:pt x="19" y="60"/>
                    </a:cubicBezTo>
                    <a:cubicBezTo>
                      <a:pt x="18" y="62"/>
                      <a:pt x="18" y="62"/>
                      <a:pt x="18" y="62"/>
                    </a:cubicBezTo>
                    <a:cubicBezTo>
                      <a:pt x="19" y="63"/>
                      <a:pt x="19" y="63"/>
                      <a:pt x="19" y="63"/>
                    </a:cubicBezTo>
                    <a:cubicBezTo>
                      <a:pt x="19" y="62"/>
                      <a:pt x="19" y="62"/>
                      <a:pt x="19" y="62"/>
                    </a:cubicBezTo>
                    <a:cubicBezTo>
                      <a:pt x="24" y="61"/>
                      <a:pt x="24" y="61"/>
                      <a:pt x="24" y="61"/>
                    </a:cubicBezTo>
                    <a:cubicBezTo>
                      <a:pt x="24" y="61"/>
                      <a:pt x="24" y="61"/>
                      <a:pt x="24" y="61"/>
                    </a:cubicBezTo>
                    <a:cubicBezTo>
                      <a:pt x="24" y="61"/>
                      <a:pt x="24" y="61"/>
                      <a:pt x="24" y="61"/>
                    </a:cubicBezTo>
                    <a:cubicBezTo>
                      <a:pt x="27" y="66"/>
                      <a:pt x="27" y="66"/>
                      <a:pt x="27" y="66"/>
                    </a:cubicBezTo>
                    <a:cubicBezTo>
                      <a:pt x="29" y="66"/>
                      <a:pt x="29" y="66"/>
                      <a:pt x="29" y="66"/>
                    </a:cubicBezTo>
                    <a:cubicBezTo>
                      <a:pt x="29" y="50"/>
                      <a:pt x="29" y="50"/>
                      <a:pt x="29" y="50"/>
                    </a:cubicBezTo>
                    <a:cubicBezTo>
                      <a:pt x="29" y="50"/>
                      <a:pt x="29" y="50"/>
                      <a:pt x="29" y="50"/>
                    </a:cubicBezTo>
                    <a:cubicBezTo>
                      <a:pt x="35" y="48"/>
                      <a:pt x="35" y="48"/>
                      <a:pt x="35" y="48"/>
                    </a:cubicBezTo>
                    <a:cubicBezTo>
                      <a:pt x="37" y="48"/>
                      <a:pt x="37" y="48"/>
                      <a:pt x="37" y="48"/>
                    </a:cubicBezTo>
                    <a:cubicBezTo>
                      <a:pt x="38" y="46"/>
                      <a:pt x="38" y="46"/>
                      <a:pt x="38" y="46"/>
                    </a:cubicBezTo>
                    <a:cubicBezTo>
                      <a:pt x="40" y="46"/>
                      <a:pt x="40" y="46"/>
                      <a:pt x="40" y="46"/>
                    </a:cubicBezTo>
                    <a:cubicBezTo>
                      <a:pt x="39" y="46"/>
                      <a:pt x="39" y="46"/>
                      <a:pt x="39" y="46"/>
                    </a:cubicBezTo>
                    <a:cubicBezTo>
                      <a:pt x="40" y="46"/>
                      <a:pt x="40" y="46"/>
                      <a:pt x="40" y="46"/>
                    </a:cubicBezTo>
                    <a:cubicBezTo>
                      <a:pt x="41" y="44"/>
                      <a:pt x="41" y="44"/>
                      <a:pt x="41" y="44"/>
                    </a:cubicBezTo>
                    <a:cubicBezTo>
                      <a:pt x="41" y="45"/>
                      <a:pt x="41" y="45"/>
                      <a:pt x="41" y="45"/>
                    </a:cubicBezTo>
                    <a:cubicBezTo>
                      <a:pt x="42" y="44"/>
                      <a:pt x="42" y="44"/>
                      <a:pt x="42" y="44"/>
                    </a:cubicBezTo>
                    <a:cubicBezTo>
                      <a:pt x="42" y="44"/>
                      <a:pt x="42" y="44"/>
                      <a:pt x="42" y="44"/>
                    </a:cubicBezTo>
                    <a:cubicBezTo>
                      <a:pt x="42" y="43"/>
                      <a:pt x="42" y="43"/>
                      <a:pt x="42" y="43"/>
                    </a:cubicBezTo>
                    <a:cubicBezTo>
                      <a:pt x="43" y="43"/>
                      <a:pt x="43" y="43"/>
                      <a:pt x="43" y="43"/>
                    </a:cubicBezTo>
                    <a:cubicBezTo>
                      <a:pt x="44" y="42"/>
                      <a:pt x="44" y="42"/>
                      <a:pt x="44" y="42"/>
                    </a:cubicBezTo>
                    <a:cubicBezTo>
                      <a:pt x="44" y="43"/>
                      <a:pt x="44" y="43"/>
                      <a:pt x="44" y="43"/>
                    </a:cubicBezTo>
                    <a:cubicBezTo>
                      <a:pt x="47" y="42"/>
                      <a:pt x="47" y="42"/>
                      <a:pt x="47" y="42"/>
                    </a:cubicBezTo>
                    <a:cubicBezTo>
                      <a:pt x="45" y="45"/>
                      <a:pt x="45" y="45"/>
                      <a:pt x="45" y="45"/>
                    </a:cubicBezTo>
                    <a:cubicBezTo>
                      <a:pt x="45" y="47"/>
                      <a:pt x="45" y="47"/>
                      <a:pt x="45" y="47"/>
                    </a:cubicBezTo>
                    <a:cubicBezTo>
                      <a:pt x="46" y="48"/>
                      <a:pt x="46" y="48"/>
                      <a:pt x="46" y="48"/>
                    </a:cubicBezTo>
                    <a:cubicBezTo>
                      <a:pt x="47" y="50"/>
                      <a:pt x="47" y="50"/>
                      <a:pt x="47" y="50"/>
                    </a:cubicBezTo>
                    <a:cubicBezTo>
                      <a:pt x="45" y="52"/>
                      <a:pt x="45" y="52"/>
                      <a:pt x="45" y="52"/>
                    </a:cubicBezTo>
                    <a:cubicBezTo>
                      <a:pt x="44" y="53"/>
                      <a:pt x="44" y="53"/>
                      <a:pt x="44" y="53"/>
                    </a:cubicBezTo>
                    <a:cubicBezTo>
                      <a:pt x="44" y="53"/>
                      <a:pt x="44" y="53"/>
                      <a:pt x="44" y="53"/>
                    </a:cubicBezTo>
                    <a:cubicBezTo>
                      <a:pt x="47" y="56"/>
                      <a:pt x="47" y="56"/>
                      <a:pt x="47" y="56"/>
                    </a:cubicBezTo>
                    <a:cubicBezTo>
                      <a:pt x="59" y="56"/>
                      <a:pt x="59" y="56"/>
                      <a:pt x="59" y="56"/>
                    </a:cubicBezTo>
                    <a:cubicBezTo>
                      <a:pt x="62" y="66"/>
                      <a:pt x="62" y="66"/>
                      <a:pt x="62" y="66"/>
                    </a:cubicBezTo>
                    <a:cubicBezTo>
                      <a:pt x="68" y="67"/>
                      <a:pt x="68" y="67"/>
                      <a:pt x="68" y="67"/>
                    </a:cubicBezTo>
                    <a:cubicBezTo>
                      <a:pt x="70" y="64"/>
                      <a:pt x="70" y="64"/>
                      <a:pt x="70" y="64"/>
                    </a:cubicBezTo>
                    <a:cubicBezTo>
                      <a:pt x="75" y="62"/>
                      <a:pt x="75" y="62"/>
                      <a:pt x="75" y="62"/>
                    </a:cubicBezTo>
                    <a:cubicBezTo>
                      <a:pt x="75" y="60"/>
                      <a:pt x="75" y="60"/>
                      <a:pt x="75" y="60"/>
                    </a:cubicBezTo>
                    <a:cubicBezTo>
                      <a:pt x="77" y="59"/>
                      <a:pt x="77" y="59"/>
                      <a:pt x="77" y="59"/>
                    </a:cubicBezTo>
                    <a:cubicBezTo>
                      <a:pt x="77" y="59"/>
                      <a:pt x="77" y="59"/>
                      <a:pt x="77" y="59"/>
                    </a:cubicBezTo>
                    <a:cubicBezTo>
                      <a:pt x="77" y="59"/>
                      <a:pt x="77" y="59"/>
                      <a:pt x="77" y="59"/>
                    </a:cubicBezTo>
                    <a:cubicBezTo>
                      <a:pt x="78" y="59"/>
                      <a:pt x="78" y="59"/>
                      <a:pt x="78" y="59"/>
                    </a:cubicBezTo>
                    <a:cubicBezTo>
                      <a:pt x="82" y="61"/>
                      <a:pt x="82" y="61"/>
                      <a:pt x="82" y="61"/>
                    </a:cubicBezTo>
                    <a:cubicBezTo>
                      <a:pt x="84" y="58"/>
                      <a:pt x="84" y="58"/>
                      <a:pt x="84" y="58"/>
                    </a:cubicBezTo>
                    <a:cubicBezTo>
                      <a:pt x="89" y="59"/>
                      <a:pt x="89" y="59"/>
                      <a:pt x="89" y="59"/>
                    </a:cubicBezTo>
                    <a:cubicBezTo>
                      <a:pt x="99" y="59"/>
                      <a:pt x="99" y="59"/>
                      <a:pt x="99" y="59"/>
                    </a:cubicBezTo>
                    <a:cubicBezTo>
                      <a:pt x="104" y="61"/>
                      <a:pt x="104" y="61"/>
                      <a:pt x="104" y="61"/>
                    </a:cubicBezTo>
                    <a:cubicBezTo>
                      <a:pt x="104" y="61"/>
                      <a:pt x="104" y="61"/>
                      <a:pt x="104" y="61"/>
                    </a:cubicBezTo>
                    <a:cubicBezTo>
                      <a:pt x="104" y="61"/>
                      <a:pt x="104" y="61"/>
                      <a:pt x="104" y="61"/>
                    </a:cubicBezTo>
                    <a:cubicBezTo>
                      <a:pt x="105" y="58"/>
                      <a:pt x="105" y="58"/>
                      <a:pt x="105" y="58"/>
                    </a:cubicBezTo>
                    <a:cubicBezTo>
                      <a:pt x="103" y="52"/>
                      <a:pt x="103" y="52"/>
                      <a:pt x="103" y="52"/>
                    </a:cubicBezTo>
                    <a:cubicBezTo>
                      <a:pt x="103" y="50"/>
                      <a:pt x="103" y="50"/>
                      <a:pt x="103" y="50"/>
                    </a:cubicBezTo>
                    <a:cubicBezTo>
                      <a:pt x="103" y="50"/>
                      <a:pt x="103" y="50"/>
                      <a:pt x="103" y="50"/>
                    </a:cubicBezTo>
                    <a:cubicBezTo>
                      <a:pt x="103" y="50"/>
                      <a:pt x="103" y="50"/>
                      <a:pt x="103" y="50"/>
                    </a:cubicBezTo>
                    <a:cubicBezTo>
                      <a:pt x="110" y="49"/>
                      <a:pt x="110" y="49"/>
                      <a:pt x="110" y="49"/>
                    </a:cubicBezTo>
                    <a:cubicBezTo>
                      <a:pt x="112" y="40"/>
                      <a:pt x="112" y="40"/>
                      <a:pt x="112" y="40"/>
                    </a:cubicBezTo>
                    <a:cubicBezTo>
                      <a:pt x="114" y="40"/>
                      <a:pt x="114" y="40"/>
                      <a:pt x="114" y="40"/>
                    </a:cubicBezTo>
                    <a:cubicBezTo>
                      <a:pt x="120" y="41"/>
                      <a:pt x="120" y="41"/>
                      <a:pt x="120" y="41"/>
                    </a:cubicBezTo>
                    <a:cubicBezTo>
                      <a:pt x="120" y="37"/>
                      <a:pt x="120" y="37"/>
                      <a:pt x="120" y="37"/>
                    </a:cubicBezTo>
                    <a:cubicBezTo>
                      <a:pt x="120" y="35"/>
                      <a:pt x="120" y="35"/>
                      <a:pt x="120" y="35"/>
                    </a:cubicBezTo>
                    <a:cubicBezTo>
                      <a:pt x="123" y="35"/>
                      <a:pt x="123" y="35"/>
                      <a:pt x="123" y="35"/>
                    </a:cubicBezTo>
                    <a:cubicBezTo>
                      <a:pt x="125" y="31"/>
                      <a:pt x="125" y="31"/>
                      <a:pt x="125" y="31"/>
                    </a:cubicBezTo>
                    <a:cubicBezTo>
                      <a:pt x="123" y="29"/>
                      <a:pt x="123" y="29"/>
                      <a:pt x="123" y="29"/>
                    </a:cubicBezTo>
                    <a:cubicBezTo>
                      <a:pt x="122" y="30"/>
                      <a:pt x="122" y="30"/>
                      <a:pt x="122" y="30"/>
                    </a:cubicBezTo>
                    <a:cubicBezTo>
                      <a:pt x="114" y="22"/>
                      <a:pt x="114" y="22"/>
                      <a:pt x="114" y="22"/>
                    </a:cubicBezTo>
                    <a:cubicBezTo>
                      <a:pt x="108" y="23"/>
                      <a:pt x="108" y="23"/>
                      <a:pt x="108" y="23"/>
                    </a:cubicBezTo>
                    <a:cubicBezTo>
                      <a:pt x="105" y="21"/>
                      <a:pt x="105" y="21"/>
                      <a:pt x="105" y="21"/>
                    </a:cubicBezTo>
                    <a:cubicBezTo>
                      <a:pt x="103" y="23"/>
                      <a:pt x="103" y="23"/>
                      <a:pt x="103" y="23"/>
                    </a:cubicBezTo>
                    <a:cubicBezTo>
                      <a:pt x="100" y="17"/>
                      <a:pt x="100" y="17"/>
                      <a:pt x="100" y="17"/>
                    </a:cubicBezTo>
                    <a:cubicBezTo>
                      <a:pt x="96" y="11"/>
                      <a:pt x="96" y="11"/>
                      <a:pt x="96" y="11"/>
                    </a:cubicBezTo>
                    <a:cubicBezTo>
                      <a:pt x="95" y="9"/>
                      <a:pt x="95" y="9"/>
                      <a:pt x="95" y="9"/>
                    </a:cubicBezTo>
                    <a:cubicBezTo>
                      <a:pt x="93" y="8"/>
                      <a:pt x="93" y="8"/>
                      <a:pt x="93" y="8"/>
                    </a:cubicBezTo>
                    <a:cubicBezTo>
                      <a:pt x="93" y="8"/>
                      <a:pt x="93" y="8"/>
                      <a:pt x="93" y="8"/>
                    </a:cubicBezTo>
                    <a:cubicBezTo>
                      <a:pt x="93" y="8"/>
                      <a:pt x="93" y="8"/>
                      <a:pt x="93" y="8"/>
                    </a:cubicBezTo>
                    <a:cubicBezTo>
                      <a:pt x="93" y="5"/>
                      <a:pt x="93" y="5"/>
                      <a:pt x="93" y="5"/>
                    </a:cubicBezTo>
                    <a:cubicBezTo>
                      <a:pt x="88" y="7"/>
                      <a:pt x="88" y="7"/>
                      <a:pt x="88" y="7"/>
                    </a:cubicBezTo>
                    <a:cubicBezTo>
                      <a:pt x="83" y="9"/>
                      <a:pt x="83" y="9"/>
                      <a:pt x="83" y="9"/>
                    </a:cubicBezTo>
                    <a:cubicBezTo>
                      <a:pt x="83" y="9"/>
                      <a:pt x="83" y="9"/>
                      <a:pt x="83" y="9"/>
                    </a:cubicBezTo>
                    <a:cubicBezTo>
                      <a:pt x="83" y="7"/>
                      <a:pt x="83" y="7"/>
                      <a:pt x="83" y="7"/>
                    </a:cubicBezTo>
                    <a:cubicBezTo>
                      <a:pt x="81" y="7"/>
                      <a:pt x="81" y="7"/>
                      <a:pt x="81" y="7"/>
                    </a:cubicBezTo>
                    <a:cubicBezTo>
                      <a:pt x="79" y="6"/>
                      <a:pt x="79" y="6"/>
                      <a:pt x="79" y="6"/>
                    </a:cubicBezTo>
                    <a:cubicBezTo>
                      <a:pt x="77" y="6"/>
                      <a:pt x="77" y="6"/>
                      <a:pt x="77" y="6"/>
                    </a:cubicBezTo>
                    <a:cubicBezTo>
                      <a:pt x="76" y="7"/>
                      <a:pt x="76" y="7"/>
                      <a:pt x="76" y="7"/>
                    </a:cubicBezTo>
                    <a:cubicBezTo>
                      <a:pt x="75" y="0"/>
                      <a:pt x="75" y="0"/>
                      <a:pt x="75" y="0"/>
                    </a:cubicBezTo>
                    <a:cubicBezTo>
                      <a:pt x="72" y="0"/>
                      <a:pt x="72" y="0"/>
                      <a:pt x="72" y="0"/>
                    </a:cubicBezTo>
                    <a:cubicBezTo>
                      <a:pt x="70" y="0"/>
                      <a:pt x="70" y="0"/>
                      <a:pt x="70" y="0"/>
                    </a:cubicBezTo>
                    <a:cubicBezTo>
                      <a:pt x="64" y="2"/>
                      <a:pt x="64" y="2"/>
                      <a:pt x="64" y="2"/>
                    </a:cubicBezTo>
                    <a:cubicBezTo>
                      <a:pt x="58" y="5"/>
                      <a:pt x="58" y="5"/>
                      <a:pt x="58" y="5"/>
                    </a:cubicBezTo>
                    <a:cubicBezTo>
                      <a:pt x="51" y="6"/>
                      <a:pt x="51" y="6"/>
                      <a:pt x="51" y="6"/>
                    </a:cubicBezTo>
                    <a:cubicBezTo>
                      <a:pt x="45" y="7"/>
                      <a:pt x="45" y="7"/>
                      <a:pt x="45" y="7"/>
                    </a:cubicBezTo>
                    <a:cubicBezTo>
                      <a:pt x="46" y="9"/>
                      <a:pt x="46" y="9"/>
                      <a:pt x="46" y="9"/>
                    </a:cubicBezTo>
                    <a:cubicBezTo>
                      <a:pt x="47" y="12"/>
                      <a:pt x="47" y="12"/>
                      <a:pt x="47" y="12"/>
                    </a:cubicBezTo>
                    <a:cubicBezTo>
                      <a:pt x="47" y="12"/>
                      <a:pt x="47" y="12"/>
                      <a:pt x="47" y="12"/>
                    </a:cubicBezTo>
                    <a:cubicBezTo>
                      <a:pt x="47" y="12"/>
                      <a:pt x="47" y="12"/>
                      <a:pt x="47" y="12"/>
                    </a:cubicBezTo>
                    <a:cubicBezTo>
                      <a:pt x="44" y="14"/>
                      <a:pt x="44" y="14"/>
                      <a:pt x="44" y="14"/>
                    </a:cubicBezTo>
                    <a:cubicBezTo>
                      <a:pt x="41" y="17"/>
                      <a:pt x="41" y="17"/>
                      <a:pt x="41" y="17"/>
                    </a:cubicBezTo>
                    <a:cubicBezTo>
                      <a:pt x="46" y="20"/>
                      <a:pt x="46" y="20"/>
                      <a:pt x="46" y="20"/>
                    </a:cubicBezTo>
                    <a:cubicBezTo>
                      <a:pt x="46" y="20"/>
                      <a:pt x="46" y="20"/>
                      <a:pt x="46" y="20"/>
                    </a:cubicBezTo>
                    <a:cubicBezTo>
                      <a:pt x="46" y="20"/>
                      <a:pt x="46" y="20"/>
                      <a:pt x="46" y="20"/>
                    </a:cubicBezTo>
                    <a:cubicBezTo>
                      <a:pt x="46" y="23"/>
                      <a:pt x="46" y="23"/>
                      <a:pt x="46" y="23"/>
                    </a:cubicBezTo>
                    <a:cubicBezTo>
                      <a:pt x="41" y="25"/>
                      <a:pt x="41" y="25"/>
                      <a:pt x="41" y="25"/>
                    </a:cubicBezTo>
                    <a:cubicBezTo>
                      <a:pt x="37" y="21"/>
                      <a:pt x="37" y="21"/>
                      <a:pt x="37" y="21"/>
                    </a:cubicBezTo>
                    <a:cubicBezTo>
                      <a:pt x="35" y="22"/>
                      <a:pt x="35" y="22"/>
                      <a:pt x="35" y="22"/>
                    </a:cubicBezTo>
                    <a:cubicBezTo>
                      <a:pt x="32" y="22"/>
                      <a:pt x="32" y="22"/>
                      <a:pt x="32" y="22"/>
                    </a:cubicBezTo>
                    <a:cubicBezTo>
                      <a:pt x="31" y="24"/>
                      <a:pt x="31" y="24"/>
                      <a:pt x="31" y="24"/>
                    </a:cubicBezTo>
                    <a:cubicBezTo>
                      <a:pt x="30" y="25"/>
                      <a:pt x="30" y="25"/>
                      <a:pt x="30" y="25"/>
                    </a:cubicBezTo>
                    <a:cubicBezTo>
                      <a:pt x="23" y="20"/>
                      <a:pt x="23" y="20"/>
                      <a:pt x="23" y="20"/>
                    </a:cubicBezTo>
                    <a:cubicBezTo>
                      <a:pt x="17" y="19"/>
                      <a:pt x="17" y="19"/>
                      <a:pt x="17" y="19"/>
                    </a:cubicBezTo>
                    <a:cubicBezTo>
                      <a:pt x="17" y="19"/>
                      <a:pt x="17" y="19"/>
                      <a:pt x="17" y="19"/>
                    </a:cubicBezTo>
                    <a:cubicBezTo>
                      <a:pt x="16" y="20"/>
                      <a:pt x="16" y="20"/>
                      <a:pt x="16" y="20"/>
                    </a:cubicBezTo>
                    <a:cubicBezTo>
                      <a:pt x="15" y="19"/>
                      <a:pt x="15" y="19"/>
                      <a:pt x="15" y="19"/>
                    </a:cubicBezTo>
                    <a:cubicBezTo>
                      <a:pt x="14" y="19"/>
                      <a:pt x="14" y="19"/>
                      <a:pt x="14" y="19"/>
                    </a:cubicBezTo>
                    <a:cubicBezTo>
                      <a:pt x="7" y="24"/>
                      <a:pt x="7" y="24"/>
                      <a:pt x="7" y="24"/>
                    </a:cubicBezTo>
                    <a:cubicBezTo>
                      <a:pt x="7" y="26"/>
                      <a:pt x="7" y="26"/>
                      <a:pt x="7" y="26"/>
                    </a:cubicBezTo>
                    <a:cubicBezTo>
                      <a:pt x="8" y="27"/>
                      <a:pt x="8" y="27"/>
                      <a:pt x="8" y="27"/>
                    </a:cubicBezTo>
                    <a:cubicBezTo>
                      <a:pt x="8" y="27"/>
                      <a:pt x="8" y="27"/>
                      <a:pt x="8" y="27"/>
                    </a:cubicBezTo>
                    <a:cubicBezTo>
                      <a:pt x="8" y="27"/>
                      <a:pt x="8" y="27"/>
                      <a:pt x="8" y="27"/>
                    </a:cubicBezTo>
                    <a:cubicBezTo>
                      <a:pt x="8" y="27"/>
                      <a:pt x="7" y="28"/>
                      <a:pt x="6" y="28"/>
                    </a:cubicBezTo>
                    <a:cubicBezTo>
                      <a:pt x="6" y="28"/>
                      <a:pt x="6" y="28"/>
                      <a:pt x="6" y="28"/>
                    </a:cubicBezTo>
                    <a:cubicBezTo>
                      <a:pt x="6" y="28"/>
                      <a:pt x="5" y="27"/>
                      <a:pt x="5" y="26"/>
                    </a:cubicBezTo>
                    <a:cubicBezTo>
                      <a:pt x="4" y="25"/>
                      <a:pt x="3" y="24"/>
                      <a:pt x="3" y="24"/>
                    </a:cubicBezTo>
                    <a:cubicBezTo>
                      <a:pt x="0" y="33"/>
                      <a:pt x="0" y="33"/>
                      <a:pt x="0" y="33"/>
                    </a:cubicBezTo>
                    <a:cubicBezTo>
                      <a:pt x="3" y="37"/>
                      <a:pt x="3" y="37"/>
                      <a:pt x="3" y="37"/>
                    </a:cubicBezTo>
                    <a:cubicBezTo>
                      <a:pt x="4" y="37"/>
                      <a:pt x="4" y="37"/>
                      <a:pt x="4" y="37"/>
                    </a:cubicBezTo>
                    <a:cubicBezTo>
                      <a:pt x="5" y="36"/>
                      <a:pt x="5" y="36"/>
                      <a:pt x="5" y="36"/>
                    </a:cubicBezTo>
                    <a:cubicBezTo>
                      <a:pt x="7" y="42"/>
                      <a:pt x="7" y="42"/>
                      <a:pt x="7" y="42"/>
                    </a:cubicBezTo>
                    <a:cubicBezTo>
                      <a:pt x="7" y="42"/>
                      <a:pt x="7" y="42"/>
                      <a:pt x="7" y="42"/>
                    </a:cubicBezTo>
                    <a:cubicBezTo>
                      <a:pt x="7" y="42"/>
                      <a:pt x="7" y="42"/>
                      <a:pt x="7" y="42"/>
                    </a:cubicBezTo>
                    <a:cubicBezTo>
                      <a:pt x="5" y="42"/>
                      <a:pt x="5" y="42"/>
                      <a:pt x="5" y="42"/>
                    </a:cubicBezTo>
                    <a:cubicBezTo>
                      <a:pt x="5" y="43"/>
                      <a:pt x="5" y="43"/>
                      <a:pt x="5" y="43"/>
                    </a:cubicBezTo>
                    <a:cubicBezTo>
                      <a:pt x="6" y="43"/>
                      <a:pt x="6" y="43"/>
                      <a:pt x="6" y="43"/>
                    </a:cubicBezTo>
                    <a:cubicBezTo>
                      <a:pt x="7" y="44"/>
                      <a:pt x="7" y="44"/>
                      <a:pt x="7" y="44"/>
                    </a:cubicBezTo>
                    <a:cubicBezTo>
                      <a:pt x="7" y="44"/>
                      <a:pt x="7" y="44"/>
                      <a:pt x="7" y="44"/>
                    </a:cubicBezTo>
                    <a:cubicBezTo>
                      <a:pt x="7" y="44"/>
                      <a:pt x="7" y="44"/>
                      <a:pt x="7" y="44"/>
                    </a:cubicBezTo>
                    <a:lnTo>
                      <a:pt x="8" y="44"/>
                    </a:lnTo>
                    <a:close/>
                    <a:moveTo>
                      <a:pt x="113" y="34"/>
                    </a:moveTo>
                    <a:cubicBezTo>
                      <a:pt x="114" y="32"/>
                      <a:pt x="114" y="32"/>
                      <a:pt x="114" y="32"/>
                    </a:cubicBezTo>
                    <a:cubicBezTo>
                      <a:pt x="115" y="31"/>
                      <a:pt x="115" y="31"/>
                      <a:pt x="115" y="31"/>
                    </a:cubicBezTo>
                    <a:cubicBezTo>
                      <a:pt x="113" y="29"/>
                      <a:pt x="113" y="29"/>
                      <a:pt x="113" y="29"/>
                    </a:cubicBezTo>
                    <a:cubicBezTo>
                      <a:pt x="114" y="29"/>
                      <a:pt x="114" y="29"/>
                      <a:pt x="114" y="29"/>
                    </a:cubicBezTo>
                    <a:cubicBezTo>
                      <a:pt x="115" y="31"/>
                      <a:pt x="115" y="31"/>
                      <a:pt x="115" y="31"/>
                    </a:cubicBezTo>
                    <a:cubicBezTo>
                      <a:pt x="116" y="31"/>
                      <a:pt x="116" y="31"/>
                      <a:pt x="116" y="31"/>
                    </a:cubicBezTo>
                    <a:cubicBezTo>
                      <a:pt x="114" y="32"/>
                      <a:pt x="114" y="32"/>
                      <a:pt x="114" y="32"/>
                    </a:cubicBezTo>
                    <a:cubicBezTo>
                      <a:pt x="113" y="34"/>
                      <a:pt x="113" y="34"/>
                      <a:pt x="113" y="34"/>
                    </a:cubicBezTo>
                    <a:cubicBezTo>
                      <a:pt x="114" y="35"/>
                      <a:pt x="114" y="35"/>
                      <a:pt x="114" y="35"/>
                    </a:cubicBezTo>
                    <a:cubicBezTo>
                      <a:pt x="115" y="35"/>
                      <a:pt x="115" y="35"/>
                      <a:pt x="115" y="35"/>
                    </a:cubicBezTo>
                    <a:cubicBezTo>
                      <a:pt x="114" y="35"/>
                      <a:pt x="114" y="35"/>
                      <a:pt x="114" y="35"/>
                    </a:cubicBezTo>
                    <a:cubicBezTo>
                      <a:pt x="115" y="37"/>
                      <a:pt x="115" y="37"/>
                      <a:pt x="115" y="37"/>
                    </a:cubicBezTo>
                    <a:cubicBezTo>
                      <a:pt x="116" y="36"/>
                      <a:pt x="116" y="36"/>
                      <a:pt x="116" y="36"/>
                    </a:cubicBezTo>
                    <a:cubicBezTo>
                      <a:pt x="117" y="37"/>
                      <a:pt x="117" y="37"/>
                      <a:pt x="117" y="37"/>
                    </a:cubicBezTo>
                    <a:cubicBezTo>
                      <a:pt x="116" y="37"/>
                      <a:pt x="116" y="37"/>
                      <a:pt x="116" y="37"/>
                    </a:cubicBezTo>
                    <a:cubicBezTo>
                      <a:pt x="116" y="38"/>
                      <a:pt x="116" y="38"/>
                      <a:pt x="116" y="38"/>
                    </a:cubicBezTo>
                    <a:cubicBezTo>
                      <a:pt x="114" y="36"/>
                      <a:pt x="114" y="36"/>
                      <a:pt x="114" y="36"/>
                    </a:cubicBezTo>
                    <a:cubicBezTo>
                      <a:pt x="113" y="37"/>
                      <a:pt x="113" y="37"/>
                      <a:pt x="113" y="37"/>
                    </a:cubicBezTo>
                    <a:cubicBezTo>
                      <a:pt x="112" y="36"/>
                      <a:pt x="112" y="36"/>
                      <a:pt x="112" y="36"/>
                    </a:cubicBezTo>
                    <a:cubicBezTo>
                      <a:pt x="113" y="35"/>
                      <a:pt x="113" y="35"/>
                      <a:pt x="113" y="35"/>
                    </a:cubicBezTo>
                    <a:lnTo>
                      <a:pt x="113" y="34"/>
                    </a:lnTo>
                    <a:close/>
                    <a:moveTo>
                      <a:pt x="83" y="45"/>
                    </a:moveTo>
                    <a:cubicBezTo>
                      <a:pt x="84" y="45"/>
                      <a:pt x="84" y="45"/>
                      <a:pt x="84" y="45"/>
                    </a:cubicBezTo>
                    <a:cubicBezTo>
                      <a:pt x="87" y="42"/>
                      <a:pt x="87" y="42"/>
                      <a:pt x="87" y="42"/>
                    </a:cubicBezTo>
                    <a:cubicBezTo>
                      <a:pt x="88" y="42"/>
                      <a:pt x="88" y="42"/>
                      <a:pt x="88" y="42"/>
                    </a:cubicBezTo>
                    <a:cubicBezTo>
                      <a:pt x="90" y="42"/>
                      <a:pt x="90" y="42"/>
                      <a:pt x="90" y="42"/>
                    </a:cubicBezTo>
                    <a:cubicBezTo>
                      <a:pt x="94" y="43"/>
                      <a:pt x="94" y="43"/>
                      <a:pt x="94" y="43"/>
                    </a:cubicBezTo>
                    <a:cubicBezTo>
                      <a:pt x="96" y="43"/>
                      <a:pt x="96" y="43"/>
                      <a:pt x="96" y="43"/>
                    </a:cubicBezTo>
                    <a:cubicBezTo>
                      <a:pt x="97" y="43"/>
                      <a:pt x="97" y="43"/>
                      <a:pt x="97" y="43"/>
                    </a:cubicBezTo>
                    <a:cubicBezTo>
                      <a:pt x="99" y="42"/>
                      <a:pt x="99" y="42"/>
                      <a:pt x="99" y="42"/>
                    </a:cubicBezTo>
                    <a:cubicBezTo>
                      <a:pt x="100" y="42"/>
                      <a:pt x="100" y="42"/>
                      <a:pt x="100" y="42"/>
                    </a:cubicBezTo>
                    <a:cubicBezTo>
                      <a:pt x="100" y="43"/>
                      <a:pt x="100" y="43"/>
                      <a:pt x="100" y="43"/>
                    </a:cubicBezTo>
                    <a:cubicBezTo>
                      <a:pt x="99" y="44"/>
                      <a:pt x="99" y="44"/>
                      <a:pt x="99" y="44"/>
                    </a:cubicBezTo>
                    <a:cubicBezTo>
                      <a:pt x="98" y="44"/>
                      <a:pt x="98" y="44"/>
                      <a:pt x="98" y="44"/>
                    </a:cubicBezTo>
                    <a:cubicBezTo>
                      <a:pt x="96" y="44"/>
                      <a:pt x="96" y="44"/>
                      <a:pt x="96" y="44"/>
                    </a:cubicBezTo>
                    <a:cubicBezTo>
                      <a:pt x="95" y="43"/>
                      <a:pt x="95" y="43"/>
                      <a:pt x="95" y="43"/>
                    </a:cubicBezTo>
                    <a:cubicBezTo>
                      <a:pt x="92" y="43"/>
                      <a:pt x="92" y="43"/>
                      <a:pt x="92" y="43"/>
                    </a:cubicBezTo>
                    <a:cubicBezTo>
                      <a:pt x="89" y="43"/>
                      <a:pt x="89" y="43"/>
                      <a:pt x="89" y="43"/>
                    </a:cubicBezTo>
                    <a:cubicBezTo>
                      <a:pt x="88" y="43"/>
                      <a:pt x="88" y="43"/>
                      <a:pt x="88" y="43"/>
                    </a:cubicBezTo>
                    <a:cubicBezTo>
                      <a:pt x="88" y="44"/>
                      <a:pt x="88" y="44"/>
                      <a:pt x="88" y="44"/>
                    </a:cubicBezTo>
                    <a:cubicBezTo>
                      <a:pt x="87" y="44"/>
                      <a:pt x="87" y="44"/>
                      <a:pt x="87" y="44"/>
                    </a:cubicBezTo>
                    <a:cubicBezTo>
                      <a:pt x="86" y="45"/>
                      <a:pt x="86" y="45"/>
                      <a:pt x="86" y="45"/>
                    </a:cubicBezTo>
                    <a:cubicBezTo>
                      <a:pt x="85" y="46"/>
                      <a:pt x="85" y="46"/>
                      <a:pt x="85" y="46"/>
                    </a:cubicBezTo>
                    <a:cubicBezTo>
                      <a:pt x="84" y="48"/>
                      <a:pt x="84" y="48"/>
                      <a:pt x="84" y="48"/>
                    </a:cubicBezTo>
                    <a:cubicBezTo>
                      <a:pt x="85" y="51"/>
                      <a:pt x="85" y="51"/>
                      <a:pt x="85" y="51"/>
                    </a:cubicBezTo>
                    <a:cubicBezTo>
                      <a:pt x="85" y="51"/>
                      <a:pt x="85" y="51"/>
                      <a:pt x="85" y="51"/>
                    </a:cubicBezTo>
                    <a:cubicBezTo>
                      <a:pt x="83" y="48"/>
                      <a:pt x="83" y="48"/>
                      <a:pt x="83" y="48"/>
                    </a:cubicBezTo>
                    <a:cubicBezTo>
                      <a:pt x="83" y="48"/>
                      <a:pt x="83" y="48"/>
                      <a:pt x="83" y="48"/>
                    </a:cubicBezTo>
                    <a:lnTo>
                      <a:pt x="83" y="4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9" name="Freeform 239"/>
              <p:cNvSpPr>
                <a:spLocks/>
              </p:cNvSpPr>
              <p:nvPr/>
            </p:nvSpPr>
            <p:spPr bwMode="auto">
              <a:xfrm>
                <a:off x="3462" y="1740"/>
                <a:ext cx="48" cy="30"/>
              </a:xfrm>
              <a:custGeom>
                <a:avLst/>
                <a:gdLst>
                  <a:gd name="T0" fmla="*/ 48 w 48"/>
                  <a:gd name="T1" fmla="*/ 0 h 30"/>
                  <a:gd name="T2" fmla="*/ 42 w 48"/>
                  <a:gd name="T3" fmla="*/ 0 h 30"/>
                  <a:gd name="T4" fmla="*/ 0 w 48"/>
                  <a:gd name="T5" fmla="*/ 30 h 30"/>
                  <a:gd name="T6" fmla="*/ 0 w 48"/>
                  <a:gd name="T7" fmla="*/ 30 h 30"/>
                  <a:gd name="T8" fmla="*/ 42 w 48"/>
                  <a:gd name="T9" fmla="*/ 0 h 30"/>
                  <a:gd name="T10" fmla="*/ 48 w 48"/>
                  <a:gd name="T11" fmla="*/ 0 h 30"/>
                </a:gdLst>
                <a:ahLst/>
                <a:cxnLst>
                  <a:cxn ang="0">
                    <a:pos x="T0" y="T1"/>
                  </a:cxn>
                  <a:cxn ang="0">
                    <a:pos x="T2" y="T3"/>
                  </a:cxn>
                  <a:cxn ang="0">
                    <a:pos x="T4" y="T5"/>
                  </a:cxn>
                  <a:cxn ang="0">
                    <a:pos x="T6" y="T7"/>
                  </a:cxn>
                  <a:cxn ang="0">
                    <a:pos x="T8" y="T9"/>
                  </a:cxn>
                  <a:cxn ang="0">
                    <a:pos x="T10" y="T11"/>
                  </a:cxn>
                </a:cxnLst>
                <a:rect l="0" t="0" r="r" b="b"/>
                <a:pathLst>
                  <a:path w="48" h="30">
                    <a:moveTo>
                      <a:pt x="48" y="0"/>
                    </a:moveTo>
                    <a:lnTo>
                      <a:pt x="42" y="0"/>
                    </a:lnTo>
                    <a:lnTo>
                      <a:pt x="0" y="30"/>
                    </a:lnTo>
                    <a:lnTo>
                      <a:pt x="0" y="30"/>
                    </a:lnTo>
                    <a:lnTo>
                      <a:pt x="42"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0" name="Freeform 240"/>
              <p:cNvSpPr>
                <a:spLocks/>
              </p:cNvSpPr>
              <p:nvPr/>
            </p:nvSpPr>
            <p:spPr bwMode="auto">
              <a:xfrm>
                <a:off x="3522" y="1740"/>
                <a:ext cx="84" cy="36"/>
              </a:xfrm>
              <a:custGeom>
                <a:avLst/>
                <a:gdLst>
                  <a:gd name="T0" fmla="*/ 36 w 84"/>
                  <a:gd name="T1" fmla="*/ 6 h 36"/>
                  <a:gd name="T2" fmla="*/ 78 w 84"/>
                  <a:gd name="T3" fmla="*/ 36 h 36"/>
                  <a:gd name="T4" fmla="*/ 84 w 84"/>
                  <a:gd name="T5" fmla="*/ 30 h 36"/>
                  <a:gd name="T6" fmla="*/ 78 w 84"/>
                  <a:gd name="T7" fmla="*/ 36 h 36"/>
                  <a:gd name="T8" fmla="*/ 36 w 84"/>
                  <a:gd name="T9" fmla="*/ 6 h 36"/>
                  <a:gd name="T10" fmla="*/ 0 w 84"/>
                  <a:gd name="T11" fmla="*/ 0 h 36"/>
                  <a:gd name="T12" fmla="*/ 0 w 84"/>
                  <a:gd name="T13" fmla="*/ 0 h 36"/>
                  <a:gd name="T14" fmla="*/ 0 w 84"/>
                  <a:gd name="T15" fmla="*/ 0 h 36"/>
                  <a:gd name="T16" fmla="*/ 36 w 84"/>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36">
                    <a:moveTo>
                      <a:pt x="36" y="6"/>
                    </a:moveTo>
                    <a:lnTo>
                      <a:pt x="78" y="36"/>
                    </a:lnTo>
                    <a:lnTo>
                      <a:pt x="84" y="30"/>
                    </a:lnTo>
                    <a:lnTo>
                      <a:pt x="78" y="36"/>
                    </a:lnTo>
                    <a:lnTo>
                      <a:pt x="36" y="6"/>
                    </a:lnTo>
                    <a:lnTo>
                      <a:pt x="0" y="0"/>
                    </a:lnTo>
                    <a:lnTo>
                      <a:pt x="0" y="0"/>
                    </a:lnTo>
                    <a:lnTo>
                      <a:pt x="0" y="0"/>
                    </a:lnTo>
                    <a:lnTo>
                      <a:pt x="3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1" name="Freeform 241"/>
              <p:cNvSpPr>
                <a:spLocks/>
              </p:cNvSpPr>
              <p:nvPr/>
            </p:nvSpPr>
            <p:spPr bwMode="auto">
              <a:xfrm>
                <a:off x="3462" y="1782"/>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2" name="Freeform 242"/>
              <p:cNvSpPr>
                <a:spLocks/>
              </p:cNvSpPr>
              <p:nvPr/>
            </p:nvSpPr>
            <p:spPr bwMode="auto">
              <a:xfrm>
                <a:off x="3630" y="1746"/>
                <a:ext cx="66" cy="30"/>
              </a:xfrm>
              <a:custGeom>
                <a:avLst/>
                <a:gdLst>
                  <a:gd name="T0" fmla="*/ 36 w 66"/>
                  <a:gd name="T1" fmla="*/ 30 h 30"/>
                  <a:gd name="T2" fmla="*/ 66 w 66"/>
                  <a:gd name="T3" fmla="*/ 18 h 30"/>
                  <a:gd name="T4" fmla="*/ 66 w 66"/>
                  <a:gd name="T5" fmla="*/ 0 h 30"/>
                  <a:gd name="T6" fmla="*/ 66 w 66"/>
                  <a:gd name="T7" fmla="*/ 0 h 30"/>
                  <a:gd name="T8" fmla="*/ 66 w 66"/>
                  <a:gd name="T9" fmla="*/ 18 h 30"/>
                  <a:gd name="T10" fmla="*/ 36 w 66"/>
                  <a:gd name="T11" fmla="*/ 30 h 30"/>
                  <a:gd name="T12" fmla="*/ 12 w 66"/>
                  <a:gd name="T13" fmla="*/ 6 h 30"/>
                  <a:gd name="T14" fmla="*/ 0 w 66"/>
                  <a:gd name="T15" fmla="*/ 12 h 30"/>
                  <a:gd name="T16" fmla="*/ 12 w 66"/>
                  <a:gd name="T17" fmla="*/ 6 h 30"/>
                  <a:gd name="T18" fmla="*/ 36 w 66"/>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30">
                    <a:moveTo>
                      <a:pt x="36" y="30"/>
                    </a:moveTo>
                    <a:lnTo>
                      <a:pt x="66" y="18"/>
                    </a:lnTo>
                    <a:lnTo>
                      <a:pt x="66" y="0"/>
                    </a:lnTo>
                    <a:lnTo>
                      <a:pt x="66" y="0"/>
                    </a:lnTo>
                    <a:lnTo>
                      <a:pt x="66" y="18"/>
                    </a:lnTo>
                    <a:lnTo>
                      <a:pt x="36" y="30"/>
                    </a:lnTo>
                    <a:lnTo>
                      <a:pt x="12" y="6"/>
                    </a:lnTo>
                    <a:lnTo>
                      <a:pt x="0" y="12"/>
                    </a:lnTo>
                    <a:lnTo>
                      <a:pt x="12" y="6"/>
                    </a:lnTo>
                    <a:lnTo>
                      <a:pt x="3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3" name="Freeform 243"/>
              <p:cNvSpPr>
                <a:spLocks/>
              </p:cNvSpPr>
              <p:nvPr/>
            </p:nvSpPr>
            <p:spPr bwMode="auto">
              <a:xfrm>
                <a:off x="3948" y="1656"/>
                <a:ext cx="30" cy="12"/>
              </a:xfrm>
              <a:custGeom>
                <a:avLst/>
                <a:gdLst>
                  <a:gd name="T0" fmla="*/ 30 w 30"/>
                  <a:gd name="T1" fmla="*/ 0 h 12"/>
                  <a:gd name="T2" fmla="*/ 0 w 30"/>
                  <a:gd name="T3" fmla="*/ 12 h 12"/>
                  <a:gd name="T4" fmla="*/ 30 w 30"/>
                  <a:gd name="T5" fmla="*/ 0 h 12"/>
                  <a:gd name="T6" fmla="*/ 30 w 30"/>
                  <a:gd name="T7" fmla="*/ 0 h 12"/>
                </a:gdLst>
                <a:ahLst/>
                <a:cxnLst>
                  <a:cxn ang="0">
                    <a:pos x="T0" y="T1"/>
                  </a:cxn>
                  <a:cxn ang="0">
                    <a:pos x="T2" y="T3"/>
                  </a:cxn>
                  <a:cxn ang="0">
                    <a:pos x="T4" y="T5"/>
                  </a:cxn>
                  <a:cxn ang="0">
                    <a:pos x="T6" y="T7"/>
                  </a:cxn>
                </a:cxnLst>
                <a:rect l="0" t="0" r="r" b="b"/>
                <a:pathLst>
                  <a:path w="30" h="12">
                    <a:moveTo>
                      <a:pt x="30" y="0"/>
                    </a:moveTo>
                    <a:lnTo>
                      <a:pt x="0" y="12"/>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4" name="Freeform 244"/>
              <p:cNvSpPr>
                <a:spLocks/>
              </p:cNvSpPr>
              <p:nvPr/>
            </p:nvSpPr>
            <p:spPr bwMode="auto">
              <a:xfrm>
                <a:off x="3690" y="1662"/>
                <a:ext cx="36" cy="6"/>
              </a:xfrm>
              <a:custGeom>
                <a:avLst/>
                <a:gdLst>
                  <a:gd name="T0" fmla="*/ 0 w 36"/>
                  <a:gd name="T1" fmla="*/ 6 h 6"/>
                  <a:gd name="T2" fmla="*/ 0 w 36"/>
                  <a:gd name="T3" fmla="*/ 6 h 6"/>
                  <a:gd name="T4" fmla="*/ 36 w 36"/>
                  <a:gd name="T5" fmla="*/ 0 h 6"/>
                  <a:gd name="T6" fmla="*/ 0 w 36"/>
                  <a:gd name="T7" fmla="*/ 6 h 6"/>
                </a:gdLst>
                <a:ahLst/>
                <a:cxnLst>
                  <a:cxn ang="0">
                    <a:pos x="T0" y="T1"/>
                  </a:cxn>
                  <a:cxn ang="0">
                    <a:pos x="T2" y="T3"/>
                  </a:cxn>
                  <a:cxn ang="0">
                    <a:pos x="T4" y="T5"/>
                  </a:cxn>
                  <a:cxn ang="0">
                    <a:pos x="T6" y="T7"/>
                  </a:cxn>
                </a:cxnLst>
                <a:rect l="0" t="0" r="r" b="b"/>
                <a:pathLst>
                  <a:path w="36" h="6">
                    <a:moveTo>
                      <a:pt x="0" y="6"/>
                    </a:moveTo>
                    <a:lnTo>
                      <a:pt x="0" y="6"/>
                    </a:lnTo>
                    <a:lnTo>
                      <a:pt x="3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5" name="Freeform 245"/>
              <p:cNvSpPr>
                <a:spLocks/>
              </p:cNvSpPr>
              <p:nvPr/>
            </p:nvSpPr>
            <p:spPr bwMode="auto">
              <a:xfrm>
                <a:off x="3696" y="1680"/>
                <a:ext cx="6" cy="18"/>
              </a:xfrm>
              <a:custGeom>
                <a:avLst/>
                <a:gdLst>
                  <a:gd name="T0" fmla="*/ 0 w 6"/>
                  <a:gd name="T1" fmla="*/ 0 h 18"/>
                  <a:gd name="T2" fmla="*/ 6 w 6"/>
                  <a:gd name="T3" fmla="*/ 18 h 18"/>
                  <a:gd name="T4" fmla="*/ 6 w 6"/>
                  <a:gd name="T5" fmla="*/ 18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6" name="Freeform 246"/>
              <p:cNvSpPr>
                <a:spLocks/>
              </p:cNvSpPr>
              <p:nvPr/>
            </p:nvSpPr>
            <p:spPr bwMode="auto">
              <a:xfrm>
                <a:off x="3450" y="1878"/>
                <a:ext cx="12" cy="6"/>
              </a:xfrm>
              <a:custGeom>
                <a:avLst/>
                <a:gdLst>
                  <a:gd name="T0" fmla="*/ 12 w 12"/>
                  <a:gd name="T1" fmla="*/ 0 h 6"/>
                  <a:gd name="T2" fmla="*/ 12 w 12"/>
                  <a:gd name="T3" fmla="*/ 0 h 6"/>
                  <a:gd name="T4" fmla="*/ 0 w 12"/>
                  <a:gd name="T5" fmla="*/ 0 h 6"/>
                  <a:gd name="T6" fmla="*/ 0 w 12"/>
                  <a:gd name="T7" fmla="*/ 6 h 6"/>
                  <a:gd name="T8" fmla="*/ 0 w 12"/>
                  <a:gd name="T9" fmla="*/ 6 h 6"/>
                  <a:gd name="T10" fmla="*/ 0 w 12"/>
                  <a:gd name="T11" fmla="*/ 0 h 6"/>
                  <a:gd name="T12" fmla="*/ 12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12" y="0"/>
                    </a:moveTo>
                    <a:lnTo>
                      <a:pt x="12" y="0"/>
                    </a:lnTo>
                    <a:lnTo>
                      <a:pt x="0" y="0"/>
                    </a:lnTo>
                    <a:lnTo>
                      <a:pt x="0" y="6"/>
                    </a:lnTo>
                    <a:lnTo>
                      <a:pt x="0" y="6"/>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7" name="Freeform 247"/>
              <p:cNvSpPr>
                <a:spLocks/>
              </p:cNvSpPr>
              <p:nvPr/>
            </p:nvSpPr>
            <p:spPr bwMode="auto">
              <a:xfrm>
                <a:off x="3666" y="1710"/>
                <a:ext cx="18" cy="18"/>
              </a:xfrm>
              <a:custGeom>
                <a:avLst/>
                <a:gdLst>
                  <a:gd name="T0" fmla="*/ 0 w 18"/>
                  <a:gd name="T1" fmla="*/ 18 h 18"/>
                  <a:gd name="T2" fmla="*/ 0 w 18"/>
                  <a:gd name="T3" fmla="*/ 18 h 18"/>
                  <a:gd name="T4" fmla="*/ 18 w 18"/>
                  <a:gd name="T5" fmla="*/ 0 h 18"/>
                  <a:gd name="T6" fmla="*/ 0 w 18"/>
                  <a:gd name="T7" fmla="*/ 18 h 18"/>
                </a:gdLst>
                <a:ahLst/>
                <a:cxnLst>
                  <a:cxn ang="0">
                    <a:pos x="T0" y="T1"/>
                  </a:cxn>
                  <a:cxn ang="0">
                    <a:pos x="T2" y="T3"/>
                  </a:cxn>
                  <a:cxn ang="0">
                    <a:pos x="T4" y="T5"/>
                  </a:cxn>
                  <a:cxn ang="0">
                    <a:pos x="T6" y="T7"/>
                  </a:cxn>
                </a:cxnLst>
                <a:rect l="0" t="0" r="r" b="b"/>
                <a:pathLst>
                  <a:path w="18" h="18">
                    <a:moveTo>
                      <a:pt x="0" y="18"/>
                    </a:moveTo>
                    <a:lnTo>
                      <a:pt x="0" y="18"/>
                    </a:lnTo>
                    <a:lnTo>
                      <a:pt x="18"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8" name="Freeform 248"/>
              <p:cNvSpPr>
                <a:spLocks/>
              </p:cNvSpPr>
              <p:nvPr/>
            </p:nvSpPr>
            <p:spPr bwMode="auto">
              <a:xfrm>
                <a:off x="3804" y="1626"/>
                <a:ext cx="48" cy="12"/>
              </a:xfrm>
              <a:custGeom>
                <a:avLst/>
                <a:gdLst>
                  <a:gd name="T0" fmla="*/ 48 w 48"/>
                  <a:gd name="T1" fmla="*/ 0 h 12"/>
                  <a:gd name="T2" fmla="*/ 36 w 48"/>
                  <a:gd name="T3" fmla="*/ 0 h 12"/>
                  <a:gd name="T4" fmla="*/ 0 w 48"/>
                  <a:gd name="T5" fmla="*/ 12 h 12"/>
                  <a:gd name="T6" fmla="*/ 36 w 48"/>
                  <a:gd name="T7" fmla="*/ 0 h 12"/>
                  <a:gd name="T8" fmla="*/ 48 w 48"/>
                  <a:gd name="T9" fmla="*/ 0 h 12"/>
                </a:gdLst>
                <a:ahLst/>
                <a:cxnLst>
                  <a:cxn ang="0">
                    <a:pos x="T0" y="T1"/>
                  </a:cxn>
                  <a:cxn ang="0">
                    <a:pos x="T2" y="T3"/>
                  </a:cxn>
                  <a:cxn ang="0">
                    <a:pos x="T4" y="T5"/>
                  </a:cxn>
                  <a:cxn ang="0">
                    <a:pos x="T6" y="T7"/>
                  </a:cxn>
                  <a:cxn ang="0">
                    <a:pos x="T8" y="T9"/>
                  </a:cxn>
                </a:cxnLst>
                <a:rect l="0" t="0" r="r" b="b"/>
                <a:pathLst>
                  <a:path w="48" h="12">
                    <a:moveTo>
                      <a:pt x="48" y="0"/>
                    </a:moveTo>
                    <a:lnTo>
                      <a:pt x="36" y="0"/>
                    </a:lnTo>
                    <a:lnTo>
                      <a:pt x="0" y="12"/>
                    </a:lnTo>
                    <a:lnTo>
                      <a:pt x="36"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9" name="Freeform 249"/>
              <p:cNvSpPr>
                <a:spLocks/>
              </p:cNvSpPr>
              <p:nvPr/>
            </p:nvSpPr>
            <p:spPr bwMode="auto">
              <a:xfrm>
                <a:off x="4020" y="1728"/>
                <a:ext cx="150" cy="84"/>
              </a:xfrm>
              <a:custGeom>
                <a:avLst/>
                <a:gdLst>
                  <a:gd name="T0" fmla="*/ 30 w 150"/>
                  <a:gd name="T1" fmla="*/ 24 h 84"/>
                  <a:gd name="T2" fmla="*/ 48 w 150"/>
                  <a:gd name="T3" fmla="*/ 36 h 84"/>
                  <a:gd name="T4" fmla="*/ 84 w 150"/>
                  <a:gd name="T5" fmla="*/ 30 h 84"/>
                  <a:gd name="T6" fmla="*/ 132 w 150"/>
                  <a:gd name="T7" fmla="*/ 78 h 84"/>
                  <a:gd name="T8" fmla="*/ 138 w 150"/>
                  <a:gd name="T9" fmla="*/ 72 h 84"/>
                  <a:gd name="T10" fmla="*/ 150 w 150"/>
                  <a:gd name="T11" fmla="*/ 84 h 84"/>
                  <a:gd name="T12" fmla="*/ 150 w 150"/>
                  <a:gd name="T13" fmla="*/ 84 h 84"/>
                  <a:gd name="T14" fmla="*/ 138 w 150"/>
                  <a:gd name="T15" fmla="*/ 72 h 84"/>
                  <a:gd name="T16" fmla="*/ 132 w 150"/>
                  <a:gd name="T17" fmla="*/ 78 h 84"/>
                  <a:gd name="T18" fmla="*/ 84 w 150"/>
                  <a:gd name="T19" fmla="*/ 30 h 84"/>
                  <a:gd name="T20" fmla="*/ 48 w 150"/>
                  <a:gd name="T21" fmla="*/ 36 h 84"/>
                  <a:gd name="T22" fmla="*/ 30 w 150"/>
                  <a:gd name="T23" fmla="*/ 24 h 84"/>
                  <a:gd name="T24" fmla="*/ 18 w 150"/>
                  <a:gd name="T25" fmla="*/ 36 h 84"/>
                  <a:gd name="T26" fmla="*/ 0 w 150"/>
                  <a:gd name="T27" fmla="*/ 0 h 84"/>
                  <a:gd name="T28" fmla="*/ 18 w 150"/>
                  <a:gd name="T29" fmla="*/ 36 h 84"/>
                  <a:gd name="T30" fmla="*/ 30 w 150"/>
                  <a:gd name="T31"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84">
                    <a:moveTo>
                      <a:pt x="30" y="24"/>
                    </a:moveTo>
                    <a:lnTo>
                      <a:pt x="48" y="36"/>
                    </a:lnTo>
                    <a:lnTo>
                      <a:pt x="84" y="30"/>
                    </a:lnTo>
                    <a:lnTo>
                      <a:pt x="132" y="78"/>
                    </a:lnTo>
                    <a:lnTo>
                      <a:pt x="138" y="72"/>
                    </a:lnTo>
                    <a:lnTo>
                      <a:pt x="150" y="84"/>
                    </a:lnTo>
                    <a:lnTo>
                      <a:pt x="150" y="84"/>
                    </a:lnTo>
                    <a:lnTo>
                      <a:pt x="138" y="72"/>
                    </a:lnTo>
                    <a:lnTo>
                      <a:pt x="132" y="78"/>
                    </a:lnTo>
                    <a:lnTo>
                      <a:pt x="84" y="30"/>
                    </a:lnTo>
                    <a:lnTo>
                      <a:pt x="48" y="36"/>
                    </a:lnTo>
                    <a:lnTo>
                      <a:pt x="30" y="24"/>
                    </a:lnTo>
                    <a:lnTo>
                      <a:pt x="18" y="36"/>
                    </a:lnTo>
                    <a:lnTo>
                      <a:pt x="0" y="0"/>
                    </a:lnTo>
                    <a:lnTo>
                      <a:pt x="18" y="36"/>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0" name="Freeform 250"/>
              <p:cNvSpPr>
                <a:spLocks/>
              </p:cNvSpPr>
              <p:nvPr/>
            </p:nvSpPr>
            <p:spPr bwMode="auto">
              <a:xfrm>
                <a:off x="3450" y="1782"/>
                <a:ext cx="6" cy="12"/>
              </a:xfrm>
              <a:custGeom>
                <a:avLst/>
                <a:gdLst>
                  <a:gd name="T0" fmla="*/ 1 w 1"/>
                  <a:gd name="T1" fmla="*/ 2 h 2"/>
                  <a:gd name="T2" fmla="*/ 1 w 1"/>
                  <a:gd name="T3" fmla="*/ 2 h 2"/>
                  <a:gd name="T4" fmla="*/ 1 w 1"/>
                  <a:gd name="T5" fmla="*/ 2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2"/>
                      <a:pt x="1" y="2"/>
                      <a:pt x="1" y="2"/>
                    </a:cubicBezTo>
                    <a:cubicBezTo>
                      <a:pt x="1" y="2"/>
                      <a:pt x="0" y="1"/>
                      <a:pt x="0" y="0"/>
                    </a:cubicBezTo>
                    <a:cubicBezTo>
                      <a:pt x="0" y="1"/>
                      <a:pt x="1" y="2"/>
                      <a:pt x="1" y="2"/>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1" name="Freeform 251"/>
              <p:cNvSpPr>
                <a:spLocks/>
              </p:cNvSpPr>
              <p:nvPr/>
            </p:nvSpPr>
            <p:spPr bwMode="auto">
              <a:xfrm>
                <a:off x="3978" y="1674"/>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2" name="Freeform 252"/>
              <p:cNvSpPr>
                <a:spLocks/>
              </p:cNvSpPr>
              <p:nvPr/>
            </p:nvSpPr>
            <p:spPr bwMode="auto">
              <a:xfrm>
                <a:off x="3456" y="1884"/>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3" name="Freeform 253"/>
              <p:cNvSpPr>
                <a:spLocks/>
              </p:cNvSpPr>
              <p:nvPr/>
            </p:nvSpPr>
            <p:spPr bwMode="auto">
              <a:xfrm>
                <a:off x="3882" y="1662"/>
                <a:ext cx="24" cy="6"/>
              </a:xfrm>
              <a:custGeom>
                <a:avLst/>
                <a:gdLst>
                  <a:gd name="T0" fmla="*/ 24 w 24"/>
                  <a:gd name="T1" fmla="*/ 6 h 6"/>
                  <a:gd name="T2" fmla="*/ 12 w 24"/>
                  <a:gd name="T3" fmla="*/ 0 h 6"/>
                  <a:gd name="T4" fmla="*/ 0 w 24"/>
                  <a:gd name="T5" fmla="*/ 0 h 6"/>
                  <a:gd name="T6" fmla="*/ 12 w 24"/>
                  <a:gd name="T7" fmla="*/ 0 h 6"/>
                  <a:gd name="T8" fmla="*/ 24 w 24"/>
                  <a:gd name="T9" fmla="*/ 6 h 6"/>
                </a:gdLst>
                <a:ahLst/>
                <a:cxnLst>
                  <a:cxn ang="0">
                    <a:pos x="T0" y="T1"/>
                  </a:cxn>
                  <a:cxn ang="0">
                    <a:pos x="T2" y="T3"/>
                  </a:cxn>
                  <a:cxn ang="0">
                    <a:pos x="T4" y="T5"/>
                  </a:cxn>
                  <a:cxn ang="0">
                    <a:pos x="T6" y="T7"/>
                  </a:cxn>
                  <a:cxn ang="0">
                    <a:pos x="T8" y="T9"/>
                  </a:cxn>
                </a:cxnLst>
                <a:rect l="0" t="0" r="r" b="b"/>
                <a:pathLst>
                  <a:path w="24" h="6">
                    <a:moveTo>
                      <a:pt x="24" y="6"/>
                    </a:moveTo>
                    <a:lnTo>
                      <a:pt x="12" y="0"/>
                    </a:lnTo>
                    <a:lnTo>
                      <a:pt x="0" y="0"/>
                    </a:lnTo>
                    <a:lnTo>
                      <a:pt x="12"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4" name="Freeform 254"/>
              <p:cNvSpPr>
                <a:spLocks/>
              </p:cNvSpPr>
              <p:nvPr/>
            </p:nvSpPr>
            <p:spPr bwMode="auto">
              <a:xfrm>
                <a:off x="3420" y="1824"/>
                <a:ext cx="24" cy="24"/>
              </a:xfrm>
              <a:custGeom>
                <a:avLst/>
                <a:gdLst>
                  <a:gd name="T0" fmla="*/ 0 w 24"/>
                  <a:gd name="T1" fmla="*/ 0 h 24"/>
                  <a:gd name="T2" fmla="*/ 0 w 24"/>
                  <a:gd name="T3" fmla="*/ 0 h 24"/>
                  <a:gd name="T4" fmla="*/ 18 w 24"/>
                  <a:gd name="T5" fmla="*/ 24 h 24"/>
                  <a:gd name="T6" fmla="*/ 24 w 24"/>
                  <a:gd name="T7" fmla="*/ 24 h 24"/>
                  <a:gd name="T8" fmla="*/ 18 w 24"/>
                  <a:gd name="T9" fmla="*/ 24 h 24"/>
                  <a:gd name="T10" fmla="*/ 0 w 24"/>
                  <a:gd name="T11" fmla="*/ 0 h 24"/>
                </a:gdLst>
                <a:ahLst/>
                <a:cxnLst>
                  <a:cxn ang="0">
                    <a:pos x="T0" y="T1"/>
                  </a:cxn>
                  <a:cxn ang="0">
                    <a:pos x="T2" y="T3"/>
                  </a:cxn>
                  <a:cxn ang="0">
                    <a:pos x="T4" y="T5"/>
                  </a:cxn>
                  <a:cxn ang="0">
                    <a:pos x="T6" y="T7"/>
                  </a:cxn>
                  <a:cxn ang="0">
                    <a:pos x="T8" y="T9"/>
                  </a:cxn>
                  <a:cxn ang="0">
                    <a:pos x="T10" y="T11"/>
                  </a:cxn>
                </a:cxnLst>
                <a:rect l="0" t="0" r="r" b="b"/>
                <a:pathLst>
                  <a:path w="24" h="24">
                    <a:moveTo>
                      <a:pt x="0" y="0"/>
                    </a:moveTo>
                    <a:lnTo>
                      <a:pt x="0" y="0"/>
                    </a:lnTo>
                    <a:lnTo>
                      <a:pt x="18" y="24"/>
                    </a:lnTo>
                    <a:lnTo>
                      <a:pt x="24" y="24"/>
                    </a:lnTo>
                    <a:lnTo>
                      <a:pt x="18"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5" name="Freeform 255"/>
              <p:cNvSpPr>
                <a:spLocks/>
              </p:cNvSpPr>
              <p:nvPr/>
            </p:nvSpPr>
            <p:spPr bwMode="auto">
              <a:xfrm>
                <a:off x="4038" y="1926"/>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6" name="Freeform 256"/>
              <p:cNvSpPr>
                <a:spLocks/>
              </p:cNvSpPr>
              <p:nvPr/>
            </p:nvSpPr>
            <p:spPr bwMode="auto">
              <a:xfrm>
                <a:off x="4044" y="1974"/>
                <a:ext cx="6" cy="18"/>
              </a:xfrm>
              <a:custGeom>
                <a:avLst/>
                <a:gdLst>
                  <a:gd name="T0" fmla="*/ 6 w 6"/>
                  <a:gd name="T1" fmla="*/ 0 h 18"/>
                  <a:gd name="T2" fmla="*/ 0 w 6"/>
                  <a:gd name="T3" fmla="*/ 18 h 18"/>
                  <a:gd name="T4" fmla="*/ 0 w 6"/>
                  <a:gd name="T5" fmla="*/ 18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0" y="18"/>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7" name="Freeform 257"/>
              <p:cNvSpPr>
                <a:spLocks/>
              </p:cNvSpPr>
              <p:nvPr/>
            </p:nvSpPr>
            <p:spPr bwMode="auto">
              <a:xfrm>
                <a:off x="4104" y="1848"/>
                <a:ext cx="36" cy="24"/>
              </a:xfrm>
              <a:custGeom>
                <a:avLst/>
                <a:gdLst>
                  <a:gd name="T0" fmla="*/ 36 w 36"/>
                  <a:gd name="T1" fmla="*/ 0 h 24"/>
                  <a:gd name="T2" fmla="*/ 36 w 36"/>
                  <a:gd name="T3" fmla="*/ 24 h 24"/>
                  <a:gd name="T4" fmla="*/ 0 w 36"/>
                  <a:gd name="T5" fmla="*/ 18 h 24"/>
                  <a:gd name="T6" fmla="*/ 36 w 36"/>
                  <a:gd name="T7" fmla="*/ 24 h 24"/>
                  <a:gd name="T8" fmla="*/ 36 w 36"/>
                  <a:gd name="T9" fmla="*/ 0 h 24"/>
                </a:gdLst>
                <a:ahLst/>
                <a:cxnLst>
                  <a:cxn ang="0">
                    <a:pos x="T0" y="T1"/>
                  </a:cxn>
                  <a:cxn ang="0">
                    <a:pos x="T2" y="T3"/>
                  </a:cxn>
                  <a:cxn ang="0">
                    <a:pos x="T4" y="T5"/>
                  </a:cxn>
                  <a:cxn ang="0">
                    <a:pos x="T6" y="T7"/>
                  </a:cxn>
                  <a:cxn ang="0">
                    <a:pos x="T8" y="T9"/>
                  </a:cxn>
                </a:cxnLst>
                <a:rect l="0" t="0" r="r" b="b"/>
                <a:pathLst>
                  <a:path w="36" h="24">
                    <a:moveTo>
                      <a:pt x="36" y="0"/>
                    </a:moveTo>
                    <a:lnTo>
                      <a:pt x="36" y="24"/>
                    </a:lnTo>
                    <a:lnTo>
                      <a:pt x="0" y="18"/>
                    </a:lnTo>
                    <a:lnTo>
                      <a:pt x="36" y="24"/>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8" name="Freeform 258"/>
              <p:cNvSpPr>
                <a:spLocks/>
              </p:cNvSpPr>
              <p:nvPr/>
            </p:nvSpPr>
            <p:spPr bwMode="auto">
              <a:xfrm>
                <a:off x="3840" y="1974"/>
                <a:ext cx="204" cy="96"/>
              </a:xfrm>
              <a:custGeom>
                <a:avLst/>
                <a:gdLst>
                  <a:gd name="T0" fmla="*/ 30 w 204"/>
                  <a:gd name="T1" fmla="*/ 24 h 96"/>
                  <a:gd name="T2" fmla="*/ 30 w 204"/>
                  <a:gd name="T3" fmla="*/ 24 h 96"/>
                  <a:gd name="T4" fmla="*/ 24 w 204"/>
                  <a:gd name="T5" fmla="*/ 36 h 96"/>
                  <a:gd name="T6" fmla="*/ 18 w 204"/>
                  <a:gd name="T7" fmla="*/ 36 h 96"/>
                  <a:gd name="T8" fmla="*/ 72 w 204"/>
                  <a:gd name="T9" fmla="*/ 60 h 96"/>
                  <a:gd name="T10" fmla="*/ 36 w 204"/>
                  <a:gd name="T11" fmla="*/ 66 h 96"/>
                  <a:gd name="T12" fmla="*/ 24 w 204"/>
                  <a:gd name="T13" fmla="*/ 78 h 96"/>
                  <a:gd name="T14" fmla="*/ 0 w 204"/>
                  <a:gd name="T15" fmla="*/ 78 h 96"/>
                  <a:gd name="T16" fmla="*/ 0 w 204"/>
                  <a:gd name="T17" fmla="*/ 90 h 96"/>
                  <a:gd name="T18" fmla="*/ 42 w 204"/>
                  <a:gd name="T19" fmla="*/ 90 h 96"/>
                  <a:gd name="T20" fmla="*/ 48 w 204"/>
                  <a:gd name="T21" fmla="*/ 96 h 96"/>
                  <a:gd name="T22" fmla="*/ 48 w 204"/>
                  <a:gd name="T23" fmla="*/ 96 h 96"/>
                  <a:gd name="T24" fmla="*/ 78 w 204"/>
                  <a:gd name="T25" fmla="*/ 96 h 96"/>
                  <a:gd name="T26" fmla="*/ 78 w 204"/>
                  <a:gd name="T27" fmla="*/ 96 h 96"/>
                  <a:gd name="T28" fmla="*/ 84 w 204"/>
                  <a:gd name="T29" fmla="*/ 78 h 96"/>
                  <a:gd name="T30" fmla="*/ 114 w 204"/>
                  <a:gd name="T31" fmla="*/ 66 h 96"/>
                  <a:gd name="T32" fmla="*/ 114 w 204"/>
                  <a:gd name="T33" fmla="*/ 66 h 96"/>
                  <a:gd name="T34" fmla="*/ 114 w 204"/>
                  <a:gd name="T35" fmla="*/ 66 h 96"/>
                  <a:gd name="T36" fmla="*/ 126 w 204"/>
                  <a:gd name="T37" fmla="*/ 72 h 96"/>
                  <a:gd name="T38" fmla="*/ 138 w 204"/>
                  <a:gd name="T39" fmla="*/ 54 h 96"/>
                  <a:gd name="T40" fmla="*/ 138 w 204"/>
                  <a:gd name="T41" fmla="*/ 54 h 96"/>
                  <a:gd name="T42" fmla="*/ 156 w 204"/>
                  <a:gd name="T43" fmla="*/ 54 h 96"/>
                  <a:gd name="T44" fmla="*/ 168 w 204"/>
                  <a:gd name="T45" fmla="*/ 42 h 96"/>
                  <a:gd name="T46" fmla="*/ 204 w 204"/>
                  <a:gd name="T47" fmla="*/ 18 h 96"/>
                  <a:gd name="T48" fmla="*/ 174 w 204"/>
                  <a:gd name="T49" fmla="*/ 6 h 96"/>
                  <a:gd name="T50" fmla="*/ 114 w 204"/>
                  <a:gd name="T51" fmla="*/ 6 h 96"/>
                  <a:gd name="T52" fmla="*/ 114 w 204"/>
                  <a:gd name="T53" fmla="*/ 6 h 96"/>
                  <a:gd name="T54" fmla="*/ 114 w 204"/>
                  <a:gd name="T55" fmla="*/ 6 h 96"/>
                  <a:gd name="T56" fmla="*/ 84 w 204"/>
                  <a:gd name="T57" fmla="*/ 0 h 96"/>
                  <a:gd name="T58" fmla="*/ 72 w 204"/>
                  <a:gd name="T59" fmla="*/ 18 h 96"/>
                  <a:gd name="T60" fmla="*/ 48 w 204"/>
                  <a:gd name="T61" fmla="*/ 6 h 96"/>
                  <a:gd name="T62" fmla="*/ 42 w 204"/>
                  <a:gd name="T63" fmla="*/ 6 h 96"/>
                  <a:gd name="T64" fmla="*/ 30 w 204"/>
                  <a:gd name="T65" fmla="*/ 12 h 96"/>
                  <a:gd name="T66" fmla="*/ 30 w 204"/>
                  <a:gd name="T67" fmla="*/ 24 h 96"/>
                  <a:gd name="T68" fmla="*/ 30 w 204"/>
                  <a:gd name="T69" fmla="*/ 24 h 96"/>
                  <a:gd name="T70" fmla="*/ 30 w 204"/>
                  <a:gd name="T71"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96">
                    <a:moveTo>
                      <a:pt x="30" y="24"/>
                    </a:moveTo>
                    <a:lnTo>
                      <a:pt x="30" y="24"/>
                    </a:lnTo>
                    <a:lnTo>
                      <a:pt x="24" y="36"/>
                    </a:lnTo>
                    <a:lnTo>
                      <a:pt x="18" y="36"/>
                    </a:lnTo>
                    <a:lnTo>
                      <a:pt x="72" y="60"/>
                    </a:lnTo>
                    <a:lnTo>
                      <a:pt x="36" y="66"/>
                    </a:lnTo>
                    <a:lnTo>
                      <a:pt x="24" y="78"/>
                    </a:lnTo>
                    <a:lnTo>
                      <a:pt x="0" y="78"/>
                    </a:lnTo>
                    <a:lnTo>
                      <a:pt x="0" y="90"/>
                    </a:lnTo>
                    <a:lnTo>
                      <a:pt x="42" y="90"/>
                    </a:lnTo>
                    <a:lnTo>
                      <a:pt x="48" y="96"/>
                    </a:lnTo>
                    <a:lnTo>
                      <a:pt x="48" y="96"/>
                    </a:lnTo>
                    <a:lnTo>
                      <a:pt x="78" y="96"/>
                    </a:lnTo>
                    <a:lnTo>
                      <a:pt x="78" y="96"/>
                    </a:lnTo>
                    <a:lnTo>
                      <a:pt x="84" y="78"/>
                    </a:lnTo>
                    <a:lnTo>
                      <a:pt x="114" y="66"/>
                    </a:lnTo>
                    <a:lnTo>
                      <a:pt x="114" y="66"/>
                    </a:lnTo>
                    <a:lnTo>
                      <a:pt x="114" y="66"/>
                    </a:lnTo>
                    <a:lnTo>
                      <a:pt x="126" y="72"/>
                    </a:lnTo>
                    <a:lnTo>
                      <a:pt x="138" y="54"/>
                    </a:lnTo>
                    <a:lnTo>
                      <a:pt x="138" y="54"/>
                    </a:lnTo>
                    <a:lnTo>
                      <a:pt x="156" y="54"/>
                    </a:lnTo>
                    <a:lnTo>
                      <a:pt x="168" y="42"/>
                    </a:lnTo>
                    <a:lnTo>
                      <a:pt x="204" y="18"/>
                    </a:lnTo>
                    <a:lnTo>
                      <a:pt x="174" y="6"/>
                    </a:lnTo>
                    <a:lnTo>
                      <a:pt x="114" y="6"/>
                    </a:lnTo>
                    <a:lnTo>
                      <a:pt x="114" y="6"/>
                    </a:lnTo>
                    <a:lnTo>
                      <a:pt x="114" y="6"/>
                    </a:lnTo>
                    <a:lnTo>
                      <a:pt x="84" y="0"/>
                    </a:lnTo>
                    <a:lnTo>
                      <a:pt x="72" y="18"/>
                    </a:lnTo>
                    <a:lnTo>
                      <a:pt x="48" y="6"/>
                    </a:lnTo>
                    <a:lnTo>
                      <a:pt x="42" y="6"/>
                    </a:lnTo>
                    <a:lnTo>
                      <a:pt x="30" y="12"/>
                    </a:lnTo>
                    <a:lnTo>
                      <a:pt x="30" y="24"/>
                    </a:lnTo>
                    <a:lnTo>
                      <a:pt x="30" y="24"/>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9" name="Freeform 259"/>
              <p:cNvSpPr>
                <a:spLocks/>
              </p:cNvSpPr>
              <p:nvPr/>
            </p:nvSpPr>
            <p:spPr bwMode="auto">
              <a:xfrm>
                <a:off x="3918" y="2040"/>
                <a:ext cx="36" cy="30"/>
              </a:xfrm>
              <a:custGeom>
                <a:avLst/>
                <a:gdLst>
                  <a:gd name="T0" fmla="*/ 6 w 36"/>
                  <a:gd name="T1" fmla="*/ 12 h 30"/>
                  <a:gd name="T2" fmla="*/ 0 w 36"/>
                  <a:gd name="T3" fmla="*/ 30 h 30"/>
                  <a:gd name="T4" fmla="*/ 0 w 36"/>
                  <a:gd name="T5" fmla="*/ 30 h 30"/>
                  <a:gd name="T6" fmla="*/ 0 w 36"/>
                  <a:gd name="T7" fmla="*/ 30 h 30"/>
                  <a:gd name="T8" fmla="*/ 6 w 36"/>
                  <a:gd name="T9" fmla="*/ 12 h 30"/>
                  <a:gd name="T10" fmla="*/ 36 w 36"/>
                  <a:gd name="T11" fmla="*/ 0 h 30"/>
                  <a:gd name="T12" fmla="*/ 36 w 36"/>
                  <a:gd name="T13" fmla="*/ 0 h 30"/>
                  <a:gd name="T14" fmla="*/ 6 w 36"/>
                  <a:gd name="T15" fmla="*/ 1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6" y="12"/>
                    </a:moveTo>
                    <a:lnTo>
                      <a:pt x="0" y="30"/>
                    </a:lnTo>
                    <a:lnTo>
                      <a:pt x="0" y="30"/>
                    </a:lnTo>
                    <a:lnTo>
                      <a:pt x="0" y="30"/>
                    </a:lnTo>
                    <a:lnTo>
                      <a:pt x="6" y="12"/>
                    </a:lnTo>
                    <a:lnTo>
                      <a:pt x="36" y="0"/>
                    </a:lnTo>
                    <a:lnTo>
                      <a:pt x="36"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0" name="Freeform 260"/>
              <p:cNvSpPr>
                <a:spLocks/>
              </p:cNvSpPr>
              <p:nvPr/>
            </p:nvSpPr>
            <p:spPr bwMode="auto">
              <a:xfrm>
                <a:off x="3966" y="2028"/>
                <a:ext cx="12" cy="18"/>
              </a:xfrm>
              <a:custGeom>
                <a:avLst/>
                <a:gdLst>
                  <a:gd name="T0" fmla="*/ 0 w 12"/>
                  <a:gd name="T1" fmla="*/ 18 h 18"/>
                  <a:gd name="T2" fmla="*/ 0 w 12"/>
                  <a:gd name="T3" fmla="*/ 18 h 18"/>
                  <a:gd name="T4" fmla="*/ 12 w 12"/>
                  <a:gd name="T5" fmla="*/ 0 h 18"/>
                  <a:gd name="T6" fmla="*/ 12 w 12"/>
                  <a:gd name="T7" fmla="*/ 0 h 18"/>
                  <a:gd name="T8" fmla="*/ 0 w 12"/>
                  <a:gd name="T9" fmla="*/ 18 h 18"/>
                </a:gdLst>
                <a:ahLst/>
                <a:cxnLst>
                  <a:cxn ang="0">
                    <a:pos x="T0" y="T1"/>
                  </a:cxn>
                  <a:cxn ang="0">
                    <a:pos x="T2" y="T3"/>
                  </a:cxn>
                  <a:cxn ang="0">
                    <a:pos x="T4" y="T5"/>
                  </a:cxn>
                  <a:cxn ang="0">
                    <a:pos x="T6" y="T7"/>
                  </a:cxn>
                  <a:cxn ang="0">
                    <a:pos x="T8" y="T9"/>
                  </a:cxn>
                </a:cxnLst>
                <a:rect l="0" t="0" r="r" b="b"/>
                <a:pathLst>
                  <a:path w="12" h="18">
                    <a:moveTo>
                      <a:pt x="0" y="18"/>
                    </a:moveTo>
                    <a:lnTo>
                      <a:pt x="0" y="18"/>
                    </a:lnTo>
                    <a:lnTo>
                      <a:pt x="12" y="0"/>
                    </a:lnTo>
                    <a:lnTo>
                      <a:pt x="12"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1" name="Freeform 261"/>
              <p:cNvSpPr>
                <a:spLocks/>
              </p:cNvSpPr>
              <p:nvPr/>
            </p:nvSpPr>
            <p:spPr bwMode="auto">
              <a:xfrm>
                <a:off x="3840" y="2052"/>
                <a:ext cx="24" cy="0"/>
              </a:xfrm>
              <a:custGeom>
                <a:avLst/>
                <a:gdLst>
                  <a:gd name="T0" fmla="*/ 0 w 24"/>
                  <a:gd name="T1" fmla="*/ 24 w 24"/>
                  <a:gd name="T2" fmla="*/ 0 w 24"/>
                  <a:gd name="T3" fmla="*/ 0 w 24"/>
                </a:gdLst>
                <a:ahLst/>
                <a:cxnLst>
                  <a:cxn ang="0">
                    <a:pos x="T0" y="0"/>
                  </a:cxn>
                  <a:cxn ang="0">
                    <a:pos x="T1" y="0"/>
                  </a:cxn>
                  <a:cxn ang="0">
                    <a:pos x="T2" y="0"/>
                  </a:cxn>
                  <a:cxn ang="0">
                    <a:pos x="T3" y="0"/>
                  </a:cxn>
                </a:cxnLst>
                <a:rect l="0" t="0" r="r" b="b"/>
                <a:pathLst>
                  <a:path w="24">
                    <a:moveTo>
                      <a:pt x="0" y="0"/>
                    </a:moveTo>
                    <a:lnTo>
                      <a:pt x="24"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2" name="Rectangle 262"/>
              <p:cNvSpPr>
                <a:spLocks noChangeArrowheads="1"/>
              </p:cNvSpPr>
              <p:nvPr/>
            </p:nvSpPr>
            <p:spPr bwMode="auto">
              <a:xfrm>
                <a:off x="3888" y="207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3" name="Freeform 263"/>
              <p:cNvSpPr>
                <a:spLocks/>
              </p:cNvSpPr>
              <p:nvPr/>
            </p:nvSpPr>
            <p:spPr bwMode="auto">
              <a:xfrm>
                <a:off x="3870" y="1980"/>
                <a:ext cx="12" cy="6"/>
              </a:xfrm>
              <a:custGeom>
                <a:avLst/>
                <a:gdLst>
                  <a:gd name="T0" fmla="*/ 12 w 12"/>
                  <a:gd name="T1" fmla="*/ 0 h 6"/>
                  <a:gd name="T2" fmla="*/ 0 w 12"/>
                  <a:gd name="T3" fmla="*/ 6 h 6"/>
                  <a:gd name="T4" fmla="*/ 12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4" name="Freeform 264"/>
              <p:cNvSpPr>
                <a:spLocks/>
              </p:cNvSpPr>
              <p:nvPr/>
            </p:nvSpPr>
            <p:spPr bwMode="auto">
              <a:xfrm>
                <a:off x="3888" y="1974"/>
                <a:ext cx="66" cy="18"/>
              </a:xfrm>
              <a:custGeom>
                <a:avLst/>
                <a:gdLst>
                  <a:gd name="T0" fmla="*/ 36 w 66"/>
                  <a:gd name="T1" fmla="*/ 0 h 18"/>
                  <a:gd name="T2" fmla="*/ 66 w 66"/>
                  <a:gd name="T3" fmla="*/ 6 h 18"/>
                  <a:gd name="T4" fmla="*/ 66 w 66"/>
                  <a:gd name="T5" fmla="*/ 6 h 18"/>
                  <a:gd name="T6" fmla="*/ 36 w 66"/>
                  <a:gd name="T7" fmla="*/ 0 h 18"/>
                  <a:gd name="T8" fmla="*/ 24 w 66"/>
                  <a:gd name="T9" fmla="*/ 18 h 18"/>
                  <a:gd name="T10" fmla="*/ 0 w 66"/>
                  <a:gd name="T11" fmla="*/ 6 h 18"/>
                  <a:gd name="T12" fmla="*/ 24 w 66"/>
                  <a:gd name="T13" fmla="*/ 18 h 18"/>
                  <a:gd name="T14" fmla="*/ 36 w 6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8">
                    <a:moveTo>
                      <a:pt x="36" y="0"/>
                    </a:moveTo>
                    <a:lnTo>
                      <a:pt x="66" y="6"/>
                    </a:lnTo>
                    <a:lnTo>
                      <a:pt x="66" y="6"/>
                    </a:lnTo>
                    <a:lnTo>
                      <a:pt x="36" y="0"/>
                    </a:lnTo>
                    <a:lnTo>
                      <a:pt x="24" y="18"/>
                    </a:lnTo>
                    <a:lnTo>
                      <a:pt x="0" y="6"/>
                    </a:lnTo>
                    <a:lnTo>
                      <a:pt x="24" y="18"/>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5" name="Freeform 265"/>
              <p:cNvSpPr>
                <a:spLocks/>
              </p:cNvSpPr>
              <p:nvPr/>
            </p:nvSpPr>
            <p:spPr bwMode="auto">
              <a:xfrm>
                <a:off x="3594" y="1914"/>
                <a:ext cx="318" cy="204"/>
              </a:xfrm>
              <a:custGeom>
                <a:avLst/>
                <a:gdLst>
                  <a:gd name="T0" fmla="*/ 18 w 318"/>
                  <a:gd name="T1" fmla="*/ 90 h 204"/>
                  <a:gd name="T2" fmla="*/ 42 w 318"/>
                  <a:gd name="T3" fmla="*/ 66 h 204"/>
                  <a:gd name="T4" fmla="*/ 42 w 318"/>
                  <a:gd name="T5" fmla="*/ 66 h 204"/>
                  <a:gd name="T6" fmla="*/ 42 w 318"/>
                  <a:gd name="T7" fmla="*/ 66 h 204"/>
                  <a:gd name="T8" fmla="*/ 78 w 318"/>
                  <a:gd name="T9" fmla="*/ 84 h 204"/>
                  <a:gd name="T10" fmla="*/ 78 w 318"/>
                  <a:gd name="T11" fmla="*/ 96 h 204"/>
                  <a:gd name="T12" fmla="*/ 78 w 318"/>
                  <a:gd name="T13" fmla="*/ 108 h 204"/>
                  <a:gd name="T14" fmla="*/ 108 w 318"/>
                  <a:gd name="T15" fmla="*/ 102 h 204"/>
                  <a:gd name="T16" fmla="*/ 120 w 318"/>
                  <a:gd name="T17" fmla="*/ 138 h 204"/>
                  <a:gd name="T18" fmla="*/ 174 w 318"/>
                  <a:gd name="T19" fmla="*/ 180 h 204"/>
                  <a:gd name="T20" fmla="*/ 192 w 318"/>
                  <a:gd name="T21" fmla="*/ 180 h 204"/>
                  <a:gd name="T22" fmla="*/ 198 w 318"/>
                  <a:gd name="T23" fmla="*/ 204 h 204"/>
                  <a:gd name="T24" fmla="*/ 210 w 318"/>
                  <a:gd name="T25" fmla="*/ 204 h 204"/>
                  <a:gd name="T26" fmla="*/ 216 w 318"/>
                  <a:gd name="T27" fmla="*/ 204 h 204"/>
                  <a:gd name="T28" fmla="*/ 228 w 318"/>
                  <a:gd name="T29" fmla="*/ 180 h 204"/>
                  <a:gd name="T30" fmla="*/ 216 w 318"/>
                  <a:gd name="T31" fmla="*/ 150 h 204"/>
                  <a:gd name="T32" fmla="*/ 216 w 318"/>
                  <a:gd name="T33" fmla="*/ 150 h 204"/>
                  <a:gd name="T34" fmla="*/ 216 w 318"/>
                  <a:gd name="T35" fmla="*/ 150 h 204"/>
                  <a:gd name="T36" fmla="*/ 222 w 318"/>
                  <a:gd name="T37" fmla="*/ 150 h 204"/>
                  <a:gd name="T38" fmla="*/ 234 w 318"/>
                  <a:gd name="T39" fmla="*/ 150 h 204"/>
                  <a:gd name="T40" fmla="*/ 246 w 318"/>
                  <a:gd name="T41" fmla="*/ 120 h 204"/>
                  <a:gd name="T42" fmla="*/ 270 w 318"/>
                  <a:gd name="T43" fmla="*/ 108 h 204"/>
                  <a:gd name="T44" fmla="*/ 270 w 318"/>
                  <a:gd name="T45" fmla="*/ 132 h 204"/>
                  <a:gd name="T46" fmla="*/ 282 w 318"/>
                  <a:gd name="T47" fmla="*/ 126 h 204"/>
                  <a:gd name="T48" fmla="*/ 282 w 318"/>
                  <a:gd name="T49" fmla="*/ 126 h 204"/>
                  <a:gd name="T50" fmla="*/ 318 w 318"/>
                  <a:gd name="T51" fmla="*/ 120 h 204"/>
                  <a:gd name="T52" fmla="*/ 264 w 318"/>
                  <a:gd name="T53" fmla="*/ 96 h 204"/>
                  <a:gd name="T54" fmla="*/ 264 w 318"/>
                  <a:gd name="T55" fmla="*/ 96 h 204"/>
                  <a:gd name="T56" fmla="*/ 264 w 318"/>
                  <a:gd name="T57" fmla="*/ 96 h 204"/>
                  <a:gd name="T58" fmla="*/ 270 w 318"/>
                  <a:gd name="T59" fmla="*/ 96 h 204"/>
                  <a:gd name="T60" fmla="*/ 276 w 318"/>
                  <a:gd name="T61" fmla="*/ 84 h 204"/>
                  <a:gd name="T62" fmla="*/ 246 w 318"/>
                  <a:gd name="T63" fmla="*/ 96 h 204"/>
                  <a:gd name="T64" fmla="*/ 234 w 318"/>
                  <a:gd name="T65" fmla="*/ 114 h 204"/>
                  <a:gd name="T66" fmla="*/ 198 w 318"/>
                  <a:gd name="T67" fmla="*/ 108 h 204"/>
                  <a:gd name="T68" fmla="*/ 180 w 318"/>
                  <a:gd name="T69" fmla="*/ 48 h 204"/>
                  <a:gd name="T70" fmla="*/ 108 w 318"/>
                  <a:gd name="T71" fmla="*/ 48 h 204"/>
                  <a:gd name="T72" fmla="*/ 90 w 318"/>
                  <a:gd name="T73" fmla="*/ 30 h 204"/>
                  <a:gd name="T74" fmla="*/ 90 w 318"/>
                  <a:gd name="T75" fmla="*/ 36 h 204"/>
                  <a:gd name="T76" fmla="*/ 84 w 318"/>
                  <a:gd name="T77" fmla="*/ 48 h 204"/>
                  <a:gd name="T78" fmla="*/ 72 w 318"/>
                  <a:gd name="T79" fmla="*/ 48 h 204"/>
                  <a:gd name="T80" fmla="*/ 66 w 318"/>
                  <a:gd name="T81" fmla="*/ 42 h 204"/>
                  <a:gd name="T82" fmla="*/ 60 w 318"/>
                  <a:gd name="T83" fmla="*/ 48 h 204"/>
                  <a:gd name="T84" fmla="*/ 54 w 318"/>
                  <a:gd name="T85" fmla="*/ 42 h 204"/>
                  <a:gd name="T86" fmla="*/ 48 w 318"/>
                  <a:gd name="T87" fmla="*/ 48 h 204"/>
                  <a:gd name="T88" fmla="*/ 42 w 318"/>
                  <a:gd name="T89" fmla="*/ 42 h 204"/>
                  <a:gd name="T90" fmla="*/ 42 w 318"/>
                  <a:gd name="T91" fmla="*/ 12 h 204"/>
                  <a:gd name="T92" fmla="*/ 48 w 318"/>
                  <a:gd name="T93" fmla="*/ 6 h 204"/>
                  <a:gd name="T94" fmla="*/ 48 w 318"/>
                  <a:gd name="T95" fmla="*/ 0 h 204"/>
                  <a:gd name="T96" fmla="*/ 36 w 318"/>
                  <a:gd name="T97" fmla="*/ 0 h 204"/>
                  <a:gd name="T98" fmla="*/ 0 w 318"/>
                  <a:gd name="T99" fmla="*/ 12 h 204"/>
                  <a:gd name="T100" fmla="*/ 0 w 318"/>
                  <a:gd name="T101" fmla="*/ 108 h 204"/>
                  <a:gd name="T102" fmla="*/ 18 w 318"/>
                  <a:gd name="T103" fmla="*/ 102 h 204"/>
                  <a:gd name="T104" fmla="*/ 18 w 318"/>
                  <a:gd name="T105"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204">
                    <a:moveTo>
                      <a:pt x="18" y="90"/>
                    </a:moveTo>
                    <a:lnTo>
                      <a:pt x="42" y="66"/>
                    </a:lnTo>
                    <a:lnTo>
                      <a:pt x="42" y="66"/>
                    </a:lnTo>
                    <a:lnTo>
                      <a:pt x="42" y="66"/>
                    </a:lnTo>
                    <a:lnTo>
                      <a:pt x="78" y="84"/>
                    </a:lnTo>
                    <a:lnTo>
                      <a:pt x="78" y="96"/>
                    </a:lnTo>
                    <a:lnTo>
                      <a:pt x="78" y="108"/>
                    </a:lnTo>
                    <a:lnTo>
                      <a:pt x="108" y="102"/>
                    </a:lnTo>
                    <a:lnTo>
                      <a:pt x="120" y="138"/>
                    </a:lnTo>
                    <a:lnTo>
                      <a:pt x="174" y="180"/>
                    </a:lnTo>
                    <a:lnTo>
                      <a:pt x="192" y="180"/>
                    </a:lnTo>
                    <a:lnTo>
                      <a:pt x="198" y="204"/>
                    </a:lnTo>
                    <a:lnTo>
                      <a:pt x="210" y="204"/>
                    </a:lnTo>
                    <a:lnTo>
                      <a:pt x="216" y="204"/>
                    </a:lnTo>
                    <a:lnTo>
                      <a:pt x="228" y="180"/>
                    </a:lnTo>
                    <a:lnTo>
                      <a:pt x="216" y="150"/>
                    </a:lnTo>
                    <a:lnTo>
                      <a:pt x="216" y="150"/>
                    </a:lnTo>
                    <a:lnTo>
                      <a:pt x="216" y="150"/>
                    </a:lnTo>
                    <a:lnTo>
                      <a:pt x="222" y="150"/>
                    </a:lnTo>
                    <a:lnTo>
                      <a:pt x="234" y="150"/>
                    </a:lnTo>
                    <a:lnTo>
                      <a:pt x="246" y="120"/>
                    </a:lnTo>
                    <a:lnTo>
                      <a:pt x="270" y="108"/>
                    </a:lnTo>
                    <a:lnTo>
                      <a:pt x="270" y="132"/>
                    </a:lnTo>
                    <a:lnTo>
                      <a:pt x="282" y="126"/>
                    </a:lnTo>
                    <a:lnTo>
                      <a:pt x="282" y="126"/>
                    </a:lnTo>
                    <a:lnTo>
                      <a:pt x="318" y="120"/>
                    </a:lnTo>
                    <a:lnTo>
                      <a:pt x="264" y="96"/>
                    </a:lnTo>
                    <a:lnTo>
                      <a:pt x="264" y="96"/>
                    </a:lnTo>
                    <a:lnTo>
                      <a:pt x="264" y="96"/>
                    </a:lnTo>
                    <a:lnTo>
                      <a:pt x="270" y="96"/>
                    </a:lnTo>
                    <a:lnTo>
                      <a:pt x="276" y="84"/>
                    </a:lnTo>
                    <a:lnTo>
                      <a:pt x="246" y="96"/>
                    </a:lnTo>
                    <a:lnTo>
                      <a:pt x="234" y="114"/>
                    </a:lnTo>
                    <a:lnTo>
                      <a:pt x="198" y="108"/>
                    </a:lnTo>
                    <a:lnTo>
                      <a:pt x="180" y="48"/>
                    </a:lnTo>
                    <a:lnTo>
                      <a:pt x="108" y="48"/>
                    </a:lnTo>
                    <a:lnTo>
                      <a:pt x="90" y="30"/>
                    </a:lnTo>
                    <a:lnTo>
                      <a:pt x="90" y="36"/>
                    </a:lnTo>
                    <a:lnTo>
                      <a:pt x="84" y="48"/>
                    </a:lnTo>
                    <a:lnTo>
                      <a:pt x="72" y="48"/>
                    </a:lnTo>
                    <a:lnTo>
                      <a:pt x="66" y="42"/>
                    </a:lnTo>
                    <a:lnTo>
                      <a:pt x="60" y="48"/>
                    </a:lnTo>
                    <a:lnTo>
                      <a:pt x="54" y="42"/>
                    </a:lnTo>
                    <a:lnTo>
                      <a:pt x="48" y="48"/>
                    </a:lnTo>
                    <a:lnTo>
                      <a:pt x="42" y="42"/>
                    </a:lnTo>
                    <a:lnTo>
                      <a:pt x="42" y="12"/>
                    </a:lnTo>
                    <a:lnTo>
                      <a:pt x="48" y="6"/>
                    </a:lnTo>
                    <a:lnTo>
                      <a:pt x="48" y="0"/>
                    </a:lnTo>
                    <a:lnTo>
                      <a:pt x="36" y="0"/>
                    </a:lnTo>
                    <a:lnTo>
                      <a:pt x="0" y="12"/>
                    </a:lnTo>
                    <a:lnTo>
                      <a:pt x="0" y="108"/>
                    </a:lnTo>
                    <a:lnTo>
                      <a:pt x="18" y="102"/>
                    </a:lnTo>
                    <a:lnTo>
                      <a:pt x="18"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6" name="Freeform 266"/>
              <p:cNvSpPr>
                <a:spLocks/>
              </p:cNvSpPr>
              <p:nvPr/>
            </p:nvSpPr>
            <p:spPr bwMode="auto">
              <a:xfrm>
                <a:off x="3864" y="2040"/>
                <a:ext cx="12" cy="6"/>
              </a:xfrm>
              <a:custGeom>
                <a:avLst/>
                <a:gdLst>
                  <a:gd name="T0" fmla="*/ 12 w 12"/>
                  <a:gd name="T1" fmla="*/ 0 h 6"/>
                  <a:gd name="T2" fmla="*/ 0 w 12"/>
                  <a:gd name="T3" fmla="*/ 6 h 6"/>
                  <a:gd name="T4" fmla="*/ 12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7" name="Freeform 267"/>
              <p:cNvSpPr>
                <a:spLocks/>
              </p:cNvSpPr>
              <p:nvPr/>
            </p:nvSpPr>
            <p:spPr bwMode="auto">
              <a:xfrm>
                <a:off x="3810" y="2064"/>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8" name="Freeform 268"/>
              <p:cNvSpPr>
                <a:spLocks/>
              </p:cNvSpPr>
              <p:nvPr/>
            </p:nvSpPr>
            <p:spPr bwMode="auto">
              <a:xfrm>
                <a:off x="3828" y="2034"/>
                <a:ext cx="12" cy="30"/>
              </a:xfrm>
              <a:custGeom>
                <a:avLst/>
                <a:gdLst>
                  <a:gd name="T0" fmla="*/ 12 w 12"/>
                  <a:gd name="T1" fmla="*/ 0 h 30"/>
                  <a:gd name="T2" fmla="*/ 0 w 12"/>
                  <a:gd name="T3" fmla="*/ 30 h 30"/>
                  <a:gd name="T4" fmla="*/ 0 w 12"/>
                  <a:gd name="T5" fmla="*/ 30 h 30"/>
                  <a:gd name="T6" fmla="*/ 12 w 12"/>
                  <a:gd name="T7" fmla="*/ 0 h 30"/>
                </a:gdLst>
                <a:ahLst/>
                <a:cxnLst>
                  <a:cxn ang="0">
                    <a:pos x="T0" y="T1"/>
                  </a:cxn>
                  <a:cxn ang="0">
                    <a:pos x="T2" y="T3"/>
                  </a:cxn>
                  <a:cxn ang="0">
                    <a:pos x="T4" y="T5"/>
                  </a:cxn>
                  <a:cxn ang="0">
                    <a:pos x="T6" y="T7"/>
                  </a:cxn>
                </a:cxnLst>
                <a:rect l="0" t="0" r="r" b="b"/>
                <a:pathLst>
                  <a:path w="12" h="30">
                    <a:moveTo>
                      <a:pt x="12" y="0"/>
                    </a:moveTo>
                    <a:lnTo>
                      <a:pt x="0" y="30"/>
                    </a:lnTo>
                    <a:lnTo>
                      <a:pt x="0" y="3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9" name="Freeform 269"/>
              <p:cNvSpPr>
                <a:spLocks/>
              </p:cNvSpPr>
              <p:nvPr/>
            </p:nvSpPr>
            <p:spPr bwMode="auto">
              <a:xfrm>
                <a:off x="3594" y="1914"/>
                <a:ext cx="36" cy="12"/>
              </a:xfrm>
              <a:custGeom>
                <a:avLst/>
                <a:gdLst>
                  <a:gd name="T0" fmla="*/ 0 w 36"/>
                  <a:gd name="T1" fmla="*/ 12 h 12"/>
                  <a:gd name="T2" fmla="*/ 0 w 36"/>
                  <a:gd name="T3" fmla="*/ 12 h 12"/>
                  <a:gd name="T4" fmla="*/ 36 w 36"/>
                  <a:gd name="T5" fmla="*/ 0 h 12"/>
                  <a:gd name="T6" fmla="*/ 0 w 36"/>
                  <a:gd name="T7" fmla="*/ 12 h 12"/>
                </a:gdLst>
                <a:ahLst/>
                <a:cxnLst>
                  <a:cxn ang="0">
                    <a:pos x="T0" y="T1"/>
                  </a:cxn>
                  <a:cxn ang="0">
                    <a:pos x="T2" y="T3"/>
                  </a:cxn>
                  <a:cxn ang="0">
                    <a:pos x="T4" y="T5"/>
                  </a:cxn>
                  <a:cxn ang="0">
                    <a:pos x="T6" y="T7"/>
                  </a:cxn>
                </a:cxnLst>
                <a:rect l="0" t="0" r="r" b="b"/>
                <a:pathLst>
                  <a:path w="36" h="12">
                    <a:moveTo>
                      <a:pt x="0" y="12"/>
                    </a:moveTo>
                    <a:lnTo>
                      <a:pt x="0" y="12"/>
                    </a:lnTo>
                    <a:lnTo>
                      <a:pt x="3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0" name="Freeform 270"/>
              <p:cNvSpPr>
                <a:spLocks/>
              </p:cNvSpPr>
              <p:nvPr/>
            </p:nvSpPr>
            <p:spPr bwMode="auto">
              <a:xfrm>
                <a:off x="3858" y="2010"/>
                <a:ext cx="54" cy="24"/>
              </a:xfrm>
              <a:custGeom>
                <a:avLst/>
                <a:gdLst>
                  <a:gd name="T0" fmla="*/ 0 w 54"/>
                  <a:gd name="T1" fmla="*/ 0 h 24"/>
                  <a:gd name="T2" fmla="*/ 54 w 54"/>
                  <a:gd name="T3" fmla="*/ 24 h 24"/>
                  <a:gd name="T4" fmla="*/ 0 w 54"/>
                  <a:gd name="T5" fmla="*/ 0 h 24"/>
                  <a:gd name="T6" fmla="*/ 0 w 54"/>
                  <a:gd name="T7" fmla="*/ 0 h 24"/>
                </a:gdLst>
                <a:ahLst/>
                <a:cxnLst>
                  <a:cxn ang="0">
                    <a:pos x="T0" y="T1"/>
                  </a:cxn>
                  <a:cxn ang="0">
                    <a:pos x="T2" y="T3"/>
                  </a:cxn>
                  <a:cxn ang="0">
                    <a:pos x="T4" y="T5"/>
                  </a:cxn>
                  <a:cxn ang="0">
                    <a:pos x="T6" y="T7"/>
                  </a:cxn>
                </a:cxnLst>
                <a:rect l="0" t="0" r="r" b="b"/>
                <a:pathLst>
                  <a:path w="54" h="24">
                    <a:moveTo>
                      <a:pt x="0" y="0"/>
                    </a:moveTo>
                    <a:lnTo>
                      <a:pt x="54"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1" name="Freeform 271"/>
              <p:cNvSpPr>
                <a:spLocks/>
              </p:cNvSpPr>
              <p:nvPr/>
            </p:nvSpPr>
            <p:spPr bwMode="auto">
              <a:xfrm>
                <a:off x="3864" y="1998"/>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2" name="Freeform 272"/>
              <p:cNvSpPr>
                <a:spLocks/>
              </p:cNvSpPr>
              <p:nvPr/>
            </p:nvSpPr>
            <p:spPr bwMode="auto">
              <a:xfrm>
                <a:off x="3534" y="1980"/>
                <a:ext cx="258" cy="186"/>
              </a:xfrm>
              <a:custGeom>
                <a:avLst/>
                <a:gdLst>
                  <a:gd name="T0" fmla="*/ 78 w 258"/>
                  <a:gd name="T1" fmla="*/ 108 h 186"/>
                  <a:gd name="T2" fmla="*/ 78 w 258"/>
                  <a:gd name="T3" fmla="*/ 108 h 186"/>
                  <a:gd name="T4" fmla="*/ 162 w 258"/>
                  <a:gd name="T5" fmla="*/ 150 h 186"/>
                  <a:gd name="T6" fmla="*/ 156 w 258"/>
                  <a:gd name="T7" fmla="*/ 174 h 186"/>
                  <a:gd name="T8" fmla="*/ 186 w 258"/>
                  <a:gd name="T9" fmla="*/ 186 h 186"/>
                  <a:gd name="T10" fmla="*/ 192 w 258"/>
                  <a:gd name="T11" fmla="*/ 168 h 186"/>
                  <a:gd name="T12" fmla="*/ 216 w 258"/>
                  <a:gd name="T13" fmla="*/ 156 h 186"/>
                  <a:gd name="T14" fmla="*/ 228 w 258"/>
                  <a:gd name="T15" fmla="*/ 138 h 186"/>
                  <a:gd name="T16" fmla="*/ 240 w 258"/>
                  <a:gd name="T17" fmla="*/ 132 h 186"/>
                  <a:gd name="T18" fmla="*/ 258 w 258"/>
                  <a:gd name="T19" fmla="*/ 138 h 186"/>
                  <a:gd name="T20" fmla="*/ 252 w 258"/>
                  <a:gd name="T21" fmla="*/ 114 h 186"/>
                  <a:gd name="T22" fmla="*/ 234 w 258"/>
                  <a:gd name="T23" fmla="*/ 114 h 186"/>
                  <a:gd name="T24" fmla="*/ 234 w 258"/>
                  <a:gd name="T25" fmla="*/ 114 h 186"/>
                  <a:gd name="T26" fmla="*/ 234 w 258"/>
                  <a:gd name="T27" fmla="*/ 114 h 186"/>
                  <a:gd name="T28" fmla="*/ 180 w 258"/>
                  <a:gd name="T29" fmla="*/ 72 h 186"/>
                  <a:gd name="T30" fmla="*/ 168 w 258"/>
                  <a:gd name="T31" fmla="*/ 36 h 186"/>
                  <a:gd name="T32" fmla="*/ 138 w 258"/>
                  <a:gd name="T33" fmla="*/ 42 h 186"/>
                  <a:gd name="T34" fmla="*/ 138 w 258"/>
                  <a:gd name="T35" fmla="*/ 30 h 186"/>
                  <a:gd name="T36" fmla="*/ 138 w 258"/>
                  <a:gd name="T37" fmla="*/ 18 h 186"/>
                  <a:gd name="T38" fmla="*/ 102 w 258"/>
                  <a:gd name="T39" fmla="*/ 0 h 186"/>
                  <a:gd name="T40" fmla="*/ 78 w 258"/>
                  <a:gd name="T41" fmla="*/ 24 h 186"/>
                  <a:gd name="T42" fmla="*/ 78 w 258"/>
                  <a:gd name="T43" fmla="*/ 36 h 186"/>
                  <a:gd name="T44" fmla="*/ 48 w 258"/>
                  <a:gd name="T45" fmla="*/ 42 h 186"/>
                  <a:gd name="T46" fmla="*/ 30 w 258"/>
                  <a:gd name="T47" fmla="*/ 12 h 186"/>
                  <a:gd name="T48" fmla="*/ 0 w 258"/>
                  <a:gd name="T49" fmla="*/ 18 h 186"/>
                  <a:gd name="T50" fmla="*/ 0 w 258"/>
                  <a:gd name="T51" fmla="*/ 24 h 186"/>
                  <a:gd name="T52" fmla="*/ 0 w 258"/>
                  <a:gd name="T53" fmla="*/ 42 h 186"/>
                  <a:gd name="T54" fmla="*/ 0 w 258"/>
                  <a:gd name="T55" fmla="*/ 30 h 186"/>
                  <a:gd name="T56" fmla="*/ 18 w 258"/>
                  <a:gd name="T57" fmla="*/ 24 h 186"/>
                  <a:gd name="T58" fmla="*/ 30 w 258"/>
                  <a:gd name="T59" fmla="*/ 36 h 186"/>
                  <a:gd name="T60" fmla="*/ 36 w 258"/>
                  <a:gd name="T61" fmla="*/ 42 h 186"/>
                  <a:gd name="T62" fmla="*/ 30 w 258"/>
                  <a:gd name="T63" fmla="*/ 54 h 186"/>
                  <a:gd name="T64" fmla="*/ 6 w 258"/>
                  <a:gd name="T65" fmla="*/ 54 h 186"/>
                  <a:gd name="T66" fmla="*/ 0 w 258"/>
                  <a:gd name="T67" fmla="*/ 42 h 186"/>
                  <a:gd name="T68" fmla="*/ 6 w 258"/>
                  <a:gd name="T69" fmla="*/ 54 h 186"/>
                  <a:gd name="T70" fmla="*/ 0 w 258"/>
                  <a:gd name="T71" fmla="*/ 66 h 186"/>
                  <a:gd name="T72" fmla="*/ 6 w 258"/>
                  <a:gd name="T73" fmla="*/ 78 h 186"/>
                  <a:gd name="T74" fmla="*/ 24 w 258"/>
                  <a:gd name="T75" fmla="*/ 72 h 186"/>
                  <a:gd name="T76" fmla="*/ 12 w 258"/>
                  <a:gd name="T77" fmla="*/ 84 h 186"/>
                  <a:gd name="T78" fmla="*/ 24 w 258"/>
                  <a:gd name="T79" fmla="*/ 96 h 186"/>
                  <a:gd name="T80" fmla="*/ 18 w 258"/>
                  <a:gd name="T81" fmla="*/ 102 h 186"/>
                  <a:gd name="T82" fmla="*/ 24 w 258"/>
                  <a:gd name="T83" fmla="*/ 132 h 186"/>
                  <a:gd name="T84" fmla="*/ 24 w 258"/>
                  <a:gd name="T85" fmla="*/ 132 h 186"/>
                  <a:gd name="T86" fmla="*/ 78 w 258"/>
                  <a:gd name="T87" fmla="*/ 108 h 186"/>
                  <a:gd name="T88" fmla="*/ 78 w 258"/>
                  <a:gd name="T89"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6">
                    <a:moveTo>
                      <a:pt x="78" y="108"/>
                    </a:moveTo>
                    <a:lnTo>
                      <a:pt x="78" y="108"/>
                    </a:lnTo>
                    <a:lnTo>
                      <a:pt x="162" y="150"/>
                    </a:lnTo>
                    <a:lnTo>
                      <a:pt x="156" y="174"/>
                    </a:lnTo>
                    <a:lnTo>
                      <a:pt x="186" y="186"/>
                    </a:lnTo>
                    <a:lnTo>
                      <a:pt x="192" y="168"/>
                    </a:lnTo>
                    <a:lnTo>
                      <a:pt x="216" y="156"/>
                    </a:lnTo>
                    <a:lnTo>
                      <a:pt x="228" y="138"/>
                    </a:lnTo>
                    <a:lnTo>
                      <a:pt x="240" y="132"/>
                    </a:lnTo>
                    <a:lnTo>
                      <a:pt x="258" y="138"/>
                    </a:lnTo>
                    <a:lnTo>
                      <a:pt x="252" y="114"/>
                    </a:lnTo>
                    <a:lnTo>
                      <a:pt x="234" y="114"/>
                    </a:lnTo>
                    <a:lnTo>
                      <a:pt x="234" y="114"/>
                    </a:lnTo>
                    <a:lnTo>
                      <a:pt x="234" y="114"/>
                    </a:lnTo>
                    <a:lnTo>
                      <a:pt x="180" y="72"/>
                    </a:lnTo>
                    <a:lnTo>
                      <a:pt x="168" y="36"/>
                    </a:lnTo>
                    <a:lnTo>
                      <a:pt x="138" y="42"/>
                    </a:lnTo>
                    <a:lnTo>
                      <a:pt x="138" y="30"/>
                    </a:lnTo>
                    <a:lnTo>
                      <a:pt x="138" y="18"/>
                    </a:lnTo>
                    <a:lnTo>
                      <a:pt x="102" y="0"/>
                    </a:lnTo>
                    <a:lnTo>
                      <a:pt x="78" y="24"/>
                    </a:lnTo>
                    <a:lnTo>
                      <a:pt x="78" y="36"/>
                    </a:lnTo>
                    <a:lnTo>
                      <a:pt x="48" y="42"/>
                    </a:lnTo>
                    <a:lnTo>
                      <a:pt x="30" y="12"/>
                    </a:lnTo>
                    <a:lnTo>
                      <a:pt x="0" y="18"/>
                    </a:lnTo>
                    <a:lnTo>
                      <a:pt x="0" y="24"/>
                    </a:lnTo>
                    <a:lnTo>
                      <a:pt x="0" y="42"/>
                    </a:lnTo>
                    <a:lnTo>
                      <a:pt x="0" y="30"/>
                    </a:lnTo>
                    <a:lnTo>
                      <a:pt x="18" y="24"/>
                    </a:lnTo>
                    <a:lnTo>
                      <a:pt x="30" y="36"/>
                    </a:lnTo>
                    <a:lnTo>
                      <a:pt x="36" y="42"/>
                    </a:lnTo>
                    <a:lnTo>
                      <a:pt x="30" y="54"/>
                    </a:lnTo>
                    <a:lnTo>
                      <a:pt x="6" y="54"/>
                    </a:lnTo>
                    <a:lnTo>
                      <a:pt x="0" y="42"/>
                    </a:lnTo>
                    <a:lnTo>
                      <a:pt x="6" y="54"/>
                    </a:lnTo>
                    <a:lnTo>
                      <a:pt x="0" y="66"/>
                    </a:lnTo>
                    <a:lnTo>
                      <a:pt x="6" y="78"/>
                    </a:lnTo>
                    <a:lnTo>
                      <a:pt x="24" y="72"/>
                    </a:lnTo>
                    <a:lnTo>
                      <a:pt x="12" y="84"/>
                    </a:lnTo>
                    <a:lnTo>
                      <a:pt x="24" y="96"/>
                    </a:lnTo>
                    <a:lnTo>
                      <a:pt x="18" y="102"/>
                    </a:lnTo>
                    <a:lnTo>
                      <a:pt x="24" y="132"/>
                    </a:lnTo>
                    <a:lnTo>
                      <a:pt x="24" y="132"/>
                    </a:lnTo>
                    <a:lnTo>
                      <a:pt x="78" y="108"/>
                    </a:lnTo>
                    <a:lnTo>
                      <a:pt x="78"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3" name="Freeform 273"/>
              <p:cNvSpPr>
                <a:spLocks/>
              </p:cNvSpPr>
              <p:nvPr/>
            </p:nvSpPr>
            <p:spPr bwMode="auto">
              <a:xfrm>
                <a:off x="3534" y="1992"/>
                <a:ext cx="30" cy="12"/>
              </a:xfrm>
              <a:custGeom>
                <a:avLst/>
                <a:gdLst>
                  <a:gd name="T0" fmla="*/ 30 w 30"/>
                  <a:gd name="T1" fmla="*/ 0 h 12"/>
                  <a:gd name="T2" fmla="*/ 30 w 30"/>
                  <a:gd name="T3" fmla="*/ 0 h 12"/>
                  <a:gd name="T4" fmla="*/ 0 w 30"/>
                  <a:gd name="T5" fmla="*/ 6 h 12"/>
                  <a:gd name="T6" fmla="*/ 0 w 30"/>
                  <a:gd name="T7" fmla="*/ 12 h 12"/>
                  <a:gd name="T8" fmla="*/ 0 w 30"/>
                  <a:gd name="T9" fmla="*/ 6 h 12"/>
                  <a:gd name="T10" fmla="*/ 30 w 30"/>
                  <a:gd name="T11" fmla="*/ 0 h 12"/>
                </a:gdLst>
                <a:ahLst/>
                <a:cxnLst>
                  <a:cxn ang="0">
                    <a:pos x="T0" y="T1"/>
                  </a:cxn>
                  <a:cxn ang="0">
                    <a:pos x="T2" y="T3"/>
                  </a:cxn>
                  <a:cxn ang="0">
                    <a:pos x="T4" y="T5"/>
                  </a:cxn>
                  <a:cxn ang="0">
                    <a:pos x="T6" y="T7"/>
                  </a:cxn>
                  <a:cxn ang="0">
                    <a:pos x="T8" y="T9"/>
                  </a:cxn>
                  <a:cxn ang="0">
                    <a:pos x="T10" y="T11"/>
                  </a:cxn>
                </a:cxnLst>
                <a:rect l="0" t="0" r="r" b="b"/>
                <a:pathLst>
                  <a:path w="30" h="12">
                    <a:moveTo>
                      <a:pt x="30" y="0"/>
                    </a:moveTo>
                    <a:lnTo>
                      <a:pt x="30" y="0"/>
                    </a:lnTo>
                    <a:lnTo>
                      <a:pt x="0" y="6"/>
                    </a:lnTo>
                    <a:lnTo>
                      <a:pt x="0" y="12"/>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4" name="Freeform 274"/>
              <p:cNvSpPr>
                <a:spLocks/>
              </p:cNvSpPr>
              <p:nvPr/>
            </p:nvSpPr>
            <p:spPr bwMode="auto">
              <a:xfrm>
                <a:off x="3636" y="1980"/>
                <a:ext cx="36" cy="30"/>
              </a:xfrm>
              <a:custGeom>
                <a:avLst/>
                <a:gdLst>
                  <a:gd name="T0" fmla="*/ 0 w 36"/>
                  <a:gd name="T1" fmla="*/ 0 h 30"/>
                  <a:gd name="T2" fmla="*/ 0 w 36"/>
                  <a:gd name="T3" fmla="*/ 0 h 30"/>
                  <a:gd name="T4" fmla="*/ 36 w 36"/>
                  <a:gd name="T5" fmla="*/ 18 h 30"/>
                  <a:gd name="T6" fmla="*/ 36 w 36"/>
                  <a:gd name="T7" fmla="*/ 30 h 30"/>
                  <a:gd name="T8" fmla="*/ 36 w 36"/>
                  <a:gd name="T9" fmla="*/ 18 h 30"/>
                  <a:gd name="T10" fmla="*/ 0 w 36"/>
                  <a:gd name="T11" fmla="*/ 0 h 30"/>
                </a:gdLst>
                <a:ahLst/>
                <a:cxnLst>
                  <a:cxn ang="0">
                    <a:pos x="T0" y="T1"/>
                  </a:cxn>
                  <a:cxn ang="0">
                    <a:pos x="T2" y="T3"/>
                  </a:cxn>
                  <a:cxn ang="0">
                    <a:pos x="T4" y="T5"/>
                  </a:cxn>
                  <a:cxn ang="0">
                    <a:pos x="T6" y="T7"/>
                  </a:cxn>
                  <a:cxn ang="0">
                    <a:pos x="T8" y="T9"/>
                  </a:cxn>
                  <a:cxn ang="0">
                    <a:pos x="T10" y="T11"/>
                  </a:cxn>
                </a:cxnLst>
                <a:rect l="0" t="0" r="r" b="b"/>
                <a:pathLst>
                  <a:path w="36" h="30">
                    <a:moveTo>
                      <a:pt x="0" y="0"/>
                    </a:moveTo>
                    <a:lnTo>
                      <a:pt x="0" y="0"/>
                    </a:lnTo>
                    <a:lnTo>
                      <a:pt x="36" y="18"/>
                    </a:lnTo>
                    <a:lnTo>
                      <a:pt x="36" y="30"/>
                    </a:lnTo>
                    <a:lnTo>
                      <a:pt x="3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5" name="Freeform 275"/>
              <p:cNvSpPr>
                <a:spLocks/>
              </p:cNvSpPr>
              <p:nvPr/>
            </p:nvSpPr>
            <p:spPr bwMode="auto">
              <a:xfrm>
                <a:off x="3768" y="2094"/>
                <a:ext cx="18" cy="0"/>
              </a:xfrm>
              <a:custGeom>
                <a:avLst/>
                <a:gdLst>
                  <a:gd name="T0" fmla="*/ 0 w 18"/>
                  <a:gd name="T1" fmla="*/ 18 w 18"/>
                  <a:gd name="T2" fmla="*/ 0 w 18"/>
                  <a:gd name="T3" fmla="*/ 0 w 18"/>
                </a:gdLst>
                <a:ahLst/>
                <a:cxnLst>
                  <a:cxn ang="0">
                    <a:pos x="T0" y="0"/>
                  </a:cxn>
                  <a:cxn ang="0">
                    <a:pos x="T1" y="0"/>
                  </a:cxn>
                  <a:cxn ang="0">
                    <a:pos x="T2" y="0"/>
                  </a:cxn>
                  <a:cxn ang="0">
                    <a:pos x="T3" y="0"/>
                  </a:cxn>
                </a:cxnLst>
                <a:rect l="0" t="0" r="r" b="b"/>
                <a:pathLst>
                  <a:path w="18">
                    <a:moveTo>
                      <a:pt x="0" y="0"/>
                    </a:move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6" name="Freeform 276"/>
              <p:cNvSpPr>
                <a:spLocks/>
              </p:cNvSpPr>
              <p:nvPr/>
            </p:nvSpPr>
            <p:spPr bwMode="auto">
              <a:xfrm>
                <a:off x="3390" y="2010"/>
                <a:ext cx="102" cy="78"/>
              </a:xfrm>
              <a:custGeom>
                <a:avLst/>
                <a:gdLst>
                  <a:gd name="T0" fmla="*/ 36 w 102"/>
                  <a:gd name="T1" fmla="*/ 0 h 78"/>
                  <a:gd name="T2" fmla="*/ 30 w 102"/>
                  <a:gd name="T3" fmla="*/ 12 h 78"/>
                  <a:gd name="T4" fmla="*/ 12 w 102"/>
                  <a:gd name="T5" fmla="*/ 0 h 78"/>
                  <a:gd name="T6" fmla="*/ 0 w 102"/>
                  <a:gd name="T7" fmla="*/ 6 h 78"/>
                  <a:gd name="T8" fmla="*/ 18 w 102"/>
                  <a:gd name="T9" fmla="*/ 36 h 78"/>
                  <a:gd name="T10" fmla="*/ 18 w 102"/>
                  <a:gd name="T11" fmla="*/ 48 h 78"/>
                  <a:gd name="T12" fmla="*/ 30 w 102"/>
                  <a:gd name="T13" fmla="*/ 54 h 78"/>
                  <a:gd name="T14" fmla="*/ 30 w 102"/>
                  <a:gd name="T15" fmla="*/ 66 h 78"/>
                  <a:gd name="T16" fmla="*/ 36 w 102"/>
                  <a:gd name="T17" fmla="*/ 66 h 78"/>
                  <a:gd name="T18" fmla="*/ 60 w 102"/>
                  <a:gd name="T19" fmla="*/ 54 h 78"/>
                  <a:gd name="T20" fmla="*/ 60 w 102"/>
                  <a:gd name="T21" fmla="*/ 54 h 78"/>
                  <a:gd name="T22" fmla="*/ 60 w 102"/>
                  <a:gd name="T23" fmla="*/ 54 h 78"/>
                  <a:gd name="T24" fmla="*/ 60 w 102"/>
                  <a:gd name="T25" fmla="*/ 72 h 78"/>
                  <a:gd name="T26" fmla="*/ 78 w 102"/>
                  <a:gd name="T27" fmla="*/ 78 h 78"/>
                  <a:gd name="T28" fmla="*/ 72 w 102"/>
                  <a:gd name="T29" fmla="*/ 60 h 78"/>
                  <a:gd name="T30" fmla="*/ 78 w 102"/>
                  <a:gd name="T31" fmla="*/ 60 h 78"/>
                  <a:gd name="T32" fmla="*/ 90 w 102"/>
                  <a:gd name="T33" fmla="*/ 36 h 78"/>
                  <a:gd name="T34" fmla="*/ 102 w 102"/>
                  <a:gd name="T35" fmla="*/ 36 h 78"/>
                  <a:gd name="T36" fmla="*/ 96 w 102"/>
                  <a:gd name="T37" fmla="*/ 24 h 78"/>
                  <a:gd name="T38" fmla="*/ 90 w 102"/>
                  <a:gd name="T39" fmla="*/ 30 h 78"/>
                  <a:gd name="T40" fmla="*/ 66 w 102"/>
                  <a:gd name="T41" fmla="*/ 0 h 78"/>
                  <a:gd name="T42" fmla="*/ 54 w 102"/>
                  <a:gd name="T43" fmla="*/ 12 h 78"/>
                  <a:gd name="T44" fmla="*/ 48 w 102"/>
                  <a:gd name="T45" fmla="*/ 12 h 78"/>
                  <a:gd name="T46" fmla="*/ 48 w 102"/>
                  <a:gd name="T47" fmla="*/ 12 h 78"/>
                  <a:gd name="T48" fmla="*/ 48 w 102"/>
                  <a:gd name="T49" fmla="*/ 12 h 78"/>
                  <a:gd name="T50" fmla="*/ 36 w 102"/>
                  <a:gd name="T5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78">
                    <a:moveTo>
                      <a:pt x="36" y="0"/>
                    </a:moveTo>
                    <a:lnTo>
                      <a:pt x="30" y="12"/>
                    </a:lnTo>
                    <a:lnTo>
                      <a:pt x="12" y="0"/>
                    </a:lnTo>
                    <a:lnTo>
                      <a:pt x="0" y="6"/>
                    </a:lnTo>
                    <a:lnTo>
                      <a:pt x="18" y="36"/>
                    </a:lnTo>
                    <a:lnTo>
                      <a:pt x="18" y="48"/>
                    </a:lnTo>
                    <a:lnTo>
                      <a:pt x="30" y="54"/>
                    </a:lnTo>
                    <a:lnTo>
                      <a:pt x="30" y="66"/>
                    </a:lnTo>
                    <a:lnTo>
                      <a:pt x="36" y="66"/>
                    </a:lnTo>
                    <a:lnTo>
                      <a:pt x="60" y="54"/>
                    </a:lnTo>
                    <a:lnTo>
                      <a:pt x="60" y="54"/>
                    </a:lnTo>
                    <a:lnTo>
                      <a:pt x="60" y="54"/>
                    </a:lnTo>
                    <a:lnTo>
                      <a:pt x="60" y="72"/>
                    </a:lnTo>
                    <a:lnTo>
                      <a:pt x="78" y="78"/>
                    </a:lnTo>
                    <a:lnTo>
                      <a:pt x="72" y="60"/>
                    </a:lnTo>
                    <a:lnTo>
                      <a:pt x="78" y="60"/>
                    </a:lnTo>
                    <a:lnTo>
                      <a:pt x="90" y="36"/>
                    </a:lnTo>
                    <a:lnTo>
                      <a:pt x="102" y="36"/>
                    </a:lnTo>
                    <a:lnTo>
                      <a:pt x="96" y="24"/>
                    </a:lnTo>
                    <a:lnTo>
                      <a:pt x="90" y="30"/>
                    </a:lnTo>
                    <a:lnTo>
                      <a:pt x="66" y="0"/>
                    </a:lnTo>
                    <a:lnTo>
                      <a:pt x="54" y="12"/>
                    </a:lnTo>
                    <a:lnTo>
                      <a:pt x="48" y="12"/>
                    </a:lnTo>
                    <a:lnTo>
                      <a:pt x="48" y="12"/>
                    </a:lnTo>
                    <a:lnTo>
                      <a:pt x="48" y="12"/>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7" name="Freeform 277"/>
              <p:cNvSpPr>
                <a:spLocks/>
              </p:cNvSpPr>
              <p:nvPr/>
            </p:nvSpPr>
            <p:spPr bwMode="auto">
              <a:xfrm>
                <a:off x="3444" y="2010"/>
                <a:ext cx="12" cy="12"/>
              </a:xfrm>
              <a:custGeom>
                <a:avLst/>
                <a:gdLst>
                  <a:gd name="T0" fmla="*/ 12 w 12"/>
                  <a:gd name="T1" fmla="*/ 0 h 12"/>
                  <a:gd name="T2" fmla="*/ 0 w 12"/>
                  <a:gd name="T3" fmla="*/ 12 h 12"/>
                  <a:gd name="T4" fmla="*/ 12 w 12"/>
                  <a:gd name="T5" fmla="*/ 0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8" name="Freeform 278"/>
              <p:cNvSpPr>
                <a:spLocks/>
              </p:cNvSpPr>
              <p:nvPr/>
            </p:nvSpPr>
            <p:spPr bwMode="auto">
              <a:xfrm>
                <a:off x="3426" y="2010"/>
                <a:ext cx="12" cy="12"/>
              </a:xfrm>
              <a:custGeom>
                <a:avLst/>
                <a:gdLst>
                  <a:gd name="T0" fmla="*/ 12 w 12"/>
                  <a:gd name="T1" fmla="*/ 12 h 12"/>
                  <a:gd name="T2" fmla="*/ 12 w 12"/>
                  <a:gd name="T3" fmla="*/ 12 h 12"/>
                  <a:gd name="T4" fmla="*/ 0 w 12"/>
                  <a:gd name="T5" fmla="*/ 0 h 12"/>
                  <a:gd name="T6" fmla="*/ 0 w 12"/>
                  <a:gd name="T7" fmla="*/ 0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12" y="12"/>
                    </a:lnTo>
                    <a:lnTo>
                      <a:pt x="0" y="0"/>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9" name="Freeform 279"/>
              <p:cNvSpPr>
                <a:spLocks/>
              </p:cNvSpPr>
              <p:nvPr/>
            </p:nvSpPr>
            <p:spPr bwMode="auto">
              <a:xfrm>
                <a:off x="3366" y="2016"/>
                <a:ext cx="54" cy="60"/>
              </a:xfrm>
              <a:custGeom>
                <a:avLst/>
                <a:gdLst>
                  <a:gd name="T0" fmla="*/ 0 w 54"/>
                  <a:gd name="T1" fmla="*/ 12 h 60"/>
                  <a:gd name="T2" fmla="*/ 6 w 54"/>
                  <a:gd name="T3" fmla="*/ 12 h 60"/>
                  <a:gd name="T4" fmla="*/ 0 w 54"/>
                  <a:gd name="T5" fmla="*/ 30 h 60"/>
                  <a:gd name="T6" fmla="*/ 12 w 54"/>
                  <a:gd name="T7" fmla="*/ 30 h 60"/>
                  <a:gd name="T8" fmla="*/ 18 w 54"/>
                  <a:gd name="T9" fmla="*/ 36 h 60"/>
                  <a:gd name="T10" fmla="*/ 18 w 54"/>
                  <a:gd name="T11" fmla="*/ 42 h 60"/>
                  <a:gd name="T12" fmla="*/ 18 w 54"/>
                  <a:gd name="T13" fmla="*/ 42 h 60"/>
                  <a:gd name="T14" fmla="*/ 18 w 54"/>
                  <a:gd name="T15" fmla="*/ 42 h 60"/>
                  <a:gd name="T16" fmla="*/ 30 w 54"/>
                  <a:gd name="T17" fmla="*/ 60 h 60"/>
                  <a:gd name="T18" fmla="*/ 54 w 54"/>
                  <a:gd name="T19" fmla="*/ 60 h 60"/>
                  <a:gd name="T20" fmla="*/ 54 w 54"/>
                  <a:gd name="T21" fmla="*/ 60 h 60"/>
                  <a:gd name="T22" fmla="*/ 54 w 54"/>
                  <a:gd name="T23" fmla="*/ 48 h 60"/>
                  <a:gd name="T24" fmla="*/ 42 w 54"/>
                  <a:gd name="T25" fmla="*/ 42 h 60"/>
                  <a:gd name="T26" fmla="*/ 42 w 54"/>
                  <a:gd name="T27" fmla="*/ 30 h 60"/>
                  <a:gd name="T28" fmla="*/ 24 w 54"/>
                  <a:gd name="T29" fmla="*/ 0 h 60"/>
                  <a:gd name="T30" fmla="*/ 18 w 54"/>
                  <a:gd name="T31" fmla="*/ 0 h 60"/>
                  <a:gd name="T32" fmla="*/ 0 w 54"/>
                  <a:gd name="T33" fmla="*/ 6 h 60"/>
                  <a:gd name="T34" fmla="*/ 0 w 54"/>
                  <a:gd name="T35"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0">
                    <a:moveTo>
                      <a:pt x="0" y="12"/>
                    </a:moveTo>
                    <a:lnTo>
                      <a:pt x="6" y="12"/>
                    </a:lnTo>
                    <a:lnTo>
                      <a:pt x="0" y="30"/>
                    </a:lnTo>
                    <a:lnTo>
                      <a:pt x="12" y="30"/>
                    </a:lnTo>
                    <a:lnTo>
                      <a:pt x="18" y="36"/>
                    </a:lnTo>
                    <a:lnTo>
                      <a:pt x="18" y="42"/>
                    </a:lnTo>
                    <a:lnTo>
                      <a:pt x="18" y="42"/>
                    </a:lnTo>
                    <a:lnTo>
                      <a:pt x="18" y="42"/>
                    </a:lnTo>
                    <a:lnTo>
                      <a:pt x="30" y="60"/>
                    </a:lnTo>
                    <a:lnTo>
                      <a:pt x="54" y="60"/>
                    </a:lnTo>
                    <a:lnTo>
                      <a:pt x="54" y="60"/>
                    </a:lnTo>
                    <a:lnTo>
                      <a:pt x="54" y="48"/>
                    </a:lnTo>
                    <a:lnTo>
                      <a:pt x="42" y="42"/>
                    </a:lnTo>
                    <a:lnTo>
                      <a:pt x="42" y="30"/>
                    </a:lnTo>
                    <a:lnTo>
                      <a:pt x="24" y="0"/>
                    </a:lnTo>
                    <a:lnTo>
                      <a:pt x="18" y="0"/>
                    </a:lnTo>
                    <a:lnTo>
                      <a:pt x="0"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0" name="Freeform 280"/>
              <p:cNvSpPr>
                <a:spLocks/>
              </p:cNvSpPr>
              <p:nvPr/>
            </p:nvSpPr>
            <p:spPr bwMode="auto">
              <a:xfrm>
                <a:off x="3294" y="1962"/>
                <a:ext cx="132" cy="60"/>
              </a:xfrm>
              <a:custGeom>
                <a:avLst/>
                <a:gdLst>
                  <a:gd name="T0" fmla="*/ 36 w 132"/>
                  <a:gd name="T1" fmla="*/ 18 h 60"/>
                  <a:gd name="T2" fmla="*/ 36 w 132"/>
                  <a:gd name="T3" fmla="*/ 48 h 60"/>
                  <a:gd name="T4" fmla="*/ 36 w 132"/>
                  <a:gd name="T5" fmla="*/ 48 h 60"/>
                  <a:gd name="T6" fmla="*/ 60 w 132"/>
                  <a:gd name="T7" fmla="*/ 48 h 60"/>
                  <a:gd name="T8" fmla="*/ 60 w 132"/>
                  <a:gd name="T9" fmla="*/ 48 h 60"/>
                  <a:gd name="T10" fmla="*/ 72 w 132"/>
                  <a:gd name="T11" fmla="*/ 60 h 60"/>
                  <a:gd name="T12" fmla="*/ 90 w 132"/>
                  <a:gd name="T13" fmla="*/ 54 h 60"/>
                  <a:gd name="T14" fmla="*/ 96 w 132"/>
                  <a:gd name="T15" fmla="*/ 54 h 60"/>
                  <a:gd name="T16" fmla="*/ 108 w 132"/>
                  <a:gd name="T17" fmla="*/ 48 h 60"/>
                  <a:gd name="T18" fmla="*/ 108 w 132"/>
                  <a:gd name="T19" fmla="*/ 48 h 60"/>
                  <a:gd name="T20" fmla="*/ 108 w 132"/>
                  <a:gd name="T21" fmla="*/ 48 h 60"/>
                  <a:gd name="T22" fmla="*/ 126 w 132"/>
                  <a:gd name="T23" fmla="*/ 60 h 60"/>
                  <a:gd name="T24" fmla="*/ 132 w 132"/>
                  <a:gd name="T25" fmla="*/ 48 h 60"/>
                  <a:gd name="T26" fmla="*/ 132 w 132"/>
                  <a:gd name="T27" fmla="*/ 42 h 60"/>
                  <a:gd name="T28" fmla="*/ 132 w 132"/>
                  <a:gd name="T29" fmla="*/ 42 h 60"/>
                  <a:gd name="T30" fmla="*/ 102 w 132"/>
                  <a:gd name="T31" fmla="*/ 18 h 60"/>
                  <a:gd name="T32" fmla="*/ 78 w 132"/>
                  <a:gd name="T33" fmla="*/ 24 h 60"/>
                  <a:gd name="T34" fmla="*/ 60 w 132"/>
                  <a:gd name="T35" fmla="*/ 12 h 60"/>
                  <a:gd name="T36" fmla="*/ 42 w 132"/>
                  <a:gd name="T37" fmla="*/ 12 h 60"/>
                  <a:gd name="T38" fmla="*/ 18 w 132"/>
                  <a:gd name="T39" fmla="*/ 0 h 60"/>
                  <a:gd name="T40" fmla="*/ 0 w 132"/>
                  <a:gd name="T41" fmla="*/ 0 h 60"/>
                  <a:gd name="T42" fmla="*/ 12 w 132"/>
                  <a:gd name="T43" fmla="*/ 12 h 60"/>
                  <a:gd name="T44" fmla="*/ 36 w 132"/>
                  <a:gd name="T45"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60">
                    <a:moveTo>
                      <a:pt x="36" y="18"/>
                    </a:moveTo>
                    <a:lnTo>
                      <a:pt x="36" y="48"/>
                    </a:lnTo>
                    <a:lnTo>
                      <a:pt x="36" y="48"/>
                    </a:lnTo>
                    <a:lnTo>
                      <a:pt x="60" y="48"/>
                    </a:lnTo>
                    <a:lnTo>
                      <a:pt x="60" y="48"/>
                    </a:lnTo>
                    <a:lnTo>
                      <a:pt x="72" y="60"/>
                    </a:lnTo>
                    <a:lnTo>
                      <a:pt x="90" y="54"/>
                    </a:lnTo>
                    <a:lnTo>
                      <a:pt x="96" y="54"/>
                    </a:lnTo>
                    <a:lnTo>
                      <a:pt x="108" y="48"/>
                    </a:lnTo>
                    <a:lnTo>
                      <a:pt x="108" y="48"/>
                    </a:lnTo>
                    <a:lnTo>
                      <a:pt x="108" y="48"/>
                    </a:lnTo>
                    <a:lnTo>
                      <a:pt x="126" y="60"/>
                    </a:lnTo>
                    <a:lnTo>
                      <a:pt x="132" y="48"/>
                    </a:lnTo>
                    <a:lnTo>
                      <a:pt x="132" y="42"/>
                    </a:lnTo>
                    <a:lnTo>
                      <a:pt x="132" y="42"/>
                    </a:lnTo>
                    <a:lnTo>
                      <a:pt x="102" y="18"/>
                    </a:lnTo>
                    <a:lnTo>
                      <a:pt x="78" y="24"/>
                    </a:lnTo>
                    <a:lnTo>
                      <a:pt x="60" y="12"/>
                    </a:lnTo>
                    <a:lnTo>
                      <a:pt x="42" y="12"/>
                    </a:lnTo>
                    <a:lnTo>
                      <a:pt x="18" y="0"/>
                    </a:lnTo>
                    <a:lnTo>
                      <a:pt x="0" y="0"/>
                    </a:lnTo>
                    <a:lnTo>
                      <a:pt x="12" y="12"/>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1" name="Freeform 281"/>
              <p:cNvSpPr>
                <a:spLocks/>
              </p:cNvSpPr>
              <p:nvPr/>
            </p:nvSpPr>
            <p:spPr bwMode="auto">
              <a:xfrm>
                <a:off x="3294" y="1962"/>
                <a:ext cx="1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2" name="Freeform 282"/>
              <p:cNvSpPr>
                <a:spLocks/>
              </p:cNvSpPr>
              <p:nvPr/>
            </p:nvSpPr>
            <p:spPr bwMode="auto">
              <a:xfrm>
                <a:off x="3372" y="1980"/>
                <a:ext cx="54" cy="24"/>
              </a:xfrm>
              <a:custGeom>
                <a:avLst/>
                <a:gdLst>
                  <a:gd name="T0" fmla="*/ 54 w 54"/>
                  <a:gd name="T1" fmla="*/ 24 h 24"/>
                  <a:gd name="T2" fmla="*/ 54 w 54"/>
                  <a:gd name="T3" fmla="*/ 24 h 24"/>
                  <a:gd name="T4" fmla="*/ 24 w 54"/>
                  <a:gd name="T5" fmla="*/ 0 h 24"/>
                  <a:gd name="T6" fmla="*/ 0 w 54"/>
                  <a:gd name="T7" fmla="*/ 6 h 24"/>
                  <a:gd name="T8" fmla="*/ 24 w 54"/>
                  <a:gd name="T9" fmla="*/ 0 h 24"/>
                  <a:gd name="T10" fmla="*/ 54 w 54"/>
                  <a:gd name="T11" fmla="*/ 24 h 24"/>
                </a:gdLst>
                <a:ahLst/>
                <a:cxnLst>
                  <a:cxn ang="0">
                    <a:pos x="T0" y="T1"/>
                  </a:cxn>
                  <a:cxn ang="0">
                    <a:pos x="T2" y="T3"/>
                  </a:cxn>
                  <a:cxn ang="0">
                    <a:pos x="T4" y="T5"/>
                  </a:cxn>
                  <a:cxn ang="0">
                    <a:pos x="T6" y="T7"/>
                  </a:cxn>
                  <a:cxn ang="0">
                    <a:pos x="T8" y="T9"/>
                  </a:cxn>
                  <a:cxn ang="0">
                    <a:pos x="T10" y="T11"/>
                  </a:cxn>
                </a:cxnLst>
                <a:rect l="0" t="0" r="r" b="b"/>
                <a:pathLst>
                  <a:path w="54" h="24">
                    <a:moveTo>
                      <a:pt x="54" y="24"/>
                    </a:moveTo>
                    <a:lnTo>
                      <a:pt x="54" y="24"/>
                    </a:lnTo>
                    <a:lnTo>
                      <a:pt x="24" y="0"/>
                    </a:lnTo>
                    <a:lnTo>
                      <a:pt x="0" y="6"/>
                    </a:lnTo>
                    <a:lnTo>
                      <a:pt x="24" y="0"/>
                    </a:lnTo>
                    <a:lnTo>
                      <a:pt x="5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3" name="Freeform 283"/>
              <p:cNvSpPr>
                <a:spLocks/>
              </p:cNvSpPr>
              <p:nvPr/>
            </p:nvSpPr>
            <p:spPr bwMode="auto">
              <a:xfrm>
                <a:off x="3426" y="2004"/>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4" name="Freeform 284"/>
              <p:cNvSpPr>
                <a:spLocks/>
              </p:cNvSpPr>
              <p:nvPr/>
            </p:nvSpPr>
            <p:spPr bwMode="auto">
              <a:xfrm>
                <a:off x="3390" y="2010"/>
                <a:ext cx="12" cy="6"/>
              </a:xfrm>
              <a:custGeom>
                <a:avLst/>
                <a:gdLst>
                  <a:gd name="T0" fmla="*/ 12 w 12"/>
                  <a:gd name="T1" fmla="*/ 0 h 6"/>
                  <a:gd name="T2" fmla="*/ 12 w 12"/>
                  <a:gd name="T3" fmla="*/ 0 h 6"/>
                  <a:gd name="T4" fmla="*/ 0 w 12"/>
                  <a:gd name="T5" fmla="*/ 6 h 6"/>
                  <a:gd name="T6" fmla="*/ 0 w 12"/>
                  <a:gd name="T7" fmla="*/ 6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12" y="0"/>
                    </a:ln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5" name="Freeform 285"/>
              <p:cNvSpPr>
                <a:spLocks/>
              </p:cNvSpPr>
              <p:nvPr/>
            </p:nvSpPr>
            <p:spPr bwMode="auto">
              <a:xfrm>
                <a:off x="3420" y="2010"/>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6" name="Rectangle 286"/>
              <p:cNvSpPr>
                <a:spLocks noChangeArrowheads="1"/>
              </p:cNvSpPr>
              <p:nvPr/>
            </p:nvSpPr>
            <p:spPr bwMode="auto">
              <a:xfrm>
                <a:off x="3426" y="201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7" name="Freeform 287"/>
              <p:cNvSpPr>
                <a:spLocks/>
              </p:cNvSpPr>
              <p:nvPr/>
            </p:nvSpPr>
            <p:spPr bwMode="auto">
              <a:xfrm>
                <a:off x="3384" y="2016"/>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8" name="Freeform 288"/>
              <p:cNvSpPr>
                <a:spLocks/>
              </p:cNvSpPr>
              <p:nvPr/>
            </p:nvSpPr>
            <p:spPr bwMode="auto">
              <a:xfrm>
                <a:off x="3048" y="2004"/>
                <a:ext cx="54" cy="48"/>
              </a:xfrm>
              <a:custGeom>
                <a:avLst/>
                <a:gdLst>
                  <a:gd name="T0" fmla="*/ 18 w 54"/>
                  <a:gd name="T1" fmla="*/ 0 h 48"/>
                  <a:gd name="T2" fmla="*/ 18 w 54"/>
                  <a:gd name="T3" fmla="*/ 0 h 48"/>
                  <a:gd name="T4" fmla="*/ 0 w 54"/>
                  <a:gd name="T5" fmla="*/ 0 h 48"/>
                  <a:gd name="T6" fmla="*/ 0 w 54"/>
                  <a:gd name="T7" fmla="*/ 6 h 48"/>
                  <a:gd name="T8" fmla="*/ 0 w 54"/>
                  <a:gd name="T9" fmla="*/ 12 h 48"/>
                  <a:gd name="T10" fmla="*/ 6 w 54"/>
                  <a:gd name="T11" fmla="*/ 12 h 48"/>
                  <a:gd name="T12" fmla="*/ 0 w 54"/>
                  <a:gd name="T13" fmla="*/ 24 h 48"/>
                  <a:gd name="T14" fmla="*/ 0 w 54"/>
                  <a:gd name="T15" fmla="*/ 30 h 48"/>
                  <a:gd name="T16" fmla="*/ 0 w 54"/>
                  <a:gd name="T17" fmla="*/ 36 h 48"/>
                  <a:gd name="T18" fmla="*/ 12 w 54"/>
                  <a:gd name="T19" fmla="*/ 30 h 48"/>
                  <a:gd name="T20" fmla="*/ 0 w 54"/>
                  <a:gd name="T21" fmla="*/ 42 h 48"/>
                  <a:gd name="T22" fmla="*/ 0 w 54"/>
                  <a:gd name="T23" fmla="*/ 48 h 48"/>
                  <a:gd name="T24" fmla="*/ 24 w 54"/>
                  <a:gd name="T25" fmla="*/ 24 h 48"/>
                  <a:gd name="T26" fmla="*/ 48 w 54"/>
                  <a:gd name="T27" fmla="*/ 24 h 48"/>
                  <a:gd name="T28" fmla="*/ 54 w 54"/>
                  <a:gd name="T29" fmla="*/ 18 h 48"/>
                  <a:gd name="T30" fmla="*/ 36 w 54"/>
                  <a:gd name="T31" fmla="*/ 6 h 48"/>
                  <a:gd name="T32" fmla="*/ 36 w 54"/>
                  <a:gd name="T33" fmla="*/ 0 h 48"/>
                  <a:gd name="T34" fmla="*/ 24 w 54"/>
                  <a:gd name="T35" fmla="*/ 0 h 48"/>
                  <a:gd name="T36" fmla="*/ 18 w 54"/>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8">
                    <a:moveTo>
                      <a:pt x="18" y="0"/>
                    </a:moveTo>
                    <a:lnTo>
                      <a:pt x="18" y="0"/>
                    </a:lnTo>
                    <a:lnTo>
                      <a:pt x="0" y="0"/>
                    </a:lnTo>
                    <a:lnTo>
                      <a:pt x="0" y="6"/>
                    </a:lnTo>
                    <a:lnTo>
                      <a:pt x="0" y="12"/>
                    </a:lnTo>
                    <a:lnTo>
                      <a:pt x="6" y="12"/>
                    </a:lnTo>
                    <a:lnTo>
                      <a:pt x="0" y="24"/>
                    </a:lnTo>
                    <a:lnTo>
                      <a:pt x="0" y="30"/>
                    </a:lnTo>
                    <a:lnTo>
                      <a:pt x="0" y="36"/>
                    </a:lnTo>
                    <a:lnTo>
                      <a:pt x="12" y="30"/>
                    </a:lnTo>
                    <a:lnTo>
                      <a:pt x="0" y="42"/>
                    </a:lnTo>
                    <a:lnTo>
                      <a:pt x="0" y="48"/>
                    </a:lnTo>
                    <a:lnTo>
                      <a:pt x="24" y="24"/>
                    </a:lnTo>
                    <a:lnTo>
                      <a:pt x="48" y="24"/>
                    </a:lnTo>
                    <a:lnTo>
                      <a:pt x="54" y="18"/>
                    </a:lnTo>
                    <a:lnTo>
                      <a:pt x="36" y="6"/>
                    </a:lnTo>
                    <a:lnTo>
                      <a:pt x="36" y="0"/>
                    </a:lnTo>
                    <a:lnTo>
                      <a:pt x="24"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9" name="Freeform 289"/>
              <p:cNvSpPr>
                <a:spLocks/>
              </p:cNvSpPr>
              <p:nvPr/>
            </p:nvSpPr>
            <p:spPr bwMode="auto">
              <a:xfrm>
                <a:off x="3048" y="1998"/>
                <a:ext cx="342" cy="150"/>
              </a:xfrm>
              <a:custGeom>
                <a:avLst/>
                <a:gdLst>
                  <a:gd name="T0" fmla="*/ 192 w 342"/>
                  <a:gd name="T1" fmla="*/ 138 h 150"/>
                  <a:gd name="T2" fmla="*/ 192 w 342"/>
                  <a:gd name="T3" fmla="*/ 126 h 150"/>
                  <a:gd name="T4" fmla="*/ 192 w 342"/>
                  <a:gd name="T5" fmla="*/ 126 h 150"/>
                  <a:gd name="T6" fmla="*/ 192 w 342"/>
                  <a:gd name="T7" fmla="*/ 126 h 150"/>
                  <a:gd name="T8" fmla="*/ 210 w 342"/>
                  <a:gd name="T9" fmla="*/ 132 h 150"/>
                  <a:gd name="T10" fmla="*/ 222 w 342"/>
                  <a:gd name="T11" fmla="*/ 126 h 150"/>
                  <a:gd name="T12" fmla="*/ 240 w 342"/>
                  <a:gd name="T13" fmla="*/ 132 h 150"/>
                  <a:gd name="T14" fmla="*/ 270 w 342"/>
                  <a:gd name="T15" fmla="*/ 120 h 150"/>
                  <a:gd name="T16" fmla="*/ 294 w 342"/>
                  <a:gd name="T17" fmla="*/ 120 h 150"/>
                  <a:gd name="T18" fmla="*/ 294 w 342"/>
                  <a:gd name="T19" fmla="*/ 120 h 150"/>
                  <a:gd name="T20" fmla="*/ 300 w 342"/>
                  <a:gd name="T21" fmla="*/ 120 h 150"/>
                  <a:gd name="T22" fmla="*/ 300 w 342"/>
                  <a:gd name="T23" fmla="*/ 120 h 150"/>
                  <a:gd name="T24" fmla="*/ 312 w 342"/>
                  <a:gd name="T25" fmla="*/ 114 h 150"/>
                  <a:gd name="T26" fmla="*/ 312 w 342"/>
                  <a:gd name="T27" fmla="*/ 114 h 150"/>
                  <a:gd name="T28" fmla="*/ 312 w 342"/>
                  <a:gd name="T29" fmla="*/ 114 h 150"/>
                  <a:gd name="T30" fmla="*/ 318 w 342"/>
                  <a:gd name="T31" fmla="*/ 120 h 150"/>
                  <a:gd name="T32" fmla="*/ 330 w 342"/>
                  <a:gd name="T33" fmla="*/ 114 h 150"/>
                  <a:gd name="T34" fmla="*/ 342 w 342"/>
                  <a:gd name="T35" fmla="*/ 120 h 150"/>
                  <a:gd name="T36" fmla="*/ 336 w 342"/>
                  <a:gd name="T37" fmla="*/ 114 h 150"/>
                  <a:gd name="T38" fmla="*/ 336 w 342"/>
                  <a:gd name="T39" fmla="*/ 108 h 150"/>
                  <a:gd name="T40" fmla="*/ 330 w 342"/>
                  <a:gd name="T41" fmla="*/ 72 h 150"/>
                  <a:gd name="T42" fmla="*/ 336 w 342"/>
                  <a:gd name="T43" fmla="*/ 60 h 150"/>
                  <a:gd name="T44" fmla="*/ 336 w 342"/>
                  <a:gd name="T45" fmla="*/ 60 h 150"/>
                  <a:gd name="T46" fmla="*/ 336 w 342"/>
                  <a:gd name="T47" fmla="*/ 54 h 150"/>
                  <a:gd name="T48" fmla="*/ 330 w 342"/>
                  <a:gd name="T49" fmla="*/ 48 h 150"/>
                  <a:gd name="T50" fmla="*/ 318 w 342"/>
                  <a:gd name="T51" fmla="*/ 48 h 150"/>
                  <a:gd name="T52" fmla="*/ 324 w 342"/>
                  <a:gd name="T53" fmla="*/ 30 h 150"/>
                  <a:gd name="T54" fmla="*/ 318 w 342"/>
                  <a:gd name="T55" fmla="*/ 30 h 150"/>
                  <a:gd name="T56" fmla="*/ 318 w 342"/>
                  <a:gd name="T57" fmla="*/ 24 h 150"/>
                  <a:gd name="T58" fmla="*/ 318 w 342"/>
                  <a:gd name="T59" fmla="*/ 24 h 150"/>
                  <a:gd name="T60" fmla="*/ 306 w 342"/>
                  <a:gd name="T61" fmla="*/ 12 h 150"/>
                  <a:gd name="T62" fmla="*/ 306 w 342"/>
                  <a:gd name="T63" fmla="*/ 12 h 150"/>
                  <a:gd name="T64" fmla="*/ 282 w 342"/>
                  <a:gd name="T65" fmla="*/ 12 h 150"/>
                  <a:gd name="T66" fmla="*/ 282 w 342"/>
                  <a:gd name="T67" fmla="*/ 12 h 150"/>
                  <a:gd name="T68" fmla="*/ 282 w 342"/>
                  <a:gd name="T69" fmla="*/ 12 h 150"/>
                  <a:gd name="T70" fmla="*/ 258 w 342"/>
                  <a:gd name="T71" fmla="*/ 30 h 150"/>
                  <a:gd name="T72" fmla="*/ 210 w 342"/>
                  <a:gd name="T73" fmla="*/ 30 h 150"/>
                  <a:gd name="T74" fmla="*/ 162 w 342"/>
                  <a:gd name="T75" fmla="*/ 0 h 150"/>
                  <a:gd name="T76" fmla="*/ 126 w 342"/>
                  <a:gd name="T77" fmla="*/ 6 h 150"/>
                  <a:gd name="T78" fmla="*/ 96 w 342"/>
                  <a:gd name="T79" fmla="*/ 30 h 150"/>
                  <a:gd name="T80" fmla="*/ 54 w 342"/>
                  <a:gd name="T81" fmla="*/ 24 h 150"/>
                  <a:gd name="T82" fmla="*/ 60 w 342"/>
                  <a:gd name="T83" fmla="*/ 36 h 150"/>
                  <a:gd name="T84" fmla="*/ 30 w 342"/>
                  <a:gd name="T85" fmla="*/ 48 h 150"/>
                  <a:gd name="T86" fmla="*/ 18 w 342"/>
                  <a:gd name="T87" fmla="*/ 42 h 150"/>
                  <a:gd name="T88" fmla="*/ 0 w 342"/>
                  <a:gd name="T89" fmla="*/ 60 h 150"/>
                  <a:gd name="T90" fmla="*/ 0 w 342"/>
                  <a:gd name="T91" fmla="*/ 66 h 150"/>
                  <a:gd name="T92" fmla="*/ 12 w 342"/>
                  <a:gd name="T93" fmla="*/ 66 h 150"/>
                  <a:gd name="T94" fmla="*/ 12 w 342"/>
                  <a:gd name="T95" fmla="*/ 90 h 150"/>
                  <a:gd name="T96" fmla="*/ 0 w 342"/>
                  <a:gd name="T97" fmla="*/ 90 h 150"/>
                  <a:gd name="T98" fmla="*/ 24 w 342"/>
                  <a:gd name="T99" fmla="*/ 120 h 150"/>
                  <a:gd name="T100" fmla="*/ 54 w 342"/>
                  <a:gd name="T101" fmla="*/ 132 h 150"/>
                  <a:gd name="T102" fmla="*/ 60 w 342"/>
                  <a:gd name="T103" fmla="*/ 144 h 150"/>
                  <a:gd name="T104" fmla="*/ 78 w 342"/>
                  <a:gd name="T105" fmla="*/ 138 h 150"/>
                  <a:gd name="T106" fmla="*/ 84 w 342"/>
                  <a:gd name="T107" fmla="*/ 126 h 150"/>
                  <a:gd name="T108" fmla="*/ 126 w 342"/>
                  <a:gd name="T109" fmla="*/ 150 h 150"/>
                  <a:gd name="T110" fmla="*/ 156 w 342"/>
                  <a:gd name="T111" fmla="*/ 126 h 150"/>
                  <a:gd name="T112" fmla="*/ 174 w 342"/>
                  <a:gd name="T113" fmla="*/ 132 h 150"/>
                  <a:gd name="T114" fmla="*/ 186 w 342"/>
                  <a:gd name="T115" fmla="*/ 132 h 150"/>
                  <a:gd name="T116" fmla="*/ 174 w 342"/>
                  <a:gd name="T117" fmla="*/ 144 h 150"/>
                  <a:gd name="T118" fmla="*/ 180 w 342"/>
                  <a:gd name="T119" fmla="*/ 144 h 150"/>
                  <a:gd name="T120" fmla="*/ 186 w 342"/>
                  <a:gd name="T121" fmla="*/ 150 h 150"/>
                  <a:gd name="T122" fmla="*/ 192 w 342"/>
                  <a:gd name="T123"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 h="150">
                    <a:moveTo>
                      <a:pt x="192" y="138"/>
                    </a:moveTo>
                    <a:lnTo>
                      <a:pt x="192" y="126"/>
                    </a:lnTo>
                    <a:lnTo>
                      <a:pt x="192" y="126"/>
                    </a:lnTo>
                    <a:lnTo>
                      <a:pt x="192" y="126"/>
                    </a:lnTo>
                    <a:lnTo>
                      <a:pt x="210" y="132"/>
                    </a:lnTo>
                    <a:lnTo>
                      <a:pt x="222" y="126"/>
                    </a:lnTo>
                    <a:lnTo>
                      <a:pt x="240" y="132"/>
                    </a:lnTo>
                    <a:lnTo>
                      <a:pt x="270" y="120"/>
                    </a:lnTo>
                    <a:lnTo>
                      <a:pt x="294" y="120"/>
                    </a:lnTo>
                    <a:lnTo>
                      <a:pt x="294" y="120"/>
                    </a:lnTo>
                    <a:lnTo>
                      <a:pt x="300" y="120"/>
                    </a:lnTo>
                    <a:lnTo>
                      <a:pt x="300" y="120"/>
                    </a:lnTo>
                    <a:lnTo>
                      <a:pt x="312" y="114"/>
                    </a:lnTo>
                    <a:lnTo>
                      <a:pt x="312" y="114"/>
                    </a:lnTo>
                    <a:lnTo>
                      <a:pt x="312" y="114"/>
                    </a:lnTo>
                    <a:lnTo>
                      <a:pt x="318" y="120"/>
                    </a:lnTo>
                    <a:lnTo>
                      <a:pt x="330" y="114"/>
                    </a:lnTo>
                    <a:lnTo>
                      <a:pt x="342" y="120"/>
                    </a:lnTo>
                    <a:lnTo>
                      <a:pt x="336" y="114"/>
                    </a:lnTo>
                    <a:lnTo>
                      <a:pt x="336" y="108"/>
                    </a:lnTo>
                    <a:lnTo>
                      <a:pt x="330" y="72"/>
                    </a:lnTo>
                    <a:lnTo>
                      <a:pt x="336" y="60"/>
                    </a:lnTo>
                    <a:lnTo>
                      <a:pt x="336" y="60"/>
                    </a:lnTo>
                    <a:lnTo>
                      <a:pt x="336" y="54"/>
                    </a:lnTo>
                    <a:lnTo>
                      <a:pt x="330" y="48"/>
                    </a:lnTo>
                    <a:lnTo>
                      <a:pt x="318" y="48"/>
                    </a:lnTo>
                    <a:lnTo>
                      <a:pt x="324" y="30"/>
                    </a:lnTo>
                    <a:lnTo>
                      <a:pt x="318" y="30"/>
                    </a:lnTo>
                    <a:lnTo>
                      <a:pt x="318" y="24"/>
                    </a:lnTo>
                    <a:lnTo>
                      <a:pt x="318" y="24"/>
                    </a:lnTo>
                    <a:lnTo>
                      <a:pt x="306" y="12"/>
                    </a:lnTo>
                    <a:lnTo>
                      <a:pt x="306" y="12"/>
                    </a:lnTo>
                    <a:lnTo>
                      <a:pt x="282" y="12"/>
                    </a:lnTo>
                    <a:lnTo>
                      <a:pt x="282" y="12"/>
                    </a:lnTo>
                    <a:lnTo>
                      <a:pt x="282" y="12"/>
                    </a:lnTo>
                    <a:lnTo>
                      <a:pt x="258" y="30"/>
                    </a:lnTo>
                    <a:lnTo>
                      <a:pt x="210" y="30"/>
                    </a:lnTo>
                    <a:lnTo>
                      <a:pt x="162" y="0"/>
                    </a:lnTo>
                    <a:lnTo>
                      <a:pt x="126" y="6"/>
                    </a:lnTo>
                    <a:lnTo>
                      <a:pt x="96" y="30"/>
                    </a:lnTo>
                    <a:lnTo>
                      <a:pt x="54" y="24"/>
                    </a:lnTo>
                    <a:lnTo>
                      <a:pt x="60" y="36"/>
                    </a:lnTo>
                    <a:lnTo>
                      <a:pt x="30" y="48"/>
                    </a:lnTo>
                    <a:lnTo>
                      <a:pt x="18" y="42"/>
                    </a:lnTo>
                    <a:lnTo>
                      <a:pt x="0" y="60"/>
                    </a:lnTo>
                    <a:lnTo>
                      <a:pt x="0" y="66"/>
                    </a:lnTo>
                    <a:lnTo>
                      <a:pt x="12" y="66"/>
                    </a:lnTo>
                    <a:lnTo>
                      <a:pt x="12" y="90"/>
                    </a:lnTo>
                    <a:lnTo>
                      <a:pt x="0" y="90"/>
                    </a:lnTo>
                    <a:lnTo>
                      <a:pt x="24" y="120"/>
                    </a:lnTo>
                    <a:lnTo>
                      <a:pt x="54" y="132"/>
                    </a:lnTo>
                    <a:lnTo>
                      <a:pt x="60" y="144"/>
                    </a:lnTo>
                    <a:lnTo>
                      <a:pt x="78" y="138"/>
                    </a:lnTo>
                    <a:lnTo>
                      <a:pt x="84" y="126"/>
                    </a:lnTo>
                    <a:lnTo>
                      <a:pt x="126" y="150"/>
                    </a:lnTo>
                    <a:lnTo>
                      <a:pt x="156" y="126"/>
                    </a:lnTo>
                    <a:lnTo>
                      <a:pt x="174" y="132"/>
                    </a:lnTo>
                    <a:lnTo>
                      <a:pt x="186" y="132"/>
                    </a:lnTo>
                    <a:lnTo>
                      <a:pt x="174" y="144"/>
                    </a:lnTo>
                    <a:lnTo>
                      <a:pt x="180" y="144"/>
                    </a:lnTo>
                    <a:lnTo>
                      <a:pt x="186" y="150"/>
                    </a:lnTo>
                    <a:lnTo>
                      <a:pt x="192"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0" name="Freeform 290"/>
              <p:cNvSpPr>
                <a:spLocks/>
              </p:cNvSpPr>
              <p:nvPr/>
            </p:nvSpPr>
            <p:spPr bwMode="auto">
              <a:xfrm>
                <a:off x="3180" y="2154"/>
                <a:ext cx="24" cy="18"/>
              </a:xfrm>
              <a:custGeom>
                <a:avLst/>
                <a:gdLst>
                  <a:gd name="T0" fmla="*/ 12 w 24"/>
                  <a:gd name="T1" fmla="*/ 18 h 18"/>
                  <a:gd name="T2" fmla="*/ 12 w 24"/>
                  <a:gd name="T3" fmla="*/ 12 h 18"/>
                  <a:gd name="T4" fmla="*/ 24 w 24"/>
                  <a:gd name="T5" fmla="*/ 0 h 18"/>
                  <a:gd name="T6" fmla="*/ 12 w 24"/>
                  <a:gd name="T7" fmla="*/ 6 h 18"/>
                  <a:gd name="T8" fmla="*/ 0 w 24"/>
                  <a:gd name="T9" fmla="*/ 6 h 18"/>
                  <a:gd name="T10" fmla="*/ 12 w 24"/>
                  <a:gd name="T11" fmla="*/ 18 h 18"/>
                  <a:gd name="T12" fmla="*/ 12 w 2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12" y="18"/>
                    </a:moveTo>
                    <a:lnTo>
                      <a:pt x="12" y="12"/>
                    </a:lnTo>
                    <a:lnTo>
                      <a:pt x="24" y="0"/>
                    </a:lnTo>
                    <a:lnTo>
                      <a:pt x="12" y="6"/>
                    </a:lnTo>
                    <a:lnTo>
                      <a:pt x="0" y="6"/>
                    </a:lnTo>
                    <a:lnTo>
                      <a:pt x="12"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1" name="Rectangle 291"/>
              <p:cNvSpPr>
                <a:spLocks noChangeArrowheads="1"/>
              </p:cNvSpPr>
              <p:nvPr/>
            </p:nvSpPr>
            <p:spPr bwMode="auto">
              <a:xfrm>
                <a:off x="3384" y="2052"/>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2" name="Freeform 292"/>
              <p:cNvSpPr>
                <a:spLocks/>
              </p:cNvSpPr>
              <p:nvPr/>
            </p:nvSpPr>
            <p:spPr bwMode="auto">
              <a:xfrm>
                <a:off x="3366" y="2022"/>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3" name="Rectangle 293"/>
              <p:cNvSpPr>
                <a:spLocks noChangeArrowheads="1"/>
              </p:cNvSpPr>
              <p:nvPr/>
            </p:nvSpPr>
            <p:spPr bwMode="auto">
              <a:xfrm>
                <a:off x="3330" y="2010"/>
                <a:ext cx="24"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4" name="Freeform 294"/>
              <p:cNvSpPr>
                <a:spLocks/>
              </p:cNvSpPr>
              <p:nvPr/>
            </p:nvSpPr>
            <p:spPr bwMode="auto">
              <a:xfrm>
                <a:off x="3162" y="2160"/>
                <a:ext cx="30" cy="18"/>
              </a:xfrm>
              <a:custGeom>
                <a:avLst/>
                <a:gdLst>
                  <a:gd name="T0" fmla="*/ 12 w 30"/>
                  <a:gd name="T1" fmla="*/ 18 h 18"/>
                  <a:gd name="T2" fmla="*/ 24 w 30"/>
                  <a:gd name="T3" fmla="*/ 12 h 18"/>
                  <a:gd name="T4" fmla="*/ 30 w 30"/>
                  <a:gd name="T5" fmla="*/ 12 h 18"/>
                  <a:gd name="T6" fmla="*/ 18 w 30"/>
                  <a:gd name="T7" fmla="*/ 0 h 18"/>
                  <a:gd name="T8" fmla="*/ 18 w 30"/>
                  <a:gd name="T9" fmla="*/ 0 h 18"/>
                  <a:gd name="T10" fmla="*/ 18 w 30"/>
                  <a:gd name="T11" fmla="*/ 6 h 18"/>
                  <a:gd name="T12" fmla="*/ 6 w 30"/>
                  <a:gd name="T13" fmla="*/ 6 h 18"/>
                  <a:gd name="T14" fmla="*/ 0 w 30"/>
                  <a:gd name="T15" fmla="*/ 6 h 18"/>
                  <a:gd name="T16" fmla="*/ 0 w 30"/>
                  <a:gd name="T17" fmla="*/ 18 h 18"/>
                  <a:gd name="T18" fmla="*/ 12 w 30"/>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8">
                    <a:moveTo>
                      <a:pt x="12" y="18"/>
                    </a:moveTo>
                    <a:lnTo>
                      <a:pt x="24" y="12"/>
                    </a:lnTo>
                    <a:lnTo>
                      <a:pt x="30" y="12"/>
                    </a:lnTo>
                    <a:lnTo>
                      <a:pt x="18" y="0"/>
                    </a:lnTo>
                    <a:lnTo>
                      <a:pt x="18" y="0"/>
                    </a:lnTo>
                    <a:lnTo>
                      <a:pt x="18" y="6"/>
                    </a:lnTo>
                    <a:lnTo>
                      <a:pt x="6" y="6"/>
                    </a:lnTo>
                    <a:lnTo>
                      <a:pt x="0" y="6"/>
                    </a:lnTo>
                    <a:lnTo>
                      <a:pt x="0"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5" name="Freeform 295"/>
              <p:cNvSpPr>
                <a:spLocks/>
              </p:cNvSpPr>
              <p:nvPr/>
            </p:nvSpPr>
            <p:spPr bwMode="auto">
              <a:xfrm>
                <a:off x="2976" y="1458"/>
                <a:ext cx="6" cy="6"/>
              </a:xfrm>
              <a:custGeom>
                <a:avLst/>
                <a:gdLst>
                  <a:gd name="T0" fmla="*/ 6 w 6"/>
                  <a:gd name="T1" fmla="*/ 0 h 6"/>
                  <a:gd name="T2" fmla="*/ 0 w 6"/>
                  <a:gd name="T3" fmla="*/ 6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6" name="Freeform 296"/>
              <p:cNvSpPr>
                <a:spLocks noEditPoints="1"/>
              </p:cNvSpPr>
              <p:nvPr/>
            </p:nvSpPr>
            <p:spPr bwMode="auto">
              <a:xfrm>
                <a:off x="2940" y="1014"/>
                <a:ext cx="210" cy="450"/>
              </a:xfrm>
              <a:custGeom>
                <a:avLst/>
                <a:gdLst>
                  <a:gd name="T0" fmla="*/ 168 w 210"/>
                  <a:gd name="T1" fmla="*/ 30 h 450"/>
                  <a:gd name="T2" fmla="*/ 144 w 210"/>
                  <a:gd name="T3" fmla="*/ 0 h 450"/>
                  <a:gd name="T4" fmla="*/ 102 w 210"/>
                  <a:gd name="T5" fmla="*/ 36 h 450"/>
                  <a:gd name="T6" fmla="*/ 84 w 210"/>
                  <a:gd name="T7" fmla="*/ 78 h 450"/>
                  <a:gd name="T8" fmla="*/ 42 w 210"/>
                  <a:gd name="T9" fmla="*/ 78 h 450"/>
                  <a:gd name="T10" fmla="*/ 24 w 210"/>
                  <a:gd name="T11" fmla="*/ 48 h 450"/>
                  <a:gd name="T12" fmla="*/ 18 w 210"/>
                  <a:gd name="T13" fmla="*/ 72 h 450"/>
                  <a:gd name="T14" fmla="*/ 36 w 210"/>
                  <a:gd name="T15" fmla="*/ 90 h 450"/>
                  <a:gd name="T16" fmla="*/ 60 w 210"/>
                  <a:gd name="T17" fmla="*/ 108 h 450"/>
                  <a:gd name="T18" fmla="*/ 60 w 210"/>
                  <a:gd name="T19" fmla="*/ 108 h 450"/>
                  <a:gd name="T20" fmla="*/ 66 w 210"/>
                  <a:gd name="T21" fmla="*/ 168 h 450"/>
                  <a:gd name="T22" fmla="*/ 60 w 210"/>
                  <a:gd name="T23" fmla="*/ 192 h 450"/>
                  <a:gd name="T24" fmla="*/ 78 w 210"/>
                  <a:gd name="T25" fmla="*/ 210 h 450"/>
                  <a:gd name="T26" fmla="*/ 84 w 210"/>
                  <a:gd name="T27" fmla="*/ 258 h 450"/>
                  <a:gd name="T28" fmla="*/ 12 w 210"/>
                  <a:gd name="T29" fmla="*/ 342 h 450"/>
                  <a:gd name="T30" fmla="*/ 18 w 210"/>
                  <a:gd name="T31" fmla="*/ 420 h 450"/>
                  <a:gd name="T32" fmla="*/ 126 w 210"/>
                  <a:gd name="T33" fmla="*/ 426 h 450"/>
                  <a:gd name="T34" fmla="*/ 186 w 210"/>
                  <a:gd name="T35" fmla="*/ 384 h 450"/>
                  <a:gd name="T36" fmla="*/ 192 w 210"/>
                  <a:gd name="T37" fmla="*/ 318 h 450"/>
                  <a:gd name="T38" fmla="*/ 186 w 210"/>
                  <a:gd name="T39" fmla="*/ 300 h 450"/>
                  <a:gd name="T40" fmla="*/ 174 w 210"/>
                  <a:gd name="T41" fmla="*/ 252 h 450"/>
                  <a:gd name="T42" fmla="*/ 174 w 210"/>
                  <a:gd name="T43" fmla="*/ 252 h 450"/>
                  <a:gd name="T44" fmla="*/ 162 w 210"/>
                  <a:gd name="T45" fmla="*/ 162 h 450"/>
                  <a:gd name="T46" fmla="*/ 174 w 210"/>
                  <a:gd name="T47" fmla="*/ 114 h 450"/>
                  <a:gd name="T48" fmla="*/ 162 w 210"/>
                  <a:gd name="T49" fmla="*/ 102 h 450"/>
                  <a:gd name="T50" fmla="*/ 150 w 210"/>
                  <a:gd name="T51" fmla="*/ 66 h 450"/>
                  <a:gd name="T52" fmla="*/ 168 w 210"/>
                  <a:gd name="T53" fmla="*/ 42 h 450"/>
                  <a:gd name="T54" fmla="*/ 96 w 210"/>
                  <a:gd name="T55" fmla="*/ 384 h 450"/>
                  <a:gd name="T56" fmla="*/ 102 w 210"/>
                  <a:gd name="T57" fmla="*/ 378 h 450"/>
                  <a:gd name="T58" fmla="*/ 102 w 210"/>
                  <a:gd name="T59" fmla="*/ 378 h 450"/>
                  <a:gd name="T60" fmla="*/ 108 w 210"/>
                  <a:gd name="T61" fmla="*/ 408 h 450"/>
                  <a:gd name="T62" fmla="*/ 162 w 210"/>
                  <a:gd name="T63" fmla="*/ 354 h 450"/>
                  <a:gd name="T64" fmla="*/ 168 w 210"/>
                  <a:gd name="T65" fmla="*/ 348 h 450"/>
                  <a:gd name="T66" fmla="*/ 168 w 210"/>
                  <a:gd name="T67" fmla="*/ 366 h 450"/>
                  <a:gd name="T68" fmla="*/ 162 w 210"/>
                  <a:gd name="T69" fmla="*/ 390 h 450"/>
                  <a:gd name="T70" fmla="*/ 144 w 210"/>
                  <a:gd name="T71" fmla="*/ 384 h 450"/>
                  <a:gd name="T72" fmla="*/ 150 w 210"/>
                  <a:gd name="T73" fmla="*/ 372 h 450"/>
                  <a:gd name="T74" fmla="*/ 156 w 210"/>
                  <a:gd name="T75" fmla="*/ 372 h 450"/>
                  <a:gd name="T76" fmla="*/ 150 w 210"/>
                  <a:gd name="T77" fmla="*/ 354 h 450"/>
                  <a:gd name="T78" fmla="*/ 162 w 210"/>
                  <a:gd name="T79" fmla="*/ 3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450">
                    <a:moveTo>
                      <a:pt x="168" y="42"/>
                    </a:moveTo>
                    <a:lnTo>
                      <a:pt x="168" y="30"/>
                    </a:lnTo>
                    <a:lnTo>
                      <a:pt x="150" y="6"/>
                    </a:lnTo>
                    <a:lnTo>
                      <a:pt x="144" y="0"/>
                    </a:lnTo>
                    <a:lnTo>
                      <a:pt x="102" y="18"/>
                    </a:lnTo>
                    <a:lnTo>
                      <a:pt x="102" y="36"/>
                    </a:lnTo>
                    <a:lnTo>
                      <a:pt x="102" y="54"/>
                    </a:lnTo>
                    <a:lnTo>
                      <a:pt x="84" y="78"/>
                    </a:lnTo>
                    <a:lnTo>
                      <a:pt x="66" y="78"/>
                    </a:lnTo>
                    <a:lnTo>
                      <a:pt x="42" y="78"/>
                    </a:lnTo>
                    <a:lnTo>
                      <a:pt x="36" y="66"/>
                    </a:lnTo>
                    <a:lnTo>
                      <a:pt x="24" y="48"/>
                    </a:lnTo>
                    <a:lnTo>
                      <a:pt x="0" y="54"/>
                    </a:lnTo>
                    <a:lnTo>
                      <a:pt x="18" y="72"/>
                    </a:lnTo>
                    <a:lnTo>
                      <a:pt x="36" y="84"/>
                    </a:lnTo>
                    <a:lnTo>
                      <a:pt x="36" y="90"/>
                    </a:lnTo>
                    <a:lnTo>
                      <a:pt x="48" y="90"/>
                    </a:lnTo>
                    <a:lnTo>
                      <a:pt x="60" y="108"/>
                    </a:lnTo>
                    <a:lnTo>
                      <a:pt x="60" y="108"/>
                    </a:lnTo>
                    <a:lnTo>
                      <a:pt x="60" y="108"/>
                    </a:lnTo>
                    <a:lnTo>
                      <a:pt x="60" y="156"/>
                    </a:lnTo>
                    <a:lnTo>
                      <a:pt x="66" y="168"/>
                    </a:lnTo>
                    <a:lnTo>
                      <a:pt x="72" y="174"/>
                    </a:lnTo>
                    <a:lnTo>
                      <a:pt x="60" y="192"/>
                    </a:lnTo>
                    <a:lnTo>
                      <a:pt x="72" y="210"/>
                    </a:lnTo>
                    <a:lnTo>
                      <a:pt x="78" y="210"/>
                    </a:lnTo>
                    <a:lnTo>
                      <a:pt x="96" y="258"/>
                    </a:lnTo>
                    <a:lnTo>
                      <a:pt x="84" y="258"/>
                    </a:lnTo>
                    <a:lnTo>
                      <a:pt x="36" y="324"/>
                    </a:lnTo>
                    <a:lnTo>
                      <a:pt x="12" y="342"/>
                    </a:lnTo>
                    <a:lnTo>
                      <a:pt x="24" y="396"/>
                    </a:lnTo>
                    <a:lnTo>
                      <a:pt x="18" y="420"/>
                    </a:lnTo>
                    <a:lnTo>
                      <a:pt x="54" y="450"/>
                    </a:lnTo>
                    <a:lnTo>
                      <a:pt x="126" y="426"/>
                    </a:lnTo>
                    <a:lnTo>
                      <a:pt x="138" y="426"/>
                    </a:lnTo>
                    <a:lnTo>
                      <a:pt x="186" y="384"/>
                    </a:lnTo>
                    <a:lnTo>
                      <a:pt x="210" y="336"/>
                    </a:lnTo>
                    <a:lnTo>
                      <a:pt x="192" y="318"/>
                    </a:lnTo>
                    <a:lnTo>
                      <a:pt x="180" y="306"/>
                    </a:lnTo>
                    <a:lnTo>
                      <a:pt x="186" y="300"/>
                    </a:lnTo>
                    <a:lnTo>
                      <a:pt x="192" y="288"/>
                    </a:lnTo>
                    <a:lnTo>
                      <a:pt x="174" y="252"/>
                    </a:lnTo>
                    <a:lnTo>
                      <a:pt x="174" y="252"/>
                    </a:lnTo>
                    <a:lnTo>
                      <a:pt x="174" y="252"/>
                    </a:lnTo>
                    <a:lnTo>
                      <a:pt x="180" y="216"/>
                    </a:lnTo>
                    <a:lnTo>
                      <a:pt x="162" y="162"/>
                    </a:lnTo>
                    <a:lnTo>
                      <a:pt x="180" y="132"/>
                    </a:lnTo>
                    <a:lnTo>
                      <a:pt x="174" y="114"/>
                    </a:lnTo>
                    <a:lnTo>
                      <a:pt x="168" y="102"/>
                    </a:lnTo>
                    <a:lnTo>
                      <a:pt x="162" y="102"/>
                    </a:lnTo>
                    <a:lnTo>
                      <a:pt x="150" y="96"/>
                    </a:lnTo>
                    <a:lnTo>
                      <a:pt x="150" y="66"/>
                    </a:lnTo>
                    <a:lnTo>
                      <a:pt x="162" y="60"/>
                    </a:lnTo>
                    <a:lnTo>
                      <a:pt x="168" y="42"/>
                    </a:lnTo>
                    <a:close/>
                    <a:moveTo>
                      <a:pt x="102" y="408"/>
                    </a:moveTo>
                    <a:lnTo>
                      <a:pt x="96" y="384"/>
                    </a:lnTo>
                    <a:lnTo>
                      <a:pt x="102" y="378"/>
                    </a:lnTo>
                    <a:lnTo>
                      <a:pt x="102" y="378"/>
                    </a:lnTo>
                    <a:lnTo>
                      <a:pt x="102" y="360"/>
                    </a:lnTo>
                    <a:lnTo>
                      <a:pt x="102" y="378"/>
                    </a:lnTo>
                    <a:lnTo>
                      <a:pt x="102" y="402"/>
                    </a:lnTo>
                    <a:lnTo>
                      <a:pt x="108" y="408"/>
                    </a:lnTo>
                    <a:lnTo>
                      <a:pt x="102" y="408"/>
                    </a:lnTo>
                    <a:close/>
                    <a:moveTo>
                      <a:pt x="162" y="354"/>
                    </a:moveTo>
                    <a:lnTo>
                      <a:pt x="168" y="330"/>
                    </a:lnTo>
                    <a:lnTo>
                      <a:pt x="168" y="348"/>
                    </a:lnTo>
                    <a:lnTo>
                      <a:pt x="174" y="372"/>
                    </a:lnTo>
                    <a:lnTo>
                      <a:pt x="168" y="366"/>
                    </a:lnTo>
                    <a:lnTo>
                      <a:pt x="156" y="384"/>
                    </a:lnTo>
                    <a:lnTo>
                      <a:pt x="162" y="390"/>
                    </a:lnTo>
                    <a:lnTo>
                      <a:pt x="156" y="402"/>
                    </a:lnTo>
                    <a:lnTo>
                      <a:pt x="144" y="384"/>
                    </a:lnTo>
                    <a:lnTo>
                      <a:pt x="150" y="384"/>
                    </a:lnTo>
                    <a:lnTo>
                      <a:pt x="150" y="372"/>
                    </a:lnTo>
                    <a:lnTo>
                      <a:pt x="156" y="378"/>
                    </a:lnTo>
                    <a:lnTo>
                      <a:pt x="156" y="372"/>
                    </a:lnTo>
                    <a:lnTo>
                      <a:pt x="162" y="366"/>
                    </a:lnTo>
                    <a:lnTo>
                      <a:pt x="150" y="354"/>
                    </a:lnTo>
                    <a:lnTo>
                      <a:pt x="150" y="342"/>
                    </a:lnTo>
                    <a:lnTo>
                      <a:pt x="162" y="3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7" name="Freeform 297"/>
              <p:cNvSpPr>
                <a:spLocks/>
              </p:cNvSpPr>
              <p:nvPr/>
            </p:nvSpPr>
            <p:spPr bwMode="auto">
              <a:xfrm>
                <a:off x="2928" y="1446"/>
                <a:ext cx="6" cy="18"/>
              </a:xfrm>
              <a:custGeom>
                <a:avLst/>
                <a:gdLst>
                  <a:gd name="T0" fmla="*/ 6 w 6"/>
                  <a:gd name="T1" fmla="*/ 18 h 18"/>
                  <a:gd name="T2" fmla="*/ 6 w 6"/>
                  <a:gd name="T3" fmla="*/ 12 h 18"/>
                  <a:gd name="T4" fmla="*/ 6 w 6"/>
                  <a:gd name="T5" fmla="*/ 6 h 18"/>
                  <a:gd name="T6" fmla="*/ 0 w 6"/>
                  <a:gd name="T7" fmla="*/ 0 h 18"/>
                  <a:gd name="T8" fmla="*/ 0 w 6"/>
                  <a:gd name="T9" fmla="*/ 6 h 18"/>
                  <a:gd name="T10" fmla="*/ 0 w 6"/>
                  <a:gd name="T11" fmla="*/ 12 h 18"/>
                  <a:gd name="T12" fmla="*/ 6 w 6"/>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 h="18">
                    <a:moveTo>
                      <a:pt x="6" y="18"/>
                    </a:moveTo>
                    <a:lnTo>
                      <a:pt x="6" y="12"/>
                    </a:lnTo>
                    <a:lnTo>
                      <a:pt x="6" y="6"/>
                    </a:lnTo>
                    <a:lnTo>
                      <a:pt x="0" y="0"/>
                    </a:lnTo>
                    <a:lnTo>
                      <a:pt x="0" y="6"/>
                    </a:lnTo>
                    <a:lnTo>
                      <a:pt x="0" y="12"/>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8" name="Freeform 298"/>
              <p:cNvSpPr>
                <a:spLocks/>
              </p:cNvSpPr>
              <p:nvPr/>
            </p:nvSpPr>
            <p:spPr bwMode="auto">
              <a:xfrm>
                <a:off x="3114" y="1266"/>
                <a:ext cx="18" cy="48"/>
              </a:xfrm>
              <a:custGeom>
                <a:avLst/>
                <a:gdLst>
                  <a:gd name="T0" fmla="*/ 18 w 18"/>
                  <a:gd name="T1" fmla="*/ 36 h 48"/>
                  <a:gd name="T2" fmla="*/ 12 w 18"/>
                  <a:gd name="T3" fmla="*/ 48 h 48"/>
                  <a:gd name="T4" fmla="*/ 18 w 18"/>
                  <a:gd name="T5" fmla="*/ 36 h 48"/>
                  <a:gd name="T6" fmla="*/ 0 w 18"/>
                  <a:gd name="T7" fmla="*/ 0 h 48"/>
                  <a:gd name="T8" fmla="*/ 0 w 18"/>
                  <a:gd name="T9" fmla="*/ 0 h 48"/>
                  <a:gd name="T10" fmla="*/ 18 w 18"/>
                  <a:gd name="T11" fmla="*/ 36 h 48"/>
                </a:gdLst>
                <a:ahLst/>
                <a:cxnLst>
                  <a:cxn ang="0">
                    <a:pos x="T0" y="T1"/>
                  </a:cxn>
                  <a:cxn ang="0">
                    <a:pos x="T2" y="T3"/>
                  </a:cxn>
                  <a:cxn ang="0">
                    <a:pos x="T4" y="T5"/>
                  </a:cxn>
                  <a:cxn ang="0">
                    <a:pos x="T6" y="T7"/>
                  </a:cxn>
                  <a:cxn ang="0">
                    <a:pos x="T8" y="T9"/>
                  </a:cxn>
                  <a:cxn ang="0">
                    <a:pos x="T10" y="T11"/>
                  </a:cxn>
                </a:cxnLst>
                <a:rect l="0" t="0" r="r" b="b"/>
                <a:pathLst>
                  <a:path w="18" h="48">
                    <a:moveTo>
                      <a:pt x="18" y="36"/>
                    </a:moveTo>
                    <a:lnTo>
                      <a:pt x="12" y="48"/>
                    </a:lnTo>
                    <a:lnTo>
                      <a:pt x="18" y="36"/>
                    </a:lnTo>
                    <a:lnTo>
                      <a:pt x="0" y="0"/>
                    </a:lnTo>
                    <a:lnTo>
                      <a:pt x="0" y="0"/>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9" name="Freeform 299"/>
              <p:cNvSpPr>
                <a:spLocks/>
              </p:cNvSpPr>
              <p:nvPr/>
            </p:nvSpPr>
            <p:spPr bwMode="auto">
              <a:xfrm>
                <a:off x="3132" y="1332"/>
                <a:ext cx="18" cy="18"/>
              </a:xfrm>
              <a:custGeom>
                <a:avLst/>
                <a:gdLst>
                  <a:gd name="T0" fmla="*/ 18 w 18"/>
                  <a:gd name="T1" fmla="*/ 18 h 18"/>
                  <a:gd name="T2" fmla="*/ 0 w 18"/>
                  <a:gd name="T3" fmla="*/ 0 h 18"/>
                  <a:gd name="T4" fmla="*/ 18 w 18"/>
                  <a:gd name="T5" fmla="*/ 18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18" y="18"/>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0" name="Freeform 300"/>
              <p:cNvSpPr>
                <a:spLocks/>
              </p:cNvSpPr>
              <p:nvPr/>
            </p:nvSpPr>
            <p:spPr bwMode="auto">
              <a:xfrm>
                <a:off x="3102" y="1116"/>
                <a:ext cx="12" cy="12"/>
              </a:xfrm>
              <a:custGeom>
                <a:avLst/>
                <a:gdLst>
                  <a:gd name="T0" fmla="*/ 12 w 12"/>
                  <a:gd name="T1" fmla="*/ 12 h 12"/>
                  <a:gd name="T2" fmla="*/ 6 w 12"/>
                  <a:gd name="T3" fmla="*/ 0 h 12"/>
                  <a:gd name="T4" fmla="*/ 0 w 12"/>
                  <a:gd name="T5" fmla="*/ 0 h 12"/>
                  <a:gd name="T6" fmla="*/ 6 w 12"/>
                  <a:gd name="T7" fmla="*/ 0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6" y="0"/>
                    </a:lnTo>
                    <a:lnTo>
                      <a:pt x="0" y="0"/>
                    </a:lnTo>
                    <a:lnTo>
                      <a:pt x="6"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1" name="Freeform 301"/>
              <p:cNvSpPr>
                <a:spLocks/>
              </p:cNvSpPr>
              <p:nvPr/>
            </p:nvSpPr>
            <p:spPr bwMode="auto">
              <a:xfrm>
                <a:off x="2832" y="1626"/>
                <a:ext cx="12" cy="12"/>
              </a:xfrm>
              <a:custGeom>
                <a:avLst/>
                <a:gdLst>
                  <a:gd name="T0" fmla="*/ 12 w 12"/>
                  <a:gd name="T1" fmla="*/ 6 h 12"/>
                  <a:gd name="T2" fmla="*/ 6 w 12"/>
                  <a:gd name="T3" fmla="*/ 0 h 12"/>
                  <a:gd name="T4" fmla="*/ 0 w 12"/>
                  <a:gd name="T5" fmla="*/ 6 h 12"/>
                  <a:gd name="T6" fmla="*/ 12 w 12"/>
                  <a:gd name="T7" fmla="*/ 12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lnTo>
                      <a:pt x="6" y="0"/>
                    </a:lnTo>
                    <a:lnTo>
                      <a:pt x="0" y="6"/>
                    </a:lnTo>
                    <a:lnTo>
                      <a:pt x="12" y="1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2" name="Freeform 302"/>
              <p:cNvSpPr>
                <a:spLocks/>
              </p:cNvSpPr>
              <p:nvPr/>
            </p:nvSpPr>
            <p:spPr bwMode="auto">
              <a:xfrm>
                <a:off x="2898" y="1542"/>
                <a:ext cx="18" cy="30"/>
              </a:xfrm>
              <a:custGeom>
                <a:avLst/>
                <a:gdLst>
                  <a:gd name="T0" fmla="*/ 18 w 18"/>
                  <a:gd name="T1" fmla="*/ 18 h 30"/>
                  <a:gd name="T2" fmla="*/ 12 w 18"/>
                  <a:gd name="T3" fmla="*/ 6 h 30"/>
                  <a:gd name="T4" fmla="*/ 18 w 18"/>
                  <a:gd name="T5" fmla="*/ 0 h 30"/>
                  <a:gd name="T6" fmla="*/ 12 w 18"/>
                  <a:gd name="T7" fmla="*/ 0 h 30"/>
                  <a:gd name="T8" fmla="*/ 12 w 18"/>
                  <a:gd name="T9" fmla="*/ 0 h 30"/>
                  <a:gd name="T10" fmla="*/ 0 w 18"/>
                  <a:gd name="T11" fmla="*/ 18 h 30"/>
                  <a:gd name="T12" fmla="*/ 0 w 18"/>
                  <a:gd name="T13" fmla="*/ 30 h 30"/>
                  <a:gd name="T14" fmla="*/ 18 w 18"/>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0">
                    <a:moveTo>
                      <a:pt x="18" y="18"/>
                    </a:moveTo>
                    <a:lnTo>
                      <a:pt x="12" y="6"/>
                    </a:lnTo>
                    <a:lnTo>
                      <a:pt x="18" y="0"/>
                    </a:lnTo>
                    <a:lnTo>
                      <a:pt x="12" y="0"/>
                    </a:lnTo>
                    <a:lnTo>
                      <a:pt x="12" y="0"/>
                    </a:lnTo>
                    <a:lnTo>
                      <a:pt x="0" y="18"/>
                    </a:lnTo>
                    <a:lnTo>
                      <a:pt x="0" y="30"/>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3" name="Freeform 303"/>
              <p:cNvSpPr>
                <a:spLocks noEditPoints="1"/>
              </p:cNvSpPr>
              <p:nvPr/>
            </p:nvSpPr>
            <p:spPr bwMode="auto">
              <a:xfrm>
                <a:off x="2772" y="1068"/>
                <a:ext cx="240" cy="558"/>
              </a:xfrm>
              <a:custGeom>
                <a:avLst/>
                <a:gdLst>
                  <a:gd name="T0" fmla="*/ 234 w 240"/>
                  <a:gd name="T1" fmla="*/ 114 h 558"/>
                  <a:gd name="T2" fmla="*/ 228 w 240"/>
                  <a:gd name="T3" fmla="*/ 54 h 558"/>
                  <a:gd name="T4" fmla="*/ 204 w 240"/>
                  <a:gd name="T5" fmla="*/ 36 h 558"/>
                  <a:gd name="T6" fmla="*/ 186 w 240"/>
                  <a:gd name="T7" fmla="*/ 18 h 558"/>
                  <a:gd name="T8" fmla="*/ 168 w 240"/>
                  <a:gd name="T9" fmla="*/ 0 h 558"/>
                  <a:gd name="T10" fmla="*/ 168 w 240"/>
                  <a:gd name="T11" fmla="*/ 36 h 558"/>
                  <a:gd name="T12" fmla="*/ 168 w 240"/>
                  <a:gd name="T13" fmla="*/ 36 h 558"/>
                  <a:gd name="T14" fmla="*/ 126 w 240"/>
                  <a:gd name="T15" fmla="*/ 60 h 558"/>
                  <a:gd name="T16" fmla="*/ 90 w 240"/>
                  <a:gd name="T17" fmla="*/ 84 h 558"/>
                  <a:gd name="T18" fmla="*/ 78 w 240"/>
                  <a:gd name="T19" fmla="*/ 144 h 558"/>
                  <a:gd name="T20" fmla="*/ 48 w 240"/>
                  <a:gd name="T21" fmla="*/ 210 h 558"/>
                  <a:gd name="T22" fmla="*/ 54 w 240"/>
                  <a:gd name="T23" fmla="*/ 222 h 558"/>
                  <a:gd name="T24" fmla="*/ 54 w 240"/>
                  <a:gd name="T25" fmla="*/ 222 h 558"/>
                  <a:gd name="T26" fmla="*/ 54 w 240"/>
                  <a:gd name="T27" fmla="*/ 240 h 558"/>
                  <a:gd name="T28" fmla="*/ 18 w 240"/>
                  <a:gd name="T29" fmla="*/ 258 h 558"/>
                  <a:gd name="T30" fmla="*/ 24 w 240"/>
                  <a:gd name="T31" fmla="*/ 336 h 558"/>
                  <a:gd name="T32" fmla="*/ 18 w 240"/>
                  <a:gd name="T33" fmla="*/ 360 h 558"/>
                  <a:gd name="T34" fmla="*/ 6 w 240"/>
                  <a:gd name="T35" fmla="*/ 408 h 558"/>
                  <a:gd name="T36" fmla="*/ 12 w 240"/>
                  <a:gd name="T37" fmla="*/ 426 h 558"/>
                  <a:gd name="T38" fmla="*/ 12 w 240"/>
                  <a:gd name="T39" fmla="*/ 426 h 558"/>
                  <a:gd name="T40" fmla="*/ 0 w 240"/>
                  <a:gd name="T41" fmla="*/ 432 h 558"/>
                  <a:gd name="T42" fmla="*/ 0 w 240"/>
                  <a:gd name="T43" fmla="*/ 432 h 558"/>
                  <a:gd name="T44" fmla="*/ 18 w 240"/>
                  <a:gd name="T45" fmla="*/ 510 h 558"/>
                  <a:gd name="T46" fmla="*/ 24 w 240"/>
                  <a:gd name="T47" fmla="*/ 528 h 558"/>
                  <a:gd name="T48" fmla="*/ 30 w 240"/>
                  <a:gd name="T49" fmla="*/ 558 h 558"/>
                  <a:gd name="T50" fmla="*/ 54 w 240"/>
                  <a:gd name="T51" fmla="*/ 534 h 558"/>
                  <a:gd name="T52" fmla="*/ 84 w 240"/>
                  <a:gd name="T53" fmla="*/ 528 h 558"/>
                  <a:gd name="T54" fmla="*/ 96 w 240"/>
                  <a:gd name="T55" fmla="*/ 444 h 558"/>
                  <a:gd name="T56" fmla="*/ 96 w 240"/>
                  <a:gd name="T57" fmla="*/ 414 h 558"/>
                  <a:gd name="T58" fmla="*/ 138 w 240"/>
                  <a:gd name="T59" fmla="*/ 396 h 558"/>
                  <a:gd name="T60" fmla="*/ 108 w 240"/>
                  <a:gd name="T61" fmla="*/ 330 h 558"/>
                  <a:gd name="T62" fmla="*/ 114 w 240"/>
                  <a:gd name="T63" fmla="*/ 312 h 558"/>
                  <a:gd name="T64" fmla="*/ 138 w 240"/>
                  <a:gd name="T65" fmla="*/ 264 h 558"/>
                  <a:gd name="T66" fmla="*/ 192 w 240"/>
                  <a:gd name="T67" fmla="*/ 222 h 558"/>
                  <a:gd name="T68" fmla="*/ 180 w 240"/>
                  <a:gd name="T69" fmla="*/ 204 h 558"/>
                  <a:gd name="T70" fmla="*/ 210 w 240"/>
                  <a:gd name="T71" fmla="*/ 156 h 558"/>
                  <a:gd name="T72" fmla="*/ 240 w 240"/>
                  <a:gd name="T73" fmla="*/ 156 h 558"/>
                  <a:gd name="T74" fmla="*/ 240 w 240"/>
                  <a:gd name="T75" fmla="*/ 120 h 558"/>
                  <a:gd name="T76" fmla="*/ 42 w 240"/>
                  <a:gd name="T77" fmla="*/ 444 h 558"/>
                  <a:gd name="T78" fmla="*/ 36 w 240"/>
                  <a:gd name="T79" fmla="*/ 450 h 558"/>
                  <a:gd name="T80" fmla="*/ 30 w 240"/>
                  <a:gd name="T81" fmla="*/ 444 h 558"/>
                  <a:gd name="T82" fmla="*/ 30 w 240"/>
                  <a:gd name="T83" fmla="*/ 432 h 558"/>
                  <a:gd name="T84" fmla="*/ 30 w 240"/>
                  <a:gd name="T85" fmla="*/ 420 h 558"/>
                  <a:gd name="T86" fmla="*/ 36 w 240"/>
                  <a:gd name="T87" fmla="*/ 408 h 558"/>
                  <a:gd name="T88" fmla="*/ 48 w 240"/>
                  <a:gd name="T89" fmla="*/ 444 h 558"/>
                  <a:gd name="T90" fmla="*/ 60 w 240"/>
                  <a:gd name="T91" fmla="*/ 462 h 558"/>
                  <a:gd name="T92" fmla="*/ 54 w 240"/>
                  <a:gd name="T93" fmla="*/ 486 h 558"/>
                  <a:gd name="T94" fmla="*/ 54 w 240"/>
                  <a:gd name="T95" fmla="*/ 450 h 558"/>
                  <a:gd name="T96" fmla="*/ 66 w 240"/>
                  <a:gd name="T97" fmla="*/ 438 h 558"/>
                  <a:gd name="T98" fmla="*/ 114 w 240"/>
                  <a:gd name="T99" fmla="*/ 372 h 558"/>
                  <a:gd name="T100" fmla="*/ 108 w 240"/>
                  <a:gd name="T101" fmla="*/ 390 h 558"/>
                  <a:gd name="T102" fmla="*/ 90 w 240"/>
                  <a:gd name="T103" fmla="*/ 390 h 558"/>
                  <a:gd name="T104" fmla="*/ 114 w 240"/>
                  <a:gd name="T105" fmla="*/ 37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0" h="558">
                    <a:moveTo>
                      <a:pt x="240" y="120"/>
                    </a:moveTo>
                    <a:lnTo>
                      <a:pt x="234" y="114"/>
                    </a:lnTo>
                    <a:lnTo>
                      <a:pt x="228" y="102"/>
                    </a:lnTo>
                    <a:lnTo>
                      <a:pt x="228" y="54"/>
                    </a:lnTo>
                    <a:lnTo>
                      <a:pt x="216" y="36"/>
                    </a:lnTo>
                    <a:lnTo>
                      <a:pt x="204" y="36"/>
                    </a:lnTo>
                    <a:lnTo>
                      <a:pt x="204" y="30"/>
                    </a:lnTo>
                    <a:lnTo>
                      <a:pt x="186" y="18"/>
                    </a:lnTo>
                    <a:lnTo>
                      <a:pt x="168" y="0"/>
                    </a:lnTo>
                    <a:lnTo>
                      <a:pt x="168" y="0"/>
                    </a:lnTo>
                    <a:lnTo>
                      <a:pt x="168" y="6"/>
                    </a:lnTo>
                    <a:lnTo>
                      <a:pt x="168" y="36"/>
                    </a:lnTo>
                    <a:lnTo>
                      <a:pt x="168" y="36"/>
                    </a:lnTo>
                    <a:lnTo>
                      <a:pt x="168" y="36"/>
                    </a:lnTo>
                    <a:lnTo>
                      <a:pt x="132" y="30"/>
                    </a:lnTo>
                    <a:lnTo>
                      <a:pt x="126" y="60"/>
                    </a:lnTo>
                    <a:lnTo>
                      <a:pt x="108" y="48"/>
                    </a:lnTo>
                    <a:lnTo>
                      <a:pt x="90" y="84"/>
                    </a:lnTo>
                    <a:lnTo>
                      <a:pt x="102" y="102"/>
                    </a:lnTo>
                    <a:lnTo>
                      <a:pt x="78" y="144"/>
                    </a:lnTo>
                    <a:lnTo>
                      <a:pt x="66" y="144"/>
                    </a:lnTo>
                    <a:lnTo>
                      <a:pt x="48" y="210"/>
                    </a:lnTo>
                    <a:lnTo>
                      <a:pt x="54" y="222"/>
                    </a:lnTo>
                    <a:lnTo>
                      <a:pt x="54" y="222"/>
                    </a:lnTo>
                    <a:lnTo>
                      <a:pt x="54" y="222"/>
                    </a:lnTo>
                    <a:lnTo>
                      <a:pt x="54" y="222"/>
                    </a:lnTo>
                    <a:lnTo>
                      <a:pt x="54" y="240"/>
                    </a:lnTo>
                    <a:lnTo>
                      <a:pt x="54" y="240"/>
                    </a:lnTo>
                    <a:lnTo>
                      <a:pt x="36" y="240"/>
                    </a:lnTo>
                    <a:lnTo>
                      <a:pt x="18" y="258"/>
                    </a:lnTo>
                    <a:lnTo>
                      <a:pt x="18" y="330"/>
                    </a:lnTo>
                    <a:lnTo>
                      <a:pt x="24" y="336"/>
                    </a:lnTo>
                    <a:lnTo>
                      <a:pt x="30" y="342"/>
                    </a:lnTo>
                    <a:lnTo>
                      <a:pt x="18" y="360"/>
                    </a:lnTo>
                    <a:lnTo>
                      <a:pt x="24" y="390"/>
                    </a:lnTo>
                    <a:lnTo>
                      <a:pt x="6" y="408"/>
                    </a:lnTo>
                    <a:lnTo>
                      <a:pt x="12" y="426"/>
                    </a:lnTo>
                    <a:lnTo>
                      <a:pt x="12" y="426"/>
                    </a:lnTo>
                    <a:lnTo>
                      <a:pt x="12" y="426"/>
                    </a:lnTo>
                    <a:lnTo>
                      <a:pt x="12" y="426"/>
                    </a:lnTo>
                    <a:lnTo>
                      <a:pt x="6" y="426"/>
                    </a:lnTo>
                    <a:lnTo>
                      <a:pt x="0" y="432"/>
                    </a:lnTo>
                    <a:lnTo>
                      <a:pt x="0" y="432"/>
                    </a:lnTo>
                    <a:lnTo>
                      <a:pt x="0" y="432"/>
                    </a:lnTo>
                    <a:lnTo>
                      <a:pt x="0" y="438"/>
                    </a:lnTo>
                    <a:lnTo>
                      <a:pt x="18" y="510"/>
                    </a:lnTo>
                    <a:lnTo>
                      <a:pt x="30" y="522"/>
                    </a:lnTo>
                    <a:lnTo>
                      <a:pt x="24" y="528"/>
                    </a:lnTo>
                    <a:lnTo>
                      <a:pt x="36" y="546"/>
                    </a:lnTo>
                    <a:lnTo>
                      <a:pt x="30" y="558"/>
                    </a:lnTo>
                    <a:lnTo>
                      <a:pt x="54" y="552"/>
                    </a:lnTo>
                    <a:lnTo>
                      <a:pt x="54" y="534"/>
                    </a:lnTo>
                    <a:lnTo>
                      <a:pt x="72" y="528"/>
                    </a:lnTo>
                    <a:lnTo>
                      <a:pt x="84" y="528"/>
                    </a:lnTo>
                    <a:lnTo>
                      <a:pt x="102" y="456"/>
                    </a:lnTo>
                    <a:lnTo>
                      <a:pt x="96" y="444"/>
                    </a:lnTo>
                    <a:lnTo>
                      <a:pt x="138" y="420"/>
                    </a:lnTo>
                    <a:lnTo>
                      <a:pt x="96" y="414"/>
                    </a:lnTo>
                    <a:lnTo>
                      <a:pt x="132" y="414"/>
                    </a:lnTo>
                    <a:lnTo>
                      <a:pt x="138" y="396"/>
                    </a:lnTo>
                    <a:lnTo>
                      <a:pt x="114" y="372"/>
                    </a:lnTo>
                    <a:lnTo>
                      <a:pt x="108" y="330"/>
                    </a:lnTo>
                    <a:lnTo>
                      <a:pt x="114" y="330"/>
                    </a:lnTo>
                    <a:lnTo>
                      <a:pt x="114" y="312"/>
                    </a:lnTo>
                    <a:lnTo>
                      <a:pt x="114" y="294"/>
                    </a:lnTo>
                    <a:lnTo>
                      <a:pt x="138" y="264"/>
                    </a:lnTo>
                    <a:lnTo>
                      <a:pt x="180" y="222"/>
                    </a:lnTo>
                    <a:lnTo>
                      <a:pt x="192" y="222"/>
                    </a:lnTo>
                    <a:lnTo>
                      <a:pt x="186" y="210"/>
                    </a:lnTo>
                    <a:lnTo>
                      <a:pt x="180" y="204"/>
                    </a:lnTo>
                    <a:lnTo>
                      <a:pt x="186" y="192"/>
                    </a:lnTo>
                    <a:lnTo>
                      <a:pt x="210" y="156"/>
                    </a:lnTo>
                    <a:lnTo>
                      <a:pt x="228" y="162"/>
                    </a:lnTo>
                    <a:lnTo>
                      <a:pt x="240" y="156"/>
                    </a:lnTo>
                    <a:lnTo>
                      <a:pt x="228" y="138"/>
                    </a:lnTo>
                    <a:lnTo>
                      <a:pt x="240" y="120"/>
                    </a:lnTo>
                    <a:close/>
                    <a:moveTo>
                      <a:pt x="48" y="444"/>
                    </a:moveTo>
                    <a:lnTo>
                      <a:pt x="42" y="444"/>
                    </a:lnTo>
                    <a:lnTo>
                      <a:pt x="36" y="450"/>
                    </a:lnTo>
                    <a:lnTo>
                      <a:pt x="36" y="450"/>
                    </a:lnTo>
                    <a:lnTo>
                      <a:pt x="24" y="456"/>
                    </a:lnTo>
                    <a:lnTo>
                      <a:pt x="30" y="444"/>
                    </a:lnTo>
                    <a:lnTo>
                      <a:pt x="24" y="438"/>
                    </a:lnTo>
                    <a:lnTo>
                      <a:pt x="30" y="432"/>
                    </a:lnTo>
                    <a:lnTo>
                      <a:pt x="30" y="426"/>
                    </a:lnTo>
                    <a:lnTo>
                      <a:pt x="30" y="420"/>
                    </a:lnTo>
                    <a:lnTo>
                      <a:pt x="36" y="432"/>
                    </a:lnTo>
                    <a:lnTo>
                      <a:pt x="36" y="408"/>
                    </a:lnTo>
                    <a:lnTo>
                      <a:pt x="48" y="414"/>
                    </a:lnTo>
                    <a:lnTo>
                      <a:pt x="48" y="444"/>
                    </a:lnTo>
                    <a:close/>
                    <a:moveTo>
                      <a:pt x="66" y="456"/>
                    </a:moveTo>
                    <a:lnTo>
                      <a:pt x="60" y="462"/>
                    </a:lnTo>
                    <a:lnTo>
                      <a:pt x="54" y="480"/>
                    </a:lnTo>
                    <a:lnTo>
                      <a:pt x="54" y="486"/>
                    </a:lnTo>
                    <a:lnTo>
                      <a:pt x="60" y="456"/>
                    </a:lnTo>
                    <a:lnTo>
                      <a:pt x="54" y="450"/>
                    </a:lnTo>
                    <a:lnTo>
                      <a:pt x="60" y="450"/>
                    </a:lnTo>
                    <a:lnTo>
                      <a:pt x="66" y="438"/>
                    </a:lnTo>
                    <a:lnTo>
                      <a:pt x="66" y="456"/>
                    </a:lnTo>
                    <a:close/>
                    <a:moveTo>
                      <a:pt x="114" y="372"/>
                    </a:moveTo>
                    <a:lnTo>
                      <a:pt x="114" y="378"/>
                    </a:lnTo>
                    <a:lnTo>
                      <a:pt x="108" y="390"/>
                    </a:lnTo>
                    <a:lnTo>
                      <a:pt x="96" y="390"/>
                    </a:lnTo>
                    <a:lnTo>
                      <a:pt x="90" y="390"/>
                    </a:lnTo>
                    <a:lnTo>
                      <a:pt x="108" y="384"/>
                    </a:lnTo>
                    <a:lnTo>
                      <a:pt x="114" y="3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4" name="Freeform 304"/>
              <p:cNvSpPr>
                <a:spLocks/>
              </p:cNvSpPr>
              <p:nvPr/>
            </p:nvSpPr>
            <p:spPr bwMode="auto">
              <a:xfrm>
                <a:off x="2868" y="1554"/>
                <a:ext cx="12" cy="42"/>
              </a:xfrm>
              <a:custGeom>
                <a:avLst/>
                <a:gdLst>
                  <a:gd name="T0" fmla="*/ 12 w 12"/>
                  <a:gd name="T1" fmla="*/ 0 h 42"/>
                  <a:gd name="T2" fmla="*/ 6 w 12"/>
                  <a:gd name="T3" fmla="*/ 6 h 42"/>
                  <a:gd name="T4" fmla="*/ 6 w 12"/>
                  <a:gd name="T5" fmla="*/ 18 h 42"/>
                  <a:gd name="T6" fmla="*/ 0 w 12"/>
                  <a:gd name="T7" fmla="*/ 30 h 42"/>
                  <a:gd name="T8" fmla="*/ 0 w 12"/>
                  <a:gd name="T9" fmla="*/ 42 h 42"/>
                  <a:gd name="T10" fmla="*/ 6 w 12"/>
                  <a:gd name="T11" fmla="*/ 24 h 42"/>
                  <a:gd name="T12" fmla="*/ 12 w 1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2" h="42">
                    <a:moveTo>
                      <a:pt x="12" y="0"/>
                    </a:moveTo>
                    <a:lnTo>
                      <a:pt x="6" y="6"/>
                    </a:lnTo>
                    <a:lnTo>
                      <a:pt x="6" y="18"/>
                    </a:lnTo>
                    <a:lnTo>
                      <a:pt x="0" y="30"/>
                    </a:lnTo>
                    <a:lnTo>
                      <a:pt x="0" y="42"/>
                    </a:lnTo>
                    <a:lnTo>
                      <a:pt x="6" y="24"/>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5" name="Freeform 305"/>
              <p:cNvSpPr>
                <a:spLocks/>
              </p:cNvSpPr>
              <p:nvPr/>
            </p:nvSpPr>
            <p:spPr bwMode="auto">
              <a:xfrm>
                <a:off x="3000" y="1122"/>
                <a:ext cx="6" cy="60"/>
              </a:xfrm>
              <a:custGeom>
                <a:avLst/>
                <a:gdLst>
                  <a:gd name="T0" fmla="*/ 6 w 6"/>
                  <a:gd name="T1" fmla="*/ 60 h 60"/>
                  <a:gd name="T2" fmla="*/ 0 w 6"/>
                  <a:gd name="T3" fmla="*/ 48 h 60"/>
                  <a:gd name="T4" fmla="*/ 0 w 6"/>
                  <a:gd name="T5" fmla="*/ 0 h 60"/>
                  <a:gd name="T6" fmla="*/ 0 w 6"/>
                  <a:gd name="T7" fmla="*/ 0 h 60"/>
                  <a:gd name="T8" fmla="*/ 0 w 6"/>
                  <a:gd name="T9" fmla="*/ 48 h 60"/>
                  <a:gd name="T10" fmla="*/ 6 w 6"/>
                  <a:gd name="T11" fmla="*/ 60 h 60"/>
                </a:gdLst>
                <a:ahLst/>
                <a:cxnLst>
                  <a:cxn ang="0">
                    <a:pos x="T0" y="T1"/>
                  </a:cxn>
                  <a:cxn ang="0">
                    <a:pos x="T2" y="T3"/>
                  </a:cxn>
                  <a:cxn ang="0">
                    <a:pos x="T4" y="T5"/>
                  </a:cxn>
                  <a:cxn ang="0">
                    <a:pos x="T6" y="T7"/>
                  </a:cxn>
                  <a:cxn ang="0">
                    <a:pos x="T8" y="T9"/>
                  </a:cxn>
                  <a:cxn ang="0">
                    <a:pos x="T10" y="T11"/>
                  </a:cxn>
                </a:cxnLst>
                <a:rect l="0" t="0" r="r" b="b"/>
                <a:pathLst>
                  <a:path w="6" h="60">
                    <a:moveTo>
                      <a:pt x="6" y="60"/>
                    </a:moveTo>
                    <a:lnTo>
                      <a:pt x="0" y="48"/>
                    </a:lnTo>
                    <a:lnTo>
                      <a:pt x="0" y="0"/>
                    </a:lnTo>
                    <a:lnTo>
                      <a:pt x="0" y="0"/>
                    </a:lnTo>
                    <a:lnTo>
                      <a:pt x="0" y="48"/>
                    </a:lnTo>
                    <a:lnTo>
                      <a:pt x="6"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6" name="Freeform 306"/>
              <p:cNvSpPr>
                <a:spLocks/>
              </p:cNvSpPr>
              <p:nvPr/>
            </p:nvSpPr>
            <p:spPr bwMode="auto">
              <a:xfrm>
                <a:off x="2958" y="1086"/>
                <a:ext cx="18" cy="18"/>
              </a:xfrm>
              <a:custGeom>
                <a:avLst/>
                <a:gdLst>
                  <a:gd name="T0" fmla="*/ 18 w 18"/>
                  <a:gd name="T1" fmla="*/ 18 h 18"/>
                  <a:gd name="T2" fmla="*/ 18 w 18"/>
                  <a:gd name="T3" fmla="*/ 12 h 18"/>
                  <a:gd name="T4" fmla="*/ 0 w 18"/>
                  <a:gd name="T5" fmla="*/ 0 h 18"/>
                  <a:gd name="T6" fmla="*/ 18 w 18"/>
                  <a:gd name="T7" fmla="*/ 12 h 18"/>
                  <a:gd name="T8" fmla="*/ 18 w 18"/>
                  <a:gd name="T9" fmla="*/ 18 h 18"/>
                </a:gdLst>
                <a:ahLst/>
                <a:cxnLst>
                  <a:cxn ang="0">
                    <a:pos x="T0" y="T1"/>
                  </a:cxn>
                  <a:cxn ang="0">
                    <a:pos x="T2" y="T3"/>
                  </a:cxn>
                  <a:cxn ang="0">
                    <a:pos x="T4" y="T5"/>
                  </a:cxn>
                  <a:cxn ang="0">
                    <a:pos x="T6" y="T7"/>
                  </a:cxn>
                  <a:cxn ang="0">
                    <a:pos x="T8" y="T9"/>
                  </a:cxn>
                </a:cxnLst>
                <a:rect l="0" t="0" r="r" b="b"/>
                <a:pathLst>
                  <a:path w="18" h="18">
                    <a:moveTo>
                      <a:pt x="18" y="18"/>
                    </a:moveTo>
                    <a:lnTo>
                      <a:pt x="18" y="12"/>
                    </a:lnTo>
                    <a:lnTo>
                      <a:pt x="0" y="0"/>
                    </a:lnTo>
                    <a:lnTo>
                      <a:pt x="18" y="12"/>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7" name="Freeform 307"/>
              <p:cNvSpPr>
                <a:spLocks/>
              </p:cNvSpPr>
              <p:nvPr/>
            </p:nvSpPr>
            <p:spPr bwMode="auto">
              <a:xfrm>
                <a:off x="2946" y="1008"/>
                <a:ext cx="6" cy="12"/>
              </a:xfrm>
              <a:custGeom>
                <a:avLst/>
                <a:gdLst>
                  <a:gd name="T0" fmla="*/ 0 w 6"/>
                  <a:gd name="T1" fmla="*/ 6 h 12"/>
                  <a:gd name="T2" fmla="*/ 6 w 6"/>
                  <a:gd name="T3" fmla="*/ 12 h 12"/>
                  <a:gd name="T4" fmla="*/ 6 w 6"/>
                  <a:gd name="T5" fmla="*/ 0 h 12"/>
                  <a:gd name="T6" fmla="*/ 0 w 6"/>
                  <a:gd name="T7" fmla="*/ 6 h 12"/>
                </a:gdLst>
                <a:ahLst/>
                <a:cxnLst>
                  <a:cxn ang="0">
                    <a:pos x="T0" y="T1"/>
                  </a:cxn>
                  <a:cxn ang="0">
                    <a:pos x="T2" y="T3"/>
                  </a:cxn>
                  <a:cxn ang="0">
                    <a:pos x="T4" y="T5"/>
                  </a:cxn>
                  <a:cxn ang="0">
                    <a:pos x="T6" y="T7"/>
                  </a:cxn>
                </a:cxnLst>
                <a:rect l="0" t="0" r="r" b="b"/>
                <a:pathLst>
                  <a:path w="6" h="12">
                    <a:moveTo>
                      <a:pt x="0" y="6"/>
                    </a:moveTo>
                    <a:lnTo>
                      <a:pt x="6" y="12"/>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8" name="Freeform 308"/>
              <p:cNvSpPr>
                <a:spLocks/>
              </p:cNvSpPr>
              <p:nvPr/>
            </p:nvSpPr>
            <p:spPr bwMode="auto">
              <a:xfrm>
                <a:off x="3000" y="983"/>
                <a:ext cx="12" cy="12"/>
              </a:xfrm>
              <a:custGeom>
                <a:avLst/>
                <a:gdLst>
                  <a:gd name="T0" fmla="*/ 6 w 12"/>
                  <a:gd name="T1" fmla="*/ 12 h 12"/>
                  <a:gd name="T2" fmla="*/ 6 w 12"/>
                  <a:gd name="T3" fmla="*/ 12 h 12"/>
                  <a:gd name="T4" fmla="*/ 12 w 12"/>
                  <a:gd name="T5" fmla="*/ 0 h 12"/>
                  <a:gd name="T6" fmla="*/ 0 w 12"/>
                  <a:gd name="T7" fmla="*/ 0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lnTo>
                      <a:pt x="6" y="12"/>
                    </a:lnTo>
                    <a:lnTo>
                      <a:pt x="12"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9" name="Freeform 309"/>
              <p:cNvSpPr>
                <a:spLocks/>
              </p:cNvSpPr>
              <p:nvPr/>
            </p:nvSpPr>
            <p:spPr bwMode="auto">
              <a:xfrm>
                <a:off x="2664" y="971"/>
                <a:ext cx="474" cy="565"/>
              </a:xfrm>
              <a:custGeom>
                <a:avLst/>
                <a:gdLst>
                  <a:gd name="T0" fmla="*/ 456 w 474"/>
                  <a:gd name="T1" fmla="*/ 55 h 565"/>
                  <a:gd name="T2" fmla="*/ 474 w 474"/>
                  <a:gd name="T3" fmla="*/ 31 h 565"/>
                  <a:gd name="T4" fmla="*/ 414 w 474"/>
                  <a:gd name="T5" fmla="*/ 18 h 565"/>
                  <a:gd name="T6" fmla="*/ 396 w 474"/>
                  <a:gd name="T7" fmla="*/ 24 h 565"/>
                  <a:gd name="T8" fmla="*/ 360 w 474"/>
                  <a:gd name="T9" fmla="*/ 49 h 565"/>
                  <a:gd name="T10" fmla="*/ 354 w 474"/>
                  <a:gd name="T11" fmla="*/ 12 h 565"/>
                  <a:gd name="T12" fmla="*/ 306 w 474"/>
                  <a:gd name="T13" fmla="*/ 49 h 565"/>
                  <a:gd name="T14" fmla="*/ 276 w 474"/>
                  <a:gd name="T15" fmla="*/ 79 h 565"/>
                  <a:gd name="T16" fmla="*/ 264 w 474"/>
                  <a:gd name="T17" fmla="*/ 67 h 565"/>
                  <a:gd name="T18" fmla="*/ 246 w 474"/>
                  <a:gd name="T19" fmla="*/ 91 h 565"/>
                  <a:gd name="T20" fmla="*/ 228 w 474"/>
                  <a:gd name="T21" fmla="*/ 121 h 565"/>
                  <a:gd name="T22" fmla="*/ 204 w 474"/>
                  <a:gd name="T23" fmla="*/ 133 h 565"/>
                  <a:gd name="T24" fmla="*/ 186 w 474"/>
                  <a:gd name="T25" fmla="*/ 175 h 565"/>
                  <a:gd name="T26" fmla="*/ 174 w 474"/>
                  <a:gd name="T27" fmla="*/ 175 h 565"/>
                  <a:gd name="T28" fmla="*/ 150 w 474"/>
                  <a:gd name="T29" fmla="*/ 223 h 565"/>
                  <a:gd name="T30" fmla="*/ 132 w 474"/>
                  <a:gd name="T31" fmla="*/ 253 h 565"/>
                  <a:gd name="T32" fmla="*/ 138 w 474"/>
                  <a:gd name="T33" fmla="*/ 277 h 565"/>
                  <a:gd name="T34" fmla="*/ 114 w 474"/>
                  <a:gd name="T35" fmla="*/ 301 h 565"/>
                  <a:gd name="T36" fmla="*/ 84 w 474"/>
                  <a:gd name="T37" fmla="*/ 343 h 565"/>
                  <a:gd name="T38" fmla="*/ 90 w 474"/>
                  <a:gd name="T39" fmla="*/ 361 h 565"/>
                  <a:gd name="T40" fmla="*/ 36 w 474"/>
                  <a:gd name="T41" fmla="*/ 385 h 565"/>
                  <a:gd name="T42" fmla="*/ 24 w 474"/>
                  <a:gd name="T43" fmla="*/ 409 h 565"/>
                  <a:gd name="T44" fmla="*/ 0 w 474"/>
                  <a:gd name="T45" fmla="*/ 427 h 565"/>
                  <a:gd name="T46" fmla="*/ 24 w 474"/>
                  <a:gd name="T47" fmla="*/ 439 h 565"/>
                  <a:gd name="T48" fmla="*/ 36 w 474"/>
                  <a:gd name="T49" fmla="*/ 451 h 565"/>
                  <a:gd name="T50" fmla="*/ 0 w 474"/>
                  <a:gd name="T51" fmla="*/ 457 h 565"/>
                  <a:gd name="T52" fmla="*/ 24 w 474"/>
                  <a:gd name="T53" fmla="*/ 475 h 565"/>
                  <a:gd name="T54" fmla="*/ 12 w 474"/>
                  <a:gd name="T55" fmla="*/ 499 h 565"/>
                  <a:gd name="T56" fmla="*/ 18 w 474"/>
                  <a:gd name="T57" fmla="*/ 517 h 565"/>
                  <a:gd name="T58" fmla="*/ 6 w 474"/>
                  <a:gd name="T59" fmla="*/ 547 h 565"/>
                  <a:gd name="T60" fmla="*/ 78 w 474"/>
                  <a:gd name="T61" fmla="*/ 529 h 565"/>
                  <a:gd name="T62" fmla="*/ 96 w 474"/>
                  <a:gd name="T63" fmla="*/ 517 h 565"/>
                  <a:gd name="T64" fmla="*/ 114 w 474"/>
                  <a:gd name="T65" fmla="*/ 523 h 565"/>
                  <a:gd name="T66" fmla="*/ 114 w 474"/>
                  <a:gd name="T67" fmla="*/ 505 h 565"/>
                  <a:gd name="T68" fmla="*/ 138 w 474"/>
                  <a:gd name="T69" fmla="*/ 439 h 565"/>
                  <a:gd name="T70" fmla="*/ 126 w 474"/>
                  <a:gd name="T71" fmla="*/ 355 h 565"/>
                  <a:gd name="T72" fmla="*/ 162 w 474"/>
                  <a:gd name="T73" fmla="*/ 319 h 565"/>
                  <a:gd name="T74" fmla="*/ 174 w 474"/>
                  <a:gd name="T75" fmla="*/ 241 h 565"/>
                  <a:gd name="T76" fmla="*/ 198 w 474"/>
                  <a:gd name="T77" fmla="*/ 181 h 565"/>
                  <a:gd name="T78" fmla="*/ 240 w 474"/>
                  <a:gd name="T79" fmla="*/ 127 h 565"/>
                  <a:gd name="T80" fmla="*/ 276 w 474"/>
                  <a:gd name="T81" fmla="*/ 97 h 565"/>
                  <a:gd name="T82" fmla="*/ 276 w 474"/>
                  <a:gd name="T83" fmla="*/ 97 h 565"/>
                  <a:gd name="T84" fmla="*/ 312 w 474"/>
                  <a:gd name="T85" fmla="*/ 109 h 565"/>
                  <a:gd name="T86" fmla="*/ 360 w 474"/>
                  <a:gd name="T87" fmla="*/ 121 h 565"/>
                  <a:gd name="T88" fmla="*/ 378 w 474"/>
                  <a:gd name="T89" fmla="*/ 61 h 565"/>
                  <a:gd name="T90" fmla="*/ 444 w 474"/>
                  <a:gd name="T91" fmla="*/ 73 h 565"/>
                  <a:gd name="T92" fmla="*/ 438 w 474"/>
                  <a:gd name="T93" fmla="*/ 103 h 565"/>
                  <a:gd name="T94" fmla="*/ 474 w 474"/>
                  <a:gd name="T95" fmla="*/ 73 h 565"/>
                  <a:gd name="T96" fmla="*/ 474 w 474"/>
                  <a:gd name="T97" fmla="*/ 6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4" h="565">
                    <a:moveTo>
                      <a:pt x="474" y="61"/>
                    </a:moveTo>
                    <a:lnTo>
                      <a:pt x="450" y="67"/>
                    </a:lnTo>
                    <a:lnTo>
                      <a:pt x="456" y="55"/>
                    </a:lnTo>
                    <a:lnTo>
                      <a:pt x="432" y="43"/>
                    </a:lnTo>
                    <a:lnTo>
                      <a:pt x="456" y="49"/>
                    </a:lnTo>
                    <a:lnTo>
                      <a:pt x="474" y="31"/>
                    </a:lnTo>
                    <a:lnTo>
                      <a:pt x="438" y="6"/>
                    </a:lnTo>
                    <a:lnTo>
                      <a:pt x="426" y="24"/>
                    </a:lnTo>
                    <a:lnTo>
                      <a:pt x="414" y="18"/>
                    </a:lnTo>
                    <a:lnTo>
                      <a:pt x="426" y="0"/>
                    </a:lnTo>
                    <a:lnTo>
                      <a:pt x="408" y="0"/>
                    </a:lnTo>
                    <a:lnTo>
                      <a:pt x="396" y="24"/>
                    </a:lnTo>
                    <a:lnTo>
                      <a:pt x="390" y="31"/>
                    </a:lnTo>
                    <a:lnTo>
                      <a:pt x="390" y="0"/>
                    </a:lnTo>
                    <a:lnTo>
                      <a:pt x="360" y="49"/>
                    </a:lnTo>
                    <a:lnTo>
                      <a:pt x="378" y="6"/>
                    </a:lnTo>
                    <a:lnTo>
                      <a:pt x="354" y="6"/>
                    </a:lnTo>
                    <a:lnTo>
                      <a:pt x="354" y="12"/>
                    </a:lnTo>
                    <a:lnTo>
                      <a:pt x="330" y="55"/>
                    </a:lnTo>
                    <a:lnTo>
                      <a:pt x="300" y="37"/>
                    </a:lnTo>
                    <a:lnTo>
                      <a:pt x="306" y="49"/>
                    </a:lnTo>
                    <a:lnTo>
                      <a:pt x="306" y="67"/>
                    </a:lnTo>
                    <a:lnTo>
                      <a:pt x="294" y="49"/>
                    </a:lnTo>
                    <a:lnTo>
                      <a:pt x="276" y="79"/>
                    </a:lnTo>
                    <a:lnTo>
                      <a:pt x="276" y="55"/>
                    </a:lnTo>
                    <a:lnTo>
                      <a:pt x="264" y="73"/>
                    </a:lnTo>
                    <a:lnTo>
                      <a:pt x="264" y="67"/>
                    </a:lnTo>
                    <a:lnTo>
                      <a:pt x="258" y="91"/>
                    </a:lnTo>
                    <a:lnTo>
                      <a:pt x="246" y="79"/>
                    </a:lnTo>
                    <a:lnTo>
                      <a:pt x="246" y="91"/>
                    </a:lnTo>
                    <a:lnTo>
                      <a:pt x="240" y="85"/>
                    </a:lnTo>
                    <a:lnTo>
                      <a:pt x="240" y="97"/>
                    </a:lnTo>
                    <a:lnTo>
                      <a:pt x="228" y="121"/>
                    </a:lnTo>
                    <a:lnTo>
                      <a:pt x="210" y="127"/>
                    </a:lnTo>
                    <a:lnTo>
                      <a:pt x="228" y="133"/>
                    </a:lnTo>
                    <a:lnTo>
                      <a:pt x="204" y="133"/>
                    </a:lnTo>
                    <a:lnTo>
                      <a:pt x="198" y="163"/>
                    </a:lnTo>
                    <a:lnTo>
                      <a:pt x="198" y="151"/>
                    </a:lnTo>
                    <a:lnTo>
                      <a:pt x="186" y="175"/>
                    </a:lnTo>
                    <a:lnTo>
                      <a:pt x="198" y="175"/>
                    </a:lnTo>
                    <a:lnTo>
                      <a:pt x="186" y="181"/>
                    </a:lnTo>
                    <a:lnTo>
                      <a:pt x="174" y="175"/>
                    </a:lnTo>
                    <a:lnTo>
                      <a:pt x="162" y="199"/>
                    </a:lnTo>
                    <a:lnTo>
                      <a:pt x="156" y="205"/>
                    </a:lnTo>
                    <a:lnTo>
                      <a:pt x="150" y="223"/>
                    </a:lnTo>
                    <a:lnTo>
                      <a:pt x="144" y="229"/>
                    </a:lnTo>
                    <a:lnTo>
                      <a:pt x="150" y="235"/>
                    </a:lnTo>
                    <a:lnTo>
                      <a:pt x="132" y="253"/>
                    </a:lnTo>
                    <a:lnTo>
                      <a:pt x="144" y="253"/>
                    </a:lnTo>
                    <a:lnTo>
                      <a:pt x="132" y="265"/>
                    </a:lnTo>
                    <a:lnTo>
                      <a:pt x="138" y="277"/>
                    </a:lnTo>
                    <a:lnTo>
                      <a:pt x="126" y="271"/>
                    </a:lnTo>
                    <a:lnTo>
                      <a:pt x="132" y="283"/>
                    </a:lnTo>
                    <a:lnTo>
                      <a:pt x="114" y="301"/>
                    </a:lnTo>
                    <a:lnTo>
                      <a:pt x="114" y="313"/>
                    </a:lnTo>
                    <a:lnTo>
                      <a:pt x="102" y="313"/>
                    </a:lnTo>
                    <a:lnTo>
                      <a:pt x="84" y="343"/>
                    </a:lnTo>
                    <a:lnTo>
                      <a:pt x="90" y="349"/>
                    </a:lnTo>
                    <a:lnTo>
                      <a:pt x="108" y="343"/>
                    </a:lnTo>
                    <a:lnTo>
                      <a:pt x="90" y="361"/>
                    </a:lnTo>
                    <a:lnTo>
                      <a:pt x="84" y="355"/>
                    </a:lnTo>
                    <a:lnTo>
                      <a:pt x="54" y="367"/>
                    </a:lnTo>
                    <a:lnTo>
                      <a:pt x="36" y="385"/>
                    </a:lnTo>
                    <a:lnTo>
                      <a:pt x="42" y="397"/>
                    </a:lnTo>
                    <a:lnTo>
                      <a:pt x="18" y="397"/>
                    </a:lnTo>
                    <a:lnTo>
                      <a:pt x="24" y="409"/>
                    </a:lnTo>
                    <a:lnTo>
                      <a:pt x="0" y="415"/>
                    </a:lnTo>
                    <a:lnTo>
                      <a:pt x="18" y="421"/>
                    </a:lnTo>
                    <a:lnTo>
                      <a:pt x="0" y="427"/>
                    </a:lnTo>
                    <a:lnTo>
                      <a:pt x="0" y="451"/>
                    </a:lnTo>
                    <a:lnTo>
                      <a:pt x="18" y="451"/>
                    </a:lnTo>
                    <a:lnTo>
                      <a:pt x="24" y="439"/>
                    </a:lnTo>
                    <a:lnTo>
                      <a:pt x="24" y="451"/>
                    </a:lnTo>
                    <a:lnTo>
                      <a:pt x="42" y="439"/>
                    </a:lnTo>
                    <a:lnTo>
                      <a:pt x="36" y="451"/>
                    </a:lnTo>
                    <a:lnTo>
                      <a:pt x="36" y="457"/>
                    </a:lnTo>
                    <a:lnTo>
                      <a:pt x="24" y="451"/>
                    </a:lnTo>
                    <a:lnTo>
                      <a:pt x="0" y="457"/>
                    </a:lnTo>
                    <a:lnTo>
                      <a:pt x="0" y="469"/>
                    </a:lnTo>
                    <a:lnTo>
                      <a:pt x="12" y="493"/>
                    </a:lnTo>
                    <a:lnTo>
                      <a:pt x="24" y="475"/>
                    </a:lnTo>
                    <a:lnTo>
                      <a:pt x="36" y="475"/>
                    </a:lnTo>
                    <a:lnTo>
                      <a:pt x="24" y="475"/>
                    </a:lnTo>
                    <a:lnTo>
                      <a:pt x="12" y="499"/>
                    </a:lnTo>
                    <a:lnTo>
                      <a:pt x="18" y="499"/>
                    </a:lnTo>
                    <a:lnTo>
                      <a:pt x="0" y="523"/>
                    </a:lnTo>
                    <a:lnTo>
                      <a:pt x="18" y="517"/>
                    </a:lnTo>
                    <a:lnTo>
                      <a:pt x="12" y="535"/>
                    </a:lnTo>
                    <a:lnTo>
                      <a:pt x="6" y="529"/>
                    </a:lnTo>
                    <a:lnTo>
                      <a:pt x="6" y="547"/>
                    </a:lnTo>
                    <a:lnTo>
                      <a:pt x="42" y="565"/>
                    </a:lnTo>
                    <a:lnTo>
                      <a:pt x="72" y="541"/>
                    </a:lnTo>
                    <a:lnTo>
                      <a:pt x="78" y="529"/>
                    </a:lnTo>
                    <a:lnTo>
                      <a:pt x="90" y="529"/>
                    </a:lnTo>
                    <a:lnTo>
                      <a:pt x="90" y="505"/>
                    </a:lnTo>
                    <a:lnTo>
                      <a:pt x="96" y="517"/>
                    </a:lnTo>
                    <a:lnTo>
                      <a:pt x="114" y="529"/>
                    </a:lnTo>
                    <a:lnTo>
                      <a:pt x="108" y="529"/>
                    </a:lnTo>
                    <a:lnTo>
                      <a:pt x="114" y="523"/>
                    </a:lnTo>
                    <a:lnTo>
                      <a:pt x="120" y="523"/>
                    </a:lnTo>
                    <a:lnTo>
                      <a:pt x="120" y="523"/>
                    </a:lnTo>
                    <a:lnTo>
                      <a:pt x="114" y="505"/>
                    </a:lnTo>
                    <a:lnTo>
                      <a:pt x="132" y="487"/>
                    </a:lnTo>
                    <a:lnTo>
                      <a:pt x="126" y="457"/>
                    </a:lnTo>
                    <a:lnTo>
                      <a:pt x="138" y="439"/>
                    </a:lnTo>
                    <a:lnTo>
                      <a:pt x="132" y="433"/>
                    </a:lnTo>
                    <a:lnTo>
                      <a:pt x="126" y="427"/>
                    </a:lnTo>
                    <a:lnTo>
                      <a:pt x="126" y="355"/>
                    </a:lnTo>
                    <a:lnTo>
                      <a:pt x="144" y="337"/>
                    </a:lnTo>
                    <a:lnTo>
                      <a:pt x="162" y="337"/>
                    </a:lnTo>
                    <a:lnTo>
                      <a:pt x="162" y="319"/>
                    </a:lnTo>
                    <a:lnTo>
                      <a:pt x="162" y="319"/>
                    </a:lnTo>
                    <a:lnTo>
                      <a:pt x="156" y="307"/>
                    </a:lnTo>
                    <a:lnTo>
                      <a:pt x="174" y="241"/>
                    </a:lnTo>
                    <a:lnTo>
                      <a:pt x="186" y="241"/>
                    </a:lnTo>
                    <a:lnTo>
                      <a:pt x="210" y="199"/>
                    </a:lnTo>
                    <a:lnTo>
                      <a:pt x="198" y="181"/>
                    </a:lnTo>
                    <a:lnTo>
                      <a:pt x="216" y="145"/>
                    </a:lnTo>
                    <a:lnTo>
                      <a:pt x="234" y="157"/>
                    </a:lnTo>
                    <a:lnTo>
                      <a:pt x="240" y="127"/>
                    </a:lnTo>
                    <a:lnTo>
                      <a:pt x="276" y="133"/>
                    </a:lnTo>
                    <a:lnTo>
                      <a:pt x="276" y="103"/>
                    </a:lnTo>
                    <a:lnTo>
                      <a:pt x="276" y="97"/>
                    </a:lnTo>
                    <a:lnTo>
                      <a:pt x="276" y="97"/>
                    </a:lnTo>
                    <a:lnTo>
                      <a:pt x="276" y="97"/>
                    </a:lnTo>
                    <a:lnTo>
                      <a:pt x="276" y="97"/>
                    </a:lnTo>
                    <a:lnTo>
                      <a:pt x="276" y="97"/>
                    </a:lnTo>
                    <a:lnTo>
                      <a:pt x="300" y="91"/>
                    </a:lnTo>
                    <a:lnTo>
                      <a:pt x="312" y="109"/>
                    </a:lnTo>
                    <a:lnTo>
                      <a:pt x="318" y="121"/>
                    </a:lnTo>
                    <a:lnTo>
                      <a:pt x="342" y="121"/>
                    </a:lnTo>
                    <a:lnTo>
                      <a:pt x="360" y="121"/>
                    </a:lnTo>
                    <a:lnTo>
                      <a:pt x="378" y="97"/>
                    </a:lnTo>
                    <a:lnTo>
                      <a:pt x="378" y="79"/>
                    </a:lnTo>
                    <a:lnTo>
                      <a:pt x="378" y="61"/>
                    </a:lnTo>
                    <a:lnTo>
                      <a:pt x="420" y="43"/>
                    </a:lnTo>
                    <a:lnTo>
                      <a:pt x="426" y="49"/>
                    </a:lnTo>
                    <a:lnTo>
                      <a:pt x="444" y="73"/>
                    </a:lnTo>
                    <a:lnTo>
                      <a:pt x="444" y="85"/>
                    </a:lnTo>
                    <a:lnTo>
                      <a:pt x="438" y="103"/>
                    </a:lnTo>
                    <a:lnTo>
                      <a:pt x="438" y="103"/>
                    </a:lnTo>
                    <a:lnTo>
                      <a:pt x="456" y="79"/>
                    </a:lnTo>
                    <a:lnTo>
                      <a:pt x="468" y="73"/>
                    </a:lnTo>
                    <a:lnTo>
                      <a:pt x="474" y="73"/>
                    </a:lnTo>
                    <a:lnTo>
                      <a:pt x="474" y="67"/>
                    </a:lnTo>
                    <a:lnTo>
                      <a:pt x="474" y="61"/>
                    </a:lnTo>
                    <a:lnTo>
                      <a:pt x="474" y="6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0" name="Freeform 310"/>
              <p:cNvSpPr>
                <a:spLocks/>
              </p:cNvSpPr>
              <p:nvPr/>
            </p:nvSpPr>
            <p:spPr bwMode="auto">
              <a:xfrm>
                <a:off x="2724" y="1320"/>
                <a:ext cx="12" cy="6"/>
              </a:xfrm>
              <a:custGeom>
                <a:avLst/>
                <a:gdLst>
                  <a:gd name="T0" fmla="*/ 12 w 12"/>
                  <a:gd name="T1" fmla="*/ 6 h 6"/>
                  <a:gd name="T2" fmla="*/ 12 w 12"/>
                  <a:gd name="T3" fmla="*/ 0 h 6"/>
                  <a:gd name="T4" fmla="*/ 0 w 12"/>
                  <a:gd name="T5" fmla="*/ 6 h 6"/>
                  <a:gd name="T6" fmla="*/ 0 w 12"/>
                  <a:gd name="T7" fmla="*/ 6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12" y="0"/>
                    </a:lnTo>
                    <a:lnTo>
                      <a:pt x="0" y="6"/>
                    </a:lnTo>
                    <a:lnTo>
                      <a:pt x="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1" name="Freeform 311"/>
              <p:cNvSpPr>
                <a:spLocks/>
              </p:cNvSpPr>
              <p:nvPr/>
            </p:nvSpPr>
            <p:spPr bwMode="auto">
              <a:xfrm>
                <a:off x="2970" y="983"/>
                <a:ext cx="24" cy="12"/>
              </a:xfrm>
              <a:custGeom>
                <a:avLst/>
                <a:gdLst>
                  <a:gd name="T0" fmla="*/ 24 w 24"/>
                  <a:gd name="T1" fmla="*/ 0 h 12"/>
                  <a:gd name="T2" fmla="*/ 18 w 24"/>
                  <a:gd name="T3" fmla="*/ 0 h 12"/>
                  <a:gd name="T4" fmla="*/ 12 w 24"/>
                  <a:gd name="T5" fmla="*/ 6 h 12"/>
                  <a:gd name="T6" fmla="*/ 12 w 24"/>
                  <a:gd name="T7" fmla="*/ 0 h 12"/>
                  <a:gd name="T8" fmla="*/ 0 w 24"/>
                  <a:gd name="T9" fmla="*/ 6 h 12"/>
                  <a:gd name="T10" fmla="*/ 6 w 24"/>
                  <a:gd name="T11" fmla="*/ 12 h 12"/>
                  <a:gd name="T12" fmla="*/ 18 w 24"/>
                  <a:gd name="T13" fmla="*/ 6 h 12"/>
                  <a:gd name="T14" fmla="*/ 24 w 2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2">
                    <a:moveTo>
                      <a:pt x="24" y="0"/>
                    </a:moveTo>
                    <a:lnTo>
                      <a:pt x="18" y="0"/>
                    </a:lnTo>
                    <a:lnTo>
                      <a:pt x="12" y="6"/>
                    </a:lnTo>
                    <a:lnTo>
                      <a:pt x="12" y="0"/>
                    </a:lnTo>
                    <a:lnTo>
                      <a:pt x="0" y="6"/>
                    </a:lnTo>
                    <a:lnTo>
                      <a:pt x="6" y="12"/>
                    </a:lnTo>
                    <a:lnTo>
                      <a:pt x="18"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2" name="Freeform 312"/>
              <p:cNvSpPr>
                <a:spLocks/>
              </p:cNvSpPr>
              <p:nvPr/>
            </p:nvSpPr>
            <p:spPr bwMode="auto">
              <a:xfrm>
                <a:off x="2982" y="1002"/>
                <a:ext cx="6" cy="6"/>
              </a:xfrm>
              <a:custGeom>
                <a:avLst/>
                <a:gdLst>
                  <a:gd name="T0" fmla="*/ 0 w 6"/>
                  <a:gd name="T1" fmla="*/ 0 h 6"/>
                  <a:gd name="T2" fmla="*/ 6 w 6"/>
                  <a:gd name="T3" fmla="*/ 6 h 6"/>
                  <a:gd name="T4" fmla="*/ 6 w 6"/>
                  <a:gd name="T5" fmla="*/ 6 h 6"/>
                  <a:gd name="T6" fmla="*/ 0 w 6"/>
                  <a:gd name="T7" fmla="*/ 0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lnTo>
                      <a:pt x="6" y="6"/>
                    </a:ln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3" name="Freeform 313"/>
              <p:cNvSpPr>
                <a:spLocks/>
              </p:cNvSpPr>
              <p:nvPr/>
            </p:nvSpPr>
            <p:spPr bwMode="auto">
              <a:xfrm>
                <a:off x="2988" y="989"/>
                <a:ext cx="12" cy="19"/>
              </a:xfrm>
              <a:custGeom>
                <a:avLst/>
                <a:gdLst>
                  <a:gd name="T0" fmla="*/ 0 w 12"/>
                  <a:gd name="T1" fmla="*/ 6 h 19"/>
                  <a:gd name="T2" fmla="*/ 6 w 12"/>
                  <a:gd name="T3" fmla="*/ 19 h 19"/>
                  <a:gd name="T4" fmla="*/ 12 w 12"/>
                  <a:gd name="T5" fmla="*/ 13 h 19"/>
                  <a:gd name="T6" fmla="*/ 12 w 12"/>
                  <a:gd name="T7" fmla="*/ 0 h 19"/>
                  <a:gd name="T8" fmla="*/ 0 w 12"/>
                  <a:gd name="T9" fmla="*/ 6 h 19"/>
                </a:gdLst>
                <a:ahLst/>
                <a:cxnLst>
                  <a:cxn ang="0">
                    <a:pos x="T0" y="T1"/>
                  </a:cxn>
                  <a:cxn ang="0">
                    <a:pos x="T2" y="T3"/>
                  </a:cxn>
                  <a:cxn ang="0">
                    <a:pos x="T4" y="T5"/>
                  </a:cxn>
                  <a:cxn ang="0">
                    <a:pos x="T6" y="T7"/>
                  </a:cxn>
                  <a:cxn ang="0">
                    <a:pos x="T8" y="T9"/>
                  </a:cxn>
                </a:cxnLst>
                <a:rect l="0" t="0" r="r" b="b"/>
                <a:pathLst>
                  <a:path w="12" h="19">
                    <a:moveTo>
                      <a:pt x="0" y="6"/>
                    </a:moveTo>
                    <a:lnTo>
                      <a:pt x="6" y="19"/>
                    </a:lnTo>
                    <a:lnTo>
                      <a:pt x="12" y="13"/>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4" name="Freeform 314"/>
              <p:cNvSpPr>
                <a:spLocks/>
              </p:cNvSpPr>
              <p:nvPr/>
            </p:nvSpPr>
            <p:spPr bwMode="auto">
              <a:xfrm>
                <a:off x="2880" y="1044"/>
                <a:ext cx="18" cy="30"/>
              </a:xfrm>
              <a:custGeom>
                <a:avLst/>
                <a:gdLst>
                  <a:gd name="T0" fmla="*/ 0 w 18"/>
                  <a:gd name="T1" fmla="*/ 12 h 30"/>
                  <a:gd name="T2" fmla="*/ 0 w 18"/>
                  <a:gd name="T3" fmla="*/ 30 h 30"/>
                  <a:gd name="T4" fmla="*/ 6 w 18"/>
                  <a:gd name="T5" fmla="*/ 24 h 30"/>
                  <a:gd name="T6" fmla="*/ 18 w 18"/>
                  <a:gd name="T7" fmla="*/ 24 h 30"/>
                  <a:gd name="T8" fmla="*/ 18 w 18"/>
                  <a:gd name="T9" fmla="*/ 12 h 30"/>
                  <a:gd name="T10" fmla="*/ 12 w 18"/>
                  <a:gd name="T11" fmla="*/ 0 h 30"/>
                  <a:gd name="T12" fmla="*/ 0 w 18"/>
                  <a:gd name="T13" fmla="*/ 12 h 30"/>
                </a:gdLst>
                <a:ahLst/>
                <a:cxnLst>
                  <a:cxn ang="0">
                    <a:pos x="T0" y="T1"/>
                  </a:cxn>
                  <a:cxn ang="0">
                    <a:pos x="T2" y="T3"/>
                  </a:cxn>
                  <a:cxn ang="0">
                    <a:pos x="T4" y="T5"/>
                  </a:cxn>
                  <a:cxn ang="0">
                    <a:pos x="T6" y="T7"/>
                  </a:cxn>
                  <a:cxn ang="0">
                    <a:pos x="T8" y="T9"/>
                  </a:cxn>
                  <a:cxn ang="0">
                    <a:pos x="T10" y="T11"/>
                  </a:cxn>
                  <a:cxn ang="0">
                    <a:pos x="T12" y="T13"/>
                  </a:cxn>
                </a:cxnLst>
                <a:rect l="0" t="0" r="r" b="b"/>
                <a:pathLst>
                  <a:path w="18" h="30">
                    <a:moveTo>
                      <a:pt x="0" y="12"/>
                    </a:moveTo>
                    <a:lnTo>
                      <a:pt x="0" y="30"/>
                    </a:lnTo>
                    <a:lnTo>
                      <a:pt x="6" y="24"/>
                    </a:lnTo>
                    <a:lnTo>
                      <a:pt x="18" y="24"/>
                    </a:lnTo>
                    <a:lnTo>
                      <a:pt x="18" y="12"/>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5" name="Freeform 315"/>
              <p:cNvSpPr>
                <a:spLocks/>
              </p:cNvSpPr>
              <p:nvPr/>
            </p:nvSpPr>
            <p:spPr bwMode="auto">
              <a:xfrm>
                <a:off x="2898" y="1032"/>
                <a:ext cx="18" cy="12"/>
              </a:xfrm>
              <a:custGeom>
                <a:avLst/>
                <a:gdLst>
                  <a:gd name="T0" fmla="*/ 0 w 18"/>
                  <a:gd name="T1" fmla="*/ 12 h 12"/>
                  <a:gd name="T2" fmla="*/ 18 w 18"/>
                  <a:gd name="T3" fmla="*/ 12 h 12"/>
                  <a:gd name="T4" fmla="*/ 18 w 18"/>
                  <a:gd name="T5" fmla="*/ 0 h 12"/>
                  <a:gd name="T6" fmla="*/ 6 w 18"/>
                  <a:gd name="T7" fmla="*/ 6 h 12"/>
                  <a:gd name="T8" fmla="*/ 0 w 18"/>
                  <a:gd name="T9" fmla="*/ 12 h 12"/>
                </a:gdLst>
                <a:ahLst/>
                <a:cxnLst>
                  <a:cxn ang="0">
                    <a:pos x="T0" y="T1"/>
                  </a:cxn>
                  <a:cxn ang="0">
                    <a:pos x="T2" y="T3"/>
                  </a:cxn>
                  <a:cxn ang="0">
                    <a:pos x="T4" y="T5"/>
                  </a:cxn>
                  <a:cxn ang="0">
                    <a:pos x="T6" y="T7"/>
                  </a:cxn>
                  <a:cxn ang="0">
                    <a:pos x="T8" y="T9"/>
                  </a:cxn>
                </a:cxnLst>
                <a:rect l="0" t="0" r="r" b="b"/>
                <a:pathLst>
                  <a:path w="18" h="12">
                    <a:moveTo>
                      <a:pt x="0" y="12"/>
                    </a:moveTo>
                    <a:lnTo>
                      <a:pt x="18" y="12"/>
                    </a:lnTo>
                    <a:lnTo>
                      <a:pt x="18" y="0"/>
                    </a:lnTo>
                    <a:lnTo>
                      <a:pt x="6"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6" name="Freeform 316"/>
              <p:cNvSpPr>
                <a:spLocks/>
              </p:cNvSpPr>
              <p:nvPr/>
            </p:nvSpPr>
            <p:spPr bwMode="auto">
              <a:xfrm>
                <a:off x="2832" y="1080"/>
                <a:ext cx="18" cy="18"/>
              </a:xfrm>
              <a:custGeom>
                <a:avLst/>
                <a:gdLst>
                  <a:gd name="T0" fmla="*/ 12 w 18"/>
                  <a:gd name="T1" fmla="*/ 0 h 18"/>
                  <a:gd name="T2" fmla="*/ 0 w 18"/>
                  <a:gd name="T3" fmla="*/ 12 h 18"/>
                  <a:gd name="T4" fmla="*/ 0 w 18"/>
                  <a:gd name="T5" fmla="*/ 18 h 18"/>
                  <a:gd name="T6" fmla="*/ 18 w 18"/>
                  <a:gd name="T7" fmla="*/ 12 h 18"/>
                  <a:gd name="T8" fmla="*/ 12 w 18"/>
                  <a:gd name="T9" fmla="*/ 0 h 18"/>
                </a:gdLst>
                <a:ahLst/>
                <a:cxnLst>
                  <a:cxn ang="0">
                    <a:pos x="T0" y="T1"/>
                  </a:cxn>
                  <a:cxn ang="0">
                    <a:pos x="T2" y="T3"/>
                  </a:cxn>
                  <a:cxn ang="0">
                    <a:pos x="T4" y="T5"/>
                  </a:cxn>
                  <a:cxn ang="0">
                    <a:pos x="T6" y="T7"/>
                  </a:cxn>
                  <a:cxn ang="0">
                    <a:pos x="T8" y="T9"/>
                  </a:cxn>
                </a:cxnLst>
                <a:rect l="0" t="0" r="r" b="b"/>
                <a:pathLst>
                  <a:path w="18" h="18">
                    <a:moveTo>
                      <a:pt x="12" y="0"/>
                    </a:moveTo>
                    <a:lnTo>
                      <a:pt x="0" y="12"/>
                    </a:lnTo>
                    <a:lnTo>
                      <a:pt x="0" y="18"/>
                    </a:lnTo>
                    <a:lnTo>
                      <a:pt x="18"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7" name="Freeform 317"/>
              <p:cNvSpPr>
                <a:spLocks/>
              </p:cNvSpPr>
              <p:nvPr/>
            </p:nvSpPr>
            <p:spPr bwMode="auto">
              <a:xfrm>
                <a:off x="3036" y="959"/>
                <a:ext cx="12" cy="12"/>
              </a:xfrm>
              <a:custGeom>
                <a:avLst/>
                <a:gdLst>
                  <a:gd name="T0" fmla="*/ 0 w 12"/>
                  <a:gd name="T1" fmla="*/ 12 h 12"/>
                  <a:gd name="T2" fmla="*/ 0 w 12"/>
                  <a:gd name="T3" fmla="*/ 12 h 12"/>
                  <a:gd name="T4" fmla="*/ 6 w 12"/>
                  <a:gd name="T5" fmla="*/ 6 h 12"/>
                  <a:gd name="T6" fmla="*/ 12 w 12"/>
                  <a:gd name="T7" fmla="*/ 6 h 12"/>
                  <a:gd name="T8" fmla="*/ 6 w 12"/>
                  <a:gd name="T9" fmla="*/ 0 h 12"/>
                  <a:gd name="T10" fmla="*/ 0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0" y="12"/>
                    </a:moveTo>
                    <a:lnTo>
                      <a:pt x="0" y="12"/>
                    </a:lnTo>
                    <a:lnTo>
                      <a:pt x="6" y="6"/>
                    </a:lnTo>
                    <a:lnTo>
                      <a:pt x="12" y="6"/>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8" name="Freeform 318"/>
              <p:cNvSpPr>
                <a:spLocks/>
              </p:cNvSpPr>
              <p:nvPr/>
            </p:nvSpPr>
            <p:spPr bwMode="auto">
              <a:xfrm>
                <a:off x="2832" y="1080"/>
                <a:ext cx="42" cy="42"/>
              </a:xfrm>
              <a:custGeom>
                <a:avLst/>
                <a:gdLst>
                  <a:gd name="T0" fmla="*/ 30 w 42"/>
                  <a:gd name="T1" fmla="*/ 12 h 42"/>
                  <a:gd name="T2" fmla="*/ 24 w 42"/>
                  <a:gd name="T3" fmla="*/ 0 h 42"/>
                  <a:gd name="T4" fmla="*/ 18 w 42"/>
                  <a:gd name="T5" fmla="*/ 24 h 42"/>
                  <a:gd name="T6" fmla="*/ 0 w 42"/>
                  <a:gd name="T7" fmla="*/ 30 h 42"/>
                  <a:gd name="T8" fmla="*/ 0 w 42"/>
                  <a:gd name="T9" fmla="*/ 42 h 42"/>
                  <a:gd name="T10" fmla="*/ 24 w 42"/>
                  <a:gd name="T11" fmla="*/ 24 h 42"/>
                  <a:gd name="T12" fmla="*/ 24 w 42"/>
                  <a:gd name="T13" fmla="*/ 30 h 42"/>
                  <a:gd name="T14" fmla="*/ 42 w 42"/>
                  <a:gd name="T15" fmla="*/ 12 h 42"/>
                  <a:gd name="T16" fmla="*/ 36 w 42"/>
                  <a:gd name="T17" fmla="*/ 0 h 42"/>
                  <a:gd name="T18" fmla="*/ 30 w 42"/>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30" y="12"/>
                    </a:moveTo>
                    <a:lnTo>
                      <a:pt x="24" y="0"/>
                    </a:lnTo>
                    <a:lnTo>
                      <a:pt x="18" y="24"/>
                    </a:lnTo>
                    <a:lnTo>
                      <a:pt x="0" y="30"/>
                    </a:lnTo>
                    <a:lnTo>
                      <a:pt x="0" y="42"/>
                    </a:lnTo>
                    <a:lnTo>
                      <a:pt x="24" y="24"/>
                    </a:lnTo>
                    <a:lnTo>
                      <a:pt x="24" y="30"/>
                    </a:lnTo>
                    <a:lnTo>
                      <a:pt x="42" y="12"/>
                    </a:lnTo>
                    <a:lnTo>
                      <a:pt x="36"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9" name="Freeform 319"/>
              <p:cNvSpPr>
                <a:spLocks/>
              </p:cNvSpPr>
              <p:nvPr/>
            </p:nvSpPr>
            <p:spPr bwMode="auto">
              <a:xfrm>
                <a:off x="2928" y="1014"/>
                <a:ext cx="6" cy="6"/>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0" name="Freeform 320"/>
              <p:cNvSpPr>
                <a:spLocks/>
              </p:cNvSpPr>
              <p:nvPr/>
            </p:nvSpPr>
            <p:spPr bwMode="auto">
              <a:xfrm>
                <a:off x="2856" y="1056"/>
                <a:ext cx="6" cy="18"/>
              </a:xfrm>
              <a:custGeom>
                <a:avLst/>
                <a:gdLst>
                  <a:gd name="T0" fmla="*/ 1 w 1"/>
                  <a:gd name="T1" fmla="*/ 2 h 3"/>
                  <a:gd name="T2" fmla="*/ 1 w 1"/>
                  <a:gd name="T3" fmla="*/ 0 h 3"/>
                  <a:gd name="T4" fmla="*/ 0 w 1"/>
                  <a:gd name="T5" fmla="*/ 2 h 3"/>
                  <a:gd name="T6" fmla="*/ 0 w 1"/>
                  <a:gd name="T7" fmla="*/ 3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1" y="0"/>
                      <a:pt x="1" y="0"/>
                      <a:pt x="1" y="0"/>
                    </a:cubicBezTo>
                    <a:cubicBezTo>
                      <a:pt x="1" y="0"/>
                      <a:pt x="0" y="2"/>
                      <a:pt x="0" y="2"/>
                    </a:cubicBezTo>
                    <a:cubicBezTo>
                      <a:pt x="0" y="3"/>
                      <a:pt x="0" y="3"/>
                      <a:pt x="0" y="3"/>
                    </a:cubicBezTo>
                    <a:lnTo>
                      <a:pt x="1"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1" name="Freeform 321"/>
              <p:cNvSpPr>
                <a:spLocks/>
              </p:cNvSpPr>
              <p:nvPr/>
            </p:nvSpPr>
            <p:spPr bwMode="auto">
              <a:xfrm>
                <a:off x="2916" y="1020"/>
                <a:ext cx="12" cy="12"/>
              </a:xfrm>
              <a:custGeom>
                <a:avLst/>
                <a:gdLst>
                  <a:gd name="T0" fmla="*/ 0 w 12"/>
                  <a:gd name="T1" fmla="*/ 0 h 12"/>
                  <a:gd name="T2" fmla="*/ 0 w 12"/>
                  <a:gd name="T3" fmla="*/ 6 h 12"/>
                  <a:gd name="T4" fmla="*/ 6 w 12"/>
                  <a:gd name="T5" fmla="*/ 12 h 12"/>
                  <a:gd name="T6" fmla="*/ 12 w 12"/>
                  <a:gd name="T7" fmla="*/ 0 h 12"/>
                  <a:gd name="T8" fmla="*/ 6 w 12"/>
                  <a:gd name="T9" fmla="*/ 6 h 12"/>
                  <a:gd name="T10" fmla="*/ 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0" y="0"/>
                    </a:moveTo>
                    <a:lnTo>
                      <a:pt x="0" y="6"/>
                    </a:lnTo>
                    <a:lnTo>
                      <a:pt x="6" y="12"/>
                    </a:lnTo>
                    <a:lnTo>
                      <a:pt x="12" y="0"/>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2" name="Freeform 322"/>
              <p:cNvSpPr>
                <a:spLocks/>
              </p:cNvSpPr>
              <p:nvPr/>
            </p:nvSpPr>
            <p:spPr bwMode="auto">
              <a:xfrm>
                <a:off x="3132" y="1038"/>
                <a:ext cx="6" cy="6"/>
              </a:xfrm>
              <a:custGeom>
                <a:avLst/>
                <a:gdLst>
                  <a:gd name="T0" fmla="*/ 0 w 6"/>
                  <a:gd name="T1" fmla="*/ 6 h 6"/>
                  <a:gd name="T2" fmla="*/ 6 w 6"/>
                  <a:gd name="T3" fmla="*/ 6 h 6"/>
                  <a:gd name="T4" fmla="*/ 6 w 6"/>
                  <a:gd name="T5" fmla="*/ 0 h 6"/>
                  <a:gd name="T6" fmla="*/ 6 w 6"/>
                  <a:gd name="T7" fmla="*/ 6 h 6"/>
                  <a:gd name="T8" fmla="*/ 0 w 6"/>
                  <a:gd name="T9" fmla="*/ 6 h 6"/>
                </a:gdLst>
                <a:ahLst/>
                <a:cxnLst>
                  <a:cxn ang="0">
                    <a:pos x="T0" y="T1"/>
                  </a:cxn>
                  <a:cxn ang="0">
                    <a:pos x="T2" y="T3"/>
                  </a:cxn>
                  <a:cxn ang="0">
                    <a:pos x="T4" y="T5"/>
                  </a:cxn>
                  <a:cxn ang="0">
                    <a:pos x="T6" y="T7"/>
                  </a:cxn>
                  <a:cxn ang="0">
                    <a:pos x="T8" y="T9"/>
                  </a:cxn>
                </a:cxnLst>
                <a:rect l="0" t="0" r="r" b="b"/>
                <a:pathLst>
                  <a:path w="6" h="6">
                    <a:moveTo>
                      <a:pt x="0" y="6"/>
                    </a:moveTo>
                    <a:lnTo>
                      <a:pt x="6" y="6"/>
                    </a:lnTo>
                    <a:lnTo>
                      <a:pt x="6" y="0"/>
                    </a:lnTo>
                    <a:lnTo>
                      <a:pt x="6"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3" name="Rectangle 323"/>
              <p:cNvSpPr>
                <a:spLocks noChangeArrowheads="1"/>
              </p:cNvSpPr>
              <p:nvPr/>
            </p:nvSpPr>
            <p:spPr bwMode="auto">
              <a:xfrm>
                <a:off x="3102" y="10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4" name="Freeform 324"/>
              <p:cNvSpPr>
                <a:spLocks/>
              </p:cNvSpPr>
              <p:nvPr/>
            </p:nvSpPr>
            <p:spPr bwMode="auto">
              <a:xfrm>
                <a:off x="2940" y="1062"/>
                <a:ext cx="36" cy="18"/>
              </a:xfrm>
              <a:custGeom>
                <a:avLst/>
                <a:gdLst>
                  <a:gd name="T0" fmla="*/ 36 w 36"/>
                  <a:gd name="T1" fmla="*/ 18 h 18"/>
                  <a:gd name="T2" fmla="*/ 24 w 36"/>
                  <a:gd name="T3" fmla="*/ 0 h 18"/>
                  <a:gd name="T4" fmla="*/ 0 w 36"/>
                  <a:gd name="T5" fmla="*/ 6 h 18"/>
                  <a:gd name="T6" fmla="*/ 0 w 36"/>
                  <a:gd name="T7" fmla="*/ 6 h 18"/>
                  <a:gd name="T8" fmla="*/ 24 w 36"/>
                  <a:gd name="T9" fmla="*/ 0 h 18"/>
                  <a:gd name="T10" fmla="*/ 36 w 36"/>
                  <a:gd name="T11" fmla="*/ 18 h 18"/>
                </a:gdLst>
                <a:ahLst/>
                <a:cxnLst>
                  <a:cxn ang="0">
                    <a:pos x="T0" y="T1"/>
                  </a:cxn>
                  <a:cxn ang="0">
                    <a:pos x="T2" y="T3"/>
                  </a:cxn>
                  <a:cxn ang="0">
                    <a:pos x="T4" y="T5"/>
                  </a:cxn>
                  <a:cxn ang="0">
                    <a:pos x="T6" y="T7"/>
                  </a:cxn>
                  <a:cxn ang="0">
                    <a:pos x="T8" y="T9"/>
                  </a:cxn>
                  <a:cxn ang="0">
                    <a:pos x="T10" y="T11"/>
                  </a:cxn>
                </a:cxnLst>
                <a:rect l="0" t="0" r="r" b="b"/>
                <a:pathLst>
                  <a:path w="36" h="18">
                    <a:moveTo>
                      <a:pt x="36" y="18"/>
                    </a:moveTo>
                    <a:lnTo>
                      <a:pt x="24" y="0"/>
                    </a:lnTo>
                    <a:lnTo>
                      <a:pt x="0" y="6"/>
                    </a:lnTo>
                    <a:lnTo>
                      <a:pt x="0" y="6"/>
                    </a:lnTo>
                    <a:lnTo>
                      <a:pt x="24" y="0"/>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5" name="Freeform 325"/>
              <p:cNvSpPr>
                <a:spLocks/>
              </p:cNvSpPr>
              <p:nvPr/>
            </p:nvSpPr>
            <p:spPr bwMode="auto">
              <a:xfrm>
                <a:off x="3090" y="1020"/>
                <a:ext cx="18" cy="36"/>
              </a:xfrm>
              <a:custGeom>
                <a:avLst/>
                <a:gdLst>
                  <a:gd name="T0" fmla="*/ 18 w 18"/>
                  <a:gd name="T1" fmla="*/ 36 h 36"/>
                  <a:gd name="T2" fmla="*/ 18 w 18"/>
                  <a:gd name="T3" fmla="*/ 24 h 36"/>
                  <a:gd name="T4" fmla="*/ 0 w 18"/>
                  <a:gd name="T5" fmla="*/ 0 h 36"/>
                  <a:gd name="T6" fmla="*/ 18 w 18"/>
                  <a:gd name="T7" fmla="*/ 24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24"/>
                    </a:lnTo>
                    <a:lnTo>
                      <a:pt x="0" y="0"/>
                    </a:lnTo>
                    <a:lnTo>
                      <a:pt x="18" y="24"/>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6" name="Freeform 326"/>
              <p:cNvSpPr>
                <a:spLocks/>
              </p:cNvSpPr>
              <p:nvPr/>
            </p:nvSpPr>
            <p:spPr bwMode="auto">
              <a:xfrm>
                <a:off x="3006" y="1050"/>
                <a:ext cx="36" cy="42"/>
              </a:xfrm>
              <a:custGeom>
                <a:avLst/>
                <a:gdLst>
                  <a:gd name="T0" fmla="*/ 36 w 36"/>
                  <a:gd name="T1" fmla="*/ 18 h 42"/>
                  <a:gd name="T2" fmla="*/ 36 w 36"/>
                  <a:gd name="T3" fmla="*/ 0 h 42"/>
                  <a:gd name="T4" fmla="*/ 36 w 36"/>
                  <a:gd name="T5" fmla="*/ 18 h 42"/>
                  <a:gd name="T6" fmla="*/ 18 w 36"/>
                  <a:gd name="T7" fmla="*/ 42 h 42"/>
                  <a:gd name="T8" fmla="*/ 0 w 36"/>
                  <a:gd name="T9" fmla="*/ 42 h 42"/>
                  <a:gd name="T10" fmla="*/ 18 w 36"/>
                  <a:gd name="T11" fmla="*/ 42 h 42"/>
                  <a:gd name="T12" fmla="*/ 36 w 36"/>
                  <a:gd name="T13" fmla="*/ 18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36" y="18"/>
                    </a:moveTo>
                    <a:lnTo>
                      <a:pt x="36" y="0"/>
                    </a:lnTo>
                    <a:lnTo>
                      <a:pt x="36" y="18"/>
                    </a:lnTo>
                    <a:lnTo>
                      <a:pt x="18" y="42"/>
                    </a:lnTo>
                    <a:lnTo>
                      <a:pt x="0" y="42"/>
                    </a:lnTo>
                    <a:lnTo>
                      <a:pt x="18" y="42"/>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7" name="Freeform 327"/>
              <p:cNvSpPr>
                <a:spLocks/>
              </p:cNvSpPr>
              <p:nvPr/>
            </p:nvSpPr>
            <p:spPr bwMode="auto">
              <a:xfrm>
                <a:off x="2772" y="1494"/>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8" name="Freeform 328"/>
              <p:cNvSpPr>
                <a:spLocks/>
              </p:cNvSpPr>
              <p:nvPr/>
            </p:nvSpPr>
            <p:spPr bwMode="auto">
              <a:xfrm>
                <a:off x="2940" y="1068"/>
                <a:ext cx="0" cy="6"/>
              </a:xfrm>
              <a:custGeom>
                <a:avLst/>
                <a:gdLst>
                  <a:gd name="T0" fmla="*/ 0 h 6"/>
                  <a:gd name="T1" fmla="*/ 0 h 6"/>
                  <a:gd name="T2" fmla="*/ 0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0"/>
                    </a:lnTo>
                    <a:lnTo>
                      <a:pt x="0" y="0"/>
                    </a:ln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9" name="Freeform 329"/>
              <p:cNvSpPr>
                <a:spLocks/>
              </p:cNvSpPr>
              <p:nvPr/>
            </p:nvSpPr>
            <p:spPr bwMode="auto">
              <a:xfrm>
                <a:off x="2790" y="1308"/>
                <a:ext cx="18" cy="96"/>
              </a:xfrm>
              <a:custGeom>
                <a:avLst/>
                <a:gdLst>
                  <a:gd name="T0" fmla="*/ 0 w 18"/>
                  <a:gd name="T1" fmla="*/ 18 h 96"/>
                  <a:gd name="T2" fmla="*/ 18 w 18"/>
                  <a:gd name="T3" fmla="*/ 0 h 96"/>
                  <a:gd name="T4" fmla="*/ 0 w 18"/>
                  <a:gd name="T5" fmla="*/ 18 h 96"/>
                  <a:gd name="T6" fmla="*/ 0 w 18"/>
                  <a:gd name="T7" fmla="*/ 90 h 96"/>
                  <a:gd name="T8" fmla="*/ 6 w 18"/>
                  <a:gd name="T9" fmla="*/ 96 h 96"/>
                  <a:gd name="T10" fmla="*/ 0 w 18"/>
                  <a:gd name="T11" fmla="*/ 90 h 96"/>
                  <a:gd name="T12" fmla="*/ 0 w 18"/>
                  <a:gd name="T13" fmla="*/ 18 h 96"/>
                </a:gdLst>
                <a:ahLst/>
                <a:cxnLst>
                  <a:cxn ang="0">
                    <a:pos x="T0" y="T1"/>
                  </a:cxn>
                  <a:cxn ang="0">
                    <a:pos x="T2" y="T3"/>
                  </a:cxn>
                  <a:cxn ang="0">
                    <a:pos x="T4" y="T5"/>
                  </a:cxn>
                  <a:cxn ang="0">
                    <a:pos x="T6" y="T7"/>
                  </a:cxn>
                  <a:cxn ang="0">
                    <a:pos x="T8" y="T9"/>
                  </a:cxn>
                  <a:cxn ang="0">
                    <a:pos x="T10" y="T11"/>
                  </a:cxn>
                  <a:cxn ang="0">
                    <a:pos x="T12" y="T13"/>
                  </a:cxn>
                </a:cxnLst>
                <a:rect l="0" t="0" r="r" b="b"/>
                <a:pathLst>
                  <a:path w="18" h="96">
                    <a:moveTo>
                      <a:pt x="0" y="18"/>
                    </a:moveTo>
                    <a:lnTo>
                      <a:pt x="18" y="0"/>
                    </a:lnTo>
                    <a:lnTo>
                      <a:pt x="0" y="18"/>
                    </a:lnTo>
                    <a:lnTo>
                      <a:pt x="0" y="90"/>
                    </a:lnTo>
                    <a:lnTo>
                      <a:pt x="6" y="96"/>
                    </a:lnTo>
                    <a:lnTo>
                      <a:pt x="0" y="9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0" name="Freeform 330"/>
              <p:cNvSpPr>
                <a:spLocks/>
              </p:cNvSpPr>
              <p:nvPr/>
            </p:nvSpPr>
            <p:spPr bwMode="auto">
              <a:xfrm>
                <a:off x="2820" y="1278"/>
                <a:ext cx="6" cy="12"/>
              </a:xfrm>
              <a:custGeom>
                <a:avLst/>
                <a:gdLst>
                  <a:gd name="T0" fmla="*/ 0 w 6"/>
                  <a:gd name="T1" fmla="*/ 0 h 12"/>
                  <a:gd name="T2" fmla="*/ 6 w 6"/>
                  <a:gd name="T3" fmla="*/ 12 h 12"/>
                  <a:gd name="T4" fmla="*/ 6 w 6"/>
                  <a:gd name="T5" fmla="*/ 12 h 12"/>
                  <a:gd name="T6" fmla="*/ 0 w 6"/>
                  <a:gd name="T7" fmla="*/ 0 h 12"/>
                </a:gdLst>
                <a:ahLst/>
                <a:cxnLst>
                  <a:cxn ang="0">
                    <a:pos x="T0" y="T1"/>
                  </a:cxn>
                  <a:cxn ang="0">
                    <a:pos x="T2" y="T3"/>
                  </a:cxn>
                  <a:cxn ang="0">
                    <a:pos x="T4" y="T5"/>
                  </a:cxn>
                  <a:cxn ang="0">
                    <a:pos x="T6" y="T7"/>
                  </a:cxn>
                </a:cxnLst>
                <a:rect l="0" t="0" r="r" b="b"/>
                <a:pathLst>
                  <a:path w="6" h="12">
                    <a:moveTo>
                      <a:pt x="0" y="0"/>
                    </a:moveTo>
                    <a:lnTo>
                      <a:pt x="6" y="12"/>
                    </a:lnTo>
                    <a:lnTo>
                      <a:pt x="6"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1" name="Freeform 331"/>
              <p:cNvSpPr>
                <a:spLocks/>
              </p:cNvSpPr>
              <p:nvPr/>
            </p:nvSpPr>
            <p:spPr bwMode="auto">
              <a:xfrm>
                <a:off x="2820" y="1212"/>
                <a:ext cx="30" cy="66"/>
              </a:xfrm>
              <a:custGeom>
                <a:avLst/>
                <a:gdLst>
                  <a:gd name="T0" fmla="*/ 30 w 30"/>
                  <a:gd name="T1" fmla="*/ 0 h 66"/>
                  <a:gd name="T2" fmla="*/ 18 w 30"/>
                  <a:gd name="T3" fmla="*/ 0 h 66"/>
                  <a:gd name="T4" fmla="*/ 0 w 30"/>
                  <a:gd name="T5" fmla="*/ 66 h 66"/>
                  <a:gd name="T6" fmla="*/ 18 w 30"/>
                  <a:gd name="T7" fmla="*/ 0 h 66"/>
                  <a:gd name="T8" fmla="*/ 30 w 30"/>
                  <a:gd name="T9" fmla="*/ 0 h 66"/>
                </a:gdLst>
                <a:ahLst/>
                <a:cxnLst>
                  <a:cxn ang="0">
                    <a:pos x="T0" y="T1"/>
                  </a:cxn>
                  <a:cxn ang="0">
                    <a:pos x="T2" y="T3"/>
                  </a:cxn>
                  <a:cxn ang="0">
                    <a:pos x="T4" y="T5"/>
                  </a:cxn>
                  <a:cxn ang="0">
                    <a:pos x="T6" y="T7"/>
                  </a:cxn>
                  <a:cxn ang="0">
                    <a:pos x="T8" y="T9"/>
                  </a:cxn>
                </a:cxnLst>
                <a:rect l="0" t="0" r="r" b="b"/>
                <a:pathLst>
                  <a:path w="30" h="66">
                    <a:moveTo>
                      <a:pt x="30" y="0"/>
                    </a:moveTo>
                    <a:lnTo>
                      <a:pt x="18" y="0"/>
                    </a:lnTo>
                    <a:lnTo>
                      <a:pt x="0" y="66"/>
                    </a:lnTo>
                    <a:lnTo>
                      <a:pt x="18"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2" name="Rectangle 332"/>
              <p:cNvSpPr>
                <a:spLocks noChangeArrowheads="1"/>
              </p:cNvSpPr>
              <p:nvPr/>
            </p:nvSpPr>
            <p:spPr bwMode="auto">
              <a:xfrm>
                <a:off x="2784" y="149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3" name="Rectangle 333"/>
              <p:cNvSpPr>
                <a:spLocks noChangeArrowheads="1"/>
              </p:cNvSpPr>
              <p:nvPr/>
            </p:nvSpPr>
            <p:spPr bwMode="auto">
              <a:xfrm>
                <a:off x="2826" y="1290"/>
                <a:ext cx="1" cy="18"/>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4" name="Freeform 334"/>
              <p:cNvSpPr>
                <a:spLocks/>
              </p:cNvSpPr>
              <p:nvPr/>
            </p:nvSpPr>
            <p:spPr bwMode="auto">
              <a:xfrm>
                <a:off x="2898" y="1098"/>
                <a:ext cx="42" cy="30"/>
              </a:xfrm>
              <a:custGeom>
                <a:avLst/>
                <a:gdLst>
                  <a:gd name="T0" fmla="*/ 42 w 42"/>
                  <a:gd name="T1" fmla="*/ 6 h 30"/>
                  <a:gd name="T2" fmla="*/ 42 w 42"/>
                  <a:gd name="T3" fmla="*/ 6 h 30"/>
                  <a:gd name="T4" fmla="*/ 6 w 42"/>
                  <a:gd name="T5" fmla="*/ 0 h 30"/>
                  <a:gd name="T6" fmla="*/ 0 w 42"/>
                  <a:gd name="T7" fmla="*/ 30 h 30"/>
                  <a:gd name="T8" fmla="*/ 6 w 42"/>
                  <a:gd name="T9" fmla="*/ 0 h 30"/>
                  <a:gd name="T10" fmla="*/ 42 w 42"/>
                  <a:gd name="T11" fmla="*/ 6 h 30"/>
                </a:gdLst>
                <a:ahLst/>
                <a:cxnLst>
                  <a:cxn ang="0">
                    <a:pos x="T0" y="T1"/>
                  </a:cxn>
                  <a:cxn ang="0">
                    <a:pos x="T2" y="T3"/>
                  </a:cxn>
                  <a:cxn ang="0">
                    <a:pos x="T4" y="T5"/>
                  </a:cxn>
                  <a:cxn ang="0">
                    <a:pos x="T6" y="T7"/>
                  </a:cxn>
                  <a:cxn ang="0">
                    <a:pos x="T8" y="T9"/>
                  </a:cxn>
                  <a:cxn ang="0">
                    <a:pos x="T10" y="T11"/>
                  </a:cxn>
                </a:cxnLst>
                <a:rect l="0" t="0" r="r" b="b"/>
                <a:pathLst>
                  <a:path w="42" h="30">
                    <a:moveTo>
                      <a:pt x="42" y="6"/>
                    </a:moveTo>
                    <a:lnTo>
                      <a:pt x="42" y="6"/>
                    </a:lnTo>
                    <a:lnTo>
                      <a:pt x="6" y="0"/>
                    </a:lnTo>
                    <a:lnTo>
                      <a:pt x="0" y="30"/>
                    </a:lnTo>
                    <a:lnTo>
                      <a:pt x="6" y="0"/>
                    </a:lnTo>
                    <a:lnTo>
                      <a:pt x="4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5" name="Freeform 335"/>
              <p:cNvSpPr>
                <a:spLocks/>
              </p:cNvSpPr>
              <p:nvPr/>
            </p:nvSpPr>
            <p:spPr bwMode="auto">
              <a:xfrm>
                <a:off x="2976" y="1716"/>
                <a:ext cx="330" cy="228"/>
              </a:xfrm>
              <a:custGeom>
                <a:avLst/>
                <a:gdLst>
                  <a:gd name="T0" fmla="*/ 26 w 55"/>
                  <a:gd name="T1" fmla="*/ 6 h 38"/>
                  <a:gd name="T2" fmla="*/ 16 w 55"/>
                  <a:gd name="T3" fmla="*/ 5 h 38"/>
                  <a:gd name="T4" fmla="*/ 16 w 55"/>
                  <a:gd name="T5" fmla="*/ 5 h 38"/>
                  <a:gd name="T6" fmla="*/ 7 w 55"/>
                  <a:gd name="T7" fmla="*/ 2 h 38"/>
                  <a:gd name="T8" fmla="*/ 6 w 55"/>
                  <a:gd name="T9" fmla="*/ 4 h 38"/>
                  <a:gd name="T10" fmla="*/ 4 w 55"/>
                  <a:gd name="T11" fmla="*/ 4 h 38"/>
                  <a:gd name="T12" fmla="*/ 4 w 55"/>
                  <a:gd name="T13" fmla="*/ 11 h 38"/>
                  <a:gd name="T14" fmla="*/ 1 w 55"/>
                  <a:gd name="T15" fmla="*/ 16 h 38"/>
                  <a:gd name="T16" fmla="*/ 1 w 55"/>
                  <a:gd name="T17" fmla="*/ 16 h 38"/>
                  <a:gd name="T18" fmla="*/ 1 w 55"/>
                  <a:gd name="T19" fmla="*/ 16 h 38"/>
                  <a:gd name="T20" fmla="*/ 0 w 55"/>
                  <a:gd name="T21" fmla="*/ 19 h 38"/>
                  <a:gd name="T22" fmla="*/ 7 w 55"/>
                  <a:gd name="T23" fmla="*/ 21 h 38"/>
                  <a:gd name="T24" fmla="*/ 9 w 55"/>
                  <a:gd name="T25" fmla="*/ 21 h 38"/>
                  <a:gd name="T26" fmla="*/ 12 w 55"/>
                  <a:gd name="T27" fmla="*/ 21 h 38"/>
                  <a:gd name="T28" fmla="*/ 13 w 55"/>
                  <a:gd name="T29" fmla="*/ 20 h 38"/>
                  <a:gd name="T30" fmla="*/ 15 w 55"/>
                  <a:gd name="T31" fmla="*/ 19 h 38"/>
                  <a:gd name="T32" fmla="*/ 21 w 55"/>
                  <a:gd name="T33" fmla="*/ 23 h 38"/>
                  <a:gd name="T34" fmla="*/ 24 w 55"/>
                  <a:gd name="T35" fmla="*/ 29 h 38"/>
                  <a:gd name="T36" fmla="*/ 24 w 55"/>
                  <a:gd name="T37" fmla="*/ 29 h 38"/>
                  <a:gd name="T38" fmla="*/ 21 w 55"/>
                  <a:gd name="T39" fmla="*/ 29 h 38"/>
                  <a:gd name="T40" fmla="*/ 19 w 55"/>
                  <a:gd name="T41" fmla="*/ 34 h 38"/>
                  <a:gd name="T42" fmla="*/ 23 w 55"/>
                  <a:gd name="T43" fmla="*/ 33 h 38"/>
                  <a:gd name="T44" fmla="*/ 23 w 55"/>
                  <a:gd name="T45" fmla="*/ 32 h 38"/>
                  <a:gd name="T46" fmla="*/ 26 w 55"/>
                  <a:gd name="T47" fmla="*/ 28 h 38"/>
                  <a:gd name="T48" fmla="*/ 29 w 55"/>
                  <a:gd name="T49" fmla="*/ 29 h 38"/>
                  <a:gd name="T50" fmla="*/ 35 w 55"/>
                  <a:gd name="T51" fmla="*/ 31 h 38"/>
                  <a:gd name="T52" fmla="*/ 35 w 55"/>
                  <a:gd name="T53" fmla="*/ 35 h 38"/>
                  <a:gd name="T54" fmla="*/ 40 w 55"/>
                  <a:gd name="T55" fmla="*/ 35 h 38"/>
                  <a:gd name="T56" fmla="*/ 44 w 55"/>
                  <a:gd name="T57" fmla="*/ 33 h 38"/>
                  <a:gd name="T58" fmla="*/ 36 w 55"/>
                  <a:gd name="T59" fmla="*/ 30 h 38"/>
                  <a:gd name="T60" fmla="*/ 47 w 55"/>
                  <a:gd name="T61" fmla="*/ 25 h 38"/>
                  <a:gd name="T62" fmla="*/ 50 w 55"/>
                  <a:gd name="T63" fmla="*/ 23 h 38"/>
                  <a:gd name="T64" fmla="*/ 52 w 55"/>
                  <a:gd name="T65" fmla="*/ 22 h 38"/>
                  <a:gd name="T66" fmla="*/ 55 w 55"/>
                  <a:gd name="T67" fmla="*/ 14 h 38"/>
                  <a:gd name="T68" fmla="*/ 47 w 55"/>
                  <a:gd name="T69" fmla="*/ 10 h 38"/>
                  <a:gd name="T70" fmla="*/ 44 w 55"/>
                  <a:gd name="T71" fmla="*/ 10 h 38"/>
                  <a:gd name="T72" fmla="*/ 42 w 55"/>
                  <a:gd name="T73" fmla="*/ 10 h 38"/>
                  <a:gd name="T74" fmla="*/ 42 w 55"/>
                  <a:gd name="T75" fmla="*/ 10 h 38"/>
                  <a:gd name="T76" fmla="*/ 40 w 55"/>
                  <a:gd name="T77" fmla="*/ 8 h 38"/>
                  <a:gd name="T78" fmla="*/ 38 w 55"/>
                  <a:gd name="T79" fmla="*/ 6 h 38"/>
                  <a:gd name="T80" fmla="*/ 37 w 55"/>
                  <a:gd name="T81" fmla="*/ 6 h 38"/>
                  <a:gd name="T82" fmla="*/ 37 w 55"/>
                  <a:gd name="T83" fmla="*/ 4 h 38"/>
                  <a:gd name="T84" fmla="*/ 37 w 55"/>
                  <a:gd name="T85" fmla="*/ 4 h 38"/>
                  <a:gd name="T86" fmla="*/ 38 w 55"/>
                  <a:gd name="T87" fmla="*/ 3 h 38"/>
                  <a:gd name="T88" fmla="*/ 31 w 55"/>
                  <a:gd name="T89" fmla="*/ 1 h 38"/>
                  <a:gd name="T90" fmla="*/ 30 w 55"/>
                  <a:gd name="T91" fmla="*/ 2 h 38"/>
                  <a:gd name="T92" fmla="*/ 30 w 55"/>
                  <a:gd name="T93" fmla="*/ 1 h 38"/>
                  <a:gd name="T94" fmla="*/ 26 w 55"/>
                  <a:gd name="T9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38">
                    <a:moveTo>
                      <a:pt x="26" y="2"/>
                    </a:moveTo>
                    <a:cubicBezTo>
                      <a:pt x="26" y="6"/>
                      <a:pt x="26" y="6"/>
                      <a:pt x="26" y="6"/>
                    </a:cubicBezTo>
                    <a:cubicBezTo>
                      <a:pt x="19" y="5"/>
                      <a:pt x="19" y="5"/>
                      <a:pt x="19" y="5"/>
                    </a:cubicBezTo>
                    <a:cubicBezTo>
                      <a:pt x="16" y="5"/>
                      <a:pt x="16" y="5"/>
                      <a:pt x="16" y="5"/>
                    </a:cubicBezTo>
                    <a:cubicBezTo>
                      <a:pt x="16" y="5"/>
                      <a:pt x="16" y="5"/>
                      <a:pt x="16" y="5"/>
                    </a:cubicBezTo>
                    <a:cubicBezTo>
                      <a:pt x="16" y="5"/>
                      <a:pt x="16" y="5"/>
                      <a:pt x="16" y="5"/>
                    </a:cubicBezTo>
                    <a:cubicBezTo>
                      <a:pt x="12" y="2"/>
                      <a:pt x="12" y="2"/>
                      <a:pt x="12" y="2"/>
                    </a:cubicBezTo>
                    <a:cubicBezTo>
                      <a:pt x="7" y="2"/>
                      <a:pt x="7" y="2"/>
                      <a:pt x="7" y="2"/>
                    </a:cubicBezTo>
                    <a:cubicBezTo>
                      <a:pt x="6" y="3"/>
                      <a:pt x="6" y="3"/>
                      <a:pt x="6" y="3"/>
                    </a:cubicBezTo>
                    <a:cubicBezTo>
                      <a:pt x="6" y="4"/>
                      <a:pt x="6" y="4"/>
                      <a:pt x="6" y="4"/>
                    </a:cubicBezTo>
                    <a:cubicBezTo>
                      <a:pt x="5" y="4"/>
                      <a:pt x="5" y="4"/>
                      <a:pt x="5" y="4"/>
                    </a:cubicBezTo>
                    <a:cubicBezTo>
                      <a:pt x="4" y="4"/>
                      <a:pt x="4" y="4"/>
                      <a:pt x="4" y="4"/>
                    </a:cubicBezTo>
                    <a:cubicBezTo>
                      <a:pt x="6" y="9"/>
                      <a:pt x="6" y="9"/>
                      <a:pt x="6" y="9"/>
                    </a:cubicBezTo>
                    <a:cubicBezTo>
                      <a:pt x="4" y="11"/>
                      <a:pt x="4" y="11"/>
                      <a:pt x="4" y="11"/>
                    </a:cubicBezTo>
                    <a:cubicBezTo>
                      <a:pt x="3" y="12"/>
                      <a:pt x="3" y="12"/>
                      <a:pt x="3" y="12"/>
                    </a:cubicBezTo>
                    <a:cubicBezTo>
                      <a:pt x="1" y="16"/>
                      <a:pt x="1" y="16"/>
                      <a:pt x="1" y="16"/>
                    </a:cubicBezTo>
                    <a:cubicBezTo>
                      <a:pt x="0" y="15"/>
                      <a:pt x="0" y="15"/>
                      <a:pt x="0" y="15"/>
                    </a:cubicBezTo>
                    <a:cubicBezTo>
                      <a:pt x="1" y="16"/>
                      <a:pt x="1" y="16"/>
                      <a:pt x="1" y="16"/>
                    </a:cubicBezTo>
                    <a:cubicBezTo>
                      <a:pt x="1" y="16"/>
                      <a:pt x="1" y="16"/>
                      <a:pt x="1" y="16"/>
                    </a:cubicBezTo>
                    <a:cubicBezTo>
                      <a:pt x="1" y="16"/>
                      <a:pt x="1" y="16"/>
                      <a:pt x="1" y="16"/>
                    </a:cubicBezTo>
                    <a:cubicBezTo>
                      <a:pt x="0" y="17"/>
                      <a:pt x="0" y="17"/>
                      <a:pt x="0" y="17"/>
                    </a:cubicBezTo>
                    <a:cubicBezTo>
                      <a:pt x="0" y="19"/>
                      <a:pt x="0" y="19"/>
                      <a:pt x="0" y="19"/>
                    </a:cubicBezTo>
                    <a:cubicBezTo>
                      <a:pt x="2" y="21"/>
                      <a:pt x="2" y="21"/>
                      <a:pt x="2" y="21"/>
                    </a:cubicBezTo>
                    <a:cubicBezTo>
                      <a:pt x="7" y="21"/>
                      <a:pt x="7" y="21"/>
                      <a:pt x="7" y="21"/>
                    </a:cubicBezTo>
                    <a:cubicBezTo>
                      <a:pt x="8" y="22"/>
                      <a:pt x="8" y="22"/>
                      <a:pt x="8" y="22"/>
                    </a:cubicBezTo>
                    <a:cubicBezTo>
                      <a:pt x="9" y="21"/>
                      <a:pt x="9" y="21"/>
                      <a:pt x="9" y="21"/>
                    </a:cubicBezTo>
                    <a:cubicBezTo>
                      <a:pt x="11" y="21"/>
                      <a:pt x="11" y="21"/>
                      <a:pt x="11" y="21"/>
                    </a:cubicBezTo>
                    <a:cubicBezTo>
                      <a:pt x="12" y="21"/>
                      <a:pt x="12" y="21"/>
                      <a:pt x="12" y="21"/>
                    </a:cubicBezTo>
                    <a:cubicBezTo>
                      <a:pt x="12" y="20"/>
                      <a:pt x="12" y="20"/>
                      <a:pt x="12" y="20"/>
                    </a:cubicBezTo>
                    <a:cubicBezTo>
                      <a:pt x="13" y="20"/>
                      <a:pt x="13" y="20"/>
                      <a:pt x="13" y="20"/>
                    </a:cubicBezTo>
                    <a:cubicBezTo>
                      <a:pt x="13" y="19"/>
                      <a:pt x="13" y="19"/>
                      <a:pt x="13" y="19"/>
                    </a:cubicBezTo>
                    <a:cubicBezTo>
                      <a:pt x="15" y="19"/>
                      <a:pt x="15" y="19"/>
                      <a:pt x="15" y="19"/>
                    </a:cubicBezTo>
                    <a:cubicBezTo>
                      <a:pt x="21" y="21"/>
                      <a:pt x="21" y="21"/>
                      <a:pt x="21" y="21"/>
                    </a:cubicBezTo>
                    <a:cubicBezTo>
                      <a:pt x="21" y="23"/>
                      <a:pt x="21" y="23"/>
                      <a:pt x="21" y="23"/>
                    </a:cubicBezTo>
                    <a:cubicBezTo>
                      <a:pt x="24" y="27"/>
                      <a:pt x="24" y="27"/>
                      <a:pt x="24" y="27"/>
                    </a:cubicBezTo>
                    <a:cubicBezTo>
                      <a:pt x="24" y="29"/>
                      <a:pt x="24" y="29"/>
                      <a:pt x="24" y="29"/>
                    </a:cubicBezTo>
                    <a:cubicBezTo>
                      <a:pt x="24" y="29"/>
                      <a:pt x="24" y="29"/>
                      <a:pt x="24" y="29"/>
                    </a:cubicBezTo>
                    <a:cubicBezTo>
                      <a:pt x="24" y="29"/>
                      <a:pt x="24" y="29"/>
                      <a:pt x="24" y="29"/>
                    </a:cubicBezTo>
                    <a:cubicBezTo>
                      <a:pt x="21" y="29"/>
                      <a:pt x="21" y="29"/>
                      <a:pt x="21" y="29"/>
                    </a:cubicBezTo>
                    <a:cubicBezTo>
                      <a:pt x="21" y="29"/>
                      <a:pt x="21" y="29"/>
                      <a:pt x="21" y="29"/>
                    </a:cubicBezTo>
                    <a:cubicBezTo>
                      <a:pt x="19" y="33"/>
                      <a:pt x="19" y="33"/>
                      <a:pt x="19" y="33"/>
                    </a:cubicBezTo>
                    <a:cubicBezTo>
                      <a:pt x="19" y="34"/>
                      <a:pt x="19" y="34"/>
                      <a:pt x="19" y="34"/>
                    </a:cubicBezTo>
                    <a:cubicBezTo>
                      <a:pt x="23" y="33"/>
                      <a:pt x="23" y="33"/>
                      <a:pt x="23" y="33"/>
                    </a:cubicBezTo>
                    <a:cubicBezTo>
                      <a:pt x="23" y="33"/>
                      <a:pt x="23" y="33"/>
                      <a:pt x="23" y="33"/>
                    </a:cubicBezTo>
                    <a:cubicBezTo>
                      <a:pt x="23" y="33"/>
                      <a:pt x="23" y="33"/>
                      <a:pt x="23" y="33"/>
                    </a:cubicBezTo>
                    <a:cubicBezTo>
                      <a:pt x="23" y="32"/>
                      <a:pt x="23" y="32"/>
                      <a:pt x="23" y="32"/>
                    </a:cubicBezTo>
                    <a:cubicBezTo>
                      <a:pt x="25" y="31"/>
                      <a:pt x="25" y="31"/>
                      <a:pt x="25" y="31"/>
                    </a:cubicBezTo>
                    <a:cubicBezTo>
                      <a:pt x="26" y="28"/>
                      <a:pt x="26" y="28"/>
                      <a:pt x="26" y="28"/>
                    </a:cubicBezTo>
                    <a:cubicBezTo>
                      <a:pt x="30" y="27"/>
                      <a:pt x="30" y="27"/>
                      <a:pt x="30" y="27"/>
                    </a:cubicBezTo>
                    <a:cubicBezTo>
                      <a:pt x="29" y="29"/>
                      <a:pt x="29" y="29"/>
                      <a:pt x="29" y="29"/>
                    </a:cubicBezTo>
                    <a:cubicBezTo>
                      <a:pt x="35" y="30"/>
                      <a:pt x="35" y="30"/>
                      <a:pt x="35" y="30"/>
                    </a:cubicBezTo>
                    <a:cubicBezTo>
                      <a:pt x="35" y="31"/>
                      <a:pt x="35" y="31"/>
                      <a:pt x="35" y="31"/>
                    </a:cubicBezTo>
                    <a:cubicBezTo>
                      <a:pt x="32" y="33"/>
                      <a:pt x="32" y="33"/>
                      <a:pt x="32" y="33"/>
                    </a:cubicBezTo>
                    <a:cubicBezTo>
                      <a:pt x="35" y="35"/>
                      <a:pt x="35" y="35"/>
                      <a:pt x="35" y="35"/>
                    </a:cubicBezTo>
                    <a:cubicBezTo>
                      <a:pt x="35" y="38"/>
                      <a:pt x="35" y="38"/>
                      <a:pt x="35" y="38"/>
                    </a:cubicBezTo>
                    <a:cubicBezTo>
                      <a:pt x="35" y="38"/>
                      <a:pt x="40" y="35"/>
                      <a:pt x="40" y="35"/>
                    </a:cubicBezTo>
                    <a:cubicBezTo>
                      <a:pt x="40" y="35"/>
                      <a:pt x="44" y="35"/>
                      <a:pt x="44" y="35"/>
                    </a:cubicBezTo>
                    <a:cubicBezTo>
                      <a:pt x="44" y="33"/>
                      <a:pt x="44" y="33"/>
                      <a:pt x="44" y="33"/>
                    </a:cubicBezTo>
                    <a:cubicBezTo>
                      <a:pt x="40" y="34"/>
                      <a:pt x="40" y="34"/>
                      <a:pt x="40" y="34"/>
                    </a:cubicBezTo>
                    <a:cubicBezTo>
                      <a:pt x="36" y="30"/>
                      <a:pt x="36" y="30"/>
                      <a:pt x="36" y="30"/>
                    </a:cubicBezTo>
                    <a:cubicBezTo>
                      <a:pt x="39" y="30"/>
                      <a:pt x="39" y="30"/>
                      <a:pt x="39" y="30"/>
                    </a:cubicBezTo>
                    <a:cubicBezTo>
                      <a:pt x="47" y="25"/>
                      <a:pt x="47" y="25"/>
                      <a:pt x="47" y="25"/>
                    </a:cubicBezTo>
                    <a:cubicBezTo>
                      <a:pt x="49" y="25"/>
                      <a:pt x="49" y="25"/>
                      <a:pt x="49" y="25"/>
                    </a:cubicBezTo>
                    <a:cubicBezTo>
                      <a:pt x="50" y="23"/>
                      <a:pt x="50" y="23"/>
                      <a:pt x="50" y="23"/>
                    </a:cubicBezTo>
                    <a:cubicBezTo>
                      <a:pt x="50" y="22"/>
                      <a:pt x="50" y="22"/>
                      <a:pt x="50" y="22"/>
                    </a:cubicBezTo>
                    <a:cubicBezTo>
                      <a:pt x="52" y="22"/>
                      <a:pt x="52" y="22"/>
                      <a:pt x="52" y="22"/>
                    </a:cubicBezTo>
                    <a:cubicBezTo>
                      <a:pt x="54" y="22"/>
                      <a:pt x="54" y="22"/>
                      <a:pt x="54" y="22"/>
                    </a:cubicBezTo>
                    <a:cubicBezTo>
                      <a:pt x="55" y="14"/>
                      <a:pt x="55" y="14"/>
                      <a:pt x="55" y="14"/>
                    </a:cubicBezTo>
                    <a:cubicBezTo>
                      <a:pt x="49" y="12"/>
                      <a:pt x="49" y="12"/>
                      <a:pt x="49" y="12"/>
                    </a:cubicBezTo>
                    <a:cubicBezTo>
                      <a:pt x="47" y="10"/>
                      <a:pt x="47" y="10"/>
                      <a:pt x="47" y="10"/>
                    </a:cubicBezTo>
                    <a:cubicBezTo>
                      <a:pt x="45" y="10"/>
                      <a:pt x="45" y="10"/>
                      <a:pt x="45" y="10"/>
                    </a:cubicBezTo>
                    <a:cubicBezTo>
                      <a:pt x="44" y="10"/>
                      <a:pt x="44" y="10"/>
                      <a:pt x="44" y="10"/>
                    </a:cubicBezTo>
                    <a:cubicBezTo>
                      <a:pt x="43" y="10"/>
                      <a:pt x="43" y="10"/>
                      <a:pt x="43" y="10"/>
                    </a:cubicBezTo>
                    <a:cubicBezTo>
                      <a:pt x="42" y="10"/>
                      <a:pt x="42" y="10"/>
                      <a:pt x="42" y="10"/>
                    </a:cubicBezTo>
                    <a:cubicBezTo>
                      <a:pt x="42" y="10"/>
                      <a:pt x="42" y="10"/>
                      <a:pt x="42" y="10"/>
                    </a:cubicBezTo>
                    <a:cubicBezTo>
                      <a:pt x="42" y="10"/>
                      <a:pt x="42" y="10"/>
                      <a:pt x="42" y="10"/>
                    </a:cubicBezTo>
                    <a:cubicBezTo>
                      <a:pt x="42" y="10"/>
                      <a:pt x="42" y="10"/>
                      <a:pt x="42" y="10"/>
                    </a:cubicBezTo>
                    <a:cubicBezTo>
                      <a:pt x="40" y="8"/>
                      <a:pt x="40" y="8"/>
                      <a:pt x="40" y="8"/>
                    </a:cubicBezTo>
                    <a:cubicBezTo>
                      <a:pt x="39" y="6"/>
                      <a:pt x="39" y="6"/>
                      <a:pt x="39" y="6"/>
                    </a:cubicBezTo>
                    <a:cubicBezTo>
                      <a:pt x="38" y="6"/>
                      <a:pt x="38" y="6"/>
                      <a:pt x="38" y="6"/>
                    </a:cubicBezTo>
                    <a:cubicBezTo>
                      <a:pt x="37" y="6"/>
                      <a:pt x="37" y="6"/>
                      <a:pt x="37" y="6"/>
                    </a:cubicBezTo>
                    <a:cubicBezTo>
                      <a:pt x="37" y="6"/>
                      <a:pt x="37" y="6"/>
                      <a:pt x="37" y="6"/>
                    </a:cubicBezTo>
                    <a:cubicBezTo>
                      <a:pt x="37" y="6"/>
                      <a:pt x="37" y="6"/>
                      <a:pt x="37" y="6"/>
                    </a:cubicBezTo>
                    <a:cubicBezTo>
                      <a:pt x="37" y="4"/>
                      <a:pt x="37" y="4"/>
                      <a:pt x="37" y="4"/>
                    </a:cubicBezTo>
                    <a:cubicBezTo>
                      <a:pt x="37" y="4"/>
                      <a:pt x="37" y="4"/>
                      <a:pt x="37" y="4"/>
                    </a:cubicBezTo>
                    <a:cubicBezTo>
                      <a:pt x="37" y="4"/>
                      <a:pt x="37" y="4"/>
                      <a:pt x="37" y="4"/>
                    </a:cubicBezTo>
                    <a:cubicBezTo>
                      <a:pt x="37" y="3"/>
                      <a:pt x="37" y="3"/>
                      <a:pt x="37" y="3"/>
                    </a:cubicBezTo>
                    <a:cubicBezTo>
                      <a:pt x="38" y="3"/>
                      <a:pt x="38" y="3"/>
                      <a:pt x="38" y="3"/>
                    </a:cubicBezTo>
                    <a:cubicBezTo>
                      <a:pt x="36" y="0"/>
                      <a:pt x="36" y="0"/>
                      <a:pt x="36" y="0"/>
                    </a:cubicBezTo>
                    <a:cubicBezTo>
                      <a:pt x="31" y="1"/>
                      <a:pt x="31" y="1"/>
                      <a:pt x="31" y="1"/>
                    </a:cubicBezTo>
                    <a:cubicBezTo>
                      <a:pt x="30" y="2"/>
                      <a:pt x="30" y="2"/>
                      <a:pt x="30" y="2"/>
                    </a:cubicBezTo>
                    <a:cubicBezTo>
                      <a:pt x="30" y="2"/>
                      <a:pt x="30" y="2"/>
                      <a:pt x="30" y="2"/>
                    </a:cubicBezTo>
                    <a:cubicBezTo>
                      <a:pt x="30" y="2"/>
                      <a:pt x="30" y="2"/>
                      <a:pt x="30" y="2"/>
                    </a:cubicBezTo>
                    <a:cubicBezTo>
                      <a:pt x="30" y="1"/>
                      <a:pt x="30" y="1"/>
                      <a:pt x="30" y="1"/>
                    </a:cubicBezTo>
                    <a:cubicBezTo>
                      <a:pt x="29" y="1"/>
                      <a:pt x="29" y="1"/>
                      <a:pt x="29" y="1"/>
                    </a:cubicBezTo>
                    <a:lnTo>
                      <a:pt x="26"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6" name="Freeform 336"/>
              <p:cNvSpPr>
                <a:spLocks/>
              </p:cNvSpPr>
              <p:nvPr/>
            </p:nvSpPr>
            <p:spPr bwMode="auto">
              <a:xfrm>
                <a:off x="3198" y="1734"/>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7" name="Rectangle 337"/>
              <p:cNvSpPr>
                <a:spLocks noChangeArrowheads="1"/>
              </p:cNvSpPr>
              <p:nvPr/>
            </p:nvSpPr>
            <p:spPr bwMode="auto">
              <a:xfrm>
                <a:off x="3198" y="175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8" name="Freeform 338"/>
              <p:cNvSpPr>
                <a:spLocks/>
              </p:cNvSpPr>
              <p:nvPr/>
            </p:nvSpPr>
            <p:spPr bwMode="auto">
              <a:xfrm>
                <a:off x="3216" y="1764"/>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9" name="Freeform 339"/>
              <p:cNvSpPr>
                <a:spLocks/>
              </p:cNvSpPr>
              <p:nvPr/>
            </p:nvSpPr>
            <p:spPr bwMode="auto">
              <a:xfrm>
                <a:off x="3156" y="172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0" name="Freeform 340"/>
              <p:cNvSpPr>
                <a:spLocks/>
              </p:cNvSpPr>
              <p:nvPr/>
            </p:nvSpPr>
            <p:spPr bwMode="auto">
              <a:xfrm>
                <a:off x="3162" y="1716"/>
                <a:ext cx="42" cy="18"/>
              </a:xfrm>
              <a:custGeom>
                <a:avLst/>
                <a:gdLst>
                  <a:gd name="T0" fmla="*/ 42 w 42"/>
                  <a:gd name="T1" fmla="*/ 18 h 18"/>
                  <a:gd name="T2" fmla="*/ 42 w 42"/>
                  <a:gd name="T3" fmla="*/ 18 h 18"/>
                  <a:gd name="T4" fmla="*/ 30 w 42"/>
                  <a:gd name="T5" fmla="*/ 0 h 18"/>
                  <a:gd name="T6" fmla="*/ 0 w 42"/>
                  <a:gd name="T7" fmla="*/ 6 h 18"/>
                  <a:gd name="T8" fmla="*/ 0 w 42"/>
                  <a:gd name="T9" fmla="*/ 6 h 18"/>
                  <a:gd name="T10" fmla="*/ 30 w 42"/>
                  <a:gd name="T11" fmla="*/ 0 h 18"/>
                  <a:gd name="T12" fmla="*/ 42 w 4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2" h="18">
                    <a:moveTo>
                      <a:pt x="42" y="18"/>
                    </a:moveTo>
                    <a:lnTo>
                      <a:pt x="42" y="18"/>
                    </a:lnTo>
                    <a:lnTo>
                      <a:pt x="30" y="0"/>
                    </a:lnTo>
                    <a:lnTo>
                      <a:pt x="0" y="6"/>
                    </a:lnTo>
                    <a:lnTo>
                      <a:pt x="0" y="6"/>
                    </a:lnTo>
                    <a:lnTo>
                      <a:pt x="30"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1" name="Freeform 341"/>
              <p:cNvSpPr>
                <a:spLocks/>
              </p:cNvSpPr>
              <p:nvPr/>
            </p:nvSpPr>
            <p:spPr bwMode="auto">
              <a:xfrm>
                <a:off x="3228" y="1776"/>
                <a:ext cx="12" cy="0"/>
              </a:xfrm>
              <a:custGeom>
                <a:avLst/>
                <a:gdLst>
                  <a:gd name="T0" fmla="*/ 12 w 12"/>
                  <a:gd name="T1" fmla="*/ 6 w 12"/>
                  <a:gd name="T2" fmla="*/ 0 w 12"/>
                  <a:gd name="T3" fmla="*/ 6 w 12"/>
                  <a:gd name="T4" fmla="*/ 12 w 12"/>
                </a:gdLst>
                <a:ahLst/>
                <a:cxnLst>
                  <a:cxn ang="0">
                    <a:pos x="T0" y="0"/>
                  </a:cxn>
                  <a:cxn ang="0">
                    <a:pos x="T1" y="0"/>
                  </a:cxn>
                  <a:cxn ang="0">
                    <a:pos x="T2" y="0"/>
                  </a:cxn>
                  <a:cxn ang="0">
                    <a:pos x="T3" y="0"/>
                  </a:cxn>
                  <a:cxn ang="0">
                    <a:pos x="T4" y="0"/>
                  </a:cxn>
                </a:cxnLst>
                <a:rect l="0" t="0" r="r" b="b"/>
                <a:pathLst>
                  <a:path w="12">
                    <a:moveTo>
                      <a:pt x="12" y="0"/>
                    </a:moveTo>
                    <a:lnTo>
                      <a:pt x="6" y="0"/>
                    </a:lnTo>
                    <a:lnTo>
                      <a:pt x="0" y="0"/>
                    </a:lnTo>
                    <a:lnTo>
                      <a:pt x="6"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2" name="Freeform 342"/>
              <p:cNvSpPr>
                <a:spLocks/>
              </p:cNvSpPr>
              <p:nvPr/>
            </p:nvSpPr>
            <p:spPr bwMode="auto">
              <a:xfrm>
                <a:off x="3276" y="1848"/>
                <a:ext cx="12" cy="6"/>
              </a:xfrm>
              <a:custGeom>
                <a:avLst/>
                <a:gdLst>
                  <a:gd name="T0" fmla="*/ 0 w 12"/>
                  <a:gd name="T1" fmla="*/ 6 h 6"/>
                  <a:gd name="T2" fmla="*/ 0 w 12"/>
                  <a:gd name="T3" fmla="*/ 0 h 6"/>
                  <a:gd name="T4" fmla="*/ 12 w 12"/>
                  <a:gd name="T5" fmla="*/ 0 h 6"/>
                  <a:gd name="T6" fmla="*/ 0 w 12"/>
                  <a:gd name="T7" fmla="*/ 0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0" y="0"/>
                    </a:lnTo>
                    <a:lnTo>
                      <a:pt x="12"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3" name="Freeform 343"/>
              <p:cNvSpPr>
                <a:spLocks/>
              </p:cNvSpPr>
              <p:nvPr/>
            </p:nvSpPr>
            <p:spPr bwMode="auto">
              <a:xfrm>
                <a:off x="2994" y="1596"/>
                <a:ext cx="180" cy="156"/>
              </a:xfrm>
              <a:custGeom>
                <a:avLst/>
                <a:gdLst>
                  <a:gd name="T0" fmla="*/ 90 w 180"/>
                  <a:gd name="T1" fmla="*/ 0 h 156"/>
                  <a:gd name="T2" fmla="*/ 84 w 180"/>
                  <a:gd name="T3" fmla="*/ 12 h 156"/>
                  <a:gd name="T4" fmla="*/ 78 w 180"/>
                  <a:gd name="T5" fmla="*/ 12 h 156"/>
                  <a:gd name="T6" fmla="*/ 66 w 180"/>
                  <a:gd name="T7" fmla="*/ 18 h 156"/>
                  <a:gd name="T8" fmla="*/ 66 w 180"/>
                  <a:gd name="T9" fmla="*/ 18 h 156"/>
                  <a:gd name="T10" fmla="*/ 66 w 180"/>
                  <a:gd name="T11" fmla="*/ 18 h 156"/>
                  <a:gd name="T12" fmla="*/ 60 w 180"/>
                  <a:gd name="T13" fmla="*/ 30 h 156"/>
                  <a:gd name="T14" fmla="*/ 48 w 180"/>
                  <a:gd name="T15" fmla="*/ 36 h 156"/>
                  <a:gd name="T16" fmla="*/ 48 w 180"/>
                  <a:gd name="T17" fmla="*/ 54 h 156"/>
                  <a:gd name="T18" fmla="*/ 42 w 180"/>
                  <a:gd name="T19" fmla="*/ 66 h 156"/>
                  <a:gd name="T20" fmla="*/ 42 w 180"/>
                  <a:gd name="T21" fmla="*/ 66 h 156"/>
                  <a:gd name="T22" fmla="*/ 42 w 180"/>
                  <a:gd name="T23" fmla="*/ 66 h 156"/>
                  <a:gd name="T24" fmla="*/ 36 w 180"/>
                  <a:gd name="T25" fmla="*/ 66 h 156"/>
                  <a:gd name="T26" fmla="*/ 6 w 180"/>
                  <a:gd name="T27" fmla="*/ 78 h 156"/>
                  <a:gd name="T28" fmla="*/ 6 w 180"/>
                  <a:gd name="T29" fmla="*/ 78 h 156"/>
                  <a:gd name="T30" fmla="*/ 6 w 180"/>
                  <a:gd name="T31" fmla="*/ 78 h 156"/>
                  <a:gd name="T32" fmla="*/ 12 w 180"/>
                  <a:gd name="T33" fmla="*/ 108 h 156"/>
                  <a:gd name="T34" fmla="*/ 6 w 180"/>
                  <a:gd name="T35" fmla="*/ 114 h 156"/>
                  <a:gd name="T36" fmla="*/ 0 w 180"/>
                  <a:gd name="T37" fmla="*/ 120 h 156"/>
                  <a:gd name="T38" fmla="*/ 0 w 180"/>
                  <a:gd name="T39" fmla="*/ 126 h 156"/>
                  <a:gd name="T40" fmla="*/ 6 w 180"/>
                  <a:gd name="T41" fmla="*/ 144 h 156"/>
                  <a:gd name="T42" fmla="*/ 12 w 180"/>
                  <a:gd name="T43" fmla="*/ 144 h 156"/>
                  <a:gd name="T44" fmla="*/ 18 w 180"/>
                  <a:gd name="T45" fmla="*/ 144 h 156"/>
                  <a:gd name="T46" fmla="*/ 18 w 180"/>
                  <a:gd name="T47" fmla="*/ 138 h 156"/>
                  <a:gd name="T48" fmla="*/ 24 w 180"/>
                  <a:gd name="T49" fmla="*/ 132 h 156"/>
                  <a:gd name="T50" fmla="*/ 54 w 180"/>
                  <a:gd name="T51" fmla="*/ 132 h 156"/>
                  <a:gd name="T52" fmla="*/ 54 w 180"/>
                  <a:gd name="T53" fmla="*/ 132 h 156"/>
                  <a:gd name="T54" fmla="*/ 54 w 180"/>
                  <a:gd name="T55" fmla="*/ 132 h 156"/>
                  <a:gd name="T56" fmla="*/ 78 w 180"/>
                  <a:gd name="T57" fmla="*/ 150 h 156"/>
                  <a:gd name="T58" fmla="*/ 96 w 180"/>
                  <a:gd name="T59" fmla="*/ 150 h 156"/>
                  <a:gd name="T60" fmla="*/ 138 w 180"/>
                  <a:gd name="T61" fmla="*/ 156 h 156"/>
                  <a:gd name="T62" fmla="*/ 138 w 180"/>
                  <a:gd name="T63" fmla="*/ 132 h 156"/>
                  <a:gd name="T64" fmla="*/ 138 w 180"/>
                  <a:gd name="T65" fmla="*/ 132 h 156"/>
                  <a:gd name="T66" fmla="*/ 138 w 180"/>
                  <a:gd name="T67" fmla="*/ 132 h 156"/>
                  <a:gd name="T68" fmla="*/ 156 w 180"/>
                  <a:gd name="T69" fmla="*/ 126 h 156"/>
                  <a:gd name="T70" fmla="*/ 156 w 180"/>
                  <a:gd name="T71" fmla="*/ 90 h 156"/>
                  <a:gd name="T72" fmla="*/ 168 w 180"/>
                  <a:gd name="T73" fmla="*/ 96 h 156"/>
                  <a:gd name="T74" fmla="*/ 180 w 180"/>
                  <a:gd name="T75" fmla="*/ 84 h 156"/>
                  <a:gd name="T76" fmla="*/ 168 w 180"/>
                  <a:gd name="T77" fmla="*/ 72 h 156"/>
                  <a:gd name="T78" fmla="*/ 162 w 180"/>
                  <a:gd name="T79" fmla="*/ 78 h 156"/>
                  <a:gd name="T80" fmla="*/ 138 w 180"/>
                  <a:gd name="T81" fmla="*/ 42 h 156"/>
                  <a:gd name="T82" fmla="*/ 144 w 180"/>
                  <a:gd name="T83" fmla="*/ 24 h 156"/>
                  <a:gd name="T84" fmla="*/ 132 w 180"/>
                  <a:gd name="T85" fmla="*/ 12 h 156"/>
                  <a:gd name="T86" fmla="*/ 114 w 180"/>
                  <a:gd name="T87" fmla="*/ 18 h 156"/>
                  <a:gd name="T88" fmla="*/ 114 w 180"/>
                  <a:gd name="T89" fmla="*/ 6 h 156"/>
                  <a:gd name="T90" fmla="*/ 90 w 180"/>
                  <a:gd name="T9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156">
                    <a:moveTo>
                      <a:pt x="90" y="0"/>
                    </a:moveTo>
                    <a:lnTo>
                      <a:pt x="84" y="12"/>
                    </a:lnTo>
                    <a:lnTo>
                      <a:pt x="78" y="12"/>
                    </a:lnTo>
                    <a:lnTo>
                      <a:pt x="66" y="18"/>
                    </a:lnTo>
                    <a:lnTo>
                      <a:pt x="66" y="18"/>
                    </a:lnTo>
                    <a:lnTo>
                      <a:pt x="66" y="18"/>
                    </a:lnTo>
                    <a:lnTo>
                      <a:pt x="60" y="30"/>
                    </a:lnTo>
                    <a:lnTo>
                      <a:pt x="48" y="36"/>
                    </a:lnTo>
                    <a:lnTo>
                      <a:pt x="48" y="54"/>
                    </a:lnTo>
                    <a:lnTo>
                      <a:pt x="42" y="66"/>
                    </a:lnTo>
                    <a:lnTo>
                      <a:pt x="42" y="66"/>
                    </a:lnTo>
                    <a:lnTo>
                      <a:pt x="42" y="66"/>
                    </a:lnTo>
                    <a:lnTo>
                      <a:pt x="36" y="66"/>
                    </a:lnTo>
                    <a:lnTo>
                      <a:pt x="6" y="78"/>
                    </a:lnTo>
                    <a:lnTo>
                      <a:pt x="6" y="78"/>
                    </a:lnTo>
                    <a:lnTo>
                      <a:pt x="6" y="78"/>
                    </a:lnTo>
                    <a:lnTo>
                      <a:pt x="12" y="108"/>
                    </a:lnTo>
                    <a:lnTo>
                      <a:pt x="6" y="114"/>
                    </a:lnTo>
                    <a:lnTo>
                      <a:pt x="0" y="120"/>
                    </a:lnTo>
                    <a:lnTo>
                      <a:pt x="0" y="126"/>
                    </a:lnTo>
                    <a:lnTo>
                      <a:pt x="6" y="144"/>
                    </a:lnTo>
                    <a:lnTo>
                      <a:pt x="12" y="144"/>
                    </a:lnTo>
                    <a:lnTo>
                      <a:pt x="18" y="144"/>
                    </a:lnTo>
                    <a:lnTo>
                      <a:pt x="18" y="138"/>
                    </a:lnTo>
                    <a:lnTo>
                      <a:pt x="24" y="132"/>
                    </a:lnTo>
                    <a:lnTo>
                      <a:pt x="54" y="132"/>
                    </a:lnTo>
                    <a:lnTo>
                      <a:pt x="54" y="132"/>
                    </a:lnTo>
                    <a:lnTo>
                      <a:pt x="54" y="132"/>
                    </a:lnTo>
                    <a:lnTo>
                      <a:pt x="78" y="150"/>
                    </a:lnTo>
                    <a:lnTo>
                      <a:pt x="96" y="150"/>
                    </a:lnTo>
                    <a:lnTo>
                      <a:pt x="138" y="156"/>
                    </a:lnTo>
                    <a:lnTo>
                      <a:pt x="138" y="132"/>
                    </a:lnTo>
                    <a:lnTo>
                      <a:pt x="138" y="132"/>
                    </a:lnTo>
                    <a:lnTo>
                      <a:pt x="138" y="132"/>
                    </a:lnTo>
                    <a:lnTo>
                      <a:pt x="156" y="126"/>
                    </a:lnTo>
                    <a:lnTo>
                      <a:pt x="156" y="90"/>
                    </a:lnTo>
                    <a:lnTo>
                      <a:pt x="168" y="96"/>
                    </a:lnTo>
                    <a:lnTo>
                      <a:pt x="180" y="84"/>
                    </a:lnTo>
                    <a:lnTo>
                      <a:pt x="168" y="72"/>
                    </a:lnTo>
                    <a:lnTo>
                      <a:pt x="162" y="78"/>
                    </a:lnTo>
                    <a:lnTo>
                      <a:pt x="138" y="42"/>
                    </a:lnTo>
                    <a:lnTo>
                      <a:pt x="144" y="24"/>
                    </a:lnTo>
                    <a:lnTo>
                      <a:pt x="132" y="12"/>
                    </a:lnTo>
                    <a:lnTo>
                      <a:pt x="114" y="18"/>
                    </a:lnTo>
                    <a:lnTo>
                      <a:pt x="114" y="6"/>
                    </a:lnTo>
                    <a:lnTo>
                      <a:pt x="9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4" name="Freeform 344"/>
              <p:cNvSpPr>
                <a:spLocks/>
              </p:cNvSpPr>
              <p:nvPr/>
            </p:nvSpPr>
            <p:spPr bwMode="auto">
              <a:xfrm>
                <a:off x="3162" y="1680"/>
                <a:ext cx="12" cy="12"/>
              </a:xfrm>
              <a:custGeom>
                <a:avLst/>
                <a:gdLst>
                  <a:gd name="T0" fmla="*/ 12 w 12"/>
                  <a:gd name="T1" fmla="*/ 0 h 12"/>
                  <a:gd name="T2" fmla="*/ 12 w 12"/>
                  <a:gd name="T3" fmla="*/ 0 h 12"/>
                  <a:gd name="T4" fmla="*/ 0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12" y="0"/>
                    </a:lnTo>
                    <a:lnTo>
                      <a:pt x="0"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5" name="Freeform 345"/>
              <p:cNvSpPr>
                <a:spLocks/>
              </p:cNvSpPr>
              <p:nvPr/>
            </p:nvSpPr>
            <p:spPr bwMode="auto">
              <a:xfrm>
                <a:off x="3006" y="1734"/>
                <a:ext cx="6" cy="6"/>
              </a:xfrm>
              <a:custGeom>
                <a:avLst/>
                <a:gdLst>
                  <a:gd name="T0" fmla="*/ 6 w 6"/>
                  <a:gd name="T1" fmla="*/ 0 h 6"/>
                  <a:gd name="T2" fmla="*/ 6 w 6"/>
                  <a:gd name="T3" fmla="*/ 6 h 6"/>
                  <a:gd name="T4" fmla="*/ 0 w 6"/>
                  <a:gd name="T5" fmla="*/ 6 h 6"/>
                  <a:gd name="T6" fmla="*/ 6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6" y="6"/>
                    </a:lnTo>
                    <a:lnTo>
                      <a:pt x="0" y="6"/>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6" name="Freeform 346"/>
              <p:cNvSpPr>
                <a:spLocks/>
              </p:cNvSpPr>
              <p:nvPr/>
            </p:nvSpPr>
            <p:spPr bwMode="auto">
              <a:xfrm>
                <a:off x="3090" y="1728"/>
                <a:ext cx="42" cy="24"/>
              </a:xfrm>
              <a:custGeom>
                <a:avLst/>
                <a:gdLst>
                  <a:gd name="T0" fmla="*/ 42 w 42"/>
                  <a:gd name="T1" fmla="*/ 0 h 24"/>
                  <a:gd name="T2" fmla="*/ 42 w 42"/>
                  <a:gd name="T3" fmla="*/ 0 h 24"/>
                  <a:gd name="T4" fmla="*/ 42 w 42"/>
                  <a:gd name="T5" fmla="*/ 24 h 24"/>
                  <a:gd name="T6" fmla="*/ 0 w 42"/>
                  <a:gd name="T7" fmla="*/ 18 h 24"/>
                  <a:gd name="T8" fmla="*/ 42 w 42"/>
                  <a:gd name="T9" fmla="*/ 24 h 24"/>
                  <a:gd name="T10" fmla="*/ 42 w 42"/>
                  <a:gd name="T11" fmla="*/ 0 h 24"/>
                </a:gdLst>
                <a:ahLst/>
                <a:cxnLst>
                  <a:cxn ang="0">
                    <a:pos x="T0" y="T1"/>
                  </a:cxn>
                  <a:cxn ang="0">
                    <a:pos x="T2" y="T3"/>
                  </a:cxn>
                  <a:cxn ang="0">
                    <a:pos x="T4" y="T5"/>
                  </a:cxn>
                  <a:cxn ang="0">
                    <a:pos x="T6" y="T7"/>
                  </a:cxn>
                  <a:cxn ang="0">
                    <a:pos x="T8" y="T9"/>
                  </a:cxn>
                  <a:cxn ang="0">
                    <a:pos x="T10" y="T11"/>
                  </a:cxn>
                </a:cxnLst>
                <a:rect l="0" t="0" r="r" b="b"/>
                <a:pathLst>
                  <a:path w="42" h="24">
                    <a:moveTo>
                      <a:pt x="42" y="0"/>
                    </a:moveTo>
                    <a:lnTo>
                      <a:pt x="42" y="0"/>
                    </a:lnTo>
                    <a:lnTo>
                      <a:pt x="42" y="24"/>
                    </a:lnTo>
                    <a:lnTo>
                      <a:pt x="0" y="18"/>
                    </a:lnTo>
                    <a:lnTo>
                      <a:pt x="42" y="24"/>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7" name="Freeform 347"/>
              <p:cNvSpPr>
                <a:spLocks/>
              </p:cNvSpPr>
              <p:nvPr/>
            </p:nvSpPr>
            <p:spPr bwMode="auto">
              <a:xfrm>
                <a:off x="3048" y="1728"/>
                <a:ext cx="24" cy="18"/>
              </a:xfrm>
              <a:custGeom>
                <a:avLst/>
                <a:gdLst>
                  <a:gd name="T0" fmla="*/ 24 w 24"/>
                  <a:gd name="T1" fmla="*/ 18 h 18"/>
                  <a:gd name="T2" fmla="*/ 0 w 24"/>
                  <a:gd name="T3" fmla="*/ 0 h 18"/>
                  <a:gd name="T4" fmla="*/ 0 w 24"/>
                  <a:gd name="T5" fmla="*/ 0 h 18"/>
                  <a:gd name="T6" fmla="*/ 24 w 24"/>
                  <a:gd name="T7" fmla="*/ 18 h 18"/>
                  <a:gd name="T8" fmla="*/ 24 w 24"/>
                  <a:gd name="T9" fmla="*/ 18 h 18"/>
                </a:gdLst>
                <a:ahLst/>
                <a:cxnLst>
                  <a:cxn ang="0">
                    <a:pos x="T0" y="T1"/>
                  </a:cxn>
                  <a:cxn ang="0">
                    <a:pos x="T2" y="T3"/>
                  </a:cxn>
                  <a:cxn ang="0">
                    <a:pos x="T4" y="T5"/>
                  </a:cxn>
                  <a:cxn ang="0">
                    <a:pos x="T6" y="T7"/>
                  </a:cxn>
                  <a:cxn ang="0">
                    <a:pos x="T8" y="T9"/>
                  </a:cxn>
                </a:cxnLst>
                <a:rect l="0" t="0" r="r" b="b"/>
                <a:pathLst>
                  <a:path w="24" h="18">
                    <a:moveTo>
                      <a:pt x="24" y="18"/>
                    </a:moveTo>
                    <a:lnTo>
                      <a:pt x="0" y="0"/>
                    </a:lnTo>
                    <a:lnTo>
                      <a:pt x="0" y="0"/>
                    </a:lnTo>
                    <a:lnTo>
                      <a:pt x="24" y="18"/>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8" name="Freeform 348"/>
              <p:cNvSpPr>
                <a:spLocks/>
              </p:cNvSpPr>
              <p:nvPr/>
            </p:nvSpPr>
            <p:spPr bwMode="auto">
              <a:xfrm>
                <a:off x="2994" y="1476"/>
                <a:ext cx="96" cy="78"/>
              </a:xfrm>
              <a:custGeom>
                <a:avLst/>
                <a:gdLst>
                  <a:gd name="T0" fmla="*/ 84 w 96"/>
                  <a:gd name="T1" fmla="*/ 6 h 78"/>
                  <a:gd name="T2" fmla="*/ 42 w 96"/>
                  <a:gd name="T3" fmla="*/ 0 h 78"/>
                  <a:gd name="T4" fmla="*/ 0 w 96"/>
                  <a:gd name="T5" fmla="*/ 18 h 78"/>
                  <a:gd name="T6" fmla="*/ 12 w 96"/>
                  <a:gd name="T7" fmla="*/ 48 h 78"/>
                  <a:gd name="T8" fmla="*/ 24 w 96"/>
                  <a:gd name="T9" fmla="*/ 42 h 78"/>
                  <a:gd name="T10" fmla="*/ 24 w 96"/>
                  <a:gd name="T11" fmla="*/ 60 h 78"/>
                  <a:gd name="T12" fmla="*/ 42 w 96"/>
                  <a:gd name="T13" fmla="*/ 54 h 78"/>
                  <a:gd name="T14" fmla="*/ 66 w 96"/>
                  <a:gd name="T15" fmla="*/ 72 h 78"/>
                  <a:gd name="T16" fmla="*/ 84 w 96"/>
                  <a:gd name="T17" fmla="*/ 78 h 78"/>
                  <a:gd name="T18" fmla="*/ 84 w 96"/>
                  <a:gd name="T19" fmla="*/ 78 h 78"/>
                  <a:gd name="T20" fmla="*/ 84 w 96"/>
                  <a:gd name="T21" fmla="*/ 78 h 78"/>
                  <a:gd name="T22" fmla="*/ 78 w 96"/>
                  <a:gd name="T23" fmla="*/ 72 h 78"/>
                  <a:gd name="T24" fmla="*/ 78 w 96"/>
                  <a:gd name="T25" fmla="*/ 72 h 78"/>
                  <a:gd name="T26" fmla="*/ 78 w 96"/>
                  <a:gd name="T27" fmla="*/ 72 h 78"/>
                  <a:gd name="T28" fmla="*/ 84 w 96"/>
                  <a:gd name="T29" fmla="*/ 60 h 78"/>
                  <a:gd name="T30" fmla="*/ 78 w 96"/>
                  <a:gd name="T31" fmla="*/ 60 h 78"/>
                  <a:gd name="T32" fmla="*/ 66 w 96"/>
                  <a:gd name="T33" fmla="*/ 30 h 78"/>
                  <a:gd name="T34" fmla="*/ 72 w 96"/>
                  <a:gd name="T35" fmla="*/ 24 h 78"/>
                  <a:gd name="T36" fmla="*/ 84 w 96"/>
                  <a:gd name="T37" fmla="*/ 24 h 78"/>
                  <a:gd name="T38" fmla="*/ 90 w 96"/>
                  <a:gd name="T39" fmla="*/ 12 h 78"/>
                  <a:gd name="T40" fmla="*/ 96 w 96"/>
                  <a:gd name="T41" fmla="*/ 6 h 78"/>
                  <a:gd name="T42" fmla="*/ 90 w 96"/>
                  <a:gd name="T43" fmla="*/ 6 h 78"/>
                  <a:gd name="T44" fmla="*/ 90 w 96"/>
                  <a:gd name="T45" fmla="*/ 0 h 78"/>
                  <a:gd name="T46" fmla="*/ 84 w 96"/>
                  <a:gd name="T47"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78">
                    <a:moveTo>
                      <a:pt x="84" y="6"/>
                    </a:moveTo>
                    <a:lnTo>
                      <a:pt x="42" y="0"/>
                    </a:lnTo>
                    <a:lnTo>
                      <a:pt x="0" y="18"/>
                    </a:lnTo>
                    <a:lnTo>
                      <a:pt x="12" y="48"/>
                    </a:lnTo>
                    <a:lnTo>
                      <a:pt x="24" y="42"/>
                    </a:lnTo>
                    <a:lnTo>
                      <a:pt x="24" y="60"/>
                    </a:lnTo>
                    <a:lnTo>
                      <a:pt x="42" y="54"/>
                    </a:lnTo>
                    <a:lnTo>
                      <a:pt x="66" y="72"/>
                    </a:lnTo>
                    <a:lnTo>
                      <a:pt x="84" y="78"/>
                    </a:lnTo>
                    <a:lnTo>
                      <a:pt x="84" y="78"/>
                    </a:lnTo>
                    <a:lnTo>
                      <a:pt x="84" y="78"/>
                    </a:lnTo>
                    <a:lnTo>
                      <a:pt x="78" y="72"/>
                    </a:lnTo>
                    <a:lnTo>
                      <a:pt x="78" y="72"/>
                    </a:lnTo>
                    <a:lnTo>
                      <a:pt x="78" y="72"/>
                    </a:lnTo>
                    <a:lnTo>
                      <a:pt x="84" y="60"/>
                    </a:lnTo>
                    <a:lnTo>
                      <a:pt x="78" y="60"/>
                    </a:lnTo>
                    <a:lnTo>
                      <a:pt x="66" y="30"/>
                    </a:lnTo>
                    <a:lnTo>
                      <a:pt x="72" y="24"/>
                    </a:lnTo>
                    <a:lnTo>
                      <a:pt x="84" y="24"/>
                    </a:lnTo>
                    <a:lnTo>
                      <a:pt x="90" y="12"/>
                    </a:lnTo>
                    <a:lnTo>
                      <a:pt x="96" y="6"/>
                    </a:lnTo>
                    <a:lnTo>
                      <a:pt x="90" y="6"/>
                    </a:lnTo>
                    <a:lnTo>
                      <a:pt x="90" y="0"/>
                    </a:lnTo>
                    <a:lnTo>
                      <a:pt x="8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9" name="Freeform 349"/>
              <p:cNvSpPr>
                <a:spLocks/>
              </p:cNvSpPr>
              <p:nvPr/>
            </p:nvSpPr>
            <p:spPr bwMode="auto">
              <a:xfrm>
                <a:off x="2970" y="1512"/>
                <a:ext cx="24" cy="24"/>
              </a:xfrm>
              <a:custGeom>
                <a:avLst/>
                <a:gdLst>
                  <a:gd name="T0" fmla="*/ 0 w 24"/>
                  <a:gd name="T1" fmla="*/ 24 h 24"/>
                  <a:gd name="T2" fmla="*/ 6 w 24"/>
                  <a:gd name="T3" fmla="*/ 18 h 24"/>
                  <a:gd name="T4" fmla="*/ 6 w 24"/>
                  <a:gd name="T5" fmla="*/ 12 h 24"/>
                  <a:gd name="T6" fmla="*/ 12 w 24"/>
                  <a:gd name="T7" fmla="*/ 12 h 24"/>
                  <a:gd name="T8" fmla="*/ 24 w 24"/>
                  <a:gd name="T9" fmla="*/ 6 h 24"/>
                  <a:gd name="T10" fmla="*/ 18 w 24"/>
                  <a:gd name="T11" fmla="*/ 0 h 24"/>
                  <a:gd name="T12" fmla="*/ 0 w 24"/>
                  <a:gd name="T13" fmla="*/ 6 h 24"/>
                  <a:gd name="T14" fmla="*/ 0 w 24"/>
                  <a:gd name="T15" fmla="*/ 12 h 24"/>
                  <a:gd name="T16" fmla="*/ 6 w 24"/>
                  <a:gd name="T17" fmla="*/ 18 h 24"/>
                  <a:gd name="T18" fmla="*/ 0 w 24"/>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0" y="24"/>
                    </a:moveTo>
                    <a:lnTo>
                      <a:pt x="6" y="18"/>
                    </a:lnTo>
                    <a:lnTo>
                      <a:pt x="6" y="12"/>
                    </a:lnTo>
                    <a:lnTo>
                      <a:pt x="12" y="12"/>
                    </a:lnTo>
                    <a:lnTo>
                      <a:pt x="24" y="6"/>
                    </a:lnTo>
                    <a:lnTo>
                      <a:pt x="18" y="0"/>
                    </a:lnTo>
                    <a:lnTo>
                      <a:pt x="0" y="6"/>
                    </a:lnTo>
                    <a:lnTo>
                      <a:pt x="0" y="12"/>
                    </a:lnTo>
                    <a:lnTo>
                      <a:pt x="6" y="18"/>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0" name="Freeform 350"/>
              <p:cNvSpPr>
                <a:spLocks/>
              </p:cNvSpPr>
              <p:nvPr/>
            </p:nvSpPr>
            <p:spPr bwMode="auto">
              <a:xfrm>
                <a:off x="2970" y="1500"/>
                <a:ext cx="18" cy="12"/>
              </a:xfrm>
              <a:custGeom>
                <a:avLst/>
                <a:gdLst>
                  <a:gd name="T0" fmla="*/ 18 w 18"/>
                  <a:gd name="T1" fmla="*/ 6 h 12"/>
                  <a:gd name="T2" fmla="*/ 12 w 18"/>
                  <a:gd name="T3" fmla="*/ 0 h 12"/>
                  <a:gd name="T4" fmla="*/ 0 w 18"/>
                  <a:gd name="T5" fmla="*/ 0 h 12"/>
                  <a:gd name="T6" fmla="*/ 12 w 18"/>
                  <a:gd name="T7" fmla="*/ 12 h 12"/>
                  <a:gd name="T8" fmla="*/ 18 w 18"/>
                  <a:gd name="T9" fmla="*/ 6 h 12"/>
                </a:gdLst>
                <a:ahLst/>
                <a:cxnLst>
                  <a:cxn ang="0">
                    <a:pos x="T0" y="T1"/>
                  </a:cxn>
                  <a:cxn ang="0">
                    <a:pos x="T2" y="T3"/>
                  </a:cxn>
                  <a:cxn ang="0">
                    <a:pos x="T4" y="T5"/>
                  </a:cxn>
                  <a:cxn ang="0">
                    <a:pos x="T6" y="T7"/>
                  </a:cxn>
                  <a:cxn ang="0">
                    <a:pos x="T8" y="T9"/>
                  </a:cxn>
                </a:cxnLst>
                <a:rect l="0" t="0" r="r" b="b"/>
                <a:pathLst>
                  <a:path w="18" h="12">
                    <a:moveTo>
                      <a:pt x="18" y="6"/>
                    </a:moveTo>
                    <a:lnTo>
                      <a:pt x="12" y="0"/>
                    </a:lnTo>
                    <a:lnTo>
                      <a:pt x="0" y="0"/>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1" name="Freeform 351"/>
              <p:cNvSpPr>
                <a:spLocks/>
              </p:cNvSpPr>
              <p:nvPr/>
            </p:nvSpPr>
            <p:spPr bwMode="auto">
              <a:xfrm>
                <a:off x="3072" y="1548"/>
                <a:ext cx="6" cy="6"/>
              </a:xfrm>
              <a:custGeom>
                <a:avLst/>
                <a:gdLst>
                  <a:gd name="T0" fmla="*/ 6 w 6"/>
                  <a:gd name="T1" fmla="*/ 6 h 6"/>
                  <a:gd name="T2" fmla="*/ 6 w 6"/>
                  <a:gd name="T3" fmla="*/ 6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2" name="Freeform 352"/>
              <p:cNvSpPr>
                <a:spLocks/>
              </p:cNvSpPr>
              <p:nvPr/>
            </p:nvSpPr>
            <p:spPr bwMode="auto">
              <a:xfrm>
                <a:off x="3084" y="1482"/>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3" name="Freeform 353"/>
              <p:cNvSpPr>
                <a:spLocks/>
              </p:cNvSpPr>
              <p:nvPr/>
            </p:nvSpPr>
            <p:spPr bwMode="auto">
              <a:xfrm>
                <a:off x="2958" y="1530"/>
                <a:ext cx="132" cy="84"/>
              </a:xfrm>
              <a:custGeom>
                <a:avLst/>
                <a:gdLst>
                  <a:gd name="T0" fmla="*/ 120 w 132"/>
                  <a:gd name="T1" fmla="*/ 24 h 84"/>
                  <a:gd name="T2" fmla="*/ 102 w 132"/>
                  <a:gd name="T3" fmla="*/ 18 h 84"/>
                  <a:gd name="T4" fmla="*/ 78 w 132"/>
                  <a:gd name="T5" fmla="*/ 0 h 84"/>
                  <a:gd name="T6" fmla="*/ 60 w 132"/>
                  <a:gd name="T7" fmla="*/ 6 h 84"/>
                  <a:gd name="T8" fmla="*/ 54 w 132"/>
                  <a:gd name="T9" fmla="*/ 30 h 84"/>
                  <a:gd name="T10" fmla="*/ 42 w 132"/>
                  <a:gd name="T11" fmla="*/ 42 h 84"/>
                  <a:gd name="T12" fmla="*/ 24 w 132"/>
                  <a:gd name="T13" fmla="*/ 12 h 84"/>
                  <a:gd name="T14" fmla="*/ 6 w 132"/>
                  <a:gd name="T15" fmla="*/ 18 h 84"/>
                  <a:gd name="T16" fmla="*/ 0 w 132"/>
                  <a:gd name="T17" fmla="*/ 66 h 84"/>
                  <a:gd name="T18" fmla="*/ 24 w 132"/>
                  <a:gd name="T19" fmla="*/ 60 h 84"/>
                  <a:gd name="T20" fmla="*/ 54 w 132"/>
                  <a:gd name="T21" fmla="*/ 60 h 84"/>
                  <a:gd name="T22" fmla="*/ 60 w 132"/>
                  <a:gd name="T23" fmla="*/ 60 h 84"/>
                  <a:gd name="T24" fmla="*/ 66 w 132"/>
                  <a:gd name="T25" fmla="*/ 60 h 84"/>
                  <a:gd name="T26" fmla="*/ 72 w 132"/>
                  <a:gd name="T27" fmla="*/ 66 h 84"/>
                  <a:gd name="T28" fmla="*/ 102 w 132"/>
                  <a:gd name="T29" fmla="*/ 84 h 84"/>
                  <a:gd name="T30" fmla="*/ 102 w 132"/>
                  <a:gd name="T31" fmla="*/ 84 h 84"/>
                  <a:gd name="T32" fmla="*/ 102 w 132"/>
                  <a:gd name="T33" fmla="*/ 84 h 84"/>
                  <a:gd name="T34" fmla="*/ 102 w 132"/>
                  <a:gd name="T35" fmla="*/ 84 h 84"/>
                  <a:gd name="T36" fmla="*/ 102 w 132"/>
                  <a:gd name="T37" fmla="*/ 84 h 84"/>
                  <a:gd name="T38" fmla="*/ 114 w 132"/>
                  <a:gd name="T39" fmla="*/ 78 h 84"/>
                  <a:gd name="T40" fmla="*/ 120 w 132"/>
                  <a:gd name="T41" fmla="*/ 78 h 84"/>
                  <a:gd name="T42" fmla="*/ 132 w 132"/>
                  <a:gd name="T43" fmla="*/ 66 h 84"/>
                  <a:gd name="T44" fmla="*/ 120 w 132"/>
                  <a:gd name="T45" fmla="*/ 42 h 84"/>
                  <a:gd name="T46" fmla="*/ 120 w 132"/>
                  <a:gd name="T47" fmla="*/ 24 h 84"/>
                  <a:gd name="T48" fmla="*/ 120 w 132"/>
                  <a:gd name="T49" fmla="*/ 24 h 84"/>
                  <a:gd name="T50" fmla="*/ 120 w 132"/>
                  <a:gd name="T51"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4">
                    <a:moveTo>
                      <a:pt x="120" y="24"/>
                    </a:moveTo>
                    <a:lnTo>
                      <a:pt x="102" y="18"/>
                    </a:lnTo>
                    <a:lnTo>
                      <a:pt x="78" y="0"/>
                    </a:lnTo>
                    <a:lnTo>
                      <a:pt x="60" y="6"/>
                    </a:lnTo>
                    <a:lnTo>
                      <a:pt x="54" y="30"/>
                    </a:lnTo>
                    <a:lnTo>
                      <a:pt x="42" y="42"/>
                    </a:lnTo>
                    <a:lnTo>
                      <a:pt x="24" y="12"/>
                    </a:lnTo>
                    <a:lnTo>
                      <a:pt x="6" y="18"/>
                    </a:lnTo>
                    <a:lnTo>
                      <a:pt x="0" y="66"/>
                    </a:lnTo>
                    <a:lnTo>
                      <a:pt x="24" y="60"/>
                    </a:lnTo>
                    <a:lnTo>
                      <a:pt x="54" y="60"/>
                    </a:lnTo>
                    <a:lnTo>
                      <a:pt x="60" y="60"/>
                    </a:lnTo>
                    <a:lnTo>
                      <a:pt x="66" y="60"/>
                    </a:lnTo>
                    <a:lnTo>
                      <a:pt x="72" y="66"/>
                    </a:lnTo>
                    <a:lnTo>
                      <a:pt x="102" y="84"/>
                    </a:lnTo>
                    <a:lnTo>
                      <a:pt x="102" y="84"/>
                    </a:lnTo>
                    <a:lnTo>
                      <a:pt x="102" y="84"/>
                    </a:lnTo>
                    <a:lnTo>
                      <a:pt x="102" y="84"/>
                    </a:lnTo>
                    <a:lnTo>
                      <a:pt x="102" y="84"/>
                    </a:lnTo>
                    <a:lnTo>
                      <a:pt x="114" y="78"/>
                    </a:lnTo>
                    <a:lnTo>
                      <a:pt x="120" y="78"/>
                    </a:lnTo>
                    <a:lnTo>
                      <a:pt x="132" y="66"/>
                    </a:lnTo>
                    <a:lnTo>
                      <a:pt x="120" y="42"/>
                    </a:lnTo>
                    <a:lnTo>
                      <a:pt x="120" y="24"/>
                    </a:lnTo>
                    <a:lnTo>
                      <a:pt x="120" y="24"/>
                    </a:lnTo>
                    <a:lnTo>
                      <a:pt x="12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4" name="Freeform 354"/>
              <p:cNvSpPr>
                <a:spLocks/>
              </p:cNvSpPr>
              <p:nvPr/>
            </p:nvSpPr>
            <p:spPr bwMode="auto">
              <a:xfrm>
                <a:off x="3060" y="1608"/>
                <a:ext cx="18" cy="6"/>
              </a:xfrm>
              <a:custGeom>
                <a:avLst/>
                <a:gdLst>
                  <a:gd name="T0" fmla="*/ 12 w 18"/>
                  <a:gd name="T1" fmla="*/ 0 h 6"/>
                  <a:gd name="T2" fmla="*/ 18 w 18"/>
                  <a:gd name="T3" fmla="*/ 0 h 6"/>
                  <a:gd name="T4" fmla="*/ 12 w 18"/>
                  <a:gd name="T5" fmla="*/ 0 h 6"/>
                  <a:gd name="T6" fmla="*/ 0 w 18"/>
                  <a:gd name="T7" fmla="*/ 6 h 6"/>
                  <a:gd name="T8" fmla="*/ 0 w 18"/>
                  <a:gd name="T9" fmla="*/ 6 h 6"/>
                  <a:gd name="T10" fmla="*/ 12 w 18"/>
                  <a:gd name="T11" fmla="*/ 0 h 6"/>
                </a:gdLst>
                <a:ahLst/>
                <a:cxnLst>
                  <a:cxn ang="0">
                    <a:pos x="T0" y="T1"/>
                  </a:cxn>
                  <a:cxn ang="0">
                    <a:pos x="T2" y="T3"/>
                  </a:cxn>
                  <a:cxn ang="0">
                    <a:pos x="T4" y="T5"/>
                  </a:cxn>
                  <a:cxn ang="0">
                    <a:pos x="T6" y="T7"/>
                  </a:cxn>
                  <a:cxn ang="0">
                    <a:pos x="T8" y="T9"/>
                  </a:cxn>
                  <a:cxn ang="0">
                    <a:pos x="T10" y="T11"/>
                  </a:cxn>
                </a:cxnLst>
                <a:rect l="0" t="0" r="r" b="b"/>
                <a:pathLst>
                  <a:path w="18" h="6">
                    <a:moveTo>
                      <a:pt x="12" y="0"/>
                    </a:moveTo>
                    <a:lnTo>
                      <a:pt x="18" y="0"/>
                    </a:lnTo>
                    <a:lnTo>
                      <a:pt x="12" y="0"/>
                    </a:ln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5" name="Freeform 355"/>
              <p:cNvSpPr>
                <a:spLocks/>
              </p:cNvSpPr>
              <p:nvPr/>
            </p:nvSpPr>
            <p:spPr bwMode="auto">
              <a:xfrm>
                <a:off x="3018" y="1530"/>
                <a:ext cx="60" cy="24"/>
              </a:xfrm>
              <a:custGeom>
                <a:avLst/>
                <a:gdLst>
                  <a:gd name="T0" fmla="*/ 42 w 60"/>
                  <a:gd name="T1" fmla="*/ 18 h 24"/>
                  <a:gd name="T2" fmla="*/ 60 w 60"/>
                  <a:gd name="T3" fmla="*/ 24 h 24"/>
                  <a:gd name="T4" fmla="*/ 60 w 60"/>
                  <a:gd name="T5" fmla="*/ 24 h 24"/>
                  <a:gd name="T6" fmla="*/ 42 w 60"/>
                  <a:gd name="T7" fmla="*/ 18 h 24"/>
                  <a:gd name="T8" fmla="*/ 18 w 60"/>
                  <a:gd name="T9" fmla="*/ 0 h 24"/>
                  <a:gd name="T10" fmla="*/ 0 w 60"/>
                  <a:gd name="T11" fmla="*/ 6 h 24"/>
                  <a:gd name="T12" fmla="*/ 18 w 60"/>
                  <a:gd name="T13" fmla="*/ 0 h 24"/>
                  <a:gd name="T14" fmla="*/ 42 w 60"/>
                  <a:gd name="T15" fmla="*/ 1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42" y="18"/>
                    </a:moveTo>
                    <a:lnTo>
                      <a:pt x="60" y="24"/>
                    </a:lnTo>
                    <a:lnTo>
                      <a:pt x="60" y="24"/>
                    </a:lnTo>
                    <a:lnTo>
                      <a:pt x="42" y="18"/>
                    </a:lnTo>
                    <a:lnTo>
                      <a:pt x="18" y="0"/>
                    </a:lnTo>
                    <a:lnTo>
                      <a:pt x="0" y="6"/>
                    </a:lnTo>
                    <a:lnTo>
                      <a:pt x="18"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6" name="Freeform 356"/>
              <p:cNvSpPr>
                <a:spLocks/>
              </p:cNvSpPr>
              <p:nvPr/>
            </p:nvSpPr>
            <p:spPr bwMode="auto">
              <a:xfrm>
                <a:off x="2952" y="1590"/>
                <a:ext cx="108" cy="84"/>
              </a:xfrm>
              <a:custGeom>
                <a:avLst/>
                <a:gdLst>
                  <a:gd name="T0" fmla="*/ 30 w 108"/>
                  <a:gd name="T1" fmla="*/ 42 h 84"/>
                  <a:gd name="T2" fmla="*/ 30 w 108"/>
                  <a:gd name="T3" fmla="*/ 66 h 84"/>
                  <a:gd name="T4" fmla="*/ 30 w 108"/>
                  <a:gd name="T5" fmla="*/ 66 h 84"/>
                  <a:gd name="T6" fmla="*/ 42 w 108"/>
                  <a:gd name="T7" fmla="*/ 66 h 84"/>
                  <a:gd name="T8" fmla="*/ 48 w 108"/>
                  <a:gd name="T9" fmla="*/ 84 h 84"/>
                  <a:gd name="T10" fmla="*/ 78 w 108"/>
                  <a:gd name="T11" fmla="*/ 72 h 84"/>
                  <a:gd name="T12" fmla="*/ 84 w 108"/>
                  <a:gd name="T13" fmla="*/ 72 h 84"/>
                  <a:gd name="T14" fmla="*/ 90 w 108"/>
                  <a:gd name="T15" fmla="*/ 60 h 84"/>
                  <a:gd name="T16" fmla="*/ 90 w 108"/>
                  <a:gd name="T17" fmla="*/ 42 h 84"/>
                  <a:gd name="T18" fmla="*/ 102 w 108"/>
                  <a:gd name="T19" fmla="*/ 36 h 84"/>
                  <a:gd name="T20" fmla="*/ 108 w 108"/>
                  <a:gd name="T21" fmla="*/ 24 h 84"/>
                  <a:gd name="T22" fmla="*/ 108 w 108"/>
                  <a:gd name="T23" fmla="*/ 24 h 84"/>
                  <a:gd name="T24" fmla="*/ 78 w 108"/>
                  <a:gd name="T25" fmla="*/ 6 h 84"/>
                  <a:gd name="T26" fmla="*/ 72 w 108"/>
                  <a:gd name="T27" fmla="*/ 0 h 84"/>
                  <a:gd name="T28" fmla="*/ 66 w 108"/>
                  <a:gd name="T29" fmla="*/ 0 h 84"/>
                  <a:gd name="T30" fmla="*/ 60 w 108"/>
                  <a:gd name="T31" fmla="*/ 0 h 84"/>
                  <a:gd name="T32" fmla="*/ 30 w 108"/>
                  <a:gd name="T33" fmla="*/ 0 h 84"/>
                  <a:gd name="T34" fmla="*/ 6 w 108"/>
                  <a:gd name="T35" fmla="*/ 6 h 84"/>
                  <a:gd name="T36" fmla="*/ 6 w 108"/>
                  <a:gd name="T37" fmla="*/ 6 h 84"/>
                  <a:gd name="T38" fmla="*/ 6 w 108"/>
                  <a:gd name="T39" fmla="*/ 6 h 84"/>
                  <a:gd name="T40" fmla="*/ 0 w 108"/>
                  <a:gd name="T41" fmla="*/ 24 h 84"/>
                  <a:gd name="T42" fmla="*/ 0 w 108"/>
                  <a:gd name="T43" fmla="*/ 30 h 84"/>
                  <a:gd name="T44" fmla="*/ 18 w 108"/>
                  <a:gd name="T45" fmla="*/ 42 h 84"/>
                  <a:gd name="T46" fmla="*/ 30 w 108"/>
                  <a:gd name="T47"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84">
                    <a:moveTo>
                      <a:pt x="30" y="42"/>
                    </a:moveTo>
                    <a:lnTo>
                      <a:pt x="30" y="66"/>
                    </a:lnTo>
                    <a:lnTo>
                      <a:pt x="30" y="66"/>
                    </a:lnTo>
                    <a:lnTo>
                      <a:pt x="42" y="66"/>
                    </a:lnTo>
                    <a:lnTo>
                      <a:pt x="48" y="84"/>
                    </a:lnTo>
                    <a:lnTo>
                      <a:pt x="78" y="72"/>
                    </a:lnTo>
                    <a:lnTo>
                      <a:pt x="84" y="72"/>
                    </a:lnTo>
                    <a:lnTo>
                      <a:pt x="90" y="60"/>
                    </a:lnTo>
                    <a:lnTo>
                      <a:pt x="90" y="42"/>
                    </a:lnTo>
                    <a:lnTo>
                      <a:pt x="102" y="36"/>
                    </a:lnTo>
                    <a:lnTo>
                      <a:pt x="108" y="24"/>
                    </a:lnTo>
                    <a:lnTo>
                      <a:pt x="108" y="24"/>
                    </a:lnTo>
                    <a:lnTo>
                      <a:pt x="78" y="6"/>
                    </a:lnTo>
                    <a:lnTo>
                      <a:pt x="72" y="0"/>
                    </a:lnTo>
                    <a:lnTo>
                      <a:pt x="66" y="0"/>
                    </a:lnTo>
                    <a:lnTo>
                      <a:pt x="60" y="0"/>
                    </a:lnTo>
                    <a:lnTo>
                      <a:pt x="30" y="0"/>
                    </a:lnTo>
                    <a:lnTo>
                      <a:pt x="6" y="6"/>
                    </a:lnTo>
                    <a:lnTo>
                      <a:pt x="6" y="6"/>
                    </a:lnTo>
                    <a:lnTo>
                      <a:pt x="6" y="6"/>
                    </a:lnTo>
                    <a:lnTo>
                      <a:pt x="0" y="24"/>
                    </a:lnTo>
                    <a:lnTo>
                      <a:pt x="0" y="30"/>
                    </a:lnTo>
                    <a:lnTo>
                      <a:pt x="18" y="42"/>
                    </a:lnTo>
                    <a:lnTo>
                      <a:pt x="3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7" name="Freeform 357"/>
              <p:cNvSpPr>
                <a:spLocks/>
              </p:cNvSpPr>
              <p:nvPr/>
            </p:nvSpPr>
            <p:spPr bwMode="auto">
              <a:xfrm>
                <a:off x="3000" y="1662"/>
                <a:ext cx="30" cy="12"/>
              </a:xfrm>
              <a:custGeom>
                <a:avLst/>
                <a:gdLst>
                  <a:gd name="T0" fmla="*/ 0 w 30"/>
                  <a:gd name="T1" fmla="*/ 12 h 12"/>
                  <a:gd name="T2" fmla="*/ 30 w 30"/>
                  <a:gd name="T3" fmla="*/ 0 h 12"/>
                  <a:gd name="T4" fmla="*/ 0 w 30"/>
                  <a:gd name="T5" fmla="*/ 12 h 12"/>
                  <a:gd name="T6" fmla="*/ 0 w 30"/>
                  <a:gd name="T7" fmla="*/ 12 h 12"/>
                </a:gdLst>
                <a:ahLst/>
                <a:cxnLst>
                  <a:cxn ang="0">
                    <a:pos x="T0" y="T1"/>
                  </a:cxn>
                  <a:cxn ang="0">
                    <a:pos x="T2" y="T3"/>
                  </a:cxn>
                  <a:cxn ang="0">
                    <a:pos x="T4" y="T5"/>
                  </a:cxn>
                  <a:cxn ang="0">
                    <a:pos x="T6" y="T7"/>
                  </a:cxn>
                </a:cxnLst>
                <a:rect l="0" t="0" r="r" b="b"/>
                <a:pathLst>
                  <a:path w="30" h="12">
                    <a:moveTo>
                      <a:pt x="0" y="12"/>
                    </a:moveTo>
                    <a:lnTo>
                      <a:pt x="3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8" name="Freeform 358"/>
              <p:cNvSpPr>
                <a:spLocks/>
              </p:cNvSpPr>
              <p:nvPr/>
            </p:nvSpPr>
            <p:spPr bwMode="auto">
              <a:xfrm>
                <a:off x="3036" y="1650"/>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9" name="Freeform 359"/>
              <p:cNvSpPr>
                <a:spLocks/>
              </p:cNvSpPr>
              <p:nvPr/>
            </p:nvSpPr>
            <p:spPr bwMode="auto">
              <a:xfrm>
                <a:off x="2958" y="1590"/>
                <a:ext cx="60" cy="6"/>
              </a:xfrm>
              <a:custGeom>
                <a:avLst/>
                <a:gdLst>
                  <a:gd name="T0" fmla="*/ 24 w 60"/>
                  <a:gd name="T1" fmla="*/ 0 h 6"/>
                  <a:gd name="T2" fmla="*/ 54 w 60"/>
                  <a:gd name="T3" fmla="*/ 0 h 6"/>
                  <a:gd name="T4" fmla="*/ 60 w 60"/>
                  <a:gd name="T5" fmla="*/ 0 h 6"/>
                  <a:gd name="T6" fmla="*/ 54 w 60"/>
                  <a:gd name="T7" fmla="*/ 0 h 6"/>
                  <a:gd name="T8" fmla="*/ 24 w 60"/>
                  <a:gd name="T9" fmla="*/ 0 h 6"/>
                  <a:gd name="T10" fmla="*/ 0 w 60"/>
                  <a:gd name="T11" fmla="*/ 6 h 6"/>
                  <a:gd name="T12" fmla="*/ 0 w 60"/>
                  <a:gd name="T13" fmla="*/ 6 h 6"/>
                  <a:gd name="T14" fmla="*/ 24 w 6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
                    <a:moveTo>
                      <a:pt x="24" y="0"/>
                    </a:moveTo>
                    <a:lnTo>
                      <a:pt x="54" y="0"/>
                    </a:lnTo>
                    <a:lnTo>
                      <a:pt x="60" y="0"/>
                    </a:lnTo>
                    <a:lnTo>
                      <a:pt x="54" y="0"/>
                    </a:lnTo>
                    <a:lnTo>
                      <a:pt x="24" y="0"/>
                    </a:lnTo>
                    <a:lnTo>
                      <a:pt x="0" y="6"/>
                    </a:lnTo>
                    <a:lnTo>
                      <a:pt x="0"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0" name="Rectangle 360"/>
              <p:cNvSpPr>
                <a:spLocks noChangeArrowheads="1"/>
              </p:cNvSpPr>
              <p:nvPr/>
            </p:nvSpPr>
            <p:spPr bwMode="auto">
              <a:xfrm>
                <a:off x="3060" y="16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1" name="Freeform 361"/>
              <p:cNvSpPr>
                <a:spLocks/>
              </p:cNvSpPr>
              <p:nvPr/>
            </p:nvSpPr>
            <p:spPr bwMode="auto">
              <a:xfrm>
                <a:off x="2928" y="1620"/>
                <a:ext cx="54" cy="42"/>
              </a:xfrm>
              <a:custGeom>
                <a:avLst/>
                <a:gdLst>
                  <a:gd name="T0" fmla="*/ 54 w 54"/>
                  <a:gd name="T1" fmla="*/ 12 h 42"/>
                  <a:gd name="T2" fmla="*/ 42 w 54"/>
                  <a:gd name="T3" fmla="*/ 12 h 42"/>
                  <a:gd name="T4" fmla="*/ 24 w 54"/>
                  <a:gd name="T5" fmla="*/ 0 h 42"/>
                  <a:gd name="T6" fmla="*/ 6 w 54"/>
                  <a:gd name="T7" fmla="*/ 18 h 42"/>
                  <a:gd name="T8" fmla="*/ 0 w 54"/>
                  <a:gd name="T9" fmla="*/ 30 h 42"/>
                  <a:gd name="T10" fmla="*/ 24 w 54"/>
                  <a:gd name="T11" fmla="*/ 42 h 42"/>
                  <a:gd name="T12" fmla="*/ 54 w 54"/>
                  <a:gd name="T13" fmla="*/ 36 h 42"/>
                  <a:gd name="T14" fmla="*/ 54 w 54"/>
                  <a:gd name="T15" fmla="*/ 1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2">
                    <a:moveTo>
                      <a:pt x="54" y="12"/>
                    </a:moveTo>
                    <a:lnTo>
                      <a:pt x="42" y="12"/>
                    </a:lnTo>
                    <a:lnTo>
                      <a:pt x="24" y="0"/>
                    </a:lnTo>
                    <a:lnTo>
                      <a:pt x="6" y="18"/>
                    </a:lnTo>
                    <a:lnTo>
                      <a:pt x="0" y="30"/>
                    </a:lnTo>
                    <a:lnTo>
                      <a:pt x="24" y="42"/>
                    </a:lnTo>
                    <a:lnTo>
                      <a:pt x="54" y="36"/>
                    </a:lnTo>
                    <a:lnTo>
                      <a:pt x="5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2" name="Freeform 362"/>
              <p:cNvSpPr>
                <a:spLocks/>
              </p:cNvSpPr>
              <p:nvPr/>
            </p:nvSpPr>
            <p:spPr bwMode="auto">
              <a:xfrm>
                <a:off x="2952" y="1620"/>
                <a:ext cx="30" cy="12"/>
              </a:xfrm>
              <a:custGeom>
                <a:avLst/>
                <a:gdLst>
                  <a:gd name="T0" fmla="*/ 30 w 30"/>
                  <a:gd name="T1" fmla="*/ 12 h 12"/>
                  <a:gd name="T2" fmla="*/ 18 w 30"/>
                  <a:gd name="T3" fmla="*/ 12 h 12"/>
                  <a:gd name="T4" fmla="*/ 0 w 30"/>
                  <a:gd name="T5" fmla="*/ 0 h 12"/>
                  <a:gd name="T6" fmla="*/ 18 w 30"/>
                  <a:gd name="T7" fmla="*/ 12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18" y="12"/>
                    </a:lnTo>
                    <a:lnTo>
                      <a:pt x="0" y="0"/>
                    </a:lnTo>
                    <a:lnTo>
                      <a:pt x="18" y="12"/>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3" name="Freeform 363"/>
              <p:cNvSpPr>
                <a:spLocks/>
              </p:cNvSpPr>
              <p:nvPr/>
            </p:nvSpPr>
            <p:spPr bwMode="auto">
              <a:xfrm>
                <a:off x="3054" y="1830"/>
                <a:ext cx="66" cy="84"/>
              </a:xfrm>
              <a:custGeom>
                <a:avLst/>
                <a:gdLst>
                  <a:gd name="T0" fmla="*/ 6 w 66"/>
                  <a:gd name="T1" fmla="*/ 6 h 84"/>
                  <a:gd name="T2" fmla="*/ 6 w 66"/>
                  <a:gd name="T3" fmla="*/ 6 h 84"/>
                  <a:gd name="T4" fmla="*/ 30 w 66"/>
                  <a:gd name="T5" fmla="*/ 48 h 84"/>
                  <a:gd name="T6" fmla="*/ 30 w 66"/>
                  <a:gd name="T7" fmla="*/ 60 h 84"/>
                  <a:gd name="T8" fmla="*/ 30 w 66"/>
                  <a:gd name="T9" fmla="*/ 78 h 84"/>
                  <a:gd name="T10" fmla="*/ 36 w 66"/>
                  <a:gd name="T11" fmla="*/ 84 h 84"/>
                  <a:gd name="T12" fmla="*/ 36 w 66"/>
                  <a:gd name="T13" fmla="*/ 84 h 84"/>
                  <a:gd name="T14" fmla="*/ 48 w 66"/>
                  <a:gd name="T15" fmla="*/ 60 h 84"/>
                  <a:gd name="T16" fmla="*/ 48 w 66"/>
                  <a:gd name="T17" fmla="*/ 60 h 84"/>
                  <a:gd name="T18" fmla="*/ 66 w 66"/>
                  <a:gd name="T19" fmla="*/ 60 h 84"/>
                  <a:gd name="T20" fmla="*/ 66 w 66"/>
                  <a:gd name="T21" fmla="*/ 48 h 84"/>
                  <a:gd name="T22" fmla="*/ 48 w 66"/>
                  <a:gd name="T23" fmla="*/ 24 h 84"/>
                  <a:gd name="T24" fmla="*/ 48 w 66"/>
                  <a:gd name="T25" fmla="*/ 12 h 84"/>
                  <a:gd name="T26" fmla="*/ 12 w 66"/>
                  <a:gd name="T27" fmla="*/ 0 h 84"/>
                  <a:gd name="T28" fmla="*/ 0 w 66"/>
                  <a:gd name="T29" fmla="*/ 0 h 84"/>
                  <a:gd name="T30" fmla="*/ 0 w 66"/>
                  <a:gd name="T31" fmla="*/ 6 h 84"/>
                  <a:gd name="T32" fmla="*/ 6 w 66"/>
                  <a:gd name="T33" fmla="*/ 6 h 84"/>
                  <a:gd name="T34" fmla="*/ 6 w 66"/>
                  <a:gd name="T3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4">
                    <a:moveTo>
                      <a:pt x="6" y="6"/>
                    </a:moveTo>
                    <a:lnTo>
                      <a:pt x="6" y="6"/>
                    </a:lnTo>
                    <a:lnTo>
                      <a:pt x="30" y="48"/>
                    </a:lnTo>
                    <a:lnTo>
                      <a:pt x="30" y="60"/>
                    </a:lnTo>
                    <a:lnTo>
                      <a:pt x="30" y="78"/>
                    </a:lnTo>
                    <a:lnTo>
                      <a:pt x="36" y="84"/>
                    </a:lnTo>
                    <a:lnTo>
                      <a:pt x="36" y="84"/>
                    </a:lnTo>
                    <a:lnTo>
                      <a:pt x="48" y="60"/>
                    </a:lnTo>
                    <a:lnTo>
                      <a:pt x="48" y="60"/>
                    </a:lnTo>
                    <a:lnTo>
                      <a:pt x="66" y="60"/>
                    </a:lnTo>
                    <a:lnTo>
                      <a:pt x="66" y="48"/>
                    </a:lnTo>
                    <a:lnTo>
                      <a:pt x="48" y="24"/>
                    </a:lnTo>
                    <a:lnTo>
                      <a:pt x="48" y="12"/>
                    </a:lnTo>
                    <a:lnTo>
                      <a:pt x="12" y="0"/>
                    </a:lnTo>
                    <a:lnTo>
                      <a:pt x="0" y="0"/>
                    </a:lnTo>
                    <a:lnTo>
                      <a:pt x="0" y="6"/>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4" name="Freeform 364"/>
              <p:cNvSpPr>
                <a:spLocks/>
              </p:cNvSpPr>
              <p:nvPr/>
            </p:nvSpPr>
            <p:spPr bwMode="auto">
              <a:xfrm>
                <a:off x="3102" y="1842"/>
                <a:ext cx="18" cy="48"/>
              </a:xfrm>
              <a:custGeom>
                <a:avLst/>
                <a:gdLst>
                  <a:gd name="T0" fmla="*/ 18 w 18"/>
                  <a:gd name="T1" fmla="*/ 36 h 48"/>
                  <a:gd name="T2" fmla="*/ 18 w 18"/>
                  <a:gd name="T3" fmla="*/ 48 h 48"/>
                  <a:gd name="T4" fmla="*/ 18 w 18"/>
                  <a:gd name="T5" fmla="*/ 48 h 48"/>
                  <a:gd name="T6" fmla="*/ 18 w 18"/>
                  <a:gd name="T7" fmla="*/ 36 h 48"/>
                  <a:gd name="T8" fmla="*/ 0 w 18"/>
                  <a:gd name="T9" fmla="*/ 12 h 48"/>
                  <a:gd name="T10" fmla="*/ 0 w 18"/>
                  <a:gd name="T11" fmla="*/ 0 h 48"/>
                  <a:gd name="T12" fmla="*/ 0 w 18"/>
                  <a:gd name="T13" fmla="*/ 12 h 48"/>
                  <a:gd name="T14" fmla="*/ 18 w 18"/>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8">
                    <a:moveTo>
                      <a:pt x="18" y="36"/>
                    </a:moveTo>
                    <a:lnTo>
                      <a:pt x="18" y="48"/>
                    </a:lnTo>
                    <a:lnTo>
                      <a:pt x="18" y="48"/>
                    </a:lnTo>
                    <a:lnTo>
                      <a:pt x="18" y="36"/>
                    </a:lnTo>
                    <a:lnTo>
                      <a:pt x="0" y="12"/>
                    </a:lnTo>
                    <a:lnTo>
                      <a:pt x="0" y="0"/>
                    </a:lnTo>
                    <a:lnTo>
                      <a:pt x="0" y="12"/>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5" name="Freeform 365"/>
              <p:cNvSpPr>
                <a:spLocks/>
              </p:cNvSpPr>
              <p:nvPr/>
            </p:nvSpPr>
            <p:spPr bwMode="auto">
              <a:xfrm>
                <a:off x="3090" y="1890"/>
                <a:ext cx="12" cy="24"/>
              </a:xfrm>
              <a:custGeom>
                <a:avLst/>
                <a:gdLst>
                  <a:gd name="T0" fmla="*/ 0 w 12"/>
                  <a:gd name="T1" fmla="*/ 24 h 24"/>
                  <a:gd name="T2" fmla="*/ 0 w 12"/>
                  <a:gd name="T3" fmla="*/ 24 h 24"/>
                  <a:gd name="T4" fmla="*/ 12 w 12"/>
                  <a:gd name="T5" fmla="*/ 0 h 24"/>
                  <a:gd name="T6" fmla="*/ 12 w 12"/>
                  <a:gd name="T7" fmla="*/ 0 h 24"/>
                  <a:gd name="T8" fmla="*/ 12 w 12"/>
                  <a:gd name="T9" fmla="*/ 0 h 24"/>
                  <a:gd name="T10" fmla="*/ 0 w 12"/>
                  <a:gd name="T11" fmla="*/ 24 h 24"/>
                </a:gdLst>
                <a:ahLst/>
                <a:cxnLst>
                  <a:cxn ang="0">
                    <a:pos x="T0" y="T1"/>
                  </a:cxn>
                  <a:cxn ang="0">
                    <a:pos x="T2" y="T3"/>
                  </a:cxn>
                  <a:cxn ang="0">
                    <a:pos x="T4" y="T5"/>
                  </a:cxn>
                  <a:cxn ang="0">
                    <a:pos x="T6" y="T7"/>
                  </a:cxn>
                  <a:cxn ang="0">
                    <a:pos x="T8" y="T9"/>
                  </a:cxn>
                  <a:cxn ang="0">
                    <a:pos x="T10" y="T11"/>
                  </a:cxn>
                </a:cxnLst>
                <a:rect l="0" t="0" r="r" b="b"/>
                <a:pathLst>
                  <a:path w="12" h="24">
                    <a:moveTo>
                      <a:pt x="0" y="24"/>
                    </a:moveTo>
                    <a:lnTo>
                      <a:pt x="0" y="24"/>
                    </a:lnTo>
                    <a:lnTo>
                      <a:pt x="12" y="0"/>
                    </a:lnTo>
                    <a:lnTo>
                      <a:pt x="12" y="0"/>
                    </a:lnTo>
                    <a:lnTo>
                      <a:pt x="12"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6" name="Freeform 366"/>
              <p:cNvSpPr>
                <a:spLocks/>
              </p:cNvSpPr>
              <p:nvPr/>
            </p:nvSpPr>
            <p:spPr bwMode="auto">
              <a:xfrm>
                <a:off x="2940" y="1836"/>
                <a:ext cx="174" cy="126"/>
              </a:xfrm>
              <a:custGeom>
                <a:avLst/>
                <a:gdLst>
                  <a:gd name="T0" fmla="*/ 150 w 174"/>
                  <a:gd name="T1" fmla="*/ 78 h 126"/>
                  <a:gd name="T2" fmla="*/ 150 w 174"/>
                  <a:gd name="T3" fmla="*/ 78 h 126"/>
                  <a:gd name="T4" fmla="*/ 144 w 174"/>
                  <a:gd name="T5" fmla="*/ 72 h 126"/>
                  <a:gd name="T6" fmla="*/ 144 w 174"/>
                  <a:gd name="T7" fmla="*/ 54 h 126"/>
                  <a:gd name="T8" fmla="*/ 144 w 174"/>
                  <a:gd name="T9" fmla="*/ 42 h 126"/>
                  <a:gd name="T10" fmla="*/ 120 w 174"/>
                  <a:gd name="T11" fmla="*/ 0 h 126"/>
                  <a:gd name="T12" fmla="*/ 108 w 174"/>
                  <a:gd name="T13" fmla="*/ 0 h 126"/>
                  <a:gd name="T14" fmla="*/ 108 w 174"/>
                  <a:gd name="T15" fmla="*/ 6 h 126"/>
                  <a:gd name="T16" fmla="*/ 102 w 174"/>
                  <a:gd name="T17" fmla="*/ 6 h 126"/>
                  <a:gd name="T18" fmla="*/ 102 w 174"/>
                  <a:gd name="T19" fmla="*/ 6 h 126"/>
                  <a:gd name="T20" fmla="*/ 90 w 174"/>
                  <a:gd name="T21" fmla="*/ 6 h 126"/>
                  <a:gd name="T22" fmla="*/ 84 w 174"/>
                  <a:gd name="T23" fmla="*/ 12 h 126"/>
                  <a:gd name="T24" fmla="*/ 84 w 174"/>
                  <a:gd name="T25" fmla="*/ 12 h 126"/>
                  <a:gd name="T26" fmla="*/ 84 w 174"/>
                  <a:gd name="T27" fmla="*/ 12 h 126"/>
                  <a:gd name="T28" fmla="*/ 78 w 174"/>
                  <a:gd name="T29" fmla="*/ 6 h 126"/>
                  <a:gd name="T30" fmla="*/ 48 w 174"/>
                  <a:gd name="T31" fmla="*/ 6 h 126"/>
                  <a:gd name="T32" fmla="*/ 48 w 174"/>
                  <a:gd name="T33" fmla="*/ 6 h 126"/>
                  <a:gd name="T34" fmla="*/ 48 w 174"/>
                  <a:gd name="T35" fmla="*/ 6 h 126"/>
                  <a:gd name="T36" fmla="*/ 48 w 174"/>
                  <a:gd name="T37" fmla="*/ 6 h 126"/>
                  <a:gd name="T38" fmla="*/ 48 w 174"/>
                  <a:gd name="T39" fmla="*/ 6 h 126"/>
                  <a:gd name="T40" fmla="*/ 42 w 174"/>
                  <a:gd name="T41" fmla="*/ 12 h 126"/>
                  <a:gd name="T42" fmla="*/ 30 w 174"/>
                  <a:gd name="T43" fmla="*/ 18 h 126"/>
                  <a:gd name="T44" fmla="*/ 24 w 174"/>
                  <a:gd name="T45" fmla="*/ 30 h 126"/>
                  <a:gd name="T46" fmla="*/ 12 w 174"/>
                  <a:gd name="T47" fmla="*/ 54 h 126"/>
                  <a:gd name="T48" fmla="*/ 0 w 174"/>
                  <a:gd name="T49" fmla="*/ 60 h 126"/>
                  <a:gd name="T50" fmla="*/ 6 w 174"/>
                  <a:gd name="T51" fmla="*/ 66 h 126"/>
                  <a:gd name="T52" fmla="*/ 12 w 174"/>
                  <a:gd name="T53" fmla="*/ 66 h 126"/>
                  <a:gd name="T54" fmla="*/ 12 w 174"/>
                  <a:gd name="T55" fmla="*/ 78 h 126"/>
                  <a:gd name="T56" fmla="*/ 24 w 174"/>
                  <a:gd name="T57" fmla="*/ 90 h 126"/>
                  <a:gd name="T58" fmla="*/ 24 w 174"/>
                  <a:gd name="T59" fmla="*/ 96 h 126"/>
                  <a:gd name="T60" fmla="*/ 36 w 174"/>
                  <a:gd name="T61" fmla="*/ 102 h 126"/>
                  <a:gd name="T62" fmla="*/ 42 w 174"/>
                  <a:gd name="T63" fmla="*/ 114 h 126"/>
                  <a:gd name="T64" fmla="*/ 48 w 174"/>
                  <a:gd name="T65" fmla="*/ 114 h 126"/>
                  <a:gd name="T66" fmla="*/ 48 w 174"/>
                  <a:gd name="T67" fmla="*/ 120 h 126"/>
                  <a:gd name="T68" fmla="*/ 48 w 174"/>
                  <a:gd name="T69" fmla="*/ 120 h 126"/>
                  <a:gd name="T70" fmla="*/ 96 w 174"/>
                  <a:gd name="T71" fmla="*/ 126 h 126"/>
                  <a:gd name="T72" fmla="*/ 102 w 174"/>
                  <a:gd name="T73" fmla="*/ 120 h 126"/>
                  <a:gd name="T74" fmla="*/ 126 w 174"/>
                  <a:gd name="T75" fmla="*/ 108 h 126"/>
                  <a:gd name="T76" fmla="*/ 156 w 174"/>
                  <a:gd name="T77" fmla="*/ 126 h 126"/>
                  <a:gd name="T78" fmla="*/ 156 w 174"/>
                  <a:gd name="T79" fmla="*/ 126 h 126"/>
                  <a:gd name="T80" fmla="*/ 156 w 174"/>
                  <a:gd name="T81" fmla="*/ 126 h 126"/>
                  <a:gd name="T82" fmla="*/ 156 w 174"/>
                  <a:gd name="T83" fmla="*/ 102 h 126"/>
                  <a:gd name="T84" fmla="*/ 168 w 174"/>
                  <a:gd name="T85" fmla="*/ 90 h 126"/>
                  <a:gd name="T86" fmla="*/ 174 w 174"/>
                  <a:gd name="T87" fmla="*/ 78 h 126"/>
                  <a:gd name="T88" fmla="*/ 150 w 174"/>
                  <a:gd name="T89" fmla="*/ 84 h 126"/>
                  <a:gd name="T90" fmla="*/ 150 w 174"/>
                  <a:gd name="T91" fmla="*/ 7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26">
                    <a:moveTo>
                      <a:pt x="150" y="78"/>
                    </a:moveTo>
                    <a:lnTo>
                      <a:pt x="150" y="78"/>
                    </a:lnTo>
                    <a:lnTo>
                      <a:pt x="144" y="72"/>
                    </a:lnTo>
                    <a:lnTo>
                      <a:pt x="144" y="54"/>
                    </a:lnTo>
                    <a:lnTo>
                      <a:pt x="144" y="42"/>
                    </a:lnTo>
                    <a:lnTo>
                      <a:pt x="120" y="0"/>
                    </a:lnTo>
                    <a:lnTo>
                      <a:pt x="108" y="0"/>
                    </a:lnTo>
                    <a:lnTo>
                      <a:pt x="108" y="6"/>
                    </a:lnTo>
                    <a:lnTo>
                      <a:pt x="102" y="6"/>
                    </a:lnTo>
                    <a:lnTo>
                      <a:pt x="102" y="6"/>
                    </a:lnTo>
                    <a:lnTo>
                      <a:pt x="90" y="6"/>
                    </a:lnTo>
                    <a:lnTo>
                      <a:pt x="84" y="12"/>
                    </a:lnTo>
                    <a:lnTo>
                      <a:pt x="84" y="12"/>
                    </a:lnTo>
                    <a:lnTo>
                      <a:pt x="84" y="12"/>
                    </a:lnTo>
                    <a:lnTo>
                      <a:pt x="78" y="6"/>
                    </a:lnTo>
                    <a:lnTo>
                      <a:pt x="48" y="6"/>
                    </a:lnTo>
                    <a:lnTo>
                      <a:pt x="48" y="6"/>
                    </a:lnTo>
                    <a:lnTo>
                      <a:pt x="48" y="6"/>
                    </a:lnTo>
                    <a:lnTo>
                      <a:pt x="48" y="6"/>
                    </a:lnTo>
                    <a:lnTo>
                      <a:pt x="48" y="6"/>
                    </a:lnTo>
                    <a:lnTo>
                      <a:pt x="42" y="12"/>
                    </a:lnTo>
                    <a:lnTo>
                      <a:pt x="30" y="18"/>
                    </a:lnTo>
                    <a:lnTo>
                      <a:pt x="24" y="30"/>
                    </a:lnTo>
                    <a:lnTo>
                      <a:pt x="12" y="54"/>
                    </a:lnTo>
                    <a:lnTo>
                      <a:pt x="0" y="60"/>
                    </a:lnTo>
                    <a:lnTo>
                      <a:pt x="6" y="66"/>
                    </a:lnTo>
                    <a:lnTo>
                      <a:pt x="12" y="66"/>
                    </a:lnTo>
                    <a:lnTo>
                      <a:pt x="12" y="78"/>
                    </a:lnTo>
                    <a:lnTo>
                      <a:pt x="24" y="90"/>
                    </a:lnTo>
                    <a:lnTo>
                      <a:pt x="24" y="96"/>
                    </a:lnTo>
                    <a:lnTo>
                      <a:pt x="36" y="102"/>
                    </a:lnTo>
                    <a:lnTo>
                      <a:pt x="42" y="114"/>
                    </a:lnTo>
                    <a:lnTo>
                      <a:pt x="48" y="114"/>
                    </a:lnTo>
                    <a:lnTo>
                      <a:pt x="48" y="120"/>
                    </a:lnTo>
                    <a:lnTo>
                      <a:pt x="48" y="120"/>
                    </a:lnTo>
                    <a:lnTo>
                      <a:pt x="96" y="126"/>
                    </a:lnTo>
                    <a:lnTo>
                      <a:pt x="102" y="120"/>
                    </a:lnTo>
                    <a:lnTo>
                      <a:pt x="126" y="108"/>
                    </a:lnTo>
                    <a:lnTo>
                      <a:pt x="156" y="126"/>
                    </a:lnTo>
                    <a:lnTo>
                      <a:pt x="156" y="126"/>
                    </a:lnTo>
                    <a:lnTo>
                      <a:pt x="156" y="126"/>
                    </a:lnTo>
                    <a:lnTo>
                      <a:pt x="156" y="102"/>
                    </a:lnTo>
                    <a:lnTo>
                      <a:pt x="168" y="90"/>
                    </a:lnTo>
                    <a:lnTo>
                      <a:pt x="174" y="78"/>
                    </a:lnTo>
                    <a:lnTo>
                      <a:pt x="150" y="84"/>
                    </a:lnTo>
                    <a:lnTo>
                      <a:pt x="150"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7" name="Freeform 367"/>
              <p:cNvSpPr>
                <a:spLocks/>
              </p:cNvSpPr>
              <p:nvPr/>
            </p:nvSpPr>
            <p:spPr bwMode="auto">
              <a:xfrm>
                <a:off x="3090" y="1914"/>
                <a:ext cx="24" cy="6"/>
              </a:xfrm>
              <a:custGeom>
                <a:avLst/>
                <a:gdLst>
                  <a:gd name="T0" fmla="*/ 0 w 24"/>
                  <a:gd name="T1" fmla="*/ 6 h 6"/>
                  <a:gd name="T2" fmla="*/ 0 w 24"/>
                  <a:gd name="T3" fmla="*/ 0 h 6"/>
                  <a:gd name="T4" fmla="*/ 0 w 24"/>
                  <a:gd name="T5" fmla="*/ 0 h 6"/>
                  <a:gd name="T6" fmla="*/ 0 w 24"/>
                  <a:gd name="T7" fmla="*/ 6 h 6"/>
                  <a:gd name="T8" fmla="*/ 24 w 24"/>
                  <a:gd name="T9" fmla="*/ 0 h 6"/>
                  <a:gd name="T10" fmla="*/ 24 w 24"/>
                  <a:gd name="T11" fmla="*/ 0 h 6"/>
                  <a:gd name="T12" fmla="*/ 0 w 2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4" h="6">
                    <a:moveTo>
                      <a:pt x="0" y="6"/>
                    </a:moveTo>
                    <a:lnTo>
                      <a:pt x="0" y="0"/>
                    </a:lnTo>
                    <a:lnTo>
                      <a:pt x="0" y="0"/>
                    </a:lnTo>
                    <a:lnTo>
                      <a:pt x="0" y="6"/>
                    </a:ln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8" name="Rectangle 368"/>
              <p:cNvSpPr>
                <a:spLocks noChangeArrowheads="1"/>
              </p:cNvSpPr>
              <p:nvPr/>
            </p:nvSpPr>
            <p:spPr bwMode="auto">
              <a:xfrm>
                <a:off x="3042" y="184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9" name="Freeform 369"/>
              <p:cNvSpPr>
                <a:spLocks/>
              </p:cNvSpPr>
              <p:nvPr/>
            </p:nvSpPr>
            <p:spPr bwMode="auto">
              <a:xfrm>
                <a:off x="3024" y="1842"/>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0" name="Rectangle 370"/>
              <p:cNvSpPr>
                <a:spLocks noChangeArrowheads="1"/>
              </p:cNvSpPr>
              <p:nvPr/>
            </p:nvSpPr>
            <p:spPr bwMode="auto">
              <a:xfrm>
                <a:off x="3090" y="19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1" name="Freeform 371"/>
              <p:cNvSpPr>
                <a:spLocks/>
              </p:cNvSpPr>
              <p:nvPr/>
            </p:nvSpPr>
            <p:spPr bwMode="auto">
              <a:xfrm>
                <a:off x="3060" y="1836"/>
                <a:ext cx="24" cy="54"/>
              </a:xfrm>
              <a:custGeom>
                <a:avLst/>
                <a:gdLst>
                  <a:gd name="T0" fmla="*/ 0 w 24"/>
                  <a:gd name="T1" fmla="*/ 0 h 54"/>
                  <a:gd name="T2" fmla="*/ 0 w 24"/>
                  <a:gd name="T3" fmla="*/ 0 h 54"/>
                  <a:gd name="T4" fmla="*/ 24 w 24"/>
                  <a:gd name="T5" fmla="*/ 42 h 54"/>
                  <a:gd name="T6" fmla="*/ 24 w 24"/>
                  <a:gd name="T7" fmla="*/ 54 h 54"/>
                  <a:gd name="T8" fmla="*/ 24 w 24"/>
                  <a:gd name="T9" fmla="*/ 42 h 54"/>
                  <a:gd name="T10" fmla="*/ 0 w 24"/>
                  <a:gd name="T11" fmla="*/ 0 h 54"/>
                </a:gdLst>
                <a:ahLst/>
                <a:cxnLst>
                  <a:cxn ang="0">
                    <a:pos x="T0" y="T1"/>
                  </a:cxn>
                  <a:cxn ang="0">
                    <a:pos x="T2" y="T3"/>
                  </a:cxn>
                  <a:cxn ang="0">
                    <a:pos x="T4" y="T5"/>
                  </a:cxn>
                  <a:cxn ang="0">
                    <a:pos x="T6" y="T7"/>
                  </a:cxn>
                  <a:cxn ang="0">
                    <a:pos x="T8" y="T9"/>
                  </a:cxn>
                  <a:cxn ang="0">
                    <a:pos x="T10" y="T11"/>
                  </a:cxn>
                </a:cxnLst>
                <a:rect l="0" t="0" r="r" b="b"/>
                <a:pathLst>
                  <a:path w="24" h="54">
                    <a:moveTo>
                      <a:pt x="0" y="0"/>
                    </a:moveTo>
                    <a:lnTo>
                      <a:pt x="0" y="0"/>
                    </a:lnTo>
                    <a:lnTo>
                      <a:pt x="24" y="42"/>
                    </a:lnTo>
                    <a:lnTo>
                      <a:pt x="24" y="54"/>
                    </a:lnTo>
                    <a:lnTo>
                      <a:pt x="24"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2" name="Rectangle 372"/>
              <p:cNvSpPr>
                <a:spLocks noChangeArrowheads="1"/>
              </p:cNvSpPr>
              <p:nvPr/>
            </p:nvSpPr>
            <p:spPr bwMode="auto">
              <a:xfrm>
                <a:off x="3090" y="19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3" name="Freeform 373"/>
              <p:cNvSpPr>
                <a:spLocks/>
              </p:cNvSpPr>
              <p:nvPr/>
            </p:nvSpPr>
            <p:spPr bwMode="auto">
              <a:xfrm>
                <a:off x="2862" y="1830"/>
                <a:ext cx="126" cy="78"/>
              </a:xfrm>
              <a:custGeom>
                <a:avLst/>
                <a:gdLst>
                  <a:gd name="T0" fmla="*/ 114 w 126"/>
                  <a:gd name="T1" fmla="*/ 0 h 78"/>
                  <a:gd name="T2" fmla="*/ 114 w 126"/>
                  <a:gd name="T3" fmla="*/ 6 h 78"/>
                  <a:gd name="T4" fmla="*/ 96 w 126"/>
                  <a:gd name="T5" fmla="*/ 0 h 78"/>
                  <a:gd name="T6" fmla="*/ 90 w 126"/>
                  <a:gd name="T7" fmla="*/ 0 h 78"/>
                  <a:gd name="T8" fmla="*/ 48 w 126"/>
                  <a:gd name="T9" fmla="*/ 12 h 78"/>
                  <a:gd name="T10" fmla="*/ 48 w 126"/>
                  <a:gd name="T11" fmla="*/ 24 h 78"/>
                  <a:gd name="T12" fmla="*/ 30 w 126"/>
                  <a:gd name="T13" fmla="*/ 24 h 78"/>
                  <a:gd name="T14" fmla="*/ 30 w 126"/>
                  <a:gd name="T15" fmla="*/ 24 h 78"/>
                  <a:gd name="T16" fmla="*/ 30 w 126"/>
                  <a:gd name="T17" fmla="*/ 24 h 78"/>
                  <a:gd name="T18" fmla="*/ 18 w 126"/>
                  <a:gd name="T19" fmla="*/ 12 h 78"/>
                  <a:gd name="T20" fmla="*/ 18 w 126"/>
                  <a:gd name="T21" fmla="*/ 18 h 78"/>
                  <a:gd name="T22" fmla="*/ 0 w 126"/>
                  <a:gd name="T23" fmla="*/ 42 h 78"/>
                  <a:gd name="T24" fmla="*/ 6 w 126"/>
                  <a:gd name="T25" fmla="*/ 54 h 78"/>
                  <a:gd name="T26" fmla="*/ 6 w 126"/>
                  <a:gd name="T27" fmla="*/ 54 h 78"/>
                  <a:gd name="T28" fmla="*/ 12 w 126"/>
                  <a:gd name="T29" fmla="*/ 54 h 78"/>
                  <a:gd name="T30" fmla="*/ 36 w 126"/>
                  <a:gd name="T31" fmla="*/ 78 h 78"/>
                  <a:gd name="T32" fmla="*/ 48 w 126"/>
                  <a:gd name="T33" fmla="*/ 72 h 78"/>
                  <a:gd name="T34" fmla="*/ 54 w 126"/>
                  <a:gd name="T35" fmla="*/ 72 h 78"/>
                  <a:gd name="T36" fmla="*/ 54 w 126"/>
                  <a:gd name="T37" fmla="*/ 72 h 78"/>
                  <a:gd name="T38" fmla="*/ 54 w 126"/>
                  <a:gd name="T39" fmla="*/ 72 h 78"/>
                  <a:gd name="T40" fmla="*/ 54 w 126"/>
                  <a:gd name="T41" fmla="*/ 72 h 78"/>
                  <a:gd name="T42" fmla="*/ 72 w 126"/>
                  <a:gd name="T43" fmla="*/ 60 h 78"/>
                  <a:gd name="T44" fmla="*/ 78 w 126"/>
                  <a:gd name="T45" fmla="*/ 66 h 78"/>
                  <a:gd name="T46" fmla="*/ 90 w 126"/>
                  <a:gd name="T47" fmla="*/ 60 h 78"/>
                  <a:gd name="T48" fmla="*/ 102 w 126"/>
                  <a:gd name="T49" fmla="*/ 36 h 78"/>
                  <a:gd name="T50" fmla="*/ 108 w 126"/>
                  <a:gd name="T51" fmla="*/ 24 h 78"/>
                  <a:gd name="T52" fmla="*/ 120 w 126"/>
                  <a:gd name="T53" fmla="*/ 18 h 78"/>
                  <a:gd name="T54" fmla="*/ 126 w 126"/>
                  <a:gd name="T55" fmla="*/ 12 h 78"/>
                  <a:gd name="T56" fmla="*/ 126 w 126"/>
                  <a:gd name="T57" fmla="*/ 12 h 78"/>
                  <a:gd name="T58" fmla="*/ 114 w 126"/>
                  <a:gd name="T59" fmla="*/ 0 h 78"/>
                  <a:gd name="T60" fmla="*/ 114 w 126"/>
                  <a:gd name="T6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78">
                    <a:moveTo>
                      <a:pt x="114" y="0"/>
                    </a:moveTo>
                    <a:lnTo>
                      <a:pt x="114" y="6"/>
                    </a:lnTo>
                    <a:lnTo>
                      <a:pt x="96" y="0"/>
                    </a:lnTo>
                    <a:lnTo>
                      <a:pt x="90" y="0"/>
                    </a:lnTo>
                    <a:lnTo>
                      <a:pt x="48" y="12"/>
                    </a:lnTo>
                    <a:lnTo>
                      <a:pt x="48" y="24"/>
                    </a:lnTo>
                    <a:lnTo>
                      <a:pt x="30" y="24"/>
                    </a:lnTo>
                    <a:lnTo>
                      <a:pt x="30" y="24"/>
                    </a:lnTo>
                    <a:lnTo>
                      <a:pt x="30" y="24"/>
                    </a:lnTo>
                    <a:lnTo>
                      <a:pt x="18" y="12"/>
                    </a:lnTo>
                    <a:lnTo>
                      <a:pt x="18" y="18"/>
                    </a:lnTo>
                    <a:lnTo>
                      <a:pt x="0" y="42"/>
                    </a:lnTo>
                    <a:lnTo>
                      <a:pt x="6" y="54"/>
                    </a:lnTo>
                    <a:lnTo>
                      <a:pt x="6" y="54"/>
                    </a:lnTo>
                    <a:lnTo>
                      <a:pt x="12" y="54"/>
                    </a:lnTo>
                    <a:lnTo>
                      <a:pt x="36" y="78"/>
                    </a:lnTo>
                    <a:lnTo>
                      <a:pt x="48" y="72"/>
                    </a:lnTo>
                    <a:lnTo>
                      <a:pt x="54" y="72"/>
                    </a:lnTo>
                    <a:lnTo>
                      <a:pt x="54" y="72"/>
                    </a:lnTo>
                    <a:lnTo>
                      <a:pt x="54" y="72"/>
                    </a:lnTo>
                    <a:lnTo>
                      <a:pt x="54" y="72"/>
                    </a:lnTo>
                    <a:lnTo>
                      <a:pt x="72" y="60"/>
                    </a:lnTo>
                    <a:lnTo>
                      <a:pt x="78" y="66"/>
                    </a:lnTo>
                    <a:lnTo>
                      <a:pt x="90" y="60"/>
                    </a:lnTo>
                    <a:lnTo>
                      <a:pt x="102" y="36"/>
                    </a:lnTo>
                    <a:lnTo>
                      <a:pt x="108" y="24"/>
                    </a:lnTo>
                    <a:lnTo>
                      <a:pt x="120" y="18"/>
                    </a:lnTo>
                    <a:lnTo>
                      <a:pt x="126" y="12"/>
                    </a:lnTo>
                    <a:lnTo>
                      <a:pt x="126" y="12"/>
                    </a:lnTo>
                    <a:lnTo>
                      <a:pt x="114" y="0"/>
                    </a:lnTo>
                    <a:lnTo>
                      <a:pt x="11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4" name="Rectangle 374"/>
              <p:cNvSpPr>
                <a:spLocks noChangeArrowheads="1"/>
              </p:cNvSpPr>
              <p:nvPr/>
            </p:nvSpPr>
            <p:spPr bwMode="auto">
              <a:xfrm>
                <a:off x="2988" y="184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5" name="Freeform 375"/>
              <p:cNvSpPr>
                <a:spLocks/>
              </p:cNvSpPr>
              <p:nvPr/>
            </p:nvSpPr>
            <p:spPr bwMode="auto">
              <a:xfrm>
                <a:off x="2964" y="1848"/>
                <a:ext cx="18" cy="18"/>
              </a:xfrm>
              <a:custGeom>
                <a:avLst/>
                <a:gdLst>
                  <a:gd name="T0" fmla="*/ 0 w 18"/>
                  <a:gd name="T1" fmla="*/ 18 h 18"/>
                  <a:gd name="T2" fmla="*/ 6 w 18"/>
                  <a:gd name="T3" fmla="*/ 6 h 18"/>
                  <a:gd name="T4" fmla="*/ 18 w 18"/>
                  <a:gd name="T5" fmla="*/ 0 h 18"/>
                  <a:gd name="T6" fmla="*/ 6 w 18"/>
                  <a:gd name="T7" fmla="*/ 6 h 18"/>
                  <a:gd name="T8" fmla="*/ 0 w 18"/>
                  <a:gd name="T9" fmla="*/ 18 h 18"/>
                </a:gdLst>
                <a:ahLst/>
                <a:cxnLst>
                  <a:cxn ang="0">
                    <a:pos x="T0" y="T1"/>
                  </a:cxn>
                  <a:cxn ang="0">
                    <a:pos x="T2" y="T3"/>
                  </a:cxn>
                  <a:cxn ang="0">
                    <a:pos x="T4" y="T5"/>
                  </a:cxn>
                  <a:cxn ang="0">
                    <a:pos x="T6" y="T7"/>
                  </a:cxn>
                  <a:cxn ang="0">
                    <a:pos x="T8" y="T9"/>
                  </a:cxn>
                </a:cxnLst>
                <a:rect l="0" t="0" r="r" b="b"/>
                <a:pathLst>
                  <a:path w="18" h="18">
                    <a:moveTo>
                      <a:pt x="0" y="18"/>
                    </a:moveTo>
                    <a:lnTo>
                      <a:pt x="6" y="6"/>
                    </a:lnTo>
                    <a:lnTo>
                      <a:pt x="18" y="0"/>
                    </a:lnTo>
                    <a:lnTo>
                      <a:pt x="6"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6" name="Rectangle 376"/>
              <p:cNvSpPr>
                <a:spLocks noChangeArrowheads="1"/>
              </p:cNvSpPr>
              <p:nvPr/>
            </p:nvSpPr>
            <p:spPr bwMode="auto">
              <a:xfrm>
                <a:off x="2976" y="18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7" name="Freeform 377"/>
              <p:cNvSpPr>
                <a:spLocks/>
              </p:cNvSpPr>
              <p:nvPr/>
            </p:nvSpPr>
            <p:spPr bwMode="auto">
              <a:xfrm>
                <a:off x="2874" y="1800"/>
                <a:ext cx="108" cy="54"/>
              </a:xfrm>
              <a:custGeom>
                <a:avLst/>
                <a:gdLst>
                  <a:gd name="T0" fmla="*/ 90 w 108"/>
                  <a:gd name="T1" fmla="*/ 0 h 54"/>
                  <a:gd name="T2" fmla="*/ 60 w 108"/>
                  <a:gd name="T3" fmla="*/ 12 h 54"/>
                  <a:gd name="T4" fmla="*/ 30 w 108"/>
                  <a:gd name="T5" fmla="*/ 0 h 54"/>
                  <a:gd name="T6" fmla="*/ 36 w 108"/>
                  <a:gd name="T7" fmla="*/ 6 h 54"/>
                  <a:gd name="T8" fmla="*/ 30 w 108"/>
                  <a:gd name="T9" fmla="*/ 6 h 54"/>
                  <a:gd name="T10" fmla="*/ 24 w 108"/>
                  <a:gd name="T11" fmla="*/ 12 h 54"/>
                  <a:gd name="T12" fmla="*/ 18 w 108"/>
                  <a:gd name="T13" fmla="*/ 24 h 54"/>
                  <a:gd name="T14" fmla="*/ 12 w 108"/>
                  <a:gd name="T15" fmla="*/ 24 h 54"/>
                  <a:gd name="T16" fmla="*/ 6 w 108"/>
                  <a:gd name="T17" fmla="*/ 24 h 54"/>
                  <a:gd name="T18" fmla="*/ 0 w 108"/>
                  <a:gd name="T19" fmla="*/ 30 h 54"/>
                  <a:gd name="T20" fmla="*/ 0 w 108"/>
                  <a:gd name="T21" fmla="*/ 30 h 54"/>
                  <a:gd name="T22" fmla="*/ 6 w 108"/>
                  <a:gd name="T23" fmla="*/ 42 h 54"/>
                  <a:gd name="T24" fmla="*/ 18 w 108"/>
                  <a:gd name="T25" fmla="*/ 54 h 54"/>
                  <a:gd name="T26" fmla="*/ 36 w 108"/>
                  <a:gd name="T27" fmla="*/ 54 h 54"/>
                  <a:gd name="T28" fmla="*/ 36 w 108"/>
                  <a:gd name="T29" fmla="*/ 42 h 54"/>
                  <a:gd name="T30" fmla="*/ 78 w 108"/>
                  <a:gd name="T31" fmla="*/ 30 h 54"/>
                  <a:gd name="T32" fmla="*/ 84 w 108"/>
                  <a:gd name="T33" fmla="*/ 30 h 54"/>
                  <a:gd name="T34" fmla="*/ 102 w 108"/>
                  <a:gd name="T35" fmla="*/ 36 h 54"/>
                  <a:gd name="T36" fmla="*/ 102 w 108"/>
                  <a:gd name="T37" fmla="*/ 30 h 54"/>
                  <a:gd name="T38" fmla="*/ 102 w 108"/>
                  <a:gd name="T39" fmla="*/ 30 h 54"/>
                  <a:gd name="T40" fmla="*/ 102 w 108"/>
                  <a:gd name="T41" fmla="*/ 18 h 54"/>
                  <a:gd name="T42" fmla="*/ 108 w 108"/>
                  <a:gd name="T43" fmla="*/ 12 h 54"/>
                  <a:gd name="T44" fmla="*/ 102 w 108"/>
                  <a:gd name="T45" fmla="*/ 6 h 54"/>
                  <a:gd name="T46" fmla="*/ 90 w 108"/>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54">
                    <a:moveTo>
                      <a:pt x="90" y="0"/>
                    </a:moveTo>
                    <a:lnTo>
                      <a:pt x="60" y="12"/>
                    </a:lnTo>
                    <a:lnTo>
                      <a:pt x="30" y="0"/>
                    </a:lnTo>
                    <a:lnTo>
                      <a:pt x="36" y="6"/>
                    </a:lnTo>
                    <a:lnTo>
                      <a:pt x="30" y="6"/>
                    </a:lnTo>
                    <a:lnTo>
                      <a:pt x="24" y="12"/>
                    </a:lnTo>
                    <a:lnTo>
                      <a:pt x="18" y="24"/>
                    </a:lnTo>
                    <a:lnTo>
                      <a:pt x="12" y="24"/>
                    </a:lnTo>
                    <a:lnTo>
                      <a:pt x="6" y="24"/>
                    </a:lnTo>
                    <a:lnTo>
                      <a:pt x="0" y="30"/>
                    </a:lnTo>
                    <a:lnTo>
                      <a:pt x="0" y="30"/>
                    </a:lnTo>
                    <a:lnTo>
                      <a:pt x="6" y="42"/>
                    </a:lnTo>
                    <a:lnTo>
                      <a:pt x="18" y="54"/>
                    </a:lnTo>
                    <a:lnTo>
                      <a:pt x="36" y="54"/>
                    </a:lnTo>
                    <a:lnTo>
                      <a:pt x="36" y="42"/>
                    </a:lnTo>
                    <a:lnTo>
                      <a:pt x="78" y="30"/>
                    </a:lnTo>
                    <a:lnTo>
                      <a:pt x="84" y="30"/>
                    </a:lnTo>
                    <a:lnTo>
                      <a:pt x="102" y="36"/>
                    </a:lnTo>
                    <a:lnTo>
                      <a:pt x="102" y="30"/>
                    </a:lnTo>
                    <a:lnTo>
                      <a:pt x="102" y="30"/>
                    </a:lnTo>
                    <a:lnTo>
                      <a:pt x="102" y="18"/>
                    </a:lnTo>
                    <a:lnTo>
                      <a:pt x="108" y="12"/>
                    </a:lnTo>
                    <a:lnTo>
                      <a:pt x="102" y="6"/>
                    </a:lnTo>
                    <a:lnTo>
                      <a:pt x="9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8" name="Freeform 378"/>
              <p:cNvSpPr>
                <a:spLocks/>
              </p:cNvSpPr>
              <p:nvPr/>
            </p:nvSpPr>
            <p:spPr bwMode="auto">
              <a:xfrm>
                <a:off x="2976" y="1818"/>
                <a:ext cx="0" cy="12"/>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9" name="Freeform 379"/>
              <p:cNvSpPr>
                <a:spLocks/>
              </p:cNvSpPr>
              <p:nvPr/>
            </p:nvSpPr>
            <p:spPr bwMode="auto">
              <a:xfrm>
                <a:off x="2976" y="1806"/>
                <a:ext cx="6" cy="6"/>
              </a:xfrm>
              <a:custGeom>
                <a:avLst/>
                <a:gdLst>
                  <a:gd name="T0" fmla="*/ 6 w 6"/>
                  <a:gd name="T1" fmla="*/ 6 h 6"/>
                  <a:gd name="T2" fmla="*/ 6 w 6"/>
                  <a:gd name="T3" fmla="*/ 6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0" name="Rectangle 380"/>
              <p:cNvSpPr>
                <a:spLocks noChangeArrowheads="1"/>
              </p:cNvSpPr>
              <p:nvPr/>
            </p:nvSpPr>
            <p:spPr bwMode="auto">
              <a:xfrm>
                <a:off x="2892" y="1854"/>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1" name="Freeform 381"/>
              <p:cNvSpPr>
                <a:spLocks/>
              </p:cNvSpPr>
              <p:nvPr/>
            </p:nvSpPr>
            <p:spPr bwMode="auto">
              <a:xfrm>
                <a:off x="2910" y="1830"/>
                <a:ext cx="48" cy="24"/>
              </a:xfrm>
              <a:custGeom>
                <a:avLst/>
                <a:gdLst>
                  <a:gd name="T0" fmla="*/ 42 w 48"/>
                  <a:gd name="T1" fmla="*/ 0 h 24"/>
                  <a:gd name="T2" fmla="*/ 48 w 48"/>
                  <a:gd name="T3" fmla="*/ 0 h 24"/>
                  <a:gd name="T4" fmla="*/ 42 w 48"/>
                  <a:gd name="T5" fmla="*/ 0 h 24"/>
                  <a:gd name="T6" fmla="*/ 0 w 48"/>
                  <a:gd name="T7" fmla="*/ 12 h 24"/>
                  <a:gd name="T8" fmla="*/ 0 w 48"/>
                  <a:gd name="T9" fmla="*/ 24 h 24"/>
                  <a:gd name="T10" fmla="*/ 0 w 48"/>
                  <a:gd name="T11" fmla="*/ 12 h 24"/>
                  <a:gd name="T12" fmla="*/ 42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2" y="0"/>
                    </a:moveTo>
                    <a:lnTo>
                      <a:pt x="48" y="0"/>
                    </a:lnTo>
                    <a:lnTo>
                      <a:pt x="42" y="0"/>
                    </a:lnTo>
                    <a:lnTo>
                      <a:pt x="0" y="12"/>
                    </a:lnTo>
                    <a:lnTo>
                      <a:pt x="0" y="24"/>
                    </a:lnTo>
                    <a:lnTo>
                      <a:pt x="0" y="12"/>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2" name="Rectangle 382"/>
              <p:cNvSpPr>
                <a:spLocks noChangeArrowheads="1"/>
              </p:cNvSpPr>
              <p:nvPr/>
            </p:nvSpPr>
            <p:spPr bwMode="auto">
              <a:xfrm>
                <a:off x="2976" y="18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3" name="Freeform 383"/>
              <p:cNvSpPr>
                <a:spLocks/>
              </p:cNvSpPr>
              <p:nvPr/>
            </p:nvSpPr>
            <p:spPr bwMode="auto">
              <a:xfrm>
                <a:off x="2826" y="1638"/>
                <a:ext cx="186" cy="174"/>
              </a:xfrm>
              <a:custGeom>
                <a:avLst/>
                <a:gdLst>
                  <a:gd name="T0" fmla="*/ 0 w 186"/>
                  <a:gd name="T1" fmla="*/ 66 h 174"/>
                  <a:gd name="T2" fmla="*/ 6 w 186"/>
                  <a:gd name="T3" fmla="*/ 72 h 174"/>
                  <a:gd name="T4" fmla="*/ 6 w 186"/>
                  <a:gd name="T5" fmla="*/ 72 h 174"/>
                  <a:gd name="T6" fmla="*/ 6 w 186"/>
                  <a:gd name="T7" fmla="*/ 72 h 174"/>
                  <a:gd name="T8" fmla="*/ 6 w 186"/>
                  <a:gd name="T9" fmla="*/ 102 h 174"/>
                  <a:gd name="T10" fmla="*/ 12 w 186"/>
                  <a:gd name="T11" fmla="*/ 108 h 174"/>
                  <a:gd name="T12" fmla="*/ 12 w 186"/>
                  <a:gd name="T13" fmla="*/ 120 h 174"/>
                  <a:gd name="T14" fmla="*/ 12 w 186"/>
                  <a:gd name="T15" fmla="*/ 126 h 174"/>
                  <a:gd name="T16" fmla="*/ 12 w 186"/>
                  <a:gd name="T17" fmla="*/ 126 h 174"/>
                  <a:gd name="T18" fmla="*/ 18 w 186"/>
                  <a:gd name="T19" fmla="*/ 120 h 174"/>
                  <a:gd name="T20" fmla="*/ 36 w 186"/>
                  <a:gd name="T21" fmla="*/ 132 h 174"/>
                  <a:gd name="T22" fmla="*/ 42 w 186"/>
                  <a:gd name="T23" fmla="*/ 144 h 174"/>
                  <a:gd name="T24" fmla="*/ 54 w 186"/>
                  <a:gd name="T25" fmla="*/ 138 h 174"/>
                  <a:gd name="T26" fmla="*/ 72 w 186"/>
                  <a:gd name="T27" fmla="*/ 150 h 174"/>
                  <a:gd name="T28" fmla="*/ 78 w 186"/>
                  <a:gd name="T29" fmla="*/ 156 h 174"/>
                  <a:gd name="T30" fmla="*/ 78 w 186"/>
                  <a:gd name="T31" fmla="*/ 162 h 174"/>
                  <a:gd name="T32" fmla="*/ 108 w 186"/>
                  <a:gd name="T33" fmla="*/ 174 h 174"/>
                  <a:gd name="T34" fmla="*/ 138 w 186"/>
                  <a:gd name="T35" fmla="*/ 162 h 174"/>
                  <a:gd name="T36" fmla="*/ 150 w 186"/>
                  <a:gd name="T37" fmla="*/ 168 h 174"/>
                  <a:gd name="T38" fmla="*/ 156 w 186"/>
                  <a:gd name="T39" fmla="*/ 174 h 174"/>
                  <a:gd name="T40" fmla="*/ 168 w 186"/>
                  <a:gd name="T41" fmla="*/ 150 h 174"/>
                  <a:gd name="T42" fmla="*/ 174 w 186"/>
                  <a:gd name="T43" fmla="*/ 144 h 174"/>
                  <a:gd name="T44" fmla="*/ 186 w 186"/>
                  <a:gd name="T45" fmla="*/ 132 h 174"/>
                  <a:gd name="T46" fmla="*/ 174 w 186"/>
                  <a:gd name="T47" fmla="*/ 102 h 174"/>
                  <a:gd name="T48" fmla="*/ 174 w 186"/>
                  <a:gd name="T49" fmla="*/ 102 h 174"/>
                  <a:gd name="T50" fmla="*/ 168 w 186"/>
                  <a:gd name="T51" fmla="*/ 84 h 174"/>
                  <a:gd name="T52" fmla="*/ 168 w 186"/>
                  <a:gd name="T53" fmla="*/ 78 h 174"/>
                  <a:gd name="T54" fmla="*/ 168 w 186"/>
                  <a:gd name="T55" fmla="*/ 78 h 174"/>
                  <a:gd name="T56" fmla="*/ 168 w 186"/>
                  <a:gd name="T57" fmla="*/ 78 h 174"/>
                  <a:gd name="T58" fmla="*/ 174 w 186"/>
                  <a:gd name="T59" fmla="*/ 72 h 174"/>
                  <a:gd name="T60" fmla="*/ 180 w 186"/>
                  <a:gd name="T61" fmla="*/ 66 h 174"/>
                  <a:gd name="T62" fmla="*/ 174 w 186"/>
                  <a:gd name="T63" fmla="*/ 36 h 174"/>
                  <a:gd name="T64" fmla="*/ 174 w 186"/>
                  <a:gd name="T65" fmla="*/ 36 h 174"/>
                  <a:gd name="T66" fmla="*/ 168 w 186"/>
                  <a:gd name="T67" fmla="*/ 18 h 174"/>
                  <a:gd name="T68" fmla="*/ 156 w 186"/>
                  <a:gd name="T69" fmla="*/ 18 h 174"/>
                  <a:gd name="T70" fmla="*/ 156 w 186"/>
                  <a:gd name="T71" fmla="*/ 18 h 174"/>
                  <a:gd name="T72" fmla="*/ 126 w 186"/>
                  <a:gd name="T73" fmla="*/ 24 h 174"/>
                  <a:gd name="T74" fmla="*/ 102 w 186"/>
                  <a:gd name="T75" fmla="*/ 12 h 174"/>
                  <a:gd name="T76" fmla="*/ 102 w 186"/>
                  <a:gd name="T77" fmla="*/ 18 h 174"/>
                  <a:gd name="T78" fmla="*/ 84 w 186"/>
                  <a:gd name="T79" fmla="*/ 18 h 174"/>
                  <a:gd name="T80" fmla="*/ 78 w 186"/>
                  <a:gd name="T81" fmla="*/ 6 h 174"/>
                  <a:gd name="T82" fmla="*/ 84 w 186"/>
                  <a:gd name="T83" fmla="*/ 0 h 174"/>
                  <a:gd name="T84" fmla="*/ 60 w 186"/>
                  <a:gd name="T85" fmla="*/ 6 h 174"/>
                  <a:gd name="T86" fmla="*/ 0 w 186"/>
                  <a:gd name="T87" fmla="*/ 30 h 174"/>
                  <a:gd name="T88" fmla="*/ 6 w 186"/>
                  <a:gd name="T89" fmla="*/ 42 h 174"/>
                  <a:gd name="T90" fmla="*/ 0 w 186"/>
                  <a:gd name="T91" fmla="*/ 36 h 174"/>
                  <a:gd name="T92" fmla="*/ 6 w 186"/>
                  <a:gd name="T93" fmla="*/ 54 h 174"/>
                  <a:gd name="T94" fmla="*/ 0 w 186"/>
                  <a:gd name="T95" fmla="*/ 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74">
                    <a:moveTo>
                      <a:pt x="0" y="66"/>
                    </a:moveTo>
                    <a:lnTo>
                      <a:pt x="6" y="72"/>
                    </a:lnTo>
                    <a:lnTo>
                      <a:pt x="6" y="72"/>
                    </a:lnTo>
                    <a:lnTo>
                      <a:pt x="6" y="72"/>
                    </a:lnTo>
                    <a:lnTo>
                      <a:pt x="6" y="102"/>
                    </a:lnTo>
                    <a:lnTo>
                      <a:pt x="12" y="108"/>
                    </a:lnTo>
                    <a:lnTo>
                      <a:pt x="12" y="120"/>
                    </a:lnTo>
                    <a:lnTo>
                      <a:pt x="12" y="126"/>
                    </a:lnTo>
                    <a:lnTo>
                      <a:pt x="12" y="126"/>
                    </a:lnTo>
                    <a:lnTo>
                      <a:pt x="18" y="120"/>
                    </a:lnTo>
                    <a:lnTo>
                      <a:pt x="36" y="132"/>
                    </a:lnTo>
                    <a:lnTo>
                      <a:pt x="42" y="144"/>
                    </a:lnTo>
                    <a:lnTo>
                      <a:pt x="54" y="138"/>
                    </a:lnTo>
                    <a:lnTo>
                      <a:pt x="72" y="150"/>
                    </a:lnTo>
                    <a:lnTo>
                      <a:pt x="78" y="156"/>
                    </a:lnTo>
                    <a:lnTo>
                      <a:pt x="78" y="162"/>
                    </a:lnTo>
                    <a:lnTo>
                      <a:pt x="108" y="174"/>
                    </a:lnTo>
                    <a:lnTo>
                      <a:pt x="138" y="162"/>
                    </a:lnTo>
                    <a:lnTo>
                      <a:pt x="150" y="168"/>
                    </a:lnTo>
                    <a:lnTo>
                      <a:pt x="156" y="174"/>
                    </a:lnTo>
                    <a:lnTo>
                      <a:pt x="168" y="150"/>
                    </a:lnTo>
                    <a:lnTo>
                      <a:pt x="174" y="144"/>
                    </a:lnTo>
                    <a:lnTo>
                      <a:pt x="186" y="132"/>
                    </a:lnTo>
                    <a:lnTo>
                      <a:pt x="174" y="102"/>
                    </a:lnTo>
                    <a:lnTo>
                      <a:pt x="174" y="102"/>
                    </a:lnTo>
                    <a:lnTo>
                      <a:pt x="168" y="84"/>
                    </a:lnTo>
                    <a:lnTo>
                      <a:pt x="168" y="78"/>
                    </a:lnTo>
                    <a:lnTo>
                      <a:pt x="168" y="78"/>
                    </a:lnTo>
                    <a:lnTo>
                      <a:pt x="168" y="78"/>
                    </a:lnTo>
                    <a:lnTo>
                      <a:pt x="174" y="72"/>
                    </a:lnTo>
                    <a:lnTo>
                      <a:pt x="180" y="66"/>
                    </a:lnTo>
                    <a:lnTo>
                      <a:pt x="174" y="36"/>
                    </a:lnTo>
                    <a:lnTo>
                      <a:pt x="174" y="36"/>
                    </a:lnTo>
                    <a:lnTo>
                      <a:pt x="168" y="18"/>
                    </a:lnTo>
                    <a:lnTo>
                      <a:pt x="156" y="18"/>
                    </a:lnTo>
                    <a:lnTo>
                      <a:pt x="156" y="18"/>
                    </a:lnTo>
                    <a:lnTo>
                      <a:pt x="126" y="24"/>
                    </a:lnTo>
                    <a:lnTo>
                      <a:pt x="102" y="12"/>
                    </a:lnTo>
                    <a:lnTo>
                      <a:pt x="102" y="18"/>
                    </a:lnTo>
                    <a:lnTo>
                      <a:pt x="84" y="18"/>
                    </a:lnTo>
                    <a:lnTo>
                      <a:pt x="78" y="6"/>
                    </a:lnTo>
                    <a:lnTo>
                      <a:pt x="84" y="0"/>
                    </a:lnTo>
                    <a:lnTo>
                      <a:pt x="60" y="6"/>
                    </a:lnTo>
                    <a:lnTo>
                      <a:pt x="0" y="30"/>
                    </a:lnTo>
                    <a:lnTo>
                      <a:pt x="6" y="42"/>
                    </a:lnTo>
                    <a:lnTo>
                      <a:pt x="0" y="36"/>
                    </a:lnTo>
                    <a:lnTo>
                      <a:pt x="6" y="54"/>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4" name="Freeform 384"/>
              <p:cNvSpPr>
                <a:spLocks/>
              </p:cNvSpPr>
              <p:nvPr/>
            </p:nvSpPr>
            <p:spPr bwMode="auto">
              <a:xfrm>
                <a:off x="3000" y="1740"/>
                <a:ext cx="12" cy="42"/>
              </a:xfrm>
              <a:custGeom>
                <a:avLst/>
                <a:gdLst>
                  <a:gd name="T0" fmla="*/ 12 w 12"/>
                  <a:gd name="T1" fmla="*/ 30 h 42"/>
                  <a:gd name="T2" fmla="*/ 0 w 12"/>
                  <a:gd name="T3" fmla="*/ 42 h 42"/>
                  <a:gd name="T4" fmla="*/ 12 w 12"/>
                  <a:gd name="T5" fmla="*/ 30 h 42"/>
                  <a:gd name="T6" fmla="*/ 0 w 12"/>
                  <a:gd name="T7" fmla="*/ 0 h 42"/>
                  <a:gd name="T8" fmla="*/ 0 w 12"/>
                  <a:gd name="T9" fmla="*/ 0 h 42"/>
                  <a:gd name="T10" fmla="*/ 12 w 12"/>
                  <a:gd name="T11" fmla="*/ 30 h 42"/>
                </a:gdLst>
                <a:ahLst/>
                <a:cxnLst>
                  <a:cxn ang="0">
                    <a:pos x="T0" y="T1"/>
                  </a:cxn>
                  <a:cxn ang="0">
                    <a:pos x="T2" y="T3"/>
                  </a:cxn>
                  <a:cxn ang="0">
                    <a:pos x="T4" y="T5"/>
                  </a:cxn>
                  <a:cxn ang="0">
                    <a:pos x="T6" y="T7"/>
                  </a:cxn>
                  <a:cxn ang="0">
                    <a:pos x="T8" y="T9"/>
                  </a:cxn>
                  <a:cxn ang="0">
                    <a:pos x="T10" y="T11"/>
                  </a:cxn>
                </a:cxnLst>
                <a:rect l="0" t="0" r="r" b="b"/>
                <a:pathLst>
                  <a:path w="12" h="42">
                    <a:moveTo>
                      <a:pt x="12" y="30"/>
                    </a:moveTo>
                    <a:lnTo>
                      <a:pt x="0" y="42"/>
                    </a:lnTo>
                    <a:lnTo>
                      <a:pt x="12" y="30"/>
                    </a:lnTo>
                    <a:lnTo>
                      <a:pt x="0" y="0"/>
                    </a:lnTo>
                    <a:lnTo>
                      <a:pt x="0" y="0"/>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5" name="Freeform 385"/>
              <p:cNvSpPr>
                <a:spLocks/>
              </p:cNvSpPr>
              <p:nvPr/>
            </p:nvSpPr>
            <p:spPr bwMode="auto">
              <a:xfrm>
                <a:off x="2976" y="1806"/>
                <a:ext cx="6" cy="6"/>
              </a:xfrm>
              <a:custGeom>
                <a:avLst/>
                <a:gdLst>
                  <a:gd name="T0" fmla="*/ 0 w 6"/>
                  <a:gd name="T1" fmla="*/ 0 h 6"/>
                  <a:gd name="T2" fmla="*/ 6 w 6"/>
                  <a:gd name="T3" fmla="*/ 6 h 6"/>
                  <a:gd name="T4" fmla="*/ 0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6" name="Rectangle 386"/>
              <p:cNvSpPr>
                <a:spLocks noChangeArrowheads="1"/>
              </p:cNvSpPr>
              <p:nvPr/>
            </p:nvSpPr>
            <p:spPr bwMode="auto">
              <a:xfrm>
                <a:off x="2994" y="1716"/>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7" name="Freeform 387"/>
              <p:cNvSpPr>
                <a:spLocks/>
              </p:cNvSpPr>
              <p:nvPr/>
            </p:nvSpPr>
            <p:spPr bwMode="auto">
              <a:xfrm>
                <a:off x="3000" y="1674"/>
                <a:ext cx="6" cy="36"/>
              </a:xfrm>
              <a:custGeom>
                <a:avLst/>
                <a:gdLst>
                  <a:gd name="T0" fmla="*/ 6 w 6"/>
                  <a:gd name="T1" fmla="*/ 30 h 36"/>
                  <a:gd name="T2" fmla="*/ 0 w 6"/>
                  <a:gd name="T3" fmla="*/ 36 h 36"/>
                  <a:gd name="T4" fmla="*/ 6 w 6"/>
                  <a:gd name="T5" fmla="*/ 30 h 36"/>
                  <a:gd name="T6" fmla="*/ 0 w 6"/>
                  <a:gd name="T7" fmla="*/ 0 h 36"/>
                  <a:gd name="T8" fmla="*/ 0 w 6"/>
                  <a:gd name="T9" fmla="*/ 0 h 36"/>
                  <a:gd name="T10" fmla="*/ 6 w 6"/>
                  <a:gd name="T11" fmla="*/ 30 h 36"/>
                </a:gdLst>
                <a:ahLst/>
                <a:cxnLst>
                  <a:cxn ang="0">
                    <a:pos x="T0" y="T1"/>
                  </a:cxn>
                  <a:cxn ang="0">
                    <a:pos x="T2" y="T3"/>
                  </a:cxn>
                  <a:cxn ang="0">
                    <a:pos x="T4" y="T5"/>
                  </a:cxn>
                  <a:cxn ang="0">
                    <a:pos x="T6" y="T7"/>
                  </a:cxn>
                  <a:cxn ang="0">
                    <a:pos x="T8" y="T9"/>
                  </a:cxn>
                  <a:cxn ang="0">
                    <a:pos x="T10" y="T11"/>
                  </a:cxn>
                </a:cxnLst>
                <a:rect l="0" t="0" r="r" b="b"/>
                <a:pathLst>
                  <a:path w="6" h="36">
                    <a:moveTo>
                      <a:pt x="6" y="30"/>
                    </a:moveTo>
                    <a:lnTo>
                      <a:pt x="0" y="36"/>
                    </a:lnTo>
                    <a:lnTo>
                      <a:pt x="6" y="30"/>
                    </a:lnTo>
                    <a:lnTo>
                      <a:pt x="0" y="0"/>
                    </a:lnTo>
                    <a:lnTo>
                      <a:pt x="0" y="0"/>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8" name="Freeform 388"/>
              <p:cNvSpPr>
                <a:spLocks/>
              </p:cNvSpPr>
              <p:nvPr/>
            </p:nvSpPr>
            <p:spPr bwMode="auto">
              <a:xfrm>
                <a:off x="2982" y="1656"/>
                <a:ext cx="12" cy="0"/>
              </a:xfrm>
              <a:custGeom>
                <a:avLst/>
                <a:gdLst>
                  <a:gd name="T0" fmla="*/ 0 w 12"/>
                  <a:gd name="T1" fmla="*/ 12 w 12"/>
                  <a:gd name="T2" fmla="*/ 0 w 12"/>
                  <a:gd name="T3" fmla="*/ 0 w 12"/>
                </a:gdLst>
                <a:ahLst/>
                <a:cxnLst>
                  <a:cxn ang="0">
                    <a:pos x="T0" y="0"/>
                  </a:cxn>
                  <a:cxn ang="0">
                    <a:pos x="T1" y="0"/>
                  </a:cxn>
                  <a:cxn ang="0">
                    <a:pos x="T2" y="0"/>
                  </a:cxn>
                  <a:cxn ang="0">
                    <a:pos x="T3" y="0"/>
                  </a:cxn>
                </a:cxnLst>
                <a:rect l="0" t="0" r="r" b="b"/>
                <a:pathLst>
                  <a:path w="12">
                    <a:moveTo>
                      <a:pt x="0" y="0"/>
                    </a:moveTo>
                    <a:lnTo>
                      <a:pt x="12"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9" name="Freeform 389"/>
              <p:cNvSpPr>
                <a:spLocks/>
              </p:cNvSpPr>
              <p:nvPr/>
            </p:nvSpPr>
            <p:spPr bwMode="auto">
              <a:xfrm>
                <a:off x="2964" y="1800"/>
                <a:ext cx="12" cy="6"/>
              </a:xfrm>
              <a:custGeom>
                <a:avLst/>
                <a:gdLst>
                  <a:gd name="T0" fmla="*/ 12 w 12"/>
                  <a:gd name="T1" fmla="*/ 6 h 6"/>
                  <a:gd name="T2" fmla="*/ 0 w 12"/>
                  <a:gd name="T3" fmla="*/ 0 h 6"/>
                  <a:gd name="T4" fmla="*/ 12 w 12"/>
                  <a:gd name="T5" fmla="*/ 6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12"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0" name="Rectangle 390"/>
              <p:cNvSpPr>
                <a:spLocks noChangeArrowheads="1"/>
              </p:cNvSpPr>
              <p:nvPr/>
            </p:nvSpPr>
            <p:spPr bwMode="auto">
              <a:xfrm>
                <a:off x="2976" y="180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1" name="Freeform 391"/>
              <p:cNvSpPr>
                <a:spLocks/>
              </p:cNvSpPr>
              <p:nvPr/>
            </p:nvSpPr>
            <p:spPr bwMode="auto">
              <a:xfrm>
                <a:off x="2916" y="1890"/>
                <a:ext cx="72" cy="108"/>
              </a:xfrm>
              <a:custGeom>
                <a:avLst/>
                <a:gdLst>
                  <a:gd name="T0" fmla="*/ 18 w 72"/>
                  <a:gd name="T1" fmla="*/ 0 h 108"/>
                  <a:gd name="T2" fmla="*/ 0 w 72"/>
                  <a:gd name="T3" fmla="*/ 12 h 108"/>
                  <a:gd name="T4" fmla="*/ 0 w 72"/>
                  <a:gd name="T5" fmla="*/ 12 h 108"/>
                  <a:gd name="T6" fmla="*/ 0 w 72"/>
                  <a:gd name="T7" fmla="*/ 12 h 108"/>
                  <a:gd name="T8" fmla="*/ 6 w 72"/>
                  <a:gd name="T9" fmla="*/ 36 h 108"/>
                  <a:gd name="T10" fmla="*/ 6 w 72"/>
                  <a:gd name="T11" fmla="*/ 36 h 108"/>
                  <a:gd name="T12" fmla="*/ 6 w 72"/>
                  <a:gd name="T13" fmla="*/ 42 h 108"/>
                  <a:gd name="T14" fmla="*/ 6 w 72"/>
                  <a:gd name="T15" fmla="*/ 48 h 108"/>
                  <a:gd name="T16" fmla="*/ 12 w 72"/>
                  <a:gd name="T17" fmla="*/ 60 h 108"/>
                  <a:gd name="T18" fmla="*/ 12 w 72"/>
                  <a:gd name="T19" fmla="*/ 60 h 108"/>
                  <a:gd name="T20" fmla="*/ 12 w 72"/>
                  <a:gd name="T21" fmla="*/ 60 h 108"/>
                  <a:gd name="T22" fmla="*/ 12 w 72"/>
                  <a:gd name="T23" fmla="*/ 66 h 108"/>
                  <a:gd name="T24" fmla="*/ 0 w 72"/>
                  <a:gd name="T25" fmla="*/ 72 h 108"/>
                  <a:gd name="T26" fmla="*/ 18 w 72"/>
                  <a:gd name="T27" fmla="*/ 90 h 108"/>
                  <a:gd name="T28" fmla="*/ 18 w 72"/>
                  <a:gd name="T29" fmla="*/ 90 h 108"/>
                  <a:gd name="T30" fmla="*/ 36 w 72"/>
                  <a:gd name="T31" fmla="*/ 78 h 108"/>
                  <a:gd name="T32" fmla="*/ 36 w 72"/>
                  <a:gd name="T33" fmla="*/ 78 h 108"/>
                  <a:gd name="T34" fmla="*/ 36 w 72"/>
                  <a:gd name="T35" fmla="*/ 78 h 108"/>
                  <a:gd name="T36" fmla="*/ 48 w 72"/>
                  <a:gd name="T37" fmla="*/ 96 h 108"/>
                  <a:gd name="T38" fmla="*/ 48 w 72"/>
                  <a:gd name="T39" fmla="*/ 108 h 108"/>
                  <a:gd name="T40" fmla="*/ 60 w 72"/>
                  <a:gd name="T41" fmla="*/ 102 h 108"/>
                  <a:gd name="T42" fmla="*/ 60 w 72"/>
                  <a:gd name="T43" fmla="*/ 102 h 108"/>
                  <a:gd name="T44" fmla="*/ 60 w 72"/>
                  <a:gd name="T45" fmla="*/ 102 h 108"/>
                  <a:gd name="T46" fmla="*/ 60 w 72"/>
                  <a:gd name="T47" fmla="*/ 102 h 108"/>
                  <a:gd name="T48" fmla="*/ 66 w 72"/>
                  <a:gd name="T49" fmla="*/ 96 h 108"/>
                  <a:gd name="T50" fmla="*/ 72 w 72"/>
                  <a:gd name="T51" fmla="*/ 84 h 108"/>
                  <a:gd name="T52" fmla="*/ 60 w 72"/>
                  <a:gd name="T53" fmla="*/ 72 h 108"/>
                  <a:gd name="T54" fmla="*/ 60 w 72"/>
                  <a:gd name="T55" fmla="*/ 60 h 108"/>
                  <a:gd name="T56" fmla="*/ 66 w 72"/>
                  <a:gd name="T57" fmla="*/ 60 h 108"/>
                  <a:gd name="T58" fmla="*/ 66 w 72"/>
                  <a:gd name="T59" fmla="*/ 60 h 108"/>
                  <a:gd name="T60" fmla="*/ 66 w 72"/>
                  <a:gd name="T61" fmla="*/ 60 h 108"/>
                  <a:gd name="T62" fmla="*/ 66 w 72"/>
                  <a:gd name="T63" fmla="*/ 60 h 108"/>
                  <a:gd name="T64" fmla="*/ 60 w 72"/>
                  <a:gd name="T65" fmla="*/ 48 h 108"/>
                  <a:gd name="T66" fmla="*/ 48 w 72"/>
                  <a:gd name="T67" fmla="*/ 42 h 108"/>
                  <a:gd name="T68" fmla="*/ 48 w 72"/>
                  <a:gd name="T69" fmla="*/ 42 h 108"/>
                  <a:gd name="T70" fmla="*/ 48 w 72"/>
                  <a:gd name="T71" fmla="*/ 42 h 108"/>
                  <a:gd name="T72" fmla="*/ 48 w 72"/>
                  <a:gd name="T73" fmla="*/ 36 h 108"/>
                  <a:gd name="T74" fmla="*/ 36 w 72"/>
                  <a:gd name="T75" fmla="*/ 24 h 108"/>
                  <a:gd name="T76" fmla="*/ 36 w 72"/>
                  <a:gd name="T77" fmla="*/ 12 h 108"/>
                  <a:gd name="T78" fmla="*/ 30 w 72"/>
                  <a:gd name="T79" fmla="*/ 12 h 108"/>
                  <a:gd name="T80" fmla="*/ 24 w 72"/>
                  <a:gd name="T81" fmla="*/ 6 h 108"/>
                  <a:gd name="T82" fmla="*/ 18 w 72"/>
                  <a:gd name="T8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108">
                    <a:moveTo>
                      <a:pt x="18" y="0"/>
                    </a:moveTo>
                    <a:lnTo>
                      <a:pt x="0" y="12"/>
                    </a:lnTo>
                    <a:lnTo>
                      <a:pt x="0" y="12"/>
                    </a:lnTo>
                    <a:lnTo>
                      <a:pt x="0" y="12"/>
                    </a:lnTo>
                    <a:lnTo>
                      <a:pt x="6" y="36"/>
                    </a:lnTo>
                    <a:lnTo>
                      <a:pt x="6" y="36"/>
                    </a:lnTo>
                    <a:lnTo>
                      <a:pt x="6" y="42"/>
                    </a:lnTo>
                    <a:lnTo>
                      <a:pt x="6" y="48"/>
                    </a:lnTo>
                    <a:lnTo>
                      <a:pt x="12" y="60"/>
                    </a:lnTo>
                    <a:lnTo>
                      <a:pt x="12" y="60"/>
                    </a:lnTo>
                    <a:lnTo>
                      <a:pt x="12" y="60"/>
                    </a:lnTo>
                    <a:lnTo>
                      <a:pt x="12" y="66"/>
                    </a:lnTo>
                    <a:lnTo>
                      <a:pt x="0" y="72"/>
                    </a:lnTo>
                    <a:lnTo>
                      <a:pt x="18" y="90"/>
                    </a:lnTo>
                    <a:lnTo>
                      <a:pt x="18" y="90"/>
                    </a:lnTo>
                    <a:lnTo>
                      <a:pt x="36" y="78"/>
                    </a:lnTo>
                    <a:lnTo>
                      <a:pt x="36" y="78"/>
                    </a:lnTo>
                    <a:lnTo>
                      <a:pt x="36" y="78"/>
                    </a:lnTo>
                    <a:lnTo>
                      <a:pt x="48" y="96"/>
                    </a:lnTo>
                    <a:lnTo>
                      <a:pt x="48" y="108"/>
                    </a:lnTo>
                    <a:lnTo>
                      <a:pt x="60" y="102"/>
                    </a:lnTo>
                    <a:lnTo>
                      <a:pt x="60" y="102"/>
                    </a:lnTo>
                    <a:lnTo>
                      <a:pt x="60" y="102"/>
                    </a:lnTo>
                    <a:lnTo>
                      <a:pt x="60" y="102"/>
                    </a:lnTo>
                    <a:lnTo>
                      <a:pt x="66" y="96"/>
                    </a:lnTo>
                    <a:lnTo>
                      <a:pt x="72" y="84"/>
                    </a:lnTo>
                    <a:lnTo>
                      <a:pt x="60" y="72"/>
                    </a:lnTo>
                    <a:lnTo>
                      <a:pt x="60" y="60"/>
                    </a:lnTo>
                    <a:lnTo>
                      <a:pt x="66" y="60"/>
                    </a:lnTo>
                    <a:lnTo>
                      <a:pt x="66" y="60"/>
                    </a:lnTo>
                    <a:lnTo>
                      <a:pt x="66" y="60"/>
                    </a:lnTo>
                    <a:lnTo>
                      <a:pt x="66" y="60"/>
                    </a:lnTo>
                    <a:lnTo>
                      <a:pt x="60" y="48"/>
                    </a:lnTo>
                    <a:lnTo>
                      <a:pt x="48" y="42"/>
                    </a:lnTo>
                    <a:lnTo>
                      <a:pt x="48" y="42"/>
                    </a:lnTo>
                    <a:lnTo>
                      <a:pt x="48" y="42"/>
                    </a:lnTo>
                    <a:lnTo>
                      <a:pt x="48" y="36"/>
                    </a:lnTo>
                    <a:lnTo>
                      <a:pt x="36" y="24"/>
                    </a:lnTo>
                    <a:lnTo>
                      <a:pt x="36" y="12"/>
                    </a:lnTo>
                    <a:lnTo>
                      <a:pt x="30" y="12"/>
                    </a:lnTo>
                    <a:lnTo>
                      <a:pt x="24"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2" name="Rectangle 392"/>
              <p:cNvSpPr>
                <a:spLocks noChangeArrowheads="1"/>
              </p:cNvSpPr>
              <p:nvPr/>
            </p:nvSpPr>
            <p:spPr bwMode="auto">
              <a:xfrm>
                <a:off x="2940" y="189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3" name="Freeform 393"/>
              <p:cNvSpPr>
                <a:spLocks/>
              </p:cNvSpPr>
              <p:nvPr/>
            </p:nvSpPr>
            <p:spPr bwMode="auto">
              <a:xfrm>
                <a:off x="2964" y="1932"/>
                <a:ext cx="18" cy="18"/>
              </a:xfrm>
              <a:custGeom>
                <a:avLst/>
                <a:gdLst>
                  <a:gd name="T0" fmla="*/ 12 w 18"/>
                  <a:gd name="T1" fmla="*/ 6 h 18"/>
                  <a:gd name="T2" fmla="*/ 18 w 18"/>
                  <a:gd name="T3" fmla="*/ 18 h 18"/>
                  <a:gd name="T4" fmla="*/ 18 w 18"/>
                  <a:gd name="T5" fmla="*/ 18 h 18"/>
                  <a:gd name="T6" fmla="*/ 12 w 18"/>
                  <a:gd name="T7" fmla="*/ 6 h 18"/>
                  <a:gd name="T8" fmla="*/ 0 w 18"/>
                  <a:gd name="T9" fmla="*/ 0 h 18"/>
                  <a:gd name="T10" fmla="*/ 0 w 18"/>
                  <a:gd name="T11" fmla="*/ 0 h 18"/>
                  <a:gd name="T12" fmla="*/ 12 w 1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2" y="6"/>
                    </a:moveTo>
                    <a:lnTo>
                      <a:pt x="18" y="18"/>
                    </a:lnTo>
                    <a:lnTo>
                      <a:pt x="18" y="18"/>
                    </a:lnTo>
                    <a:lnTo>
                      <a:pt x="12" y="6"/>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4" name="Freeform 394"/>
              <p:cNvSpPr>
                <a:spLocks/>
              </p:cNvSpPr>
              <p:nvPr/>
            </p:nvSpPr>
            <p:spPr bwMode="auto">
              <a:xfrm>
                <a:off x="2940" y="1896"/>
                <a:ext cx="6" cy="6"/>
              </a:xfrm>
              <a:custGeom>
                <a:avLst/>
                <a:gdLst>
                  <a:gd name="T0" fmla="*/ 6 w 6"/>
                  <a:gd name="T1" fmla="*/ 6 h 6"/>
                  <a:gd name="T2" fmla="*/ 0 w 6"/>
                  <a:gd name="T3" fmla="*/ 0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5" name="Freeform 395"/>
              <p:cNvSpPr>
                <a:spLocks/>
              </p:cNvSpPr>
              <p:nvPr/>
            </p:nvSpPr>
            <p:spPr bwMode="auto">
              <a:xfrm>
                <a:off x="2916" y="1890"/>
                <a:ext cx="24" cy="12"/>
              </a:xfrm>
              <a:custGeom>
                <a:avLst/>
                <a:gdLst>
                  <a:gd name="T0" fmla="*/ 18 w 24"/>
                  <a:gd name="T1" fmla="*/ 0 h 12"/>
                  <a:gd name="T2" fmla="*/ 24 w 24"/>
                  <a:gd name="T3" fmla="*/ 6 h 12"/>
                  <a:gd name="T4" fmla="*/ 24 w 24"/>
                  <a:gd name="T5" fmla="*/ 6 h 12"/>
                  <a:gd name="T6" fmla="*/ 18 w 24"/>
                  <a:gd name="T7" fmla="*/ 0 h 12"/>
                  <a:gd name="T8" fmla="*/ 0 w 24"/>
                  <a:gd name="T9" fmla="*/ 12 h 12"/>
                  <a:gd name="T10" fmla="*/ 0 w 24"/>
                  <a:gd name="T11" fmla="*/ 12 h 12"/>
                  <a:gd name="T12" fmla="*/ 0 w 24"/>
                  <a:gd name="T13" fmla="*/ 12 h 12"/>
                  <a:gd name="T14" fmla="*/ 0 w 24"/>
                  <a:gd name="T15" fmla="*/ 12 h 12"/>
                  <a:gd name="T16" fmla="*/ 18 w 2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2">
                    <a:moveTo>
                      <a:pt x="18" y="0"/>
                    </a:moveTo>
                    <a:lnTo>
                      <a:pt x="24" y="6"/>
                    </a:lnTo>
                    <a:lnTo>
                      <a:pt x="24" y="6"/>
                    </a:lnTo>
                    <a:lnTo>
                      <a:pt x="18" y="0"/>
                    </a:lnTo>
                    <a:lnTo>
                      <a:pt x="0" y="12"/>
                    </a:lnTo>
                    <a:lnTo>
                      <a:pt x="0" y="12"/>
                    </a:lnTo>
                    <a:lnTo>
                      <a:pt x="0" y="12"/>
                    </a:lnTo>
                    <a:lnTo>
                      <a:pt x="0"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6" name="Freeform 396"/>
              <p:cNvSpPr>
                <a:spLocks/>
              </p:cNvSpPr>
              <p:nvPr/>
            </p:nvSpPr>
            <p:spPr bwMode="auto">
              <a:xfrm>
                <a:off x="2934" y="1968"/>
                <a:ext cx="30" cy="30"/>
              </a:xfrm>
              <a:custGeom>
                <a:avLst/>
                <a:gdLst>
                  <a:gd name="T0" fmla="*/ 30 w 30"/>
                  <a:gd name="T1" fmla="*/ 30 h 30"/>
                  <a:gd name="T2" fmla="*/ 30 w 30"/>
                  <a:gd name="T3" fmla="*/ 18 h 30"/>
                  <a:gd name="T4" fmla="*/ 18 w 30"/>
                  <a:gd name="T5" fmla="*/ 0 h 30"/>
                  <a:gd name="T6" fmla="*/ 0 w 30"/>
                  <a:gd name="T7" fmla="*/ 12 h 30"/>
                  <a:gd name="T8" fmla="*/ 0 w 30"/>
                  <a:gd name="T9" fmla="*/ 18 h 30"/>
                  <a:gd name="T10" fmla="*/ 12 w 30"/>
                  <a:gd name="T11" fmla="*/ 30 h 30"/>
                  <a:gd name="T12" fmla="*/ 12 w 30"/>
                  <a:gd name="T13" fmla="*/ 30 h 30"/>
                  <a:gd name="T14" fmla="*/ 12 w 30"/>
                  <a:gd name="T15" fmla="*/ 30 h 30"/>
                  <a:gd name="T16" fmla="*/ 30 w 3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30"/>
                    </a:moveTo>
                    <a:lnTo>
                      <a:pt x="30" y="18"/>
                    </a:lnTo>
                    <a:lnTo>
                      <a:pt x="18" y="0"/>
                    </a:lnTo>
                    <a:lnTo>
                      <a:pt x="0" y="12"/>
                    </a:lnTo>
                    <a:lnTo>
                      <a:pt x="0" y="18"/>
                    </a:lnTo>
                    <a:lnTo>
                      <a:pt x="12" y="30"/>
                    </a:lnTo>
                    <a:lnTo>
                      <a:pt x="12" y="30"/>
                    </a:lnTo>
                    <a:lnTo>
                      <a:pt x="12" y="30"/>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7" name="Freeform 397"/>
              <p:cNvSpPr>
                <a:spLocks/>
              </p:cNvSpPr>
              <p:nvPr/>
            </p:nvSpPr>
            <p:spPr bwMode="auto">
              <a:xfrm>
                <a:off x="2952" y="1968"/>
                <a:ext cx="12" cy="18"/>
              </a:xfrm>
              <a:custGeom>
                <a:avLst/>
                <a:gdLst>
                  <a:gd name="T0" fmla="*/ 0 w 12"/>
                  <a:gd name="T1" fmla="*/ 0 h 18"/>
                  <a:gd name="T2" fmla="*/ 0 w 12"/>
                  <a:gd name="T3" fmla="*/ 0 h 18"/>
                  <a:gd name="T4" fmla="*/ 12 w 12"/>
                  <a:gd name="T5" fmla="*/ 18 h 18"/>
                  <a:gd name="T6" fmla="*/ 0 w 12"/>
                  <a:gd name="T7" fmla="*/ 0 h 18"/>
                </a:gdLst>
                <a:ahLst/>
                <a:cxnLst>
                  <a:cxn ang="0">
                    <a:pos x="T0" y="T1"/>
                  </a:cxn>
                  <a:cxn ang="0">
                    <a:pos x="T2" y="T3"/>
                  </a:cxn>
                  <a:cxn ang="0">
                    <a:pos x="T4" y="T5"/>
                  </a:cxn>
                  <a:cxn ang="0">
                    <a:pos x="T6" y="T7"/>
                  </a:cxn>
                </a:cxnLst>
                <a:rect l="0" t="0" r="r" b="b"/>
                <a:pathLst>
                  <a:path w="12" h="18">
                    <a:moveTo>
                      <a:pt x="0" y="0"/>
                    </a:moveTo>
                    <a:lnTo>
                      <a:pt x="0" y="0"/>
                    </a:lnTo>
                    <a:lnTo>
                      <a:pt x="12"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8" name="Freeform 398"/>
              <p:cNvSpPr>
                <a:spLocks/>
              </p:cNvSpPr>
              <p:nvPr/>
            </p:nvSpPr>
            <p:spPr bwMode="auto">
              <a:xfrm>
                <a:off x="2904" y="1962"/>
                <a:ext cx="30" cy="42"/>
              </a:xfrm>
              <a:custGeom>
                <a:avLst/>
                <a:gdLst>
                  <a:gd name="T0" fmla="*/ 24 w 30"/>
                  <a:gd name="T1" fmla="*/ 24 h 42"/>
                  <a:gd name="T2" fmla="*/ 30 w 30"/>
                  <a:gd name="T3" fmla="*/ 24 h 42"/>
                  <a:gd name="T4" fmla="*/ 30 w 30"/>
                  <a:gd name="T5" fmla="*/ 24 h 42"/>
                  <a:gd name="T6" fmla="*/ 30 w 30"/>
                  <a:gd name="T7" fmla="*/ 24 h 42"/>
                  <a:gd name="T8" fmla="*/ 30 w 30"/>
                  <a:gd name="T9" fmla="*/ 24 h 42"/>
                  <a:gd name="T10" fmla="*/ 30 w 30"/>
                  <a:gd name="T11" fmla="*/ 18 h 42"/>
                  <a:gd name="T12" fmla="*/ 30 w 30"/>
                  <a:gd name="T13" fmla="*/ 18 h 42"/>
                  <a:gd name="T14" fmla="*/ 30 w 30"/>
                  <a:gd name="T15" fmla="*/ 18 h 42"/>
                  <a:gd name="T16" fmla="*/ 30 w 30"/>
                  <a:gd name="T17" fmla="*/ 18 h 42"/>
                  <a:gd name="T18" fmla="*/ 30 w 30"/>
                  <a:gd name="T19" fmla="*/ 18 h 42"/>
                  <a:gd name="T20" fmla="*/ 12 w 30"/>
                  <a:gd name="T21" fmla="*/ 0 h 42"/>
                  <a:gd name="T22" fmla="*/ 6 w 30"/>
                  <a:gd name="T23" fmla="*/ 6 h 42"/>
                  <a:gd name="T24" fmla="*/ 0 w 30"/>
                  <a:gd name="T25" fmla="*/ 30 h 42"/>
                  <a:gd name="T26" fmla="*/ 18 w 30"/>
                  <a:gd name="T27" fmla="*/ 42 h 42"/>
                  <a:gd name="T28" fmla="*/ 18 w 30"/>
                  <a:gd name="T29" fmla="*/ 30 h 42"/>
                  <a:gd name="T30" fmla="*/ 24 w 30"/>
                  <a:gd name="T3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2">
                    <a:moveTo>
                      <a:pt x="24" y="24"/>
                    </a:moveTo>
                    <a:lnTo>
                      <a:pt x="30" y="24"/>
                    </a:lnTo>
                    <a:lnTo>
                      <a:pt x="30" y="24"/>
                    </a:lnTo>
                    <a:lnTo>
                      <a:pt x="30" y="24"/>
                    </a:lnTo>
                    <a:lnTo>
                      <a:pt x="30" y="24"/>
                    </a:lnTo>
                    <a:lnTo>
                      <a:pt x="30" y="18"/>
                    </a:lnTo>
                    <a:lnTo>
                      <a:pt x="30" y="18"/>
                    </a:lnTo>
                    <a:lnTo>
                      <a:pt x="30" y="18"/>
                    </a:lnTo>
                    <a:lnTo>
                      <a:pt x="30" y="18"/>
                    </a:lnTo>
                    <a:lnTo>
                      <a:pt x="30" y="18"/>
                    </a:lnTo>
                    <a:lnTo>
                      <a:pt x="12" y="0"/>
                    </a:lnTo>
                    <a:lnTo>
                      <a:pt x="6" y="6"/>
                    </a:lnTo>
                    <a:lnTo>
                      <a:pt x="0" y="30"/>
                    </a:lnTo>
                    <a:lnTo>
                      <a:pt x="18" y="42"/>
                    </a:lnTo>
                    <a:lnTo>
                      <a:pt x="18" y="30"/>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9" name="Freeform 399"/>
              <p:cNvSpPr>
                <a:spLocks/>
              </p:cNvSpPr>
              <p:nvPr/>
            </p:nvSpPr>
            <p:spPr bwMode="auto">
              <a:xfrm>
                <a:off x="2916" y="1962"/>
                <a:ext cx="18" cy="18"/>
              </a:xfrm>
              <a:custGeom>
                <a:avLst/>
                <a:gdLst>
                  <a:gd name="T0" fmla="*/ 0 w 18"/>
                  <a:gd name="T1" fmla="*/ 0 h 18"/>
                  <a:gd name="T2" fmla="*/ 0 w 18"/>
                  <a:gd name="T3" fmla="*/ 0 h 18"/>
                  <a:gd name="T4" fmla="*/ 18 w 18"/>
                  <a:gd name="T5" fmla="*/ 18 h 18"/>
                  <a:gd name="T6" fmla="*/ 18 w 18"/>
                  <a:gd name="T7" fmla="*/ 18 h 18"/>
                  <a:gd name="T8" fmla="*/ 18 w 18"/>
                  <a:gd name="T9" fmla="*/ 18 h 18"/>
                  <a:gd name="T10" fmla="*/ 18 w 18"/>
                  <a:gd name="T11" fmla="*/ 18 h 18"/>
                  <a:gd name="T12" fmla="*/ 0 w 1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0"/>
                    </a:moveTo>
                    <a:lnTo>
                      <a:pt x="0" y="0"/>
                    </a:lnTo>
                    <a:lnTo>
                      <a:pt x="18" y="18"/>
                    </a:lnTo>
                    <a:lnTo>
                      <a:pt x="18" y="18"/>
                    </a:lnTo>
                    <a:lnTo>
                      <a:pt x="18" y="18"/>
                    </a:lnTo>
                    <a:lnTo>
                      <a:pt x="18"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0" name="Rectangle 400"/>
              <p:cNvSpPr>
                <a:spLocks noChangeArrowheads="1"/>
              </p:cNvSpPr>
              <p:nvPr/>
            </p:nvSpPr>
            <p:spPr bwMode="auto">
              <a:xfrm>
                <a:off x="2934" y="1980"/>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1" name="Freeform 401"/>
              <p:cNvSpPr>
                <a:spLocks/>
              </p:cNvSpPr>
              <p:nvPr/>
            </p:nvSpPr>
            <p:spPr bwMode="auto">
              <a:xfrm>
                <a:off x="2856" y="1914"/>
                <a:ext cx="72" cy="78"/>
              </a:xfrm>
              <a:custGeom>
                <a:avLst/>
                <a:gdLst>
                  <a:gd name="T0" fmla="*/ 54 w 72"/>
                  <a:gd name="T1" fmla="*/ 54 h 78"/>
                  <a:gd name="T2" fmla="*/ 60 w 72"/>
                  <a:gd name="T3" fmla="*/ 48 h 78"/>
                  <a:gd name="T4" fmla="*/ 60 w 72"/>
                  <a:gd name="T5" fmla="*/ 48 h 78"/>
                  <a:gd name="T6" fmla="*/ 72 w 72"/>
                  <a:gd name="T7" fmla="*/ 42 h 78"/>
                  <a:gd name="T8" fmla="*/ 72 w 72"/>
                  <a:gd name="T9" fmla="*/ 36 h 78"/>
                  <a:gd name="T10" fmla="*/ 66 w 72"/>
                  <a:gd name="T11" fmla="*/ 24 h 78"/>
                  <a:gd name="T12" fmla="*/ 66 w 72"/>
                  <a:gd name="T13" fmla="*/ 18 h 78"/>
                  <a:gd name="T14" fmla="*/ 66 w 72"/>
                  <a:gd name="T15" fmla="*/ 12 h 78"/>
                  <a:gd name="T16" fmla="*/ 66 w 72"/>
                  <a:gd name="T17" fmla="*/ 12 h 78"/>
                  <a:gd name="T18" fmla="*/ 66 w 72"/>
                  <a:gd name="T19" fmla="*/ 12 h 78"/>
                  <a:gd name="T20" fmla="*/ 66 w 72"/>
                  <a:gd name="T21" fmla="*/ 12 h 78"/>
                  <a:gd name="T22" fmla="*/ 66 w 72"/>
                  <a:gd name="T23" fmla="*/ 12 h 78"/>
                  <a:gd name="T24" fmla="*/ 66 w 72"/>
                  <a:gd name="T25" fmla="*/ 12 h 78"/>
                  <a:gd name="T26" fmla="*/ 60 w 72"/>
                  <a:gd name="T27" fmla="*/ 12 h 78"/>
                  <a:gd name="T28" fmla="*/ 54 w 72"/>
                  <a:gd name="T29" fmla="*/ 12 h 78"/>
                  <a:gd name="T30" fmla="*/ 18 w 72"/>
                  <a:gd name="T31" fmla="*/ 0 h 78"/>
                  <a:gd name="T32" fmla="*/ 12 w 72"/>
                  <a:gd name="T33" fmla="*/ 6 h 78"/>
                  <a:gd name="T34" fmla="*/ 12 w 72"/>
                  <a:gd name="T35" fmla="*/ 6 h 78"/>
                  <a:gd name="T36" fmla="*/ 12 w 72"/>
                  <a:gd name="T37" fmla="*/ 6 h 78"/>
                  <a:gd name="T38" fmla="*/ 6 w 72"/>
                  <a:gd name="T39" fmla="*/ 0 h 78"/>
                  <a:gd name="T40" fmla="*/ 0 w 72"/>
                  <a:gd name="T41" fmla="*/ 18 h 78"/>
                  <a:gd name="T42" fmla="*/ 6 w 72"/>
                  <a:gd name="T43" fmla="*/ 24 h 78"/>
                  <a:gd name="T44" fmla="*/ 24 w 72"/>
                  <a:gd name="T45" fmla="*/ 60 h 78"/>
                  <a:gd name="T46" fmla="*/ 24 w 72"/>
                  <a:gd name="T47" fmla="*/ 60 h 78"/>
                  <a:gd name="T48" fmla="*/ 24 w 72"/>
                  <a:gd name="T49" fmla="*/ 60 h 78"/>
                  <a:gd name="T50" fmla="*/ 48 w 72"/>
                  <a:gd name="T51" fmla="*/ 78 h 78"/>
                  <a:gd name="T52" fmla="*/ 48 w 72"/>
                  <a:gd name="T53" fmla="*/ 78 h 78"/>
                  <a:gd name="T54" fmla="*/ 48 w 72"/>
                  <a:gd name="T55" fmla="*/ 78 h 78"/>
                  <a:gd name="T56" fmla="*/ 54 w 72"/>
                  <a:gd name="T57"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78">
                    <a:moveTo>
                      <a:pt x="54" y="54"/>
                    </a:moveTo>
                    <a:lnTo>
                      <a:pt x="60" y="48"/>
                    </a:lnTo>
                    <a:lnTo>
                      <a:pt x="60" y="48"/>
                    </a:lnTo>
                    <a:lnTo>
                      <a:pt x="72" y="42"/>
                    </a:lnTo>
                    <a:lnTo>
                      <a:pt x="72" y="36"/>
                    </a:lnTo>
                    <a:lnTo>
                      <a:pt x="66" y="24"/>
                    </a:lnTo>
                    <a:lnTo>
                      <a:pt x="66" y="18"/>
                    </a:lnTo>
                    <a:lnTo>
                      <a:pt x="66" y="12"/>
                    </a:lnTo>
                    <a:lnTo>
                      <a:pt x="66" y="12"/>
                    </a:lnTo>
                    <a:lnTo>
                      <a:pt x="66" y="12"/>
                    </a:lnTo>
                    <a:lnTo>
                      <a:pt x="66" y="12"/>
                    </a:lnTo>
                    <a:lnTo>
                      <a:pt x="66" y="12"/>
                    </a:lnTo>
                    <a:lnTo>
                      <a:pt x="66" y="12"/>
                    </a:lnTo>
                    <a:lnTo>
                      <a:pt x="60" y="12"/>
                    </a:lnTo>
                    <a:lnTo>
                      <a:pt x="54" y="12"/>
                    </a:lnTo>
                    <a:lnTo>
                      <a:pt x="18" y="0"/>
                    </a:lnTo>
                    <a:lnTo>
                      <a:pt x="12" y="6"/>
                    </a:lnTo>
                    <a:lnTo>
                      <a:pt x="12" y="6"/>
                    </a:lnTo>
                    <a:lnTo>
                      <a:pt x="12" y="6"/>
                    </a:lnTo>
                    <a:lnTo>
                      <a:pt x="6" y="0"/>
                    </a:lnTo>
                    <a:lnTo>
                      <a:pt x="0" y="18"/>
                    </a:lnTo>
                    <a:lnTo>
                      <a:pt x="6" y="24"/>
                    </a:lnTo>
                    <a:lnTo>
                      <a:pt x="24" y="60"/>
                    </a:lnTo>
                    <a:lnTo>
                      <a:pt x="24" y="60"/>
                    </a:lnTo>
                    <a:lnTo>
                      <a:pt x="24" y="60"/>
                    </a:lnTo>
                    <a:lnTo>
                      <a:pt x="48" y="78"/>
                    </a:lnTo>
                    <a:lnTo>
                      <a:pt x="48" y="78"/>
                    </a:lnTo>
                    <a:lnTo>
                      <a:pt x="48" y="78"/>
                    </a:lnTo>
                    <a:lnTo>
                      <a:pt x="54"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2" name="Freeform 402"/>
              <p:cNvSpPr>
                <a:spLocks/>
              </p:cNvSpPr>
              <p:nvPr/>
            </p:nvSpPr>
            <p:spPr bwMode="auto">
              <a:xfrm>
                <a:off x="2916" y="1956"/>
                <a:ext cx="12" cy="6"/>
              </a:xfrm>
              <a:custGeom>
                <a:avLst/>
                <a:gdLst>
                  <a:gd name="T0" fmla="*/ 0 w 12"/>
                  <a:gd name="T1" fmla="*/ 6 h 6"/>
                  <a:gd name="T2" fmla="*/ 12 w 12"/>
                  <a:gd name="T3" fmla="*/ 0 h 6"/>
                  <a:gd name="T4" fmla="*/ 0 w 12"/>
                  <a:gd name="T5" fmla="*/ 6 h 6"/>
                  <a:gd name="T6" fmla="*/ 0 w 12"/>
                  <a:gd name="T7" fmla="*/ 6 h 6"/>
                  <a:gd name="T8" fmla="*/ 0 w 12"/>
                  <a:gd name="T9" fmla="*/ 6 h 6"/>
                  <a:gd name="T10" fmla="*/ 0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0" y="6"/>
                    </a:moveTo>
                    <a:lnTo>
                      <a:pt x="12" y="0"/>
                    </a:lnTo>
                    <a:lnTo>
                      <a:pt x="0" y="6"/>
                    </a:lnTo>
                    <a:lnTo>
                      <a:pt x="0" y="6"/>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3" name="Freeform 403"/>
              <p:cNvSpPr>
                <a:spLocks/>
              </p:cNvSpPr>
              <p:nvPr/>
            </p:nvSpPr>
            <p:spPr bwMode="auto">
              <a:xfrm>
                <a:off x="2922" y="1932"/>
                <a:ext cx="6" cy="18"/>
              </a:xfrm>
              <a:custGeom>
                <a:avLst/>
                <a:gdLst>
                  <a:gd name="T0" fmla="*/ 0 w 6"/>
                  <a:gd name="T1" fmla="*/ 6 h 18"/>
                  <a:gd name="T2" fmla="*/ 0 w 6"/>
                  <a:gd name="T3" fmla="*/ 0 h 18"/>
                  <a:gd name="T4" fmla="*/ 0 w 6"/>
                  <a:gd name="T5" fmla="*/ 6 h 18"/>
                  <a:gd name="T6" fmla="*/ 6 w 6"/>
                  <a:gd name="T7" fmla="*/ 18 h 18"/>
                  <a:gd name="T8" fmla="*/ 6 w 6"/>
                  <a:gd name="T9" fmla="*/ 18 h 18"/>
                  <a:gd name="T10" fmla="*/ 0 w 6"/>
                  <a:gd name="T11" fmla="*/ 6 h 18"/>
                </a:gdLst>
                <a:ahLst/>
                <a:cxnLst>
                  <a:cxn ang="0">
                    <a:pos x="T0" y="T1"/>
                  </a:cxn>
                  <a:cxn ang="0">
                    <a:pos x="T2" y="T3"/>
                  </a:cxn>
                  <a:cxn ang="0">
                    <a:pos x="T4" y="T5"/>
                  </a:cxn>
                  <a:cxn ang="0">
                    <a:pos x="T6" y="T7"/>
                  </a:cxn>
                  <a:cxn ang="0">
                    <a:pos x="T8" y="T9"/>
                  </a:cxn>
                  <a:cxn ang="0">
                    <a:pos x="T10" y="T11"/>
                  </a:cxn>
                </a:cxnLst>
                <a:rect l="0" t="0" r="r" b="b"/>
                <a:pathLst>
                  <a:path w="6" h="18">
                    <a:moveTo>
                      <a:pt x="0" y="6"/>
                    </a:moveTo>
                    <a:lnTo>
                      <a:pt x="0" y="0"/>
                    </a:lnTo>
                    <a:lnTo>
                      <a:pt x="0" y="6"/>
                    </a:lnTo>
                    <a:lnTo>
                      <a:pt x="6" y="18"/>
                    </a:lnTo>
                    <a:lnTo>
                      <a:pt x="6" y="18"/>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4" name="Freeform 404"/>
              <p:cNvSpPr>
                <a:spLocks/>
              </p:cNvSpPr>
              <p:nvPr/>
            </p:nvSpPr>
            <p:spPr bwMode="auto">
              <a:xfrm>
                <a:off x="2904" y="1962"/>
                <a:ext cx="12" cy="30"/>
              </a:xfrm>
              <a:custGeom>
                <a:avLst/>
                <a:gdLst>
                  <a:gd name="T0" fmla="*/ 12 w 12"/>
                  <a:gd name="T1" fmla="*/ 0 h 30"/>
                  <a:gd name="T2" fmla="*/ 12 w 12"/>
                  <a:gd name="T3" fmla="*/ 0 h 30"/>
                  <a:gd name="T4" fmla="*/ 6 w 12"/>
                  <a:gd name="T5" fmla="*/ 6 h 30"/>
                  <a:gd name="T6" fmla="*/ 0 w 12"/>
                  <a:gd name="T7" fmla="*/ 30 h 30"/>
                  <a:gd name="T8" fmla="*/ 0 w 12"/>
                  <a:gd name="T9" fmla="*/ 30 h 30"/>
                  <a:gd name="T10" fmla="*/ 6 w 12"/>
                  <a:gd name="T11" fmla="*/ 6 h 30"/>
                  <a:gd name="T12" fmla="*/ 12 w 12"/>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12" y="0"/>
                    </a:moveTo>
                    <a:lnTo>
                      <a:pt x="12" y="0"/>
                    </a:lnTo>
                    <a:lnTo>
                      <a:pt x="6" y="6"/>
                    </a:lnTo>
                    <a:lnTo>
                      <a:pt x="0" y="30"/>
                    </a:lnTo>
                    <a:lnTo>
                      <a:pt x="0" y="30"/>
                    </a:lnTo>
                    <a:lnTo>
                      <a:pt x="6"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5" name="Rectangle 405"/>
              <p:cNvSpPr>
                <a:spLocks noChangeArrowheads="1"/>
              </p:cNvSpPr>
              <p:nvPr/>
            </p:nvSpPr>
            <p:spPr bwMode="auto">
              <a:xfrm>
                <a:off x="2916" y="196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332" name="Group 607"/>
            <p:cNvGrpSpPr>
              <a:grpSpLocks/>
            </p:cNvGrpSpPr>
            <p:nvPr/>
          </p:nvGrpSpPr>
          <p:grpSpPr bwMode="auto">
            <a:xfrm>
              <a:off x="0" y="233"/>
              <a:ext cx="3096" cy="2293"/>
              <a:chOff x="0" y="233"/>
              <a:chExt cx="3096" cy="2293"/>
            </a:xfrm>
            <a:grpFill/>
          </p:grpSpPr>
          <p:sp>
            <p:nvSpPr>
              <p:cNvPr id="765" name="Freeform 407"/>
              <p:cNvSpPr>
                <a:spLocks/>
              </p:cNvSpPr>
              <p:nvPr/>
            </p:nvSpPr>
            <p:spPr bwMode="auto">
              <a:xfrm>
                <a:off x="2814" y="1884"/>
                <a:ext cx="108" cy="90"/>
              </a:xfrm>
              <a:custGeom>
                <a:avLst/>
                <a:gdLst>
                  <a:gd name="T0" fmla="*/ 42 w 108"/>
                  <a:gd name="T1" fmla="*/ 48 h 90"/>
                  <a:gd name="T2" fmla="*/ 42 w 108"/>
                  <a:gd name="T3" fmla="*/ 48 h 90"/>
                  <a:gd name="T4" fmla="*/ 42 w 108"/>
                  <a:gd name="T5" fmla="*/ 48 h 90"/>
                  <a:gd name="T6" fmla="*/ 48 w 108"/>
                  <a:gd name="T7" fmla="*/ 30 h 90"/>
                  <a:gd name="T8" fmla="*/ 54 w 108"/>
                  <a:gd name="T9" fmla="*/ 36 h 90"/>
                  <a:gd name="T10" fmla="*/ 60 w 108"/>
                  <a:gd name="T11" fmla="*/ 30 h 90"/>
                  <a:gd name="T12" fmla="*/ 96 w 108"/>
                  <a:gd name="T13" fmla="*/ 42 h 90"/>
                  <a:gd name="T14" fmla="*/ 102 w 108"/>
                  <a:gd name="T15" fmla="*/ 42 h 90"/>
                  <a:gd name="T16" fmla="*/ 108 w 108"/>
                  <a:gd name="T17" fmla="*/ 42 h 90"/>
                  <a:gd name="T18" fmla="*/ 108 w 108"/>
                  <a:gd name="T19" fmla="*/ 42 h 90"/>
                  <a:gd name="T20" fmla="*/ 108 w 108"/>
                  <a:gd name="T21" fmla="*/ 42 h 90"/>
                  <a:gd name="T22" fmla="*/ 108 w 108"/>
                  <a:gd name="T23" fmla="*/ 42 h 90"/>
                  <a:gd name="T24" fmla="*/ 102 w 108"/>
                  <a:gd name="T25" fmla="*/ 18 h 90"/>
                  <a:gd name="T26" fmla="*/ 96 w 108"/>
                  <a:gd name="T27" fmla="*/ 18 h 90"/>
                  <a:gd name="T28" fmla="*/ 84 w 108"/>
                  <a:gd name="T29" fmla="*/ 24 h 90"/>
                  <a:gd name="T30" fmla="*/ 60 w 108"/>
                  <a:gd name="T31" fmla="*/ 0 h 90"/>
                  <a:gd name="T32" fmla="*/ 54 w 108"/>
                  <a:gd name="T33" fmla="*/ 0 h 90"/>
                  <a:gd name="T34" fmla="*/ 54 w 108"/>
                  <a:gd name="T35" fmla="*/ 0 h 90"/>
                  <a:gd name="T36" fmla="*/ 54 w 108"/>
                  <a:gd name="T37" fmla="*/ 0 h 90"/>
                  <a:gd name="T38" fmla="*/ 36 w 108"/>
                  <a:gd name="T39" fmla="*/ 12 h 90"/>
                  <a:gd name="T40" fmla="*/ 42 w 108"/>
                  <a:gd name="T41" fmla="*/ 24 h 90"/>
                  <a:gd name="T42" fmla="*/ 30 w 108"/>
                  <a:gd name="T43" fmla="*/ 30 h 90"/>
                  <a:gd name="T44" fmla="*/ 18 w 108"/>
                  <a:gd name="T45" fmla="*/ 24 h 90"/>
                  <a:gd name="T46" fmla="*/ 12 w 108"/>
                  <a:gd name="T47" fmla="*/ 24 h 90"/>
                  <a:gd name="T48" fmla="*/ 12 w 108"/>
                  <a:gd name="T49" fmla="*/ 24 h 90"/>
                  <a:gd name="T50" fmla="*/ 0 w 108"/>
                  <a:gd name="T51" fmla="*/ 30 h 90"/>
                  <a:gd name="T52" fmla="*/ 12 w 108"/>
                  <a:gd name="T53" fmla="*/ 48 h 90"/>
                  <a:gd name="T54" fmla="*/ 18 w 108"/>
                  <a:gd name="T55" fmla="*/ 30 h 90"/>
                  <a:gd name="T56" fmla="*/ 24 w 108"/>
                  <a:gd name="T57" fmla="*/ 42 h 90"/>
                  <a:gd name="T58" fmla="*/ 24 w 108"/>
                  <a:gd name="T59" fmla="*/ 48 h 90"/>
                  <a:gd name="T60" fmla="*/ 36 w 108"/>
                  <a:gd name="T61" fmla="*/ 60 h 90"/>
                  <a:gd name="T62" fmla="*/ 30 w 108"/>
                  <a:gd name="T63" fmla="*/ 60 h 90"/>
                  <a:gd name="T64" fmla="*/ 48 w 108"/>
                  <a:gd name="T65" fmla="*/ 78 h 90"/>
                  <a:gd name="T66" fmla="*/ 66 w 108"/>
                  <a:gd name="T67" fmla="*/ 84 h 90"/>
                  <a:gd name="T68" fmla="*/ 66 w 108"/>
                  <a:gd name="T69" fmla="*/ 90 h 90"/>
                  <a:gd name="T70" fmla="*/ 48 w 108"/>
                  <a:gd name="T71" fmla="*/ 54 h 90"/>
                  <a:gd name="T72" fmla="*/ 42 w 108"/>
                  <a:gd name="T73"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42" y="48"/>
                    </a:moveTo>
                    <a:lnTo>
                      <a:pt x="42" y="48"/>
                    </a:lnTo>
                    <a:lnTo>
                      <a:pt x="42" y="48"/>
                    </a:lnTo>
                    <a:lnTo>
                      <a:pt x="48" y="30"/>
                    </a:lnTo>
                    <a:lnTo>
                      <a:pt x="54" y="36"/>
                    </a:lnTo>
                    <a:lnTo>
                      <a:pt x="60" y="30"/>
                    </a:lnTo>
                    <a:lnTo>
                      <a:pt x="96" y="42"/>
                    </a:lnTo>
                    <a:lnTo>
                      <a:pt x="102" y="42"/>
                    </a:lnTo>
                    <a:lnTo>
                      <a:pt x="108" y="42"/>
                    </a:lnTo>
                    <a:lnTo>
                      <a:pt x="108" y="42"/>
                    </a:lnTo>
                    <a:lnTo>
                      <a:pt x="108" y="42"/>
                    </a:lnTo>
                    <a:lnTo>
                      <a:pt x="108" y="42"/>
                    </a:lnTo>
                    <a:lnTo>
                      <a:pt x="102" y="18"/>
                    </a:lnTo>
                    <a:lnTo>
                      <a:pt x="96" y="18"/>
                    </a:lnTo>
                    <a:lnTo>
                      <a:pt x="84" y="24"/>
                    </a:lnTo>
                    <a:lnTo>
                      <a:pt x="60" y="0"/>
                    </a:lnTo>
                    <a:lnTo>
                      <a:pt x="54" y="0"/>
                    </a:lnTo>
                    <a:lnTo>
                      <a:pt x="54" y="0"/>
                    </a:lnTo>
                    <a:lnTo>
                      <a:pt x="54" y="0"/>
                    </a:lnTo>
                    <a:lnTo>
                      <a:pt x="36" y="12"/>
                    </a:lnTo>
                    <a:lnTo>
                      <a:pt x="42" y="24"/>
                    </a:lnTo>
                    <a:lnTo>
                      <a:pt x="30" y="30"/>
                    </a:lnTo>
                    <a:lnTo>
                      <a:pt x="18" y="24"/>
                    </a:lnTo>
                    <a:lnTo>
                      <a:pt x="12" y="24"/>
                    </a:lnTo>
                    <a:lnTo>
                      <a:pt x="12" y="24"/>
                    </a:lnTo>
                    <a:lnTo>
                      <a:pt x="0" y="30"/>
                    </a:lnTo>
                    <a:lnTo>
                      <a:pt x="12" y="48"/>
                    </a:lnTo>
                    <a:lnTo>
                      <a:pt x="18" y="30"/>
                    </a:lnTo>
                    <a:lnTo>
                      <a:pt x="24" y="42"/>
                    </a:lnTo>
                    <a:lnTo>
                      <a:pt x="24" y="48"/>
                    </a:lnTo>
                    <a:lnTo>
                      <a:pt x="36" y="60"/>
                    </a:lnTo>
                    <a:lnTo>
                      <a:pt x="30" y="60"/>
                    </a:lnTo>
                    <a:lnTo>
                      <a:pt x="48" y="78"/>
                    </a:lnTo>
                    <a:lnTo>
                      <a:pt x="66" y="84"/>
                    </a:lnTo>
                    <a:lnTo>
                      <a:pt x="66" y="90"/>
                    </a:lnTo>
                    <a:lnTo>
                      <a:pt x="48" y="54"/>
                    </a:lnTo>
                    <a:lnTo>
                      <a:pt x="42"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6" name="Freeform 408"/>
              <p:cNvSpPr>
                <a:spLocks/>
              </p:cNvSpPr>
              <p:nvPr/>
            </p:nvSpPr>
            <p:spPr bwMode="auto">
              <a:xfrm>
                <a:off x="2868" y="1884"/>
                <a:ext cx="42" cy="24"/>
              </a:xfrm>
              <a:custGeom>
                <a:avLst/>
                <a:gdLst>
                  <a:gd name="T0" fmla="*/ 6 w 42"/>
                  <a:gd name="T1" fmla="*/ 0 h 24"/>
                  <a:gd name="T2" fmla="*/ 0 w 42"/>
                  <a:gd name="T3" fmla="*/ 0 h 24"/>
                  <a:gd name="T4" fmla="*/ 0 w 42"/>
                  <a:gd name="T5" fmla="*/ 0 h 24"/>
                  <a:gd name="T6" fmla="*/ 6 w 42"/>
                  <a:gd name="T7" fmla="*/ 0 h 24"/>
                  <a:gd name="T8" fmla="*/ 30 w 42"/>
                  <a:gd name="T9" fmla="*/ 24 h 24"/>
                  <a:gd name="T10" fmla="*/ 42 w 42"/>
                  <a:gd name="T11" fmla="*/ 18 h 24"/>
                  <a:gd name="T12" fmla="*/ 30 w 42"/>
                  <a:gd name="T13" fmla="*/ 24 h 24"/>
                  <a:gd name="T14" fmla="*/ 6 w 4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4">
                    <a:moveTo>
                      <a:pt x="6" y="0"/>
                    </a:moveTo>
                    <a:lnTo>
                      <a:pt x="0" y="0"/>
                    </a:lnTo>
                    <a:lnTo>
                      <a:pt x="0" y="0"/>
                    </a:lnTo>
                    <a:lnTo>
                      <a:pt x="6" y="0"/>
                    </a:lnTo>
                    <a:lnTo>
                      <a:pt x="30" y="24"/>
                    </a:lnTo>
                    <a:lnTo>
                      <a:pt x="42" y="18"/>
                    </a:lnTo>
                    <a:lnTo>
                      <a:pt x="3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7" name="Freeform 409"/>
              <p:cNvSpPr>
                <a:spLocks/>
              </p:cNvSpPr>
              <p:nvPr/>
            </p:nvSpPr>
            <p:spPr bwMode="auto">
              <a:xfrm>
                <a:off x="2862" y="1938"/>
                <a:ext cx="18" cy="36"/>
              </a:xfrm>
              <a:custGeom>
                <a:avLst/>
                <a:gdLst>
                  <a:gd name="T0" fmla="*/ 0 w 18"/>
                  <a:gd name="T1" fmla="*/ 0 h 36"/>
                  <a:gd name="T2" fmla="*/ 18 w 18"/>
                  <a:gd name="T3" fmla="*/ 36 h 36"/>
                  <a:gd name="T4" fmla="*/ 18 w 18"/>
                  <a:gd name="T5" fmla="*/ 36 h 36"/>
                  <a:gd name="T6" fmla="*/ 0 w 18"/>
                  <a:gd name="T7" fmla="*/ 0 h 36"/>
                </a:gdLst>
                <a:ahLst/>
                <a:cxnLst>
                  <a:cxn ang="0">
                    <a:pos x="T0" y="T1"/>
                  </a:cxn>
                  <a:cxn ang="0">
                    <a:pos x="T2" y="T3"/>
                  </a:cxn>
                  <a:cxn ang="0">
                    <a:pos x="T4" y="T5"/>
                  </a:cxn>
                  <a:cxn ang="0">
                    <a:pos x="T6" y="T7"/>
                  </a:cxn>
                </a:cxnLst>
                <a:rect l="0" t="0" r="r" b="b"/>
                <a:pathLst>
                  <a:path w="18" h="36">
                    <a:moveTo>
                      <a:pt x="0" y="0"/>
                    </a:moveTo>
                    <a:lnTo>
                      <a:pt x="18" y="36"/>
                    </a:lnTo>
                    <a:lnTo>
                      <a:pt x="18"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8" name="Freeform 410"/>
              <p:cNvSpPr>
                <a:spLocks/>
              </p:cNvSpPr>
              <p:nvPr/>
            </p:nvSpPr>
            <p:spPr bwMode="auto">
              <a:xfrm>
                <a:off x="2916" y="1926"/>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9" name="Freeform 411"/>
              <p:cNvSpPr>
                <a:spLocks/>
              </p:cNvSpPr>
              <p:nvPr/>
            </p:nvSpPr>
            <p:spPr bwMode="auto">
              <a:xfrm>
                <a:off x="2856" y="1914"/>
                <a:ext cx="12" cy="18"/>
              </a:xfrm>
              <a:custGeom>
                <a:avLst/>
                <a:gdLst>
                  <a:gd name="T0" fmla="*/ 0 w 12"/>
                  <a:gd name="T1" fmla="*/ 18 h 18"/>
                  <a:gd name="T2" fmla="*/ 0 w 12"/>
                  <a:gd name="T3" fmla="*/ 18 h 18"/>
                  <a:gd name="T4" fmla="*/ 6 w 12"/>
                  <a:gd name="T5" fmla="*/ 0 h 18"/>
                  <a:gd name="T6" fmla="*/ 12 w 12"/>
                  <a:gd name="T7" fmla="*/ 6 h 18"/>
                  <a:gd name="T8" fmla="*/ 12 w 12"/>
                  <a:gd name="T9" fmla="*/ 6 h 18"/>
                  <a:gd name="T10" fmla="*/ 6 w 12"/>
                  <a:gd name="T11" fmla="*/ 0 h 18"/>
                  <a:gd name="T12" fmla="*/ 0 w 1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0" y="18"/>
                    </a:moveTo>
                    <a:lnTo>
                      <a:pt x="0" y="18"/>
                    </a:lnTo>
                    <a:lnTo>
                      <a:pt x="6" y="0"/>
                    </a:lnTo>
                    <a:lnTo>
                      <a:pt x="12" y="6"/>
                    </a:lnTo>
                    <a:lnTo>
                      <a:pt x="12" y="6"/>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0" name="Rectangle 412"/>
              <p:cNvSpPr>
                <a:spLocks noChangeArrowheads="1"/>
              </p:cNvSpPr>
              <p:nvPr/>
            </p:nvSpPr>
            <p:spPr bwMode="auto">
              <a:xfrm>
                <a:off x="2922" y="192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1" name="Freeform 413"/>
              <p:cNvSpPr>
                <a:spLocks/>
              </p:cNvSpPr>
              <p:nvPr/>
            </p:nvSpPr>
            <p:spPr bwMode="auto">
              <a:xfrm>
                <a:off x="2976" y="1944"/>
                <a:ext cx="120" cy="72"/>
              </a:xfrm>
              <a:custGeom>
                <a:avLst/>
                <a:gdLst>
                  <a:gd name="T0" fmla="*/ 66 w 120"/>
                  <a:gd name="T1" fmla="*/ 12 h 72"/>
                  <a:gd name="T2" fmla="*/ 60 w 120"/>
                  <a:gd name="T3" fmla="*/ 18 h 72"/>
                  <a:gd name="T4" fmla="*/ 12 w 120"/>
                  <a:gd name="T5" fmla="*/ 12 h 72"/>
                  <a:gd name="T6" fmla="*/ 12 w 120"/>
                  <a:gd name="T7" fmla="*/ 12 h 72"/>
                  <a:gd name="T8" fmla="*/ 12 w 120"/>
                  <a:gd name="T9" fmla="*/ 6 h 72"/>
                  <a:gd name="T10" fmla="*/ 6 w 120"/>
                  <a:gd name="T11" fmla="*/ 6 h 72"/>
                  <a:gd name="T12" fmla="*/ 6 w 120"/>
                  <a:gd name="T13" fmla="*/ 6 h 72"/>
                  <a:gd name="T14" fmla="*/ 6 w 120"/>
                  <a:gd name="T15" fmla="*/ 6 h 72"/>
                  <a:gd name="T16" fmla="*/ 0 w 120"/>
                  <a:gd name="T17" fmla="*/ 6 h 72"/>
                  <a:gd name="T18" fmla="*/ 0 w 120"/>
                  <a:gd name="T19" fmla="*/ 18 h 72"/>
                  <a:gd name="T20" fmla="*/ 12 w 120"/>
                  <a:gd name="T21" fmla="*/ 30 h 72"/>
                  <a:gd name="T22" fmla="*/ 12 w 120"/>
                  <a:gd name="T23" fmla="*/ 30 h 72"/>
                  <a:gd name="T24" fmla="*/ 12 w 120"/>
                  <a:gd name="T25" fmla="*/ 30 h 72"/>
                  <a:gd name="T26" fmla="*/ 6 w 120"/>
                  <a:gd name="T27" fmla="*/ 42 h 72"/>
                  <a:gd name="T28" fmla="*/ 0 w 120"/>
                  <a:gd name="T29" fmla="*/ 48 h 72"/>
                  <a:gd name="T30" fmla="*/ 0 w 120"/>
                  <a:gd name="T31" fmla="*/ 48 h 72"/>
                  <a:gd name="T32" fmla="*/ 18 w 120"/>
                  <a:gd name="T33" fmla="*/ 60 h 72"/>
                  <a:gd name="T34" fmla="*/ 12 w 120"/>
                  <a:gd name="T35" fmla="*/ 72 h 72"/>
                  <a:gd name="T36" fmla="*/ 30 w 120"/>
                  <a:gd name="T37" fmla="*/ 66 h 72"/>
                  <a:gd name="T38" fmla="*/ 42 w 120"/>
                  <a:gd name="T39" fmla="*/ 66 h 72"/>
                  <a:gd name="T40" fmla="*/ 48 w 120"/>
                  <a:gd name="T41" fmla="*/ 72 h 72"/>
                  <a:gd name="T42" fmla="*/ 72 w 120"/>
                  <a:gd name="T43" fmla="*/ 72 h 72"/>
                  <a:gd name="T44" fmla="*/ 72 w 120"/>
                  <a:gd name="T45" fmla="*/ 72 h 72"/>
                  <a:gd name="T46" fmla="*/ 72 w 120"/>
                  <a:gd name="T47" fmla="*/ 72 h 72"/>
                  <a:gd name="T48" fmla="*/ 72 w 120"/>
                  <a:gd name="T49" fmla="*/ 66 h 72"/>
                  <a:gd name="T50" fmla="*/ 72 w 120"/>
                  <a:gd name="T51" fmla="*/ 60 h 72"/>
                  <a:gd name="T52" fmla="*/ 72 w 120"/>
                  <a:gd name="T53" fmla="*/ 60 h 72"/>
                  <a:gd name="T54" fmla="*/ 72 w 120"/>
                  <a:gd name="T55" fmla="*/ 60 h 72"/>
                  <a:gd name="T56" fmla="*/ 90 w 120"/>
                  <a:gd name="T57" fmla="*/ 60 h 72"/>
                  <a:gd name="T58" fmla="*/ 90 w 120"/>
                  <a:gd name="T59" fmla="*/ 60 h 72"/>
                  <a:gd name="T60" fmla="*/ 90 w 120"/>
                  <a:gd name="T61" fmla="*/ 60 h 72"/>
                  <a:gd name="T62" fmla="*/ 90 w 120"/>
                  <a:gd name="T63" fmla="*/ 60 h 72"/>
                  <a:gd name="T64" fmla="*/ 96 w 120"/>
                  <a:gd name="T65" fmla="*/ 60 h 72"/>
                  <a:gd name="T66" fmla="*/ 108 w 120"/>
                  <a:gd name="T67" fmla="*/ 60 h 72"/>
                  <a:gd name="T68" fmla="*/ 108 w 120"/>
                  <a:gd name="T69" fmla="*/ 60 h 72"/>
                  <a:gd name="T70" fmla="*/ 96 w 120"/>
                  <a:gd name="T71" fmla="*/ 48 h 72"/>
                  <a:gd name="T72" fmla="*/ 102 w 120"/>
                  <a:gd name="T73" fmla="*/ 42 h 72"/>
                  <a:gd name="T74" fmla="*/ 108 w 120"/>
                  <a:gd name="T75" fmla="*/ 24 h 72"/>
                  <a:gd name="T76" fmla="*/ 114 w 120"/>
                  <a:gd name="T77" fmla="*/ 24 h 72"/>
                  <a:gd name="T78" fmla="*/ 120 w 120"/>
                  <a:gd name="T79" fmla="*/ 18 h 72"/>
                  <a:gd name="T80" fmla="*/ 90 w 120"/>
                  <a:gd name="T81" fmla="*/ 0 h 72"/>
                  <a:gd name="T82" fmla="*/ 66 w 120"/>
                  <a:gd name="T83"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72">
                    <a:moveTo>
                      <a:pt x="66" y="12"/>
                    </a:moveTo>
                    <a:lnTo>
                      <a:pt x="60" y="18"/>
                    </a:lnTo>
                    <a:lnTo>
                      <a:pt x="12" y="12"/>
                    </a:lnTo>
                    <a:lnTo>
                      <a:pt x="12" y="12"/>
                    </a:lnTo>
                    <a:lnTo>
                      <a:pt x="12" y="6"/>
                    </a:lnTo>
                    <a:lnTo>
                      <a:pt x="6" y="6"/>
                    </a:lnTo>
                    <a:lnTo>
                      <a:pt x="6" y="6"/>
                    </a:lnTo>
                    <a:lnTo>
                      <a:pt x="6" y="6"/>
                    </a:lnTo>
                    <a:lnTo>
                      <a:pt x="0" y="6"/>
                    </a:lnTo>
                    <a:lnTo>
                      <a:pt x="0" y="18"/>
                    </a:lnTo>
                    <a:lnTo>
                      <a:pt x="12" y="30"/>
                    </a:lnTo>
                    <a:lnTo>
                      <a:pt x="12" y="30"/>
                    </a:lnTo>
                    <a:lnTo>
                      <a:pt x="12" y="30"/>
                    </a:lnTo>
                    <a:lnTo>
                      <a:pt x="6" y="42"/>
                    </a:lnTo>
                    <a:lnTo>
                      <a:pt x="0" y="48"/>
                    </a:lnTo>
                    <a:lnTo>
                      <a:pt x="0" y="48"/>
                    </a:lnTo>
                    <a:lnTo>
                      <a:pt x="18" y="60"/>
                    </a:lnTo>
                    <a:lnTo>
                      <a:pt x="12" y="72"/>
                    </a:lnTo>
                    <a:lnTo>
                      <a:pt x="30" y="66"/>
                    </a:lnTo>
                    <a:lnTo>
                      <a:pt x="42" y="66"/>
                    </a:lnTo>
                    <a:lnTo>
                      <a:pt x="48" y="72"/>
                    </a:lnTo>
                    <a:lnTo>
                      <a:pt x="72" y="72"/>
                    </a:lnTo>
                    <a:lnTo>
                      <a:pt x="72" y="72"/>
                    </a:lnTo>
                    <a:lnTo>
                      <a:pt x="72" y="72"/>
                    </a:lnTo>
                    <a:lnTo>
                      <a:pt x="72" y="66"/>
                    </a:lnTo>
                    <a:lnTo>
                      <a:pt x="72" y="60"/>
                    </a:lnTo>
                    <a:lnTo>
                      <a:pt x="72" y="60"/>
                    </a:lnTo>
                    <a:lnTo>
                      <a:pt x="72" y="60"/>
                    </a:lnTo>
                    <a:lnTo>
                      <a:pt x="90" y="60"/>
                    </a:lnTo>
                    <a:lnTo>
                      <a:pt x="90" y="60"/>
                    </a:lnTo>
                    <a:lnTo>
                      <a:pt x="90" y="60"/>
                    </a:lnTo>
                    <a:lnTo>
                      <a:pt x="90" y="60"/>
                    </a:lnTo>
                    <a:lnTo>
                      <a:pt x="96" y="60"/>
                    </a:lnTo>
                    <a:lnTo>
                      <a:pt x="108" y="60"/>
                    </a:lnTo>
                    <a:lnTo>
                      <a:pt x="108" y="60"/>
                    </a:lnTo>
                    <a:lnTo>
                      <a:pt x="96" y="48"/>
                    </a:lnTo>
                    <a:lnTo>
                      <a:pt x="102" y="42"/>
                    </a:lnTo>
                    <a:lnTo>
                      <a:pt x="108" y="24"/>
                    </a:lnTo>
                    <a:lnTo>
                      <a:pt x="114" y="24"/>
                    </a:lnTo>
                    <a:lnTo>
                      <a:pt x="120" y="18"/>
                    </a:lnTo>
                    <a:lnTo>
                      <a:pt x="90" y="0"/>
                    </a:lnTo>
                    <a:lnTo>
                      <a:pt x="6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2" name="Freeform 414"/>
              <p:cNvSpPr>
                <a:spLocks/>
              </p:cNvSpPr>
              <p:nvPr/>
            </p:nvSpPr>
            <p:spPr bwMode="auto">
              <a:xfrm>
                <a:off x="3066" y="2004"/>
                <a:ext cx="18" cy="0"/>
              </a:xfrm>
              <a:custGeom>
                <a:avLst/>
                <a:gdLst>
                  <a:gd name="T0" fmla="*/ 0 w 18"/>
                  <a:gd name="T1" fmla="*/ 6 w 18"/>
                  <a:gd name="T2" fmla="*/ 18 w 18"/>
                  <a:gd name="T3" fmla="*/ 6 w 18"/>
                  <a:gd name="T4" fmla="*/ 0 w 18"/>
                </a:gdLst>
                <a:ahLst/>
                <a:cxnLst>
                  <a:cxn ang="0">
                    <a:pos x="T0" y="0"/>
                  </a:cxn>
                  <a:cxn ang="0">
                    <a:pos x="T1" y="0"/>
                  </a:cxn>
                  <a:cxn ang="0">
                    <a:pos x="T2" y="0"/>
                  </a:cxn>
                  <a:cxn ang="0">
                    <a:pos x="T3" y="0"/>
                  </a:cxn>
                  <a:cxn ang="0">
                    <a:pos x="T4" y="0"/>
                  </a:cxn>
                </a:cxnLst>
                <a:rect l="0" t="0" r="r" b="b"/>
                <a:pathLst>
                  <a:path w="18">
                    <a:moveTo>
                      <a:pt x="0" y="0"/>
                    </a:moveTo>
                    <a:lnTo>
                      <a:pt x="6" y="0"/>
                    </a:lnTo>
                    <a:lnTo>
                      <a:pt x="18"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3" name="Rectangle 415"/>
              <p:cNvSpPr>
                <a:spLocks noChangeArrowheads="1"/>
              </p:cNvSpPr>
              <p:nvPr/>
            </p:nvSpPr>
            <p:spPr bwMode="auto">
              <a:xfrm>
                <a:off x="3048" y="2004"/>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4" name="Freeform 416"/>
              <p:cNvSpPr>
                <a:spLocks/>
              </p:cNvSpPr>
              <p:nvPr/>
            </p:nvSpPr>
            <p:spPr bwMode="auto">
              <a:xfrm>
                <a:off x="3048" y="2010"/>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5" name="Freeform 417"/>
              <p:cNvSpPr>
                <a:spLocks/>
              </p:cNvSpPr>
              <p:nvPr/>
            </p:nvSpPr>
            <p:spPr bwMode="auto">
              <a:xfrm>
                <a:off x="2982" y="1950"/>
                <a:ext cx="6" cy="6"/>
              </a:xfrm>
              <a:custGeom>
                <a:avLst/>
                <a:gdLst>
                  <a:gd name="T0" fmla="*/ 0 w 6"/>
                  <a:gd name="T1" fmla="*/ 0 h 6"/>
                  <a:gd name="T2" fmla="*/ 0 w 6"/>
                  <a:gd name="T3" fmla="*/ 0 h 6"/>
                  <a:gd name="T4" fmla="*/ 6 w 6"/>
                  <a:gd name="T5" fmla="*/ 0 h 6"/>
                  <a:gd name="T6" fmla="*/ 6 w 6"/>
                  <a:gd name="T7" fmla="*/ 6 h 6"/>
                  <a:gd name="T8" fmla="*/ 6 w 6"/>
                  <a:gd name="T9" fmla="*/ 0 h 6"/>
                  <a:gd name="T10" fmla="*/ 0 w 6"/>
                  <a:gd name="T11" fmla="*/ 0 h 6"/>
                  <a:gd name="T12" fmla="*/ 0 w 6"/>
                  <a:gd name="T13" fmla="*/ 0 h 6"/>
                  <a:gd name="T14" fmla="*/ 0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0"/>
                    </a:moveTo>
                    <a:lnTo>
                      <a:pt x="0" y="0"/>
                    </a:lnTo>
                    <a:lnTo>
                      <a:pt x="6" y="0"/>
                    </a:lnTo>
                    <a:lnTo>
                      <a:pt x="6" y="6"/>
                    </a:lnTo>
                    <a:lnTo>
                      <a:pt x="6"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6" name="Freeform 418"/>
              <p:cNvSpPr>
                <a:spLocks/>
              </p:cNvSpPr>
              <p:nvPr/>
            </p:nvSpPr>
            <p:spPr bwMode="auto">
              <a:xfrm>
                <a:off x="3042" y="1944"/>
                <a:ext cx="54" cy="18"/>
              </a:xfrm>
              <a:custGeom>
                <a:avLst/>
                <a:gdLst>
                  <a:gd name="T0" fmla="*/ 24 w 54"/>
                  <a:gd name="T1" fmla="*/ 0 h 18"/>
                  <a:gd name="T2" fmla="*/ 0 w 54"/>
                  <a:gd name="T3" fmla="*/ 12 h 18"/>
                  <a:gd name="T4" fmla="*/ 24 w 54"/>
                  <a:gd name="T5" fmla="*/ 0 h 18"/>
                  <a:gd name="T6" fmla="*/ 54 w 54"/>
                  <a:gd name="T7" fmla="*/ 18 h 18"/>
                  <a:gd name="T8" fmla="*/ 54 w 54"/>
                  <a:gd name="T9" fmla="*/ 18 h 18"/>
                  <a:gd name="T10" fmla="*/ 24 w 54"/>
                  <a:gd name="T11" fmla="*/ 0 h 18"/>
                </a:gdLst>
                <a:ahLst/>
                <a:cxnLst>
                  <a:cxn ang="0">
                    <a:pos x="T0" y="T1"/>
                  </a:cxn>
                  <a:cxn ang="0">
                    <a:pos x="T2" y="T3"/>
                  </a:cxn>
                  <a:cxn ang="0">
                    <a:pos x="T4" y="T5"/>
                  </a:cxn>
                  <a:cxn ang="0">
                    <a:pos x="T6" y="T7"/>
                  </a:cxn>
                  <a:cxn ang="0">
                    <a:pos x="T8" y="T9"/>
                  </a:cxn>
                  <a:cxn ang="0">
                    <a:pos x="T10" y="T11"/>
                  </a:cxn>
                </a:cxnLst>
                <a:rect l="0" t="0" r="r" b="b"/>
                <a:pathLst>
                  <a:path w="54" h="18">
                    <a:moveTo>
                      <a:pt x="24" y="0"/>
                    </a:moveTo>
                    <a:lnTo>
                      <a:pt x="0" y="12"/>
                    </a:lnTo>
                    <a:lnTo>
                      <a:pt x="24" y="0"/>
                    </a:lnTo>
                    <a:lnTo>
                      <a:pt x="54" y="18"/>
                    </a:lnTo>
                    <a:lnTo>
                      <a:pt x="54"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7" name="Rectangle 419"/>
              <p:cNvSpPr>
                <a:spLocks noChangeArrowheads="1"/>
              </p:cNvSpPr>
              <p:nvPr/>
            </p:nvSpPr>
            <p:spPr bwMode="auto">
              <a:xfrm>
                <a:off x="2982" y="195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8" name="Freeform 420"/>
              <p:cNvSpPr>
                <a:spLocks/>
              </p:cNvSpPr>
              <p:nvPr/>
            </p:nvSpPr>
            <p:spPr bwMode="auto">
              <a:xfrm>
                <a:off x="2976" y="1950"/>
                <a:ext cx="12" cy="24"/>
              </a:xfrm>
              <a:custGeom>
                <a:avLst/>
                <a:gdLst>
                  <a:gd name="T0" fmla="*/ 12 w 12"/>
                  <a:gd name="T1" fmla="*/ 24 h 24"/>
                  <a:gd name="T2" fmla="*/ 12 w 12"/>
                  <a:gd name="T3" fmla="*/ 24 h 24"/>
                  <a:gd name="T4" fmla="*/ 0 w 12"/>
                  <a:gd name="T5" fmla="*/ 12 h 24"/>
                  <a:gd name="T6" fmla="*/ 0 w 12"/>
                  <a:gd name="T7" fmla="*/ 0 h 24"/>
                  <a:gd name="T8" fmla="*/ 0 w 12"/>
                  <a:gd name="T9" fmla="*/ 12 h 24"/>
                  <a:gd name="T10" fmla="*/ 12 w 12"/>
                  <a:gd name="T11" fmla="*/ 24 h 24"/>
                </a:gdLst>
                <a:ahLst/>
                <a:cxnLst>
                  <a:cxn ang="0">
                    <a:pos x="T0" y="T1"/>
                  </a:cxn>
                  <a:cxn ang="0">
                    <a:pos x="T2" y="T3"/>
                  </a:cxn>
                  <a:cxn ang="0">
                    <a:pos x="T4" y="T5"/>
                  </a:cxn>
                  <a:cxn ang="0">
                    <a:pos x="T6" y="T7"/>
                  </a:cxn>
                  <a:cxn ang="0">
                    <a:pos x="T8" y="T9"/>
                  </a:cxn>
                  <a:cxn ang="0">
                    <a:pos x="T10" y="T11"/>
                  </a:cxn>
                </a:cxnLst>
                <a:rect l="0" t="0" r="r" b="b"/>
                <a:pathLst>
                  <a:path w="12" h="24">
                    <a:moveTo>
                      <a:pt x="12" y="24"/>
                    </a:moveTo>
                    <a:lnTo>
                      <a:pt x="12" y="24"/>
                    </a:lnTo>
                    <a:lnTo>
                      <a:pt x="0" y="12"/>
                    </a:lnTo>
                    <a:lnTo>
                      <a:pt x="0" y="0"/>
                    </a:lnTo>
                    <a:lnTo>
                      <a:pt x="0" y="12"/>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9" name="Freeform 421"/>
              <p:cNvSpPr>
                <a:spLocks/>
              </p:cNvSpPr>
              <p:nvPr/>
            </p:nvSpPr>
            <p:spPr bwMode="auto">
              <a:xfrm>
                <a:off x="2976" y="1986"/>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0" name="Rectangle 422"/>
              <p:cNvSpPr>
                <a:spLocks noChangeArrowheads="1"/>
              </p:cNvSpPr>
              <p:nvPr/>
            </p:nvSpPr>
            <p:spPr bwMode="auto">
              <a:xfrm>
                <a:off x="2982" y="195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1" name="Freeform 423"/>
              <p:cNvSpPr>
                <a:spLocks/>
              </p:cNvSpPr>
              <p:nvPr/>
            </p:nvSpPr>
            <p:spPr bwMode="auto">
              <a:xfrm>
                <a:off x="2808" y="1650"/>
                <a:ext cx="12" cy="6"/>
              </a:xfrm>
              <a:custGeom>
                <a:avLst/>
                <a:gdLst>
                  <a:gd name="T0" fmla="*/ 12 w 12"/>
                  <a:gd name="T1" fmla="*/ 6 h 6"/>
                  <a:gd name="T2" fmla="*/ 6 w 12"/>
                  <a:gd name="T3" fmla="*/ 0 h 6"/>
                  <a:gd name="T4" fmla="*/ 0 w 12"/>
                  <a:gd name="T5" fmla="*/ 6 h 6"/>
                  <a:gd name="T6" fmla="*/ 0 w 12"/>
                  <a:gd name="T7" fmla="*/ 6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6" y="0"/>
                    </a:lnTo>
                    <a:lnTo>
                      <a:pt x="0" y="6"/>
                    </a:lnTo>
                    <a:lnTo>
                      <a:pt x="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2" name="Freeform 424"/>
              <p:cNvSpPr>
                <a:spLocks/>
              </p:cNvSpPr>
              <p:nvPr/>
            </p:nvSpPr>
            <p:spPr bwMode="auto">
              <a:xfrm>
                <a:off x="2670" y="1638"/>
                <a:ext cx="168" cy="228"/>
              </a:xfrm>
              <a:custGeom>
                <a:avLst/>
                <a:gdLst>
                  <a:gd name="T0" fmla="*/ 30 w 168"/>
                  <a:gd name="T1" fmla="*/ 60 h 228"/>
                  <a:gd name="T2" fmla="*/ 30 w 168"/>
                  <a:gd name="T3" fmla="*/ 78 h 228"/>
                  <a:gd name="T4" fmla="*/ 6 w 168"/>
                  <a:gd name="T5" fmla="*/ 96 h 228"/>
                  <a:gd name="T6" fmla="*/ 0 w 168"/>
                  <a:gd name="T7" fmla="*/ 126 h 228"/>
                  <a:gd name="T8" fmla="*/ 12 w 168"/>
                  <a:gd name="T9" fmla="*/ 144 h 228"/>
                  <a:gd name="T10" fmla="*/ 12 w 168"/>
                  <a:gd name="T11" fmla="*/ 150 h 228"/>
                  <a:gd name="T12" fmla="*/ 12 w 168"/>
                  <a:gd name="T13" fmla="*/ 162 h 228"/>
                  <a:gd name="T14" fmla="*/ 12 w 168"/>
                  <a:gd name="T15" fmla="*/ 162 h 228"/>
                  <a:gd name="T16" fmla="*/ 18 w 168"/>
                  <a:gd name="T17" fmla="*/ 168 h 228"/>
                  <a:gd name="T18" fmla="*/ 36 w 168"/>
                  <a:gd name="T19" fmla="*/ 180 h 228"/>
                  <a:gd name="T20" fmla="*/ 42 w 168"/>
                  <a:gd name="T21" fmla="*/ 180 h 228"/>
                  <a:gd name="T22" fmla="*/ 36 w 168"/>
                  <a:gd name="T23" fmla="*/ 210 h 228"/>
                  <a:gd name="T24" fmla="*/ 42 w 168"/>
                  <a:gd name="T25" fmla="*/ 222 h 228"/>
                  <a:gd name="T26" fmla="*/ 66 w 168"/>
                  <a:gd name="T27" fmla="*/ 222 h 228"/>
                  <a:gd name="T28" fmla="*/ 84 w 168"/>
                  <a:gd name="T29" fmla="*/ 222 h 228"/>
                  <a:gd name="T30" fmla="*/ 96 w 168"/>
                  <a:gd name="T31" fmla="*/ 216 h 228"/>
                  <a:gd name="T32" fmla="*/ 114 w 168"/>
                  <a:gd name="T33" fmla="*/ 222 h 228"/>
                  <a:gd name="T34" fmla="*/ 126 w 168"/>
                  <a:gd name="T35" fmla="*/ 216 h 228"/>
                  <a:gd name="T36" fmla="*/ 132 w 168"/>
                  <a:gd name="T37" fmla="*/ 210 h 228"/>
                  <a:gd name="T38" fmla="*/ 132 w 168"/>
                  <a:gd name="T39" fmla="*/ 198 h 228"/>
                  <a:gd name="T40" fmla="*/ 138 w 168"/>
                  <a:gd name="T41" fmla="*/ 198 h 228"/>
                  <a:gd name="T42" fmla="*/ 126 w 168"/>
                  <a:gd name="T43" fmla="*/ 162 h 228"/>
                  <a:gd name="T44" fmla="*/ 114 w 168"/>
                  <a:gd name="T45" fmla="*/ 138 h 228"/>
                  <a:gd name="T46" fmla="*/ 114 w 168"/>
                  <a:gd name="T47" fmla="*/ 138 h 228"/>
                  <a:gd name="T48" fmla="*/ 156 w 168"/>
                  <a:gd name="T49" fmla="*/ 126 h 228"/>
                  <a:gd name="T50" fmla="*/ 168 w 168"/>
                  <a:gd name="T51" fmla="*/ 120 h 228"/>
                  <a:gd name="T52" fmla="*/ 168 w 168"/>
                  <a:gd name="T53" fmla="*/ 120 h 228"/>
                  <a:gd name="T54" fmla="*/ 162 w 168"/>
                  <a:gd name="T55" fmla="*/ 102 h 228"/>
                  <a:gd name="T56" fmla="*/ 156 w 168"/>
                  <a:gd name="T57" fmla="*/ 66 h 228"/>
                  <a:gd name="T58" fmla="*/ 156 w 168"/>
                  <a:gd name="T59" fmla="*/ 36 h 228"/>
                  <a:gd name="T60" fmla="*/ 90 w 168"/>
                  <a:gd name="T61" fmla="*/ 36 h 228"/>
                  <a:gd name="T62" fmla="*/ 78 w 168"/>
                  <a:gd name="T63" fmla="*/ 18 h 228"/>
                  <a:gd name="T64" fmla="*/ 72 w 168"/>
                  <a:gd name="T65" fmla="*/ 6 h 228"/>
                  <a:gd name="T66" fmla="*/ 60 w 168"/>
                  <a:gd name="T67" fmla="*/ 18 h 228"/>
                  <a:gd name="T68" fmla="*/ 66 w 168"/>
                  <a:gd name="T69" fmla="*/ 36 h 228"/>
                  <a:gd name="T70" fmla="*/ 54 w 168"/>
                  <a:gd name="T71" fmla="*/ 54 h 228"/>
                  <a:gd name="T72" fmla="*/ 30 w 168"/>
                  <a:gd name="T73" fmla="*/ 54 h 228"/>
                  <a:gd name="T74" fmla="*/ 30 w 168"/>
                  <a:gd name="T75" fmla="*/ 6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228">
                    <a:moveTo>
                      <a:pt x="30" y="60"/>
                    </a:moveTo>
                    <a:lnTo>
                      <a:pt x="30" y="60"/>
                    </a:lnTo>
                    <a:lnTo>
                      <a:pt x="24" y="78"/>
                    </a:lnTo>
                    <a:lnTo>
                      <a:pt x="30" y="78"/>
                    </a:lnTo>
                    <a:lnTo>
                      <a:pt x="18" y="96"/>
                    </a:lnTo>
                    <a:lnTo>
                      <a:pt x="6" y="96"/>
                    </a:lnTo>
                    <a:lnTo>
                      <a:pt x="6" y="132"/>
                    </a:lnTo>
                    <a:lnTo>
                      <a:pt x="0" y="126"/>
                    </a:lnTo>
                    <a:lnTo>
                      <a:pt x="12" y="132"/>
                    </a:lnTo>
                    <a:lnTo>
                      <a:pt x="12" y="144"/>
                    </a:lnTo>
                    <a:lnTo>
                      <a:pt x="6" y="144"/>
                    </a:lnTo>
                    <a:lnTo>
                      <a:pt x="12" y="150"/>
                    </a:lnTo>
                    <a:lnTo>
                      <a:pt x="12" y="162"/>
                    </a:lnTo>
                    <a:lnTo>
                      <a:pt x="12" y="162"/>
                    </a:lnTo>
                    <a:lnTo>
                      <a:pt x="12" y="162"/>
                    </a:lnTo>
                    <a:lnTo>
                      <a:pt x="12" y="162"/>
                    </a:lnTo>
                    <a:lnTo>
                      <a:pt x="12" y="162"/>
                    </a:lnTo>
                    <a:lnTo>
                      <a:pt x="18" y="168"/>
                    </a:lnTo>
                    <a:lnTo>
                      <a:pt x="18" y="174"/>
                    </a:lnTo>
                    <a:lnTo>
                      <a:pt x="36" y="180"/>
                    </a:lnTo>
                    <a:lnTo>
                      <a:pt x="42" y="180"/>
                    </a:lnTo>
                    <a:lnTo>
                      <a:pt x="42" y="180"/>
                    </a:lnTo>
                    <a:lnTo>
                      <a:pt x="42" y="180"/>
                    </a:lnTo>
                    <a:lnTo>
                      <a:pt x="36" y="210"/>
                    </a:lnTo>
                    <a:lnTo>
                      <a:pt x="36" y="216"/>
                    </a:lnTo>
                    <a:lnTo>
                      <a:pt x="42" y="222"/>
                    </a:lnTo>
                    <a:lnTo>
                      <a:pt x="60" y="216"/>
                    </a:lnTo>
                    <a:lnTo>
                      <a:pt x="66" y="222"/>
                    </a:lnTo>
                    <a:lnTo>
                      <a:pt x="78" y="216"/>
                    </a:lnTo>
                    <a:lnTo>
                      <a:pt x="84" y="222"/>
                    </a:lnTo>
                    <a:lnTo>
                      <a:pt x="90" y="228"/>
                    </a:lnTo>
                    <a:lnTo>
                      <a:pt x="96" y="216"/>
                    </a:lnTo>
                    <a:lnTo>
                      <a:pt x="114" y="228"/>
                    </a:lnTo>
                    <a:lnTo>
                      <a:pt x="114" y="222"/>
                    </a:lnTo>
                    <a:lnTo>
                      <a:pt x="120" y="216"/>
                    </a:lnTo>
                    <a:lnTo>
                      <a:pt x="126" y="216"/>
                    </a:lnTo>
                    <a:lnTo>
                      <a:pt x="132" y="216"/>
                    </a:lnTo>
                    <a:lnTo>
                      <a:pt x="132" y="210"/>
                    </a:lnTo>
                    <a:lnTo>
                      <a:pt x="132" y="198"/>
                    </a:lnTo>
                    <a:lnTo>
                      <a:pt x="132" y="198"/>
                    </a:lnTo>
                    <a:lnTo>
                      <a:pt x="132" y="198"/>
                    </a:lnTo>
                    <a:lnTo>
                      <a:pt x="138" y="198"/>
                    </a:lnTo>
                    <a:lnTo>
                      <a:pt x="150" y="186"/>
                    </a:lnTo>
                    <a:lnTo>
                      <a:pt x="126" y="162"/>
                    </a:lnTo>
                    <a:lnTo>
                      <a:pt x="126" y="150"/>
                    </a:lnTo>
                    <a:lnTo>
                      <a:pt x="114" y="138"/>
                    </a:lnTo>
                    <a:lnTo>
                      <a:pt x="114" y="138"/>
                    </a:lnTo>
                    <a:lnTo>
                      <a:pt x="114" y="138"/>
                    </a:lnTo>
                    <a:lnTo>
                      <a:pt x="126" y="144"/>
                    </a:lnTo>
                    <a:lnTo>
                      <a:pt x="156" y="126"/>
                    </a:lnTo>
                    <a:lnTo>
                      <a:pt x="156" y="120"/>
                    </a:lnTo>
                    <a:lnTo>
                      <a:pt x="168" y="120"/>
                    </a:lnTo>
                    <a:lnTo>
                      <a:pt x="168" y="126"/>
                    </a:lnTo>
                    <a:lnTo>
                      <a:pt x="168" y="120"/>
                    </a:lnTo>
                    <a:lnTo>
                      <a:pt x="168" y="108"/>
                    </a:lnTo>
                    <a:lnTo>
                      <a:pt x="162" y="102"/>
                    </a:lnTo>
                    <a:lnTo>
                      <a:pt x="162" y="72"/>
                    </a:lnTo>
                    <a:lnTo>
                      <a:pt x="156" y="66"/>
                    </a:lnTo>
                    <a:lnTo>
                      <a:pt x="162" y="54"/>
                    </a:lnTo>
                    <a:lnTo>
                      <a:pt x="156" y="36"/>
                    </a:lnTo>
                    <a:lnTo>
                      <a:pt x="126" y="18"/>
                    </a:lnTo>
                    <a:lnTo>
                      <a:pt x="90" y="36"/>
                    </a:lnTo>
                    <a:lnTo>
                      <a:pt x="96" y="18"/>
                    </a:lnTo>
                    <a:lnTo>
                      <a:pt x="78" y="18"/>
                    </a:lnTo>
                    <a:lnTo>
                      <a:pt x="78" y="6"/>
                    </a:lnTo>
                    <a:lnTo>
                      <a:pt x="72" y="6"/>
                    </a:lnTo>
                    <a:lnTo>
                      <a:pt x="60" y="0"/>
                    </a:lnTo>
                    <a:lnTo>
                      <a:pt x="60" y="18"/>
                    </a:lnTo>
                    <a:lnTo>
                      <a:pt x="60" y="18"/>
                    </a:lnTo>
                    <a:lnTo>
                      <a:pt x="66" y="36"/>
                    </a:lnTo>
                    <a:lnTo>
                      <a:pt x="54" y="36"/>
                    </a:lnTo>
                    <a:lnTo>
                      <a:pt x="54" y="54"/>
                    </a:lnTo>
                    <a:lnTo>
                      <a:pt x="36" y="36"/>
                    </a:lnTo>
                    <a:lnTo>
                      <a:pt x="30" y="54"/>
                    </a:lnTo>
                    <a:lnTo>
                      <a:pt x="30" y="60"/>
                    </a:lnTo>
                    <a:lnTo>
                      <a:pt x="3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3" name="Freeform 425"/>
              <p:cNvSpPr>
                <a:spLocks/>
              </p:cNvSpPr>
              <p:nvPr/>
            </p:nvSpPr>
            <p:spPr bwMode="auto">
              <a:xfrm>
                <a:off x="2832" y="1740"/>
                <a:ext cx="6" cy="18"/>
              </a:xfrm>
              <a:custGeom>
                <a:avLst/>
                <a:gdLst>
                  <a:gd name="T0" fmla="*/ 0 w 6"/>
                  <a:gd name="T1" fmla="*/ 0 h 18"/>
                  <a:gd name="T2" fmla="*/ 6 w 6"/>
                  <a:gd name="T3" fmla="*/ 6 h 18"/>
                  <a:gd name="T4" fmla="*/ 6 w 6"/>
                  <a:gd name="T5" fmla="*/ 18 h 18"/>
                  <a:gd name="T6" fmla="*/ 6 w 6"/>
                  <a:gd name="T7" fmla="*/ 6 h 18"/>
                  <a:gd name="T8" fmla="*/ 0 w 6"/>
                  <a:gd name="T9" fmla="*/ 0 h 18"/>
                </a:gdLst>
                <a:ahLst/>
                <a:cxnLst>
                  <a:cxn ang="0">
                    <a:pos x="T0" y="T1"/>
                  </a:cxn>
                  <a:cxn ang="0">
                    <a:pos x="T2" y="T3"/>
                  </a:cxn>
                  <a:cxn ang="0">
                    <a:pos x="T4" y="T5"/>
                  </a:cxn>
                  <a:cxn ang="0">
                    <a:pos x="T6" y="T7"/>
                  </a:cxn>
                  <a:cxn ang="0">
                    <a:pos x="T8" y="T9"/>
                  </a:cxn>
                </a:cxnLst>
                <a:rect l="0" t="0" r="r" b="b"/>
                <a:pathLst>
                  <a:path w="6" h="18">
                    <a:moveTo>
                      <a:pt x="0" y="0"/>
                    </a:moveTo>
                    <a:lnTo>
                      <a:pt x="6" y="6"/>
                    </a:lnTo>
                    <a:lnTo>
                      <a:pt x="6" y="18"/>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4" name="Freeform 426"/>
              <p:cNvSpPr>
                <a:spLocks/>
              </p:cNvSpPr>
              <p:nvPr/>
            </p:nvSpPr>
            <p:spPr bwMode="auto">
              <a:xfrm>
                <a:off x="2832" y="1710"/>
                <a:ext cx="0" cy="30"/>
              </a:xfrm>
              <a:custGeom>
                <a:avLst/>
                <a:gdLst>
                  <a:gd name="T0" fmla="*/ 0 h 30"/>
                  <a:gd name="T1" fmla="*/ 30 h 30"/>
                  <a:gd name="T2" fmla="*/ 0 h 30"/>
                  <a:gd name="T3" fmla="*/ 0 h 30"/>
                </a:gdLst>
                <a:ahLst/>
                <a:cxnLst>
                  <a:cxn ang="0">
                    <a:pos x="0" y="T0"/>
                  </a:cxn>
                  <a:cxn ang="0">
                    <a:pos x="0" y="T1"/>
                  </a:cxn>
                  <a:cxn ang="0">
                    <a:pos x="0" y="T2"/>
                  </a:cxn>
                  <a:cxn ang="0">
                    <a:pos x="0" y="T3"/>
                  </a:cxn>
                </a:cxnLst>
                <a:rect l="0" t="0" r="r" b="b"/>
                <a:pathLst>
                  <a:path h="30">
                    <a:moveTo>
                      <a:pt x="0" y="0"/>
                    </a:moveTo>
                    <a:lnTo>
                      <a:pt x="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5" name="Freeform 427"/>
              <p:cNvSpPr>
                <a:spLocks/>
              </p:cNvSpPr>
              <p:nvPr/>
            </p:nvSpPr>
            <p:spPr bwMode="auto">
              <a:xfrm>
                <a:off x="2784" y="1758"/>
                <a:ext cx="126" cy="72"/>
              </a:xfrm>
              <a:custGeom>
                <a:avLst/>
                <a:gdLst>
                  <a:gd name="T0" fmla="*/ 42 w 126"/>
                  <a:gd name="T1" fmla="*/ 66 h 72"/>
                  <a:gd name="T2" fmla="*/ 54 w 126"/>
                  <a:gd name="T3" fmla="*/ 72 h 72"/>
                  <a:gd name="T4" fmla="*/ 72 w 126"/>
                  <a:gd name="T5" fmla="*/ 60 h 72"/>
                  <a:gd name="T6" fmla="*/ 72 w 126"/>
                  <a:gd name="T7" fmla="*/ 60 h 72"/>
                  <a:gd name="T8" fmla="*/ 72 w 126"/>
                  <a:gd name="T9" fmla="*/ 60 h 72"/>
                  <a:gd name="T10" fmla="*/ 78 w 126"/>
                  <a:gd name="T11" fmla="*/ 60 h 72"/>
                  <a:gd name="T12" fmla="*/ 84 w 126"/>
                  <a:gd name="T13" fmla="*/ 66 h 72"/>
                  <a:gd name="T14" fmla="*/ 90 w 126"/>
                  <a:gd name="T15" fmla="*/ 66 h 72"/>
                  <a:gd name="T16" fmla="*/ 90 w 126"/>
                  <a:gd name="T17" fmla="*/ 66 h 72"/>
                  <a:gd name="T18" fmla="*/ 90 w 126"/>
                  <a:gd name="T19" fmla="*/ 66 h 72"/>
                  <a:gd name="T20" fmla="*/ 90 w 126"/>
                  <a:gd name="T21" fmla="*/ 66 h 72"/>
                  <a:gd name="T22" fmla="*/ 90 w 126"/>
                  <a:gd name="T23" fmla="*/ 72 h 72"/>
                  <a:gd name="T24" fmla="*/ 90 w 126"/>
                  <a:gd name="T25" fmla="*/ 72 h 72"/>
                  <a:gd name="T26" fmla="*/ 96 w 126"/>
                  <a:gd name="T27" fmla="*/ 66 h 72"/>
                  <a:gd name="T28" fmla="*/ 102 w 126"/>
                  <a:gd name="T29" fmla="*/ 66 h 72"/>
                  <a:gd name="T30" fmla="*/ 108 w 126"/>
                  <a:gd name="T31" fmla="*/ 66 h 72"/>
                  <a:gd name="T32" fmla="*/ 114 w 126"/>
                  <a:gd name="T33" fmla="*/ 54 h 72"/>
                  <a:gd name="T34" fmla="*/ 120 w 126"/>
                  <a:gd name="T35" fmla="*/ 48 h 72"/>
                  <a:gd name="T36" fmla="*/ 126 w 126"/>
                  <a:gd name="T37" fmla="*/ 48 h 72"/>
                  <a:gd name="T38" fmla="*/ 120 w 126"/>
                  <a:gd name="T39" fmla="*/ 42 h 72"/>
                  <a:gd name="T40" fmla="*/ 120 w 126"/>
                  <a:gd name="T41" fmla="*/ 36 h 72"/>
                  <a:gd name="T42" fmla="*/ 114 w 126"/>
                  <a:gd name="T43" fmla="*/ 30 h 72"/>
                  <a:gd name="T44" fmla="*/ 96 w 126"/>
                  <a:gd name="T45" fmla="*/ 18 h 72"/>
                  <a:gd name="T46" fmla="*/ 84 w 126"/>
                  <a:gd name="T47" fmla="*/ 24 h 72"/>
                  <a:gd name="T48" fmla="*/ 78 w 126"/>
                  <a:gd name="T49" fmla="*/ 12 h 72"/>
                  <a:gd name="T50" fmla="*/ 60 w 126"/>
                  <a:gd name="T51" fmla="*/ 0 h 72"/>
                  <a:gd name="T52" fmla="*/ 54 w 126"/>
                  <a:gd name="T53" fmla="*/ 6 h 72"/>
                  <a:gd name="T54" fmla="*/ 54 w 126"/>
                  <a:gd name="T55" fmla="*/ 6 h 72"/>
                  <a:gd name="T56" fmla="*/ 54 w 126"/>
                  <a:gd name="T57" fmla="*/ 6 h 72"/>
                  <a:gd name="T58" fmla="*/ 54 w 126"/>
                  <a:gd name="T59" fmla="*/ 0 h 72"/>
                  <a:gd name="T60" fmla="*/ 42 w 126"/>
                  <a:gd name="T61" fmla="*/ 0 h 72"/>
                  <a:gd name="T62" fmla="*/ 42 w 126"/>
                  <a:gd name="T63" fmla="*/ 6 h 72"/>
                  <a:gd name="T64" fmla="*/ 12 w 126"/>
                  <a:gd name="T65" fmla="*/ 24 h 72"/>
                  <a:gd name="T66" fmla="*/ 0 w 126"/>
                  <a:gd name="T67" fmla="*/ 18 h 72"/>
                  <a:gd name="T68" fmla="*/ 12 w 126"/>
                  <a:gd name="T69" fmla="*/ 30 h 72"/>
                  <a:gd name="T70" fmla="*/ 12 w 126"/>
                  <a:gd name="T71" fmla="*/ 42 h 72"/>
                  <a:gd name="T72" fmla="*/ 36 w 126"/>
                  <a:gd name="T73" fmla="*/ 66 h 72"/>
                  <a:gd name="T74" fmla="*/ 42 w 126"/>
                  <a:gd name="T75"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72">
                    <a:moveTo>
                      <a:pt x="42" y="66"/>
                    </a:moveTo>
                    <a:lnTo>
                      <a:pt x="54" y="72"/>
                    </a:lnTo>
                    <a:lnTo>
                      <a:pt x="72" y="60"/>
                    </a:lnTo>
                    <a:lnTo>
                      <a:pt x="72" y="60"/>
                    </a:lnTo>
                    <a:lnTo>
                      <a:pt x="72" y="60"/>
                    </a:lnTo>
                    <a:lnTo>
                      <a:pt x="78" y="60"/>
                    </a:lnTo>
                    <a:lnTo>
                      <a:pt x="84" y="66"/>
                    </a:lnTo>
                    <a:lnTo>
                      <a:pt x="90" y="66"/>
                    </a:lnTo>
                    <a:lnTo>
                      <a:pt x="90" y="66"/>
                    </a:lnTo>
                    <a:lnTo>
                      <a:pt x="90" y="66"/>
                    </a:lnTo>
                    <a:lnTo>
                      <a:pt x="90" y="66"/>
                    </a:lnTo>
                    <a:lnTo>
                      <a:pt x="90" y="72"/>
                    </a:lnTo>
                    <a:lnTo>
                      <a:pt x="90" y="72"/>
                    </a:lnTo>
                    <a:lnTo>
                      <a:pt x="96" y="66"/>
                    </a:lnTo>
                    <a:lnTo>
                      <a:pt x="102" y="66"/>
                    </a:lnTo>
                    <a:lnTo>
                      <a:pt x="108" y="66"/>
                    </a:lnTo>
                    <a:lnTo>
                      <a:pt x="114" y="54"/>
                    </a:lnTo>
                    <a:lnTo>
                      <a:pt x="120" y="48"/>
                    </a:lnTo>
                    <a:lnTo>
                      <a:pt x="126" y="48"/>
                    </a:lnTo>
                    <a:lnTo>
                      <a:pt x="120" y="42"/>
                    </a:lnTo>
                    <a:lnTo>
                      <a:pt x="120" y="36"/>
                    </a:lnTo>
                    <a:lnTo>
                      <a:pt x="114" y="30"/>
                    </a:lnTo>
                    <a:lnTo>
                      <a:pt x="96" y="18"/>
                    </a:lnTo>
                    <a:lnTo>
                      <a:pt x="84" y="24"/>
                    </a:lnTo>
                    <a:lnTo>
                      <a:pt x="78" y="12"/>
                    </a:lnTo>
                    <a:lnTo>
                      <a:pt x="60" y="0"/>
                    </a:lnTo>
                    <a:lnTo>
                      <a:pt x="54" y="6"/>
                    </a:lnTo>
                    <a:lnTo>
                      <a:pt x="54" y="6"/>
                    </a:lnTo>
                    <a:lnTo>
                      <a:pt x="54" y="6"/>
                    </a:lnTo>
                    <a:lnTo>
                      <a:pt x="54" y="0"/>
                    </a:lnTo>
                    <a:lnTo>
                      <a:pt x="42" y="0"/>
                    </a:lnTo>
                    <a:lnTo>
                      <a:pt x="42" y="6"/>
                    </a:lnTo>
                    <a:lnTo>
                      <a:pt x="12" y="24"/>
                    </a:lnTo>
                    <a:lnTo>
                      <a:pt x="0" y="18"/>
                    </a:lnTo>
                    <a:lnTo>
                      <a:pt x="12" y="30"/>
                    </a:lnTo>
                    <a:lnTo>
                      <a:pt x="12" y="42"/>
                    </a:lnTo>
                    <a:lnTo>
                      <a:pt x="36" y="66"/>
                    </a:lnTo>
                    <a:lnTo>
                      <a:pt x="4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6" name="Freeform 428"/>
              <p:cNvSpPr>
                <a:spLocks/>
              </p:cNvSpPr>
              <p:nvPr/>
            </p:nvSpPr>
            <p:spPr bwMode="auto">
              <a:xfrm>
                <a:off x="2904" y="1800"/>
                <a:ext cx="6" cy="6"/>
              </a:xfrm>
              <a:custGeom>
                <a:avLst/>
                <a:gdLst>
                  <a:gd name="T0" fmla="*/ 6 w 6"/>
                  <a:gd name="T1" fmla="*/ 6 h 6"/>
                  <a:gd name="T2" fmla="*/ 0 w 6"/>
                  <a:gd name="T3" fmla="*/ 6 h 6"/>
                  <a:gd name="T4" fmla="*/ 6 w 6"/>
                  <a:gd name="T5" fmla="*/ 6 h 6"/>
                  <a:gd name="T6" fmla="*/ 0 w 6"/>
                  <a:gd name="T7" fmla="*/ 0 h 6"/>
                  <a:gd name="T8" fmla="*/ 0 w 6"/>
                  <a:gd name="T9" fmla="*/ 0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0" y="6"/>
                    </a:ln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7" name="Freeform 429"/>
              <p:cNvSpPr>
                <a:spLocks/>
              </p:cNvSpPr>
              <p:nvPr/>
            </p:nvSpPr>
            <p:spPr bwMode="auto">
              <a:xfrm>
                <a:off x="2874" y="1824"/>
                <a:ext cx="12" cy="6"/>
              </a:xfrm>
              <a:custGeom>
                <a:avLst/>
                <a:gdLst>
                  <a:gd name="T0" fmla="*/ 0 w 12"/>
                  <a:gd name="T1" fmla="*/ 6 h 6"/>
                  <a:gd name="T2" fmla="*/ 6 w 12"/>
                  <a:gd name="T3" fmla="*/ 0 h 6"/>
                  <a:gd name="T4" fmla="*/ 12 w 12"/>
                  <a:gd name="T5" fmla="*/ 0 h 6"/>
                  <a:gd name="T6" fmla="*/ 6 w 12"/>
                  <a:gd name="T7" fmla="*/ 0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6" y="0"/>
                    </a:lnTo>
                    <a:lnTo>
                      <a:pt x="12"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8" name="Freeform 430"/>
              <p:cNvSpPr>
                <a:spLocks/>
              </p:cNvSpPr>
              <p:nvPr/>
            </p:nvSpPr>
            <p:spPr bwMode="auto">
              <a:xfrm>
                <a:off x="2904" y="1794"/>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9" name="Freeform 431"/>
              <p:cNvSpPr>
                <a:spLocks/>
              </p:cNvSpPr>
              <p:nvPr/>
            </p:nvSpPr>
            <p:spPr bwMode="auto">
              <a:xfrm>
                <a:off x="2784" y="1776"/>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0" name="Freeform 432"/>
              <p:cNvSpPr>
                <a:spLocks/>
              </p:cNvSpPr>
              <p:nvPr/>
            </p:nvSpPr>
            <p:spPr bwMode="auto">
              <a:xfrm>
                <a:off x="2838" y="1758"/>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1" name="Rectangle 433"/>
              <p:cNvSpPr>
                <a:spLocks noChangeArrowheads="1"/>
              </p:cNvSpPr>
              <p:nvPr/>
            </p:nvSpPr>
            <p:spPr bwMode="auto">
              <a:xfrm>
                <a:off x="2880" y="184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2" name="Freeform 434"/>
              <p:cNvSpPr>
                <a:spLocks/>
              </p:cNvSpPr>
              <p:nvPr/>
            </p:nvSpPr>
            <p:spPr bwMode="auto">
              <a:xfrm>
                <a:off x="2736" y="1818"/>
                <a:ext cx="144" cy="66"/>
              </a:xfrm>
              <a:custGeom>
                <a:avLst/>
                <a:gdLst>
                  <a:gd name="T0" fmla="*/ 144 w 144"/>
                  <a:gd name="T1" fmla="*/ 30 h 66"/>
                  <a:gd name="T2" fmla="*/ 144 w 144"/>
                  <a:gd name="T3" fmla="*/ 24 h 66"/>
                  <a:gd name="T4" fmla="*/ 138 w 144"/>
                  <a:gd name="T5" fmla="*/ 12 h 66"/>
                  <a:gd name="T6" fmla="*/ 138 w 144"/>
                  <a:gd name="T7" fmla="*/ 12 h 66"/>
                  <a:gd name="T8" fmla="*/ 138 w 144"/>
                  <a:gd name="T9" fmla="*/ 12 h 66"/>
                  <a:gd name="T10" fmla="*/ 138 w 144"/>
                  <a:gd name="T11" fmla="*/ 12 h 66"/>
                  <a:gd name="T12" fmla="*/ 138 w 144"/>
                  <a:gd name="T13" fmla="*/ 6 h 66"/>
                  <a:gd name="T14" fmla="*/ 138 w 144"/>
                  <a:gd name="T15" fmla="*/ 6 h 66"/>
                  <a:gd name="T16" fmla="*/ 132 w 144"/>
                  <a:gd name="T17" fmla="*/ 6 h 66"/>
                  <a:gd name="T18" fmla="*/ 126 w 144"/>
                  <a:gd name="T19" fmla="*/ 0 h 66"/>
                  <a:gd name="T20" fmla="*/ 120 w 144"/>
                  <a:gd name="T21" fmla="*/ 0 h 66"/>
                  <a:gd name="T22" fmla="*/ 102 w 144"/>
                  <a:gd name="T23" fmla="*/ 12 h 66"/>
                  <a:gd name="T24" fmla="*/ 90 w 144"/>
                  <a:gd name="T25" fmla="*/ 6 h 66"/>
                  <a:gd name="T26" fmla="*/ 84 w 144"/>
                  <a:gd name="T27" fmla="*/ 6 h 66"/>
                  <a:gd name="T28" fmla="*/ 84 w 144"/>
                  <a:gd name="T29" fmla="*/ 6 h 66"/>
                  <a:gd name="T30" fmla="*/ 84 w 144"/>
                  <a:gd name="T31" fmla="*/ 6 h 66"/>
                  <a:gd name="T32" fmla="*/ 84 w 144"/>
                  <a:gd name="T33" fmla="*/ 6 h 66"/>
                  <a:gd name="T34" fmla="*/ 72 w 144"/>
                  <a:gd name="T35" fmla="*/ 18 h 66"/>
                  <a:gd name="T36" fmla="*/ 66 w 144"/>
                  <a:gd name="T37" fmla="*/ 18 h 66"/>
                  <a:gd name="T38" fmla="*/ 66 w 144"/>
                  <a:gd name="T39" fmla="*/ 30 h 66"/>
                  <a:gd name="T40" fmla="*/ 66 w 144"/>
                  <a:gd name="T41" fmla="*/ 36 h 66"/>
                  <a:gd name="T42" fmla="*/ 66 w 144"/>
                  <a:gd name="T43" fmla="*/ 36 h 66"/>
                  <a:gd name="T44" fmla="*/ 66 w 144"/>
                  <a:gd name="T45" fmla="*/ 36 h 66"/>
                  <a:gd name="T46" fmla="*/ 60 w 144"/>
                  <a:gd name="T47" fmla="*/ 36 h 66"/>
                  <a:gd name="T48" fmla="*/ 54 w 144"/>
                  <a:gd name="T49" fmla="*/ 36 h 66"/>
                  <a:gd name="T50" fmla="*/ 48 w 144"/>
                  <a:gd name="T51" fmla="*/ 42 h 66"/>
                  <a:gd name="T52" fmla="*/ 48 w 144"/>
                  <a:gd name="T53" fmla="*/ 48 h 66"/>
                  <a:gd name="T54" fmla="*/ 48 w 144"/>
                  <a:gd name="T55" fmla="*/ 48 h 66"/>
                  <a:gd name="T56" fmla="*/ 48 w 144"/>
                  <a:gd name="T57" fmla="*/ 48 h 66"/>
                  <a:gd name="T58" fmla="*/ 30 w 144"/>
                  <a:gd name="T59" fmla="*/ 36 h 66"/>
                  <a:gd name="T60" fmla="*/ 24 w 144"/>
                  <a:gd name="T61" fmla="*/ 48 h 66"/>
                  <a:gd name="T62" fmla="*/ 24 w 144"/>
                  <a:gd name="T63" fmla="*/ 48 h 66"/>
                  <a:gd name="T64" fmla="*/ 24 w 144"/>
                  <a:gd name="T65" fmla="*/ 48 h 66"/>
                  <a:gd name="T66" fmla="*/ 18 w 144"/>
                  <a:gd name="T67" fmla="*/ 42 h 66"/>
                  <a:gd name="T68" fmla="*/ 12 w 144"/>
                  <a:gd name="T69" fmla="*/ 36 h 66"/>
                  <a:gd name="T70" fmla="*/ 0 w 144"/>
                  <a:gd name="T71" fmla="*/ 42 h 66"/>
                  <a:gd name="T72" fmla="*/ 12 w 144"/>
                  <a:gd name="T73" fmla="*/ 48 h 66"/>
                  <a:gd name="T74" fmla="*/ 12 w 144"/>
                  <a:gd name="T75" fmla="*/ 54 h 66"/>
                  <a:gd name="T76" fmla="*/ 12 w 144"/>
                  <a:gd name="T77" fmla="*/ 54 h 66"/>
                  <a:gd name="T78" fmla="*/ 24 w 144"/>
                  <a:gd name="T79" fmla="*/ 60 h 66"/>
                  <a:gd name="T80" fmla="*/ 24 w 144"/>
                  <a:gd name="T81" fmla="*/ 60 h 66"/>
                  <a:gd name="T82" fmla="*/ 24 w 144"/>
                  <a:gd name="T83" fmla="*/ 60 h 66"/>
                  <a:gd name="T84" fmla="*/ 24 w 144"/>
                  <a:gd name="T85" fmla="*/ 60 h 66"/>
                  <a:gd name="T86" fmla="*/ 24 w 144"/>
                  <a:gd name="T87" fmla="*/ 60 h 66"/>
                  <a:gd name="T88" fmla="*/ 54 w 144"/>
                  <a:gd name="T89" fmla="*/ 54 h 66"/>
                  <a:gd name="T90" fmla="*/ 78 w 144"/>
                  <a:gd name="T91" fmla="*/ 66 h 66"/>
                  <a:gd name="T92" fmla="*/ 126 w 144"/>
                  <a:gd name="T93" fmla="*/ 54 h 66"/>
                  <a:gd name="T94" fmla="*/ 126 w 144"/>
                  <a:gd name="T95" fmla="*/ 54 h 66"/>
                  <a:gd name="T96" fmla="*/ 144 w 144"/>
                  <a:gd name="T97"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66">
                    <a:moveTo>
                      <a:pt x="144" y="30"/>
                    </a:moveTo>
                    <a:lnTo>
                      <a:pt x="144" y="24"/>
                    </a:lnTo>
                    <a:lnTo>
                      <a:pt x="138" y="12"/>
                    </a:lnTo>
                    <a:lnTo>
                      <a:pt x="138" y="12"/>
                    </a:lnTo>
                    <a:lnTo>
                      <a:pt x="138" y="12"/>
                    </a:lnTo>
                    <a:lnTo>
                      <a:pt x="138" y="12"/>
                    </a:lnTo>
                    <a:lnTo>
                      <a:pt x="138" y="6"/>
                    </a:lnTo>
                    <a:lnTo>
                      <a:pt x="138" y="6"/>
                    </a:lnTo>
                    <a:lnTo>
                      <a:pt x="132" y="6"/>
                    </a:lnTo>
                    <a:lnTo>
                      <a:pt x="126" y="0"/>
                    </a:lnTo>
                    <a:lnTo>
                      <a:pt x="120" y="0"/>
                    </a:lnTo>
                    <a:lnTo>
                      <a:pt x="102" y="12"/>
                    </a:lnTo>
                    <a:lnTo>
                      <a:pt x="90" y="6"/>
                    </a:lnTo>
                    <a:lnTo>
                      <a:pt x="84" y="6"/>
                    </a:lnTo>
                    <a:lnTo>
                      <a:pt x="84" y="6"/>
                    </a:lnTo>
                    <a:lnTo>
                      <a:pt x="84" y="6"/>
                    </a:lnTo>
                    <a:lnTo>
                      <a:pt x="84" y="6"/>
                    </a:lnTo>
                    <a:lnTo>
                      <a:pt x="72" y="18"/>
                    </a:lnTo>
                    <a:lnTo>
                      <a:pt x="66" y="18"/>
                    </a:lnTo>
                    <a:lnTo>
                      <a:pt x="66" y="30"/>
                    </a:lnTo>
                    <a:lnTo>
                      <a:pt x="66" y="36"/>
                    </a:lnTo>
                    <a:lnTo>
                      <a:pt x="66" y="36"/>
                    </a:lnTo>
                    <a:lnTo>
                      <a:pt x="66" y="36"/>
                    </a:lnTo>
                    <a:lnTo>
                      <a:pt x="60" y="36"/>
                    </a:lnTo>
                    <a:lnTo>
                      <a:pt x="54" y="36"/>
                    </a:lnTo>
                    <a:lnTo>
                      <a:pt x="48" y="42"/>
                    </a:lnTo>
                    <a:lnTo>
                      <a:pt x="48" y="48"/>
                    </a:lnTo>
                    <a:lnTo>
                      <a:pt x="48" y="48"/>
                    </a:lnTo>
                    <a:lnTo>
                      <a:pt x="48" y="48"/>
                    </a:lnTo>
                    <a:lnTo>
                      <a:pt x="30" y="36"/>
                    </a:lnTo>
                    <a:lnTo>
                      <a:pt x="24" y="48"/>
                    </a:lnTo>
                    <a:lnTo>
                      <a:pt x="24" y="48"/>
                    </a:lnTo>
                    <a:lnTo>
                      <a:pt x="24" y="48"/>
                    </a:lnTo>
                    <a:lnTo>
                      <a:pt x="18" y="42"/>
                    </a:lnTo>
                    <a:lnTo>
                      <a:pt x="12" y="36"/>
                    </a:lnTo>
                    <a:lnTo>
                      <a:pt x="0" y="42"/>
                    </a:lnTo>
                    <a:lnTo>
                      <a:pt x="12" y="48"/>
                    </a:lnTo>
                    <a:lnTo>
                      <a:pt x="12" y="54"/>
                    </a:lnTo>
                    <a:lnTo>
                      <a:pt x="12" y="54"/>
                    </a:lnTo>
                    <a:lnTo>
                      <a:pt x="24" y="60"/>
                    </a:lnTo>
                    <a:lnTo>
                      <a:pt x="24" y="60"/>
                    </a:lnTo>
                    <a:lnTo>
                      <a:pt x="24" y="60"/>
                    </a:lnTo>
                    <a:lnTo>
                      <a:pt x="24" y="60"/>
                    </a:lnTo>
                    <a:lnTo>
                      <a:pt x="24" y="60"/>
                    </a:lnTo>
                    <a:lnTo>
                      <a:pt x="54" y="54"/>
                    </a:lnTo>
                    <a:lnTo>
                      <a:pt x="78" y="66"/>
                    </a:lnTo>
                    <a:lnTo>
                      <a:pt x="126" y="54"/>
                    </a:lnTo>
                    <a:lnTo>
                      <a:pt x="126" y="54"/>
                    </a:lnTo>
                    <a:lnTo>
                      <a:pt x="14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3" name="Rectangle 435"/>
              <p:cNvSpPr>
                <a:spLocks noChangeArrowheads="1"/>
              </p:cNvSpPr>
              <p:nvPr/>
            </p:nvSpPr>
            <p:spPr bwMode="auto">
              <a:xfrm>
                <a:off x="2880" y="1842"/>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4" name="Freeform 436"/>
              <p:cNvSpPr>
                <a:spLocks/>
              </p:cNvSpPr>
              <p:nvPr/>
            </p:nvSpPr>
            <p:spPr bwMode="auto">
              <a:xfrm>
                <a:off x="2874" y="1830"/>
                <a:ext cx="6" cy="12"/>
              </a:xfrm>
              <a:custGeom>
                <a:avLst/>
                <a:gdLst>
                  <a:gd name="T0" fmla="*/ 6 w 6"/>
                  <a:gd name="T1" fmla="*/ 12 h 12"/>
                  <a:gd name="T2" fmla="*/ 6 w 6"/>
                  <a:gd name="T3" fmla="*/ 12 h 12"/>
                  <a:gd name="T4" fmla="*/ 0 w 6"/>
                  <a:gd name="T5" fmla="*/ 0 h 12"/>
                  <a:gd name="T6" fmla="*/ 0 w 6"/>
                  <a:gd name="T7" fmla="*/ 0 h 12"/>
                  <a:gd name="T8" fmla="*/ 6 w 6"/>
                  <a:gd name="T9" fmla="*/ 12 h 12"/>
                </a:gdLst>
                <a:ahLst/>
                <a:cxnLst>
                  <a:cxn ang="0">
                    <a:pos x="T0" y="T1"/>
                  </a:cxn>
                  <a:cxn ang="0">
                    <a:pos x="T2" y="T3"/>
                  </a:cxn>
                  <a:cxn ang="0">
                    <a:pos x="T4" y="T5"/>
                  </a:cxn>
                  <a:cxn ang="0">
                    <a:pos x="T6" y="T7"/>
                  </a:cxn>
                  <a:cxn ang="0">
                    <a:pos x="T8" y="T9"/>
                  </a:cxn>
                </a:cxnLst>
                <a:rect l="0" t="0" r="r" b="b"/>
                <a:pathLst>
                  <a:path w="6" h="12">
                    <a:moveTo>
                      <a:pt x="6" y="12"/>
                    </a:moveTo>
                    <a:lnTo>
                      <a:pt x="6" y="12"/>
                    </a:lnTo>
                    <a:lnTo>
                      <a:pt x="0"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5" name="Freeform 437"/>
              <p:cNvSpPr>
                <a:spLocks/>
              </p:cNvSpPr>
              <p:nvPr/>
            </p:nvSpPr>
            <p:spPr bwMode="auto">
              <a:xfrm>
                <a:off x="2754" y="1860"/>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6" name="Freeform 438"/>
              <p:cNvSpPr>
                <a:spLocks/>
              </p:cNvSpPr>
              <p:nvPr/>
            </p:nvSpPr>
            <p:spPr bwMode="auto">
              <a:xfrm>
                <a:off x="2808" y="1824"/>
                <a:ext cx="12" cy="12"/>
              </a:xfrm>
              <a:custGeom>
                <a:avLst/>
                <a:gdLst>
                  <a:gd name="T0" fmla="*/ 12 w 12"/>
                  <a:gd name="T1" fmla="*/ 0 h 12"/>
                  <a:gd name="T2" fmla="*/ 0 w 12"/>
                  <a:gd name="T3" fmla="*/ 12 h 12"/>
                  <a:gd name="T4" fmla="*/ 12 w 12"/>
                  <a:gd name="T5" fmla="*/ 0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7" name="Freeform 439"/>
              <p:cNvSpPr>
                <a:spLocks/>
              </p:cNvSpPr>
              <p:nvPr/>
            </p:nvSpPr>
            <p:spPr bwMode="auto">
              <a:xfrm>
                <a:off x="2796" y="1854"/>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8" name="Rectangle 440"/>
              <p:cNvSpPr>
                <a:spLocks noChangeArrowheads="1"/>
              </p:cNvSpPr>
              <p:nvPr/>
            </p:nvSpPr>
            <p:spPr bwMode="auto">
              <a:xfrm>
                <a:off x="2784" y="1860"/>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9" name="Freeform 441"/>
              <p:cNvSpPr>
                <a:spLocks/>
              </p:cNvSpPr>
              <p:nvPr/>
            </p:nvSpPr>
            <p:spPr bwMode="auto">
              <a:xfrm>
                <a:off x="2802" y="1836"/>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0" name="Freeform 442"/>
              <p:cNvSpPr>
                <a:spLocks/>
              </p:cNvSpPr>
              <p:nvPr/>
            </p:nvSpPr>
            <p:spPr bwMode="auto">
              <a:xfrm>
                <a:off x="2820" y="1818"/>
                <a:ext cx="36" cy="12"/>
              </a:xfrm>
              <a:custGeom>
                <a:avLst/>
                <a:gdLst>
                  <a:gd name="T0" fmla="*/ 18 w 36"/>
                  <a:gd name="T1" fmla="*/ 12 h 12"/>
                  <a:gd name="T2" fmla="*/ 6 w 36"/>
                  <a:gd name="T3" fmla="*/ 6 h 12"/>
                  <a:gd name="T4" fmla="*/ 0 w 36"/>
                  <a:gd name="T5" fmla="*/ 6 h 12"/>
                  <a:gd name="T6" fmla="*/ 0 w 36"/>
                  <a:gd name="T7" fmla="*/ 6 h 12"/>
                  <a:gd name="T8" fmla="*/ 6 w 36"/>
                  <a:gd name="T9" fmla="*/ 6 h 12"/>
                  <a:gd name="T10" fmla="*/ 18 w 36"/>
                  <a:gd name="T11" fmla="*/ 12 h 12"/>
                  <a:gd name="T12" fmla="*/ 36 w 36"/>
                  <a:gd name="T13" fmla="*/ 0 h 12"/>
                  <a:gd name="T14" fmla="*/ 36 w 36"/>
                  <a:gd name="T15" fmla="*/ 0 h 12"/>
                  <a:gd name="T16" fmla="*/ 18 w 3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2">
                    <a:moveTo>
                      <a:pt x="18" y="12"/>
                    </a:moveTo>
                    <a:lnTo>
                      <a:pt x="6" y="6"/>
                    </a:lnTo>
                    <a:lnTo>
                      <a:pt x="0" y="6"/>
                    </a:lnTo>
                    <a:lnTo>
                      <a:pt x="0" y="6"/>
                    </a:lnTo>
                    <a:lnTo>
                      <a:pt x="6" y="6"/>
                    </a:lnTo>
                    <a:lnTo>
                      <a:pt x="18" y="12"/>
                    </a:lnTo>
                    <a:lnTo>
                      <a:pt x="36" y="0"/>
                    </a:lnTo>
                    <a:lnTo>
                      <a:pt x="36"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1" name="Freeform 443"/>
              <p:cNvSpPr>
                <a:spLocks/>
              </p:cNvSpPr>
              <p:nvPr/>
            </p:nvSpPr>
            <p:spPr bwMode="auto">
              <a:xfrm>
                <a:off x="2874" y="1824"/>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2" name="Freeform 444"/>
              <p:cNvSpPr>
                <a:spLocks/>
              </p:cNvSpPr>
              <p:nvPr/>
            </p:nvSpPr>
            <p:spPr bwMode="auto">
              <a:xfrm>
                <a:off x="2862" y="1818"/>
                <a:ext cx="12" cy="6"/>
              </a:xfrm>
              <a:custGeom>
                <a:avLst/>
                <a:gdLst>
                  <a:gd name="T0" fmla="*/ 6 w 12"/>
                  <a:gd name="T1" fmla="*/ 6 h 6"/>
                  <a:gd name="T2" fmla="*/ 0 w 12"/>
                  <a:gd name="T3" fmla="*/ 0 h 6"/>
                  <a:gd name="T4" fmla="*/ 6 w 12"/>
                  <a:gd name="T5" fmla="*/ 6 h 6"/>
                  <a:gd name="T6" fmla="*/ 12 w 12"/>
                  <a:gd name="T7" fmla="*/ 6 h 6"/>
                  <a:gd name="T8" fmla="*/ 12 w 12"/>
                  <a:gd name="T9" fmla="*/ 6 h 6"/>
                  <a:gd name="T10" fmla="*/ 6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6" y="6"/>
                    </a:moveTo>
                    <a:lnTo>
                      <a:pt x="0" y="0"/>
                    </a:lnTo>
                    <a:lnTo>
                      <a:pt x="6" y="6"/>
                    </a:lnTo>
                    <a:lnTo>
                      <a:pt x="12" y="6"/>
                    </a:lnTo>
                    <a:lnTo>
                      <a:pt x="12"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3" name="Freeform 445"/>
              <p:cNvSpPr>
                <a:spLocks/>
              </p:cNvSpPr>
              <p:nvPr/>
            </p:nvSpPr>
            <p:spPr bwMode="auto">
              <a:xfrm>
                <a:off x="2718" y="1548"/>
                <a:ext cx="48" cy="96"/>
              </a:xfrm>
              <a:custGeom>
                <a:avLst/>
                <a:gdLst>
                  <a:gd name="T0" fmla="*/ 24 w 48"/>
                  <a:gd name="T1" fmla="*/ 96 h 96"/>
                  <a:gd name="T2" fmla="*/ 24 w 48"/>
                  <a:gd name="T3" fmla="*/ 90 h 96"/>
                  <a:gd name="T4" fmla="*/ 36 w 48"/>
                  <a:gd name="T5" fmla="*/ 48 h 96"/>
                  <a:gd name="T6" fmla="*/ 48 w 48"/>
                  <a:gd name="T7" fmla="*/ 42 h 96"/>
                  <a:gd name="T8" fmla="*/ 36 w 48"/>
                  <a:gd name="T9" fmla="*/ 36 h 96"/>
                  <a:gd name="T10" fmla="*/ 42 w 48"/>
                  <a:gd name="T11" fmla="*/ 12 h 96"/>
                  <a:gd name="T12" fmla="*/ 42 w 48"/>
                  <a:gd name="T13" fmla="*/ 0 h 96"/>
                  <a:gd name="T14" fmla="*/ 24 w 48"/>
                  <a:gd name="T15" fmla="*/ 12 h 96"/>
                  <a:gd name="T16" fmla="*/ 0 w 48"/>
                  <a:gd name="T17" fmla="*/ 24 h 96"/>
                  <a:gd name="T18" fmla="*/ 0 w 48"/>
                  <a:gd name="T19" fmla="*/ 72 h 96"/>
                  <a:gd name="T20" fmla="*/ 6 w 48"/>
                  <a:gd name="T21" fmla="*/ 78 h 96"/>
                  <a:gd name="T22" fmla="*/ 12 w 48"/>
                  <a:gd name="T23" fmla="*/ 90 h 96"/>
                  <a:gd name="T24" fmla="*/ 12 w 48"/>
                  <a:gd name="T25" fmla="*/ 90 h 96"/>
                  <a:gd name="T26" fmla="*/ 12 w 48"/>
                  <a:gd name="T27" fmla="*/ 90 h 96"/>
                  <a:gd name="T28" fmla="*/ 24 w 48"/>
                  <a:gd name="T2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96">
                    <a:moveTo>
                      <a:pt x="24" y="96"/>
                    </a:moveTo>
                    <a:lnTo>
                      <a:pt x="24" y="90"/>
                    </a:lnTo>
                    <a:lnTo>
                      <a:pt x="36" y="48"/>
                    </a:lnTo>
                    <a:lnTo>
                      <a:pt x="48" y="42"/>
                    </a:lnTo>
                    <a:lnTo>
                      <a:pt x="36" y="36"/>
                    </a:lnTo>
                    <a:lnTo>
                      <a:pt x="42" y="12"/>
                    </a:lnTo>
                    <a:lnTo>
                      <a:pt x="42" y="0"/>
                    </a:lnTo>
                    <a:lnTo>
                      <a:pt x="24" y="12"/>
                    </a:lnTo>
                    <a:lnTo>
                      <a:pt x="0" y="24"/>
                    </a:lnTo>
                    <a:lnTo>
                      <a:pt x="0" y="72"/>
                    </a:lnTo>
                    <a:lnTo>
                      <a:pt x="6" y="78"/>
                    </a:lnTo>
                    <a:lnTo>
                      <a:pt x="12" y="90"/>
                    </a:lnTo>
                    <a:lnTo>
                      <a:pt x="12" y="90"/>
                    </a:lnTo>
                    <a:lnTo>
                      <a:pt x="12" y="90"/>
                    </a:lnTo>
                    <a:lnTo>
                      <a:pt x="2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4" name="Freeform 446"/>
              <p:cNvSpPr>
                <a:spLocks/>
              </p:cNvSpPr>
              <p:nvPr/>
            </p:nvSpPr>
            <p:spPr bwMode="auto">
              <a:xfrm>
                <a:off x="2772" y="1638"/>
                <a:ext cx="12" cy="12"/>
              </a:xfrm>
              <a:custGeom>
                <a:avLst/>
                <a:gdLst>
                  <a:gd name="T0" fmla="*/ 6 w 12"/>
                  <a:gd name="T1" fmla="*/ 6 h 12"/>
                  <a:gd name="T2" fmla="*/ 0 w 12"/>
                  <a:gd name="T3" fmla="*/ 0 h 12"/>
                  <a:gd name="T4" fmla="*/ 0 w 12"/>
                  <a:gd name="T5" fmla="*/ 6 h 12"/>
                  <a:gd name="T6" fmla="*/ 6 w 12"/>
                  <a:gd name="T7" fmla="*/ 12 h 12"/>
                  <a:gd name="T8" fmla="*/ 12 w 12"/>
                  <a:gd name="T9" fmla="*/ 12 h 12"/>
                  <a:gd name="T10" fmla="*/ 12 w 12"/>
                  <a:gd name="T11" fmla="*/ 0 h 12"/>
                  <a:gd name="T12" fmla="*/ 6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6"/>
                    </a:moveTo>
                    <a:lnTo>
                      <a:pt x="0" y="0"/>
                    </a:lnTo>
                    <a:lnTo>
                      <a:pt x="0" y="6"/>
                    </a:lnTo>
                    <a:lnTo>
                      <a:pt x="6" y="12"/>
                    </a:lnTo>
                    <a:lnTo>
                      <a:pt x="12" y="12"/>
                    </a:lnTo>
                    <a:lnTo>
                      <a:pt x="12"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5" name="Freeform 447"/>
              <p:cNvSpPr>
                <a:spLocks/>
              </p:cNvSpPr>
              <p:nvPr/>
            </p:nvSpPr>
            <p:spPr bwMode="auto">
              <a:xfrm>
                <a:off x="2748" y="1620"/>
                <a:ext cx="18" cy="18"/>
              </a:xfrm>
              <a:custGeom>
                <a:avLst/>
                <a:gdLst>
                  <a:gd name="T0" fmla="*/ 12 w 18"/>
                  <a:gd name="T1" fmla="*/ 0 h 18"/>
                  <a:gd name="T2" fmla="*/ 12 w 18"/>
                  <a:gd name="T3" fmla="*/ 0 h 18"/>
                  <a:gd name="T4" fmla="*/ 6 w 18"/>
                  <a:gd name="T5" fmla="*/ 0 h 18"/>
                  <a:gd name="T6" fmla="*/ 0 w 18"/>
                  <a:gd name="T7" fmla="*/ 0 h 18"/>
                  <a:gd name="T8" fmla="*/ 6 w 18"/>
                  <a:gd name="T9" fmla="*/ 12 h 18"/>
                  <a:gd name="T10" fmla="*/ 12 w 18"/>
                  <a:gd name="T11" fmla="*/ 18 h 18"/>
                  <a:gd name="T12" fmla="*/ 18 w 18"/>
                  <a:gd name="T13" fmla="*/ 12 h 18"/>
                  <a:gd name="T14" fmla="*/ 18 w 18"/>
                  <a:gd name="T15" fmla="*/ 0 h 18"/>
                  <a:gd name="T16" fmla="*/ 12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2" y="0"/>
                    </a:moveTo>
                    <a:lnTo>
                      <a:pt x="12" y="0"/>
                    </a:lnTo>
                    <a:lnTo>
                      <a:pt x="6" y="0"/>
                    </a:lnTo>
                    <a:lnTo>
                      <a:pt x="0" y="0"/>
                    </a:lnTo>
                    <a:lnTo>
                      <a:pt x="6" y="12"/>
                    </a:lnTo>
                    <a:lnTo>
                      <a:pt x="12" y="18"/>
                    </a:lnTo>
                    <a:lnTo>
                      <a:pt x="18" y="12"/>
                    </a:lnTo>
                    <a:lnTo>
                      <a:pt x="18"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6" name="Freeform 448"/>
              <p:cNvSpPr>
                <a:spLocks/>
              </p:cNvSpPr>
              <p:nvPr/>
            </p:nvSpPr>
            <p:spPr bwMode="auto">
              <a:xfrm>
                <a:off x="2772" y="1602"/>
                <a:ext cx="30" cy="36"/>
              </a:xfrm>
              <a:custGeom>
                <a:avLst/>
                <a:gdLst>
                  <a:gd name="T0" fmla="*/ 6 w 30"/>
                  <a:gd name="T1" fmla="*/ 30 h 36"/>
                  <a:gd name="T2" fmla="*/ 12 w 30"/>
                  <a:gd name="T3" fmla="*/ 30 h 36"/>
                  <a:gd name="T4" fmla="*/ 12 w 30"/>
                  <a:gd name="T5" fmla="*/ 36 h 36"/>
                  <a:gd name="T6" fmla="*/ 18 w 30"/>
                  <a:gd name="T7" fmla="*/ 36 h 36"/>
                  <a:gd name="T8" fmla="*/ 18 w 30"/>
                  <a:gd name="T9" fmla="*/ 30 h 36"/>
                  <a:gd name="T10" fmla="*/ 24 w 30"/>
                  <a:gd name="T11" fmla="*/ 24 h 36"/>
                  <a:gd name="T12" fmla="*/ 18 w 30"/>
                  <a:gd name="T13" fmla="*/ 18 h 36"/>
                  <a:gd name="T14" fmla="*/ 30 w 30"/>
                  <a:gd name="T15" fmla="*/ 6 h 36"/>
                  <a:gd name="T16" fmla="*/ 24 w 30"/>
                  <a:gd name="T17" fmla="*/ 0 h 36"/>
                  <a:gd name="T18" fmla="*/ 18 w 30"/>
                  <a:gd name="T19" fmla="*/ 0 h 36"/>
                  <a:gd name="T20" fmla="*/ 18 w 30"/>
                  <a:gd name="T21" fmla="*/ 12 h 36"/>
                  <a:gd name="T22" fmla="*/ 12 w 30"/>
                  <a:gd name="T23" fmla="*/ 6 h 36"/>
                  <a:gd name="T24" fmla="*/ 6 w 30"/>
                  <a:gd name="T25" fmla="*/ 12 h 36"/>
                  <a:gd name="T26" fmla="*/ 0 w 30"/>
                  <a:gd name="T27" fmla="*/ 12 h 36"/>
                  <a:gd name="T28" fmla="*/ 0 w 30"/>
                  <a:gd name="T29" fmla="*/ 18 h 36"/>
                  <a:gd name="T30" fmla="*/ 6 w 30"/>
                  <a:gd name="T3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6">
                    <a:moveTo>
                      <a:pt x="6" y="30"/>
                    </a:moveTo>
                    <a:lnTo>
                      <a:pt x="12" y="30"/>
                    </a:lnTo>
                    <a:lnTo>
                      <a:pt x="12" y="36"/>
                    </a:lnTo>
                    <a:lnTo>
                      <a:pt x="18" y="36"/>
                    </a:lnTo>
                    <a:lnTo>
                      <a:pt x="18" y="30"/>
                    </a:lnTo>
                    <a:lnTo>
                      <a:pt x="24" y="24"/>
                    </a:lnTo>
                    <a:lnTo>
                      <a:pt x="18" y="18"/>
                    </a:lnTo>
                    <a:lnTo>
                      <a:pt x="30" y="6"/>
                    </a:lnTo>
                    <a:lnTo>
                      <a:pt x="24" y="0"/>
                    </a:lnTo>
                    <a:lnTo>
                      <a:pt x="18" y="0"/>
                    </a:lnTo>
                    <a:lnTo>
                      <a:pt x="18" y="12"/>
                    </a:lnTo>
                    <a:lnTo>
                      <a:pt x="12" y="6"/>
                    </a:lnTo>
                    <a:lnTo>
                      <a:pt x="6" y="12"/>
                    </a:lnTo>
                    <a:lnTo>
                      <a:pt x="0" y="12"/>
                    </a:lnTo>
                    <a:lnTo>
                      <a:pt x="0"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7" name="Freeform 449"/>
              <p:cNvSpPr>
                <a:spLocks/>
              </p:cNvSpPr>
              <p:nvPr/>
            </p:nvSpPr>
            <p:spPr bwMode="auto">
              <a:xfrm>
                <a:off x="2730" y="1638"/>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8" name="Freeform 450"/>
              <p:cNvSpPr>
                <a:spLocks/>
              </p:cNvSpPr>
              <p:nvPr/>
            </p:nvSpPr>
            <p:spPr bwMode="auto">
              <a:xfrm>
                <a:off x="2640" y="1686"/>
                <a:ext cx="60" cy="84"/>
              </a:xfrm>
              <a:custGeom>
                <a:avLst/>
                <a:gdLst>
                  <a:gd name="T0" fmla="*/ 18 w 60"/>
                  <a:gd name="T1" fmla="*/ 60 h 84"/>
                  <a:gd name="T2" fmla="*/ 30 w 60"/>
                  <a:gd name="T3" fmla="*/ 66 h 84"/>
                  <a:gd name="T4" fmla="*/ 30 w 60"/>
                  <a:gd name="T5" fmla="*/ 66 h 84"/>
                  <a:gd name="T6" fmla="*/ 30 w 60"/>
                  <a:gd name="T7" fmla="*/ 66 h 84"/>
                  <a:gd name="T8" fmla="*/ 30 w 60"/>
                  <a:gd name="T9" fmla="*/ 78 h 84"/>
                  <a:gd name="T10" fmla="*/ 36 w 60"/>
                  <a:gd name="T11" fmla="*/ 84 h 84"/>
                  <a:gd name="T12" fmla="*/ 36 w 60"/>
                  <a:gd name="T13" fmla="*/ 48 h 84"/>
                  <a:gd name="T14" fmla="*/ 36 w 60"/>
                  <a:gd name="T15" fmla="*/ 48 h 84"/>
                  <a:gd name="T16" fmla="*/ 36 w 60"/>
                  <a:gd name="T17" fmla="*/ 48 h 84"/>
                  <a:gd name="T18" fmla="*/ 48 w 60"/>
                  <a:gd name="T19" fmla="*/ 48 h 84"/>
                  <a:gd name="T20" fmla="*/ 60 w 60"/>
                  <a:gd name="T21" fmla="*/ 30 h 84"/>
                  <a:gd name="T22" fmla="*/ 54 w 60"/>
                  <a:gd name="T23" fmla="*/ 30 h 84"/>
                  <a:gd name="T24" fmla="*/ 54 w 60"/>
                  <a:gd name="T25" fmla="*/ 30 h 84"/>
                  <a:gd name="T26" fmla="*/ 54 w 60"/>
                  <a:gd name="T27" fmla="*/ 30 h 84"/>
                  <a:gd name="T28" fmla="*/ 60 w 60"/>
                  <a:gd name="T29" fmla="*/ 12 h 84"/>
                  <a:gd name="T30" fmla="*/ 60 w 60"/>
                  <a:gd name="T31" fmla="*/ 6 h 84"/>
                  <a:gd name="T32" fmla="*/ 60 w 60"/>
                  <a:gd name="T33" fmla="*/ 6 h 84"/>
                  <a:gd name="T34" fmla="*/ 48 w 60"/>
                  <a:gd name="T35" fmla="*/ 0 h 84"/>
                  <a:gd name="T36" fmla="*/ 24 w 60"/>
                  <a:gd name="T37" fmla="*/ 12 h 84"/>
                  <a:gd name="T38" fmla="*/ 6 w 60"/>
                  <a:gd name="T39" fmla="*/ 48 h 84"/>
                  <a:gd name="T40" fmla="*/ 12 w 60"/>
                  <a:gd name="T41" fmla="*/ 54 h 84"/>
                  <a:gd name="T42" fmla="*/ 0 w 60"/>
                  <a:gd name="T43" fmla="*/ 60 h 84"/>
                  <a:gd name="T44" fmla="*/ 6 w 60"/>
                  <a:gd name="T45" fmla="*/ 60 h 84"/>
                  <a:gd name="T46" fmla="*/ 18 w 60"/>
                  <a:gd name="T47"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4">
                    <a:moveTo>
                      <a:pt x="18" y="60"/>
                    </a:moveTo>
                    <a:lnTo>
                      <a:pt x="30" y="66"/>
                    </a:lnTo>
                    <a:lnTo>
                      <a:pt x="30" y="66"/>
                    </a:lnTo>
                    <a:lnTo>
                      <a:pt x="30" y="66"/>
                    </a:lnTo>
                    <a:lnTo>
                      <a:pt x="30" y="78"/>
                    </a:lnTo>
                    <a:lnTo>
                      <a:pt x="36" y="84"/>
                    </a:lnTo>
                    <a:lnTo>
                      <a:pt x="36" y="48"/>
                    </a:lnTo>
                    <a:lnTo>
                      <a:pt x="36" y="48"/>
                    </a:lnTo>
                    <a:lnTo>
                      <a:pt x="36" y="48"/>
                    </a:lnTo>
                    <a:lnTo>
                      <a:pt x="48" y="48"/>
                    </a:lnTo>
                    <a:lnTo>
                      <a:pt x="60" y="30"/>
                    </a:lnTo>
                    <a:lnTo>
                      <a:pt x="54" y="30"/>
                    </a:lnTo>
                    <a:lnTo>
                      <a:pt x="54" y="30"/>
                    </a:lnTo>
                    <a:lnTo>
                      <a:pt x="54" y="30"/>
                    </a:lnTo>
                    <a:lnTo>
                      <a:pt x="60" y="12"/>
                    </a:lnTo>
                    <a:lnTo>
                      <a:pt x="60" y="6"/>
                    </a:lnTo>
                    <a:lnTo>
                      <a:pt x="60" y="6"/>
                    </a:lnTo>
                    <a:lnTo>
                      <a:pt x="48" y="0"/>
                    </a:lnTo>
                    <a:lnTo>
                      <a:pt x="24" y="12"/>
                    </a:lnTo>
                    <a:lnTo>
                      <a:pt x="6" y="48"/>
                    </a:lnTo>
                    <a:lnTo>
                      <a:pt x="12" y="54"/>
                    </a:lnTo>
                    <a:lnTo>
                      <a:pt x="0" y="60"/>
                    </a:lnTo>
                    <a:lnTo>
                      <a:pt x="6" y="60"/>
                    </a:lnTo>
                    <a:lnTo>
                      <a:pt x="18"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9" name="Freeform 451"/>
              <p:cNvSpPr>
                <a:spLocks/>
              </p:cNvSpPr>
              <p:nvPr/>
            </p:nvSpPr>
            <p:spPr bwMode="auto">
              <a:xfrm>
                <a:off x="2700" y="169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0" name="Freeform 452"/>
              <p:cNvSpPr>
                <a:spLocks/>
              </p:cNvSpPr>
              <p:nvPr/>
            </p:nvSpPr>
            <p:spPr bwMode="auto">
              <a:xfrm>
                <a:off x="2676" y="1734"/>
                <a:ext cx="12" cy="0"/>
              </a:xfrm>
              <a:custGeom>
                <a:avLst/>
                <a:gdLst>
                  <a:gd name="T0" fmla="*/ 0 w 12"/>
                  <a:gd name="T1" fmla="*/ 0 w 12"/>
                  <a:gd name="T2" fmla="*/ 12 w 12"/>
                  <a:gd name="T3" fmla="*/ 0 w 12"/>
                </a:gdLst>
                <a:ahLst/>
                <a:cxnLst>
                  <a:cxn ang="0">
                    <a:pos x="T0" y="0"/>
                  </a:cxn>
                  <a:cxn ang="0">
                    <a:pos x="T1" y="0"/>
                  </a:cxn>
                  <a:cxn ang="0">
                    <a:pos x="T2" y="0"/>
                  </a:cxn>
                  <a:cxn ang="0">
                    <a:pos x="T3" y="0"/>
                  </a:cxn>
                </a:cxnLst>
                <a:rect l="0" t="0" r="r" b="b"/>
                <a:pathLst>
                  <a:path w="12">
                    <a:moveTo>
                      <a:pt x="0" y="0"/>
                    </a:moveTo>
                    <a:lnTo>
                      <a:pt x="0" y="0"/>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1" name="Freeform 453"/>
              <p:cNvSpPr>
                <a:spLocks/>
              </p:cNvSpPr>
              <p:nvPr/>
            </p:nvSpPr>
            <p:spPr bwMode="auto">
              <a:xfrm>
                <a:off x="2688" y="1716"/>
                <a:ext cx="12" cy="18"/>
              </a:xfrm>
              <a:custGeom>
                <a:avLst/>
                <a:gdLst>
                  <a:gd name="T0" fmla="*/ 6 w 12"/>
                  <a:gd name="T1" fmla="*/ 0 h 18"/>
                  <a:gd name="T2" fmla="*/ 6 w 12"/>
                  <a:gd name="T3" fmla="*/ 0 h 18"/>
                  <a:gd name="T4" fmla="*/ 12 w 12"/>
                  <a:gd name="T5" fmla="*/ 0 h 18"/>
                  <a:gd name="T6" fmla="*/ 0 w 12"/>
                  <a:gd name="T7" fmla="*/ 18 h 18"/>
                  <a:gd name="T8" fmla="*/ 12 w 12"/>
                  <a:gd name="T9" fmla="*/ 0 h 18"/>
                  <a:gd name="T10" fmla="*/ 6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6" y="0"/>
                    </a:moveTo>
                    <a:lnTo>
                      <a:pt x="6" y="0"/>
                    </a:lnTo>
                    <a:lnTo>
                      <a:pt x="12" y="0"/>
                    </a:lnTo>
                    <a:lnTo>
                      <a:pt x="0" y="18"/>
                    </a:lnTo>
                    <a:lnTo>
                      <a:pt x="12"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2" name="Freeform 454"/>
              <p:cNvSpPr>
                <a:spLocks/>
              </p:cNvSpPr>
              <p:nvPr/>
            </p:nvSpPr>
            <p:spPr bwMode="auto">
              <a:xfrm>
                <a:off x="2670" y="1782"/>
                <a:ext cx="12" cy="18"/>
              </a:xfrm>
              <a:custGeom>
                <a:avLst/>
                <a:gdLst>
                  <a:gd name="T0" fmla="*/ 12 w 12"/>
                  <a:gd name="T1" fmla="*/ 6 h 18"/>
                  <a:gd name="T2" fmla="*/ 6 w 12"/>
                  <a:gd name="T3" fmla="*/ 0 h 18"/>
                  <a:gd name="T4" fmla="*/ 0 w 12"/>
                  <a:gd name="T5" fmla="*/ 6 h 18"/>
                  <a:gd name="T6" fmla="*/ 0 w 12"/>
                  <a:gd name="T7" fmla="*/ 18 h 18"/>
                  <a:gd name="T8" fmla="*/ 12 w 12"/>
                  <a:gd name="T9" fmla="*/ 18 h 18"/>
                  <a:gd name="T10" fmla="*/ 12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12" y="6"/>
                    </a:moveTo>
                    <a:lnTo>
                      <a:pt x="6" y="0"/>
                    </a:lnTo>
                    <a:lnTo>
                      <a:pt x="0" y="6"/>
                    </a:lnTo>
                    <a:lnTo>
                      <a:pt x="0" y="18"/>
                    </a:lnTo>
                    <a:lnTo>
                      <a:pt x="12" y="18"/>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3" name="Freeform 455"/>
              <p:cNvSpPr>
                <a:spLocks/>
              </p:cNvSpPr>
              <p:nvPr/>
            </p:nvSpPr>
            <p:spPr bwMode="auto">
              <a:xfrm>
                <a:off x="2682" y="1788"/>
                <a:ext cx="0" cy="12"/>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4" name="Rectangle 456"/>
              <p:cNvSpPr>
                <a:spLocks noChangeArrowheads="1"/>
              </p:cNvSpPr>
              <p:nvPr/>
            </p:nvSpPr>
            <p:spPr bwMode="auto">
              <a:xfrm>
                <a:off x="2736" y="186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5" name="Freeform 457"/>
              <p:cNvSpPr>
                <a:spLocks/>
              </p:cNvSpPr>
              <p:nvPr/>
            </p:nvSpPr>
            <p:spPr bwMode="auto">
              <a:xfrm>
                <a:off x="2676" y="1854"/>
                <a:ext cx="84" cy="48"/>
              </a:xfrm>
              <a:custGeom>
                <a:avLst/>
                <a:gdLst>
                  <a:gd name="T0" fmla="*/ 72 w 84"/>
                  <a:gd name="T1" fmla="*/ 18 h 48"/>
                  <a:gd name="T2" fmla="*/ 72 w 84"/>
                  <a:gd name="T3" fmla="*/ 18 h 48"/>
                  <a:gd name="T4" fmla="*/ 72 w 84"/>
                  <a:gd name="T5" fmla="*/ 18 h 48"/>
                  <a:gd name="T6" fmla="*/ 72 w 84"/>
                  <a:gd name="T7" fmla="*/ 18 h 48"/>
                  <a:gd name="T8" fmla="*/ 72 w 84"/>
                  <a:gd name="T9" fmla="*/ 12 h 48"/>
                  <a:gd name="T10" fmla="*/ 60 w 84"/>
                  <a:gd name="T11" fmla="*/ 6 h 48"/>
                  <a:gd name="T12" fmla="*/ 54 w 84"/>
                  <a:gd name="T13" fmla="*/ 0 h 48"/>
                  <a:gd name="T14" fmla="*/ 36 w 84"/>
                  <a:gd name="T15" fmla="*/ 6 h 48"/>
                  <a:gd name="T16" fmla="*/ 30 w 84"/>
                  <a:gd name="T17" fmla="*/ 0 h 48"/>
                  <a:gd name="T18" fmla="*/ 30 w 84"/>
                  <a:gd name="T19" fmla="*/ 0 h 48"/>
                  <a:gd name="T20" fmla="*/ 24 w 84"/>
                  <a:gd name="T21" fmla="*/ 6 h 48"/>
                  <a:gd name="T22" fmla="*/ 6 w 84"/>
                  <a:gd name="T23" fmla="*/ 30 h 48"/>
                  <a:gd name="T24" fmla="*/ 0 w 84"/>
                  <a:gd name="T25" fmla="*/ 36 h 48"/>
                  <a:gd name="T26" fmla="*/ 18 w 84"/>
                  <a:gd name="T27" fmla="*/ 42 h 48"/>
                  <a:gd name="T28" fmla="*/ 18 w 84"/>
                  <a:gd name="T29" fmla="*/ 48 h 48"/>
                  <a:gd name="T30" fmla="*/ 18 w 84"/>
                  <a:gd name="T31" fmla="*/ 48 h 48"/>
                  <a:gd name="T32" fmla="*/ 36 w 84"/>
                  <a:gd name="T33" fmla="*/ 48 h 48"/>
                  <a:gd name="T34" fmla="*/ 42 w 84"/>
                  <a:gd name="T35" fmla="*/ 36 h 48"/>
                  <a:gd name="T36" fmla="*/ 48 w 84"/>
                  <a:gd name="T37" fmla="*/ 42 h 48"/>
                  <a:gd name="T38" fmla="*/ 54 w 84"/>
                  <a:gd name="T39" fmla="*/ 48 h 48"/>
                  <a:gd name="T40" fmla="*/ 60 w 84"/>
                  <a:gd name="T41" fmla="*/ 30 h 48"/>
                  <a:gd name="T42" fmla="*/ 78 w 84"/>
                  <a:gd name="T43" fmla="*/ 36 h 48"/>
                  <a:gd name="T44" fmla="*/ 78 w 84"/>
                  <a:gd name="T45" fmla="*/ 30 h 48"/>
                  <a:gd name="T46" fmla="*/ 78 w 84"/>
                  <a:gd name="T47" fmla="*/ 30 h 48"/>
                  <a:gd name="T48" fmla="*/ 84 w 84"/>
                  <a:gd name="T49" fmla="*/ 24 h 48"/>
                  <a:gd name="T50" fmla="*/ 84 w 84"/>
                  <a:gd name="T51" fmla="*/ 24 h 48"/>
                  <a:gd name="T52" fmla="*/ 84 w 84"/>
                  <a:gd name="T53" fmla="*/ 24 h 48"/>
                  <a:gd name="T54" fmla="*/ 72 w 84"/>
                  <a:gd name="T5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48">
                    <a:moveTo>
                      <a:pt x="72" y="18"/>
                    </a:moveTo>
                    <a:lnTo>
                      <a:pt x="72" y="18"/>
                    </a:lnTo>
                    <a:lnTo>
                      <a:pt x="72" y="18"/>
                    </a:lnTo>
                    <a:lnTo>
                      <a:pt x="72" y="18"/>
                    </a:lnTo>
                    <a:lnTo>
                      <a:pt x="72" y="12"/>
                    </a:lnTo>
                    <a:lnTo>
                      <a:pt x="60" y="6"/>
                    </a:lnTo>
                    <a:lnTo>
                      <a:pt x="54" y="0"/>
                    </a:lnTo>
                    <a:lnTo>
                      <a:pt x="36" y="6"/>
                    </a:lnTo>
                    <a:lnTo>
                      <a:pt x="30" y="0"/>
                    </a:lnTo>
                    <a:lnTo>
                      <a:pt x="30" y="0"/>
                    </a:lnTo>
                    <a:lnTo>
                      <a:pt x="24" y="6"/>
                    </a:lnTo>
                    <a:lnTo>
                      <a:pt x="6" y="30"/>
                    </a:lnTo>
                    <a:lnTo>
                      <a:pt x="0" y="36"/>
                    </a:lnTo>
                    <a:lnTo>
                      <a:pt x="18" y="42"/>
                    </a:lnTo>
                    <a:lnTo>
                      <a:pt x="18" y="48"/>
                    </a:lnTo>
                    <a:lnTo>
                      <a:pt x="18" y="48"/>
                    </a:lnTo>
                    <a:lnTo>
                      <a:pt x="36" y="48"/>
                    </a:lnTo>
                    <a:lnTo>
                      <a:pt x="42" y="36"/>
                    </a:lnTo>
                    <a:lnTo>
                      <a:pt x="48" y="42"/>
                    </a:lnTo>
                    <a:lnTo>
                      <a:pt x="54" y="48"/>
                    </a:lnTo>
                    <a:lnTo>
                      <a:pt x="60" y="30"/>
                    </a:lnTo>
                    <a:lnTo>
                      <a:pt x="78" y="36"/>
                    </a:lnTo>
                    <a:lnTo>
                      <a:pt x="78" y="30"/>
                    </a:lnTo>
                    <a:lnTo>
                      <a:pt x="78" y="30"/>
                    </a:lnTo>
                    <a:lnTo>
                      <a:pt x="84" y="24"/>
                    </a:lnTo>
                    <a:lnTo>
                      <a:pt x="84" y="24"/>
                    </a:lnTo>
                    <a:lnTo>
                      <a:pt x="84" y="24"/>
                    </a:lnTo>
                    <a:lnTo>
                      <a:pt x="7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6" name="Freeform 458"/>
              <p:cNvSpPr>
                <a:spLocks/>
              </p:cNvSpPr>
              <p:nvPr/>
            </p:nvSpPr>
            <p:spPr bwMode="auto">
              <a:xfrm>
                <a:off x="2730" y="1854"/>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7" name="Freeform 459"/>
              <p:cNvSpPr>
                <a:spLocks/>
              </p:cNvSpPr>
              <p:nvPr/>
            </p:nvSpPr>
            <p:spPr bwMode="auto">
              <a:xfrm>
                <a:off x="2748" y="1872"/>
                <a:ext cx="12" cy="6"/>
              </a:xfrm>
              <a:custGeom>
                <a:avLst/>
                <a:gdLst>
                  <a:gd name="T0" fmla="*/ 12 w 12"/>
                  <a:gd name="T1" fmla="*/ 6 h 6"/>
                  <a:gd name="T2" fmla="*/ 12 w 12"/>
                  <a:gd name="T3" fmla="*/ 6 h 6"/>
                  <a:gd name="T4" fmla="*/ 0 w 12"/>
                  <a:gd name="T5" fmla="*/ 0 h 6"/>
                  <a:gd name="T6" fmla="*/ 0 w 12"/>
                  <a:gd name="T7" fmla="*/ 0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12" y="6"/>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8" name="Freeform 460"/>
              <p:cNvSpPr>
                <a:spLocks/>
              </p:cNvSpPr>
              <p:nvPr/>
            </p:nvSpPr>
            <p:spPr bwMode="auto">
              <a:xfrm>
                <a:off x="2736" y="1860"/>
                <a:ext cx="12" cy="12"/>
              </a:xfrm>
              <a:custGeom>
                <a:avLst/>
                <a:gdLst>
                  <a:gd name="T0" fmla="*/ 12 w 12"/>
                  <a:gd name="T1" fmla="*/ 6 h 12"/>
                  <a:gd name="T2" fmla="*/ 12 w 12"/>
                  <a:gd name="T3" fmla="*/ 12 h 12"/>
                  <a:gd name="T4" fmla="*/ 12 w 12"/>
                  <a:gd name="T5" fmla="*/ 6 h 12"/>
                  <a:gd name="T6" fmla="*/ 0 w 12"/>
                  <a:gd name="T7" fmla="*/ 0 h 12"/>
                  <a:gd name="T8" fmla="*/ 0 w 12"/>
                  <a:gd name="T9" fmla="*/ 0 h 12"/>
                  <a:gd name="T10" fmla="*/ 12 w 12"/>
                  <a:gd name="T11" fmla="*/ 6 h 12"/>
                </a:gdLst>
                <a:ahLst/>
                <a:cxnLst>
                  <a:cxn ang="0">
                    <a:pos x="T0" y="T1"/>
                  </a:cxn>
                  <a:cxn ang="0">
                    <a:pos x="T2" y="T3"/>
                  </a:cxn>
                  <a:cxn ang="0">
                    <a:pos x="T4" y="T5"/>
                  </a:cxn>
                  <a:cxn ang="0">
                    <a:pos x="T6" y="T7"/>
                  </a:cxn>
                  <a:cxn ang="0">
                    <a:pos x="T8" y="T9"/>
                  </a:cxn>
                  <a:cxn ang="0">
                    <a:pos x="T10" y="T11"/>
                  </a:cxn>
                </a:cxnLst>
                <a:rect l="0" t="0" r="r" b="b"/>
                <a:pathLst>
                  <a:path w="12" h="12">
                    <a:moveTo>
                      <a:pt x="12" y="6"/>
                    </a:moveTo>
                    <a:lnTo>
                      <a:pt x="12" y="12"/>
                    </a:lnTo>
                    <a:lnTo>
                      <a:pt x="12" y="6"/>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9" name="Freeform 461"/>
              <p:cNvSpPr>
                <a:spLocks/>
              </p:cNvSpPr>
              <p:nvPr/>
            </p:nvSpPr>
            <p:spPr bwMode="auto">
              <a:xfrm>
                <a:off x="2616" y="1746"/>
                <a:ext cx="66" cy="54"/>
              </a:xfrm>
              <a:custGeom>
                <a:avLst/>
                <a:gdLst>
                  <a:gd name="T0" fmla="*/ 30 w 66"/>
                  <a:gd name="T1" fmla="*/ 36 h 54"/>
                  <a:gd name="T2" fmla="*/ 30 w 66"/>
                  <a:gd name="T3" fmla="*/ 42 h 54"/>
                  <a:gd name="T4" fmla="*/ 30 w 66"/>
                  <a:gd name="T5" fmla="*/ 48 h 54"/>
                  <a:gd name="T6" fmla="*/ 42 w 66"/>
                  <a:gd name="T7" fmla="*/ 36 h 54"/>
                  <a:gd name="T8" fmla="*/ 42 w 66"/>
                  <a:gd name="T9" fmla="*/ 36 h 54"/>
                  <a:gd name="T10" fmla="*/ 42 w 66"/>
                  <a:gd name="T11" fmla="*/ 36 h 54"/>
                  <a:gd name="T12" fmla="*/ 42 w 66"/>
                  <a:gd name="T13" fmla="*/ 48 h 54"/>
                  <a:gd name="T14" fmla="*/ 42 w 66"/>
                  <a:gd name="T15" fmla="*/ 54 h 54"/>
                  <a:gd name="T16" fmla="*/ 54 w 66"/>
                  <a:gd name="T17" fmla="*/ 54 h 54"/>
                  <a:gd name="T18" fmla="*/ 54 w 66"/>
                  <a:gd name="T19" fmla="*/ 42 h 54"/>
                  <a:gd name="T20" fmla="*/ 66 w 66"/>
                  <a:gd name="T21" fmla="*/ 36 h 54"/>
                  <a:gd name="T22" fmla="*/ 66 w 66"/>
                  <a:gd name="T23" fmla="*/ 24 h 54"/>
                  <a:gd name="T24" fmla="*/ 54 w 66"/>
                  <a:gd name="T25" fmla="*/ 18 h 54"/>
                  <a:gd name="T26" fmla="*/ 54 w 66"/>
                  <a:gd name="T27" fmla="*/ 6 h 54"/>
                  <a:gd name="T28" fmla="*/ 42 w 66"/>
                  <a:gd name="T29" fmla="*/ 0 h 54"/>
                  <a:gd name="T30" fmla="*/ 30 w 66"/>
                  <a:gd name="T31" fmla="*/ 0 h 54"/>
                  <a:gd name="T32" fmla="*/ 24 w 66"/>
                  <a:gd name="T33" fmla="*/ 0 h 54"/>
                  <a:gd name="T34" fmla="*/ 24 w 66"/>
                  <a:gd name="T35" fmla="*/ 0 h 54"/>
                  <a:gd name="T36" fmla="*/ 24 w 66"/>
                  <a:gd name="T37" fmla="*/ 0 h 54"/>
                  <a:gd name="T38" fmla="*/ 0 w 66"/>
                  <a:gd name="T39" fmla="*/ 12 h 54"/>
                  <a:gd name="T40" fmla="*/ 0 w 66"/>
                  <a:gd name="T41" fmla="*/ 12 h 54"/>
                  <a:gd name="T42" fmla="*/ 30 w 66"/>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54">
                    <a:moveTo>
                      <a:pt x="30" y="36"/>
                    </a:moveTo>
                    <a:lnTo>
                      <a:pt x="30" y="42"/>
                    </a:lnTo>
                    <a:lnTo>
                      <a:pt x="30" y="48"/>
                    </a:lnTo>
                    <a:lnTo>
                      <a:pt x="42" y="36"/>
                    </a:lnTo>
                    <a:lnTo>
                      <a:pt x="42" y="36"/>
                    </a:lnTo>
                    <a:lnTo>
                      <a:pt x="42" y="36"/>
                    </a:lnTo>
                    <a:lnTo>
                      <a:pt x="42" y="48"/>
                    </a:lnTo>
                    <a:lnTo>
                      <a:pt x="42" y="54"/>
                    </a:lnTo>
                    <a:lnTo>
                      <a:pt x="54" y="54"/>
                    </a:lnTo>
                    <a:lnTo>
                      <a:pt x="54" y="42"/>
                    </a:lnTo>
                    <a:lnTo>
                      <a:pt x="66" y="36"/>
                    </a:lnTo>
                    <a:lnTo>
                      <a:pt x="66" y="24"/>
                    </a:lnTo>
                    <a:lnTo>
                      <a:pt x="54" y="18"/>
                    </a:lnTo>
                    <a:lnTo>
                      <a:pt x="54" y="6"/>
                    </a:lnTo>
                    <a:lnTo>
                      <a:pt x="42" y="0"/>
                    </a:lnTo>
                    <a:lnTo>
                      <a:pt x="30" y="0"/>
                    </a:lnTo>
                    <a:lnTo>
                      <a:pt x="24" y="0"/>
                    </a:lnTo>
                    <a:lnTo>
                      <a:pt x="24" y="0"/>
                    </a:lnTo>
                    <a:lnTo>
                      <a:pt x="24" y="0"/>
                    </a:lnTo>
                    <a:lnTo>
                      <a:pt x="0" y="12"/>
                    </a:lnTo>
                    <a:lnTo>
                      <a:pt x="0" y="12"/>
                    </a:lnTo>
                    <a:lnTo>
                      <a:pt x="3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0" name="Freeform 462"/>
              <p:cNvSpPr>
                <a:spLocks/>
              </p:cNvSpPr>
              <p:nvPr/>
            </p:nvSpPr>
            <p:spPr bwMode="auto">
              <a:xfrm>
                <a:off x="2670" y="1752"/>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1" name="Rectangle 463"/>
              <p:cNvSpPr>
                <a:spLocks noChangeArrowheads="1"/>
              </p:cNvSpPr>
              <p:nvPr/>
            </p:nvSpPr>
            <p:spPr bwMode="auto">
              <a:xfrm>
                <a:off x="2640" y="1746"/>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2" name="Freeform 464"/>
              <p:cNvSpPr>
                <a:spLocks/>
              </p:cNvSpPr>
              <p:nvPr/>
            </p:nvSpPr>
            <p:spPr bwMode="auto">
              <a:xfrm>
                <a:off x="1122" y="2376"/>
                <a:ext cx="18" cy="18"/>
              </a:xfrm>
              <a:custGeom>
                <a:avLst/>
                <a:gdLst>
                  <a:gd name="T0" fmla="*/ 18 w 18"/>
                  <a:gd name="T1" fmla="*/ 12 h 18"/>
                  <a:gd name="T2" fmla="*/ 12 w 18"/>
                  <a:gd name="T3" fmla="*/ 0 h 18"/>
                  <a:gd name="T4" fmla="*/ 0 w 18"/>
                  <a:gd name="T5" fmla="*/ 12 h 18"/>
                  <a:gd name="T6" fmla="*/ 12 w 18"/>
                  <a:gd name="T7" fmla="*/ 18 h 18"/>
                  <a:gd name="T8" fmla="*/ 18 w 18"/>
                  <a:gd name="T9" fmla="*/ 12 h 18"/>
                </a:gdLst>
                <a:ahLst/>
                <a:cxnLst>
                  <a:cxn ang="0">
                    <a:pos x="T0" y="T1"/>
                  </a:cxn>
                  <a:cxn ang="0">
                    <a:pos x="T2" y="T3"/>
                  </a:cxn>
                  <a:cxn ang="0">
                    <a:pos x="T4" y="T5"/>
                  </a:cxn>
                  <a:cxn ang="0">
                    <a:pos x="T6" y="T7"/>
                  </a:cxn>
                  <a:cxn ang="0">
                    <a:pos x="T8" y="T9"/>
                  </a:cxn>
                </a:cxnLst>
                <a:rect l="0" t="0" r="r" b="b"/>
                <a:pathLst>
                  <a:path w="18" h="18">
                    <a:moveTo>
                      <a:pt x="18" y="12"/>
                    </a:moveTo>
                    <a:lnTo>
                      <a:pt x="12" y="0"/>
                    </a:lnTo>
                    <a:lnTo>
                      <a:pt x="0" y="12"/>
                    </a:lnTo>
                    <a:lnTo>
                      <a:pt x="12"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3" name="Freeform 465"/>
              <p:cNvSpPr>
                <a:spLocks/>
              </p:cNvSpPr>
              <p:nvPr/>
            </p:nvSpPr>
            <p:spPr bwMode="auto">
              <a:xfrm>
                <a:off x="1332" y="2508"/>
                <a:ext cx="24" cy="12"/>
              </a:xfrm>
              <a:custGeom>
                <a:avLst/>
                <a:gdLst>
                  <a:gd name="T0" fmla="*/ 0 w 24"/>
                  <a:gd name="T1" fmla="*/ 6 h 12"/>
                  <a:gd name="T2" fmla="*/ 6 w 24"/>
                  <a:gd name="T3" fmla="*/ 12 h 12"/>
                  <a:gd name="T4" fmla="*/ 18 w 24"/>
                  <a:gd name="T5" fmla="*/ 12 h 12"/>
                  <a:gd name="T6" fmla="*/ 24 w 24"/>
                  <a:gd name="T7" fmla="*/ 6 h 12"/>
                  <a:gd name="T8" fmla="*/ 18 w 24"/>
                  <a:gd name="T9" fmla="*/ 0 h 12"/>
                  <a:gd name="T10" fmla="*/ 0 w 24"/>
                  <a:gd name="T11" fmla="*/ 6 h 12"/>
                </a:gdLst>
                <a:ahLst/>
                <a:cxnLst>
                  <a:cxn ang="0">
                    <a:pos x="T0" y="T1"/>
                  </a:cxn>
                  <a:cxn ang="0">
                    <a:pos x="T2" y="T3"/>
                  </a:cxn>
                  <a:cxn ang="0">
                    <a:pos x="T4" y="T5"/>
                  </a:cxn>
                  <a:cxn ang="0">
                    <a:pos x="T6" y="T7"/>
                  </a:cxn>
                  <a:cxn ang="0">
                    <a:pos x="T8" y="T9"/>
                  </a:cxn>
                  <a:cxn ang="0">
                    <a:pos x="T10" y="T11"/>
                  </a:cxn>
                </a:cxnLst>
                <a:rect l="0" t="0" r="r" b="b"/>
                <a:pathLst>
                  <a:path w="24" h="12">
                    <a:moveTo>
                      <a:pt x="0" y="6"/>
                    </a:moveTo>
                    <a:lnTo>
                      <a:pt x="6" y="12"/>
                    </a:lnTo>
                    <a:lnTo>
                      <a:pt x="18" y="12"/>
                    </a:lnTo>
                    <a:lnTo>
                      <a:pt x="24" y="6"/>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4" name="Freeform 466"/>
              <p:cNvSpPr>
                <a:spLocks/>
              </p:cNvSpPr>
              <p:nvPr/>
            </p:nvSpPr>
            <p:spPr bwMode="auto">
              <a:xfrm>
                <a:off x="1254" y="2478"/>
                <a:ext cx="54" cy="48"/>
              </a:xfrm>
              <a:custGeom>
                <a:avLst/>
                <a:gdLst>
                  <a:gd name="T0" fmla="*/ 36 w 54"/>
                  <a:gd name="T1" fmla="*/ 18 h 48"/>
                  <a:gd name="T2" fmla="*/ 30 w 54"/>
                  <a:gd name="T3" fmla="*/ 6 h 48"/>
                  <a:gd name="T4" fmla="*/ 0 w 54"/>
                  <a:gd name="T5" fmla="*/ 0 h 48"/>
                  <a:gd name="T6" fmla="*/ 0 w 54"/>
                  <a:gd name="T7" fmla="*/ 42 h 48"/>
                  <a:gd name="T8" fmla="*/ 0 w 54"/>
                  <a:gd name="T9" fmla="*/ 42 h 48"/>
                  <a:gd name="T10" fmla="*/ 0 w 54"/>
                  <a:gd name="T11" fmla="*/ 48 h 48"/>
                  <a:gd name="T12" fmla="*/ 18 w 54"/>
                  <a:gd name="T13" fmla="*/ 30 h 48"/>
                  <a:gd name="T14" fmla="*/ 24 w 54"/>
                  <a:gd name="T15" fmla="*/ 36 h 48"/>
                  <a:gd name="T16" fmla="*/ 30 w 54"/>
                  <a:gd name="T17" fmla="*/ 30 h 48"/>
                  <a:gd name="T18" fmla="*/ 54 w 54"/>
                  <a:gd name="T19" fmla="*/ 36 h 48"/>
                  <a:gd name="T20" fmla="*/ 48 w 54"/>
                  <a:gd name="T21" fmla="*/ 24 h 48"/>
                  <a:gd name="T22" fmla="*/ 36 w 54"/>
                  <a:gd name="T2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48">
                    <a:moveTo>
                      <a:pt x="36" y="18"/>
                    </a:moveTo>
                    <a:lnTo>
                      <a:pt x="30" y="6"/>
                    </a:lnTo>
                    <a:lnTo>
                      <a:pt x="0" y="0"/>
                    </a:lnTo>
                    <a:lnTo>
                      <a:pt x="0" y="42"/>
                    </a:lnTo>
                    <a:lnTo>
                      <a:pt x="0" y="42"/>
                    </a:lnTo>
                    <a:lnTo>
                      <a:pt x="0" y="48"/>
                    </a:lnTo>
                    <a:lnTo>
                      <a:pt x="18" y="30"/>
                    </a:lnTo>
                    <a:lnTo>
                      <a:pt x="24" y="36"/>
                    </a:lnTo>
                    <a:lnTo>
                      <a:pt x="30" y="30"/>
                    </a:lnTo>
                    <a:lnTo>
                      <a:pt x="54" y="36"/>
                    </a:lnTo>
                    <a:lnTo>
                      <a:pt x="48" y="24"/>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5" name="Freeform 467"/>
              <p:cNvSpPr>
                <a:spLocks/>
              </p:cNvSpPr>
              <p:nvPr/>
            </p:nvSpPr>
            <p:spPr bwMode="auto">
              <a:xfrm>
                <a:off x="1200" y="2478"/>
                <a:ext cx="54" cy="42"/>
              </a:xfrm>
              <a:custGeom>
                <a:avLst/>
                <a:gdLst>
                  <a:gd name="T0" fmla="*/ 54 w 54"/>
                  <a:gd name="T1" fmla="*/ 0 h 42"/>
                  <a:gd name="T2" fmla="*/ 42 w 54"/>
                  <a:gd name="T3" fmla="*/ 6 h 42"/>
                  <a:gd name="T4" fmla="*/ 24 w 54"/>
                  <a:gd name="T5" fmla="*/ 6 h 42"/>
                  <a:gd name="T6" fmla="*/ 18 w 54"/>
                  <a:gd name="T7" fmla="*/ 6 h 42"/>
                  <a:gd name="T8" fmla="*/ 30 w 54"/>
                  <a:gd name="T9" fmla="*/ 12 h 42"/>
                  <a:gd name="T10" fmla="*/ 36 w 54"/>
                  <a:gd name="T11" fmla="*/ 30 h 42"/>
                  <a:gd name="T12" fmla="*/ 0 w 54"/>
                  <a:gd name="T13" fmla="*/ 36 h 42"/>
                  <a:gd name="T14" fmla="*/ 12 w 54"/>
                  <a:gd name="T15" fmla="*/ 42 h 42"/>
                  <a:gd name="T16" fmla="*/ 48 w 54"/>
                  <a:gd name="T17" fmla="*/ 36 h 42"/>
                  <a:gd name="T18" fmla="*/ 54 w 54"/>
                  <a:gd name="T19" fmla="*/ 42 h 42"/>
                  <a:gd name="T20" fmla="*/ 54 w 54"/>
                  <a:gd name="T21" fmla="*/ 0 h 42"/>
                  <a:gd name="T22" fmla="*/ 54 w 5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42">
                    <a:moveTo>
                      <a:pt x="54" y="0"/>
                    </a:moveTo>
                    <a:lnTo>
                      <a:pt x="42" y="6"/>
                    </a:lnTo>
                    <a:lnTo>
                      <a:pt x="24" y="6"/>
                    </a:lnTo>
                    <a:lnTo>
                      <a:pt x="18" y="6"/>
                    </a:lnTo>
                    <a:lnTo>
                      <a:pt x="30" y="12"/>
                    </a:lnTo>
                    <a:lnTo>
                      <a:pt x="36" y="30"/>
                    </a:lnTo>
                    <a:lnTo>
                      <a:pt x="0" y="36"/>
                    </a:lnTo>
                    <a:lnTo>
                      <a:pt x="12" y="42"/>
                    </a:lnTo>
                    <a:lnTo>
                      <a:pt x="48" y="36"/>
                    </a:lnTo>
                    <a:lnTo>
                      <a:pt x="54" y="42"/>
                    </a:lnTo>
                    <a:lnTo>
                      <a:pt x="54"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6" name="Freeform 468"/>
              <p:cNvSpPr>
                <a:spLocks/>
              </p:cNvSpPr>
              <p:nvPr/>
            </p:nvSpPr>
            <p:spPr bwMode="auto">
              <a:xfrm>
                <a:off x="1128" y="2508"/>
                <a:ext cx="42" cy="18"/>
              </a:xfrm>
              <a:custGeom>
                <a:avLst/>
                <a:gdLst>
                  <a:gd name="T0" fmla="*/ 0 w 42"/>
                  <a:gd name="T1" fmla="*/ 6 h 18"/>
                  <a:gd name="T2" fmla="*/ 24 w 42"/>
                  <a:gd name="T3" fmla="*/ 18 h 18"/>
                  <a:gd name="T4" fmla="*/ 30 w 42"/>
                  <a:gd name="T5" fmla="*/ 12 h 18"/>
                  <a:gd name="T6" fmla="*/ 42 w 42"/>
                  <a:gd name="T7" fmla="*/ 12 h 18"/>
                  <a:gd name="T8" fmla="*/ 18 w 42"/>
                  <a:gd name="T9" fmla="*/ 0 h 18"/>
                  <a:gd name="T10" fmla="*/ 0 w 42"/>
                  <a:gd name="T11" fmla="*/ 6 h 18"/>
                </a:gdLst>
                <a:ahLst/>
                <a:cxnLst>
                  <a:cxn ang="0">
                    <a:pos x="T0" y="T1"/>
                  </a:cxn>
                  <a:cxn ang="0">
                    <a:pos x="T2" y="T3"/>
                  </a:cxn>
                  <a:cxn ang="0">
                    <a:pos x="T4" y="T5"/>
                  </a:cxn>
                  <a:cxn ang="0">
                    <a:pos x="T6" y="T7"/>
                  </a:cxn>
                  <a:cxn ang="0">
                    <a:pos x="T8" y="T9"/>
                  </a:cxn>
                  <a:cxn ang="0">
                    <a:pos x="T10" y="T11"/>
                  </a:cxn>
                </a:cxnLst>
                <a:rect l="0" t="0" r="r" b="b"/>
                <a:pathLst>
                  <a:path w="42" h="18">
                    <a:moveTo>
                      <a:pt x="0" y="6"/>
                    </a:moveTo>
                    <a:lnTo>
                      <a:pt x="24" y="18"/>
                    </a:lnTo>
                    <a:lnTo>
                      <a:pt x="30" y="12"/>
                    </a:lnTo>
                    <a:lnTo>
                      <a:pt x="42" y="12"/>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7" name="Freeform 469"/>
              <p:cNvSpPr>
                <a:spLocks/>
              </p:cNvSpPr>
              <p:nvPr/>
            </p:nvSpPr>
            <p:spPr bwMode="auto">
              <a:xfrm>
                <a:off x="1008" y="2418"/>
                <a:ext cx="198" cy="66"/>
              </a:xfrm>
              <a:custGeom>
                <a:avLst/>
                <a:gdLst>
                  <a:gd name="T0" fmla="*/ 30 w 33"/>
                  <a:gd name="T1" fmla="*/ 8 h 11"/>
                  <a:gd name="T2" fmla="*/ 28 w 33"/>
                  <a:gd name="T3" fmla="*/ 8 h 11"/>
                  <a:gd name="T4" fmla="*/ 28 w 33"/>
                  <a:gd name="T5" fmla="*/ 7 h 11"/>
                  <a:gd name="T6" fmla="*/ 26 w 33"/>
                  <a:gd name="T7" fmla="*/ 7 h 11"/>
                  <a:gd name="T8" fmla="*/ 20 w 33"/>
                  <a:gd name="T9" fmla="*/ 3 h 11"/>
                  <a:gd name="T10" fmla="*/ 17 w 33"/>
                  <a:gd name="T11" fmla="*/ 2 h 11"/>
                  <a:gd name="T12" fmla="*/ 13 w 33"/>
                  <a:gd name="T13" fmla="*/ 0 h 11"/>
                  <a:gd name="T14" fmla="*/ 1 w 33"/>
                  <a:gd name="T15" fmla="*/ 2 h 11"/>
                  <a:gd name="T16" fmla="*/ 0 w 33"/>
                  <a:gd name="T17" fmla="*/ 4 h 11"/>
                  <a:gd name="T18" fmla="*/ 4 w 33"/>
                  <a:gd name="T19" fmla="*/ 3 h 11"/>
                  <a:gd name="T20" fmla="*/ 6 w 33"/>
                  <a:gd name="T21" fmla="*/ 2 h 11"/>
                  <a:gd name="T22" fmla="*/ 9 w 33"/>
                  <a:gd name="T23" fmla="*/ 2 h 11"/>
                  <a:gd name="T24" fmla="*/ 9 w 33"/>
                  <a:gd name="T25" fmla="*/ 3 h 11"/>
                  <a:gd name="T26" fmla="*/ 19 w 33"/>
                  <a:gd name="T27" fmla="*/ 6 h 11"/>
                  <a:gd name="T28" fmla="*/ 20 w 33"/>
                  <a:gd name="T29" fmla="*/ 8 h 11"/>
                  <a:gd name="T30" fmla="*/ 24 w 33"/>
                  <a:gd name="T31" fmla="*/ 8 h 11"/>
                  <a:gd name="T32" fmla="*/ 21 w 33"/>
                  <a:gd name="T33" fmla="*/ 11 h 11"/>
                  <a:gd name="T34" fmla="*/ 29 w 33"/>
                  <a:gd name="T35" fmla="*/ 11 h 11"/>
                  <a:gd name="T36" fmla="*/ 33 w 33"/>
                  <a:gd name="T37" fmla="*/ 10 h 11"/>
                  <a:gd name="T38" fmla="*/ 30 w 33"/>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1">
                    <a:moveTo>
                      <a:pt x="30" y="8"/>
                    </a:moveTo>
                    <a:cubicBezTo>
                      <a:pt x="28" y="8"/>
                      <a:pt x="28" y="8"/>
                      <a:pt x="28" y="8"/>
                    </a:cubicBezTo>
                    <a:cubicBezTo>
                      <a:pt x="28" y="7"/>
                      <a:pt x="28" y="7"/>
                      <a:pt x="28" y="7"/>
                    </a:cubicBezTo>
                    <a:cubicBezTo>
                      <a:pt x="26" y="7"/>
                      <a:pt x="26" y="7"/>
                      <a:pt x="26" y="7"/>
                    </a:cubicBezTo>
                    <a:cubicBezTo>
                      <a:pt x="20" y="3"/>
                      <a:pt x="20" y="3"/>
                      <a:pt x="20" y="3"/>
                    </a:cubicBezTo>
                    <a:cubicBezTo>
                      <a:pt x="17" y="2"/>
                      <a:pt x="17" y="2"/>
                      <a:pt x="17" y="2"/>
                    </a:cubicBezTo>
                    <a:cubicBezTo>
                      <a:pt x="13" y="0"/>
                      <a:pt x="13" y="0"/>
                      <a:pt x="13" y="0"/>
                    </a:cubicBezTo>
                    <a:cubicBezTo>
                      <a:pt x="1" y="2"/>
                      <a:pt x="1" y="2"/>
                      <a:pt x="1" y="2"/>
                    </a:cubicBezTo>
                    <a:cubicBezTo>
                      <a:pt x="0" y="4"/>
                      <a:pt x="0" y="4"/>
                      <a:pt x="0" y="4"/>
                    </a:cubicBezTo>
                    <a:cubicBezTo>
                      <a:pt x="0" y="4"/>
                      <a:pt x="4" y="3"/>
                      <a:pt x="4" y="3"/>
                    </a:cubicBezTo>
                    <a:cubicBezTo>
                      <a:pt x="6" y="2"/>
                      <a:pt x="6" y="2"/>
                      <a:pt x="6" y="2"/>
                    </a:cubicBezTo>
                    <a:cubicBezTo>
                      <a:pt x="9" y="2"/>
                      <a:pt x="9" y="2"/>
                      <a:pt x="9" y="2"/>
                    </a:cubicBezTo>
                    <a:cubicBezTo>
                      <a:pt x="9" y="3"/>
                      <a:pt x="9" y="3"/>
                      <a:pt x="9" y="3"/>
                    </a:cubicBezTo>
                    <a:cubicBezTo>
                      <a:pt x="19" y="6"/>
                      <a:pt x="19" y="6"/>
                      <a:pt x="19" y="6"/>
                    </a:cubicBezTo>
                    <a:cubicBezTo>
                      <a:pt x="20" y="8"/>
                      <a:pt x="20" y="8"/>
                      <a:pt x="20" y="8"/>
                    </a:cubicBezTo>
                    <a:cubicBezTo>
                      <a:pt x="24" y="8"/>
                      <a:pt x="24" y="8"/>
                      <a:pt x="24" y="8"/>
                    </a:cubicBezTo>
                    <a:cubicBezTo>
                      <a:pt x="21" y="11"/>
                      <a:pt x="21" y="11"/>
                      <a:pt x="21" y="11"/>
                    </a:cubicBezTo>
                    <a:cubicBezTo>
                      <a:pt x="29" y="11"/>
                      <a:pt x="29" y="11"/>
                      <a:pt x="29" y="11"/>
                    </a:cubicBezTo>
                    <a:cubicBezTo>
                      <a:pt x="33" y="10"/>
                      <a:pt x="33" y="10"/>
                      <a:pt x="33" y="10"/>
                    </a:cubicBezTo>
                    <a:lnTo>
                      <a:pt x="30" y="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8" name="Freeform 470"/>
              <p:cNvSpPr>
                <a:spLocks/>
              </p:cNvSpPr>
              <p:nvPr/>
            </p:nvSpPr>
            <p:spPr bwMode="auto">
              <a:xfrm>
                <a:off x="1044" y="2442"/>
                <a:ext cx="6" cy="12"/>
              </a:xfrm>
              <a:custGeom>
                <a:avLst/>
                <a:gdLst>
                  <a:gd name="T0" fmla="*/ 0 w 1"/>
                  <a:gd name="T1" fmla="*/ 2 h 2"/>
                  <a:gd name="T2" fmla="*/ 1 w 1"/>
                  <a:gd name="T3" fmla="*/ 1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1"/>
                      <a:pt x="0" y="0"/>
                      <a:pt x="0" y="0"/>
                    </a:cubicBezTo>
                    <a:lnTo>
                      <a:pt x="0"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9" name="Freeform 471"/>
              <p:cNvSpPr>
                <a:spLocks/>
              </p:cNvSpPr>
              <p:nvPr/>
            </p:nvSpPr>
            <p:spPr bwMode="auto">
              <a:xfrm>
                <a:off x="2946" y="1992"/>
                <a:ext cx="48" cy="36"/>
              </a:xfrm>
              <a:custGeom>
                <a:avLst/>
                <a:gdLst>
                  <a:gd name="T0" fmla="*/ 30 w 48"/>
                  <a:gd name="T1" fmla="*/ 0 h 36"/>
                  <a:gd name="T2" fmla="*/ 18 w 48"/>
                  <a:gd name="T3" fmla="*/ 6 h 36"/>
                  <a:gd name="T4" fmla="*/ 0 w 48"/>
                  <a:gd name="T5" fmla="*/ 6 h 36"/>
                  <a:gd name="T6" fmla="*/ 0 w 48"/>
                  <a:gd name="T7" fmla="*/ 6 h 36"/>
                  <a:gd name="T8" fmla="*/ 0 w 48"/>
                  <a:gd name="T9" fmla="*/ 30 h 36"/>
                  <a:gd name="T10" fmla="*/ 6 w 48"/>
                  <a:gd name="T11" fmla="*/ 36 h 36"/>
                  <a:gd name="T12" fmla="*/ 36 w 48"/>
                  <a:gd name="T13" fmla="*/ 30 h 36"/>
                  <a:gd name="T14" fmla="*/ 36 w 48"/>
                  <a:gd name="T15" fmla="*/ 30 h 36"/>
                  <a:gd name="T16" fmla="*/ 36 w 48"/>
                  <a:gd name="T17" fmla="*/ 24 h 36"/>
                  <a:gd name="T18" fmla="*/ 42 w 48"/>
                  <a:gd name="T19" fmla="*/ 24 h 36"/>
                  <a:gd name="T20" fmla="*/ 48 w 48"/>
                  <a:gd name="T21" fmla="*/ 12 h 36"/>
                  <a:gd name="T22" fmla="*/ 30 w 48"/>
                  <a:gd name="T23" fmla="*/ 0 h 36"/>
                  <a:gd name="T24" fmla="*/ 30 w 4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6">
                    <a:moveTo>
                      <a:pt x="30" y="0"/>
                    </a:moveTo>
                    <a:lnTo>
                      <a:pt x="18" y="6"/>
                    </a:lnTo>
                    <a:lnTo>
                      <a:pt x="0" y="6"/>
                    </a:lnTo>
                    <a:lnTo>
                      <a:pt x="0" y="6"/>
                    </a:lnTo>
                    <a:lnTo>
                      <a:pt x="0" y="30"/>
                    </a:lnTo>
                    <a:lnTo>
                      <a:pt x="6" y="36"/>
                    </a:lnTo>
                    <a:lnTo>
                      <a:pt x="36" y="30"/>
                    </a:lnTo>
                    <a:lnTo>
                      <a:pt x="36" y="30"/>
                    </a:lnTo>
                    <a:lnTo>
                      <a:pt x="36" y="24"/>
                    </a:lnTo>
                    <a:lnTo>
                      <a:pt x="42" y="24"/>
                    </a:lnTo>
                    <a:lnTo>
                      <a:pt x="48" y="12"/>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0" name="Freeform 472"/>
              <p:cNvSpPr>
                <a:spLocks/>
              </p:cNvSpPr>
              <p:nvPr/>
            </p:nvSpPr>
            <p:spPr bwMode="auto">
              <a:xfrm>
                <a:off x="2964" y="1992"/>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1" name="Freeform 473"/>
              <p:cNvSpPr>
                <a:spLocks/>
              </p:cNvSpPr>
              <p:nvPr/>
            </p:nvSpPr>
            <p:spPr bwMode="auto">
              <a:xfrm>
                <a:off x="2946" y="1998"/>
                <a:ext cx="18"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2" name="Freeform 474"/>
              <p:cNvSpPr>
                <a:spLocks/>
              </p:cNvSpPr>
              <p:nvPr/>
            </p:nvSpPr>
            <p:spPr bwMode="auto">
              <a:xfrm>
                <a:off x="2922" y="1986"/>
                <a:ext cx="30" cy="72"/>
              </a:xfrm>
              <a:custGeom>
                <a:avLst/>
                <a:gdLst>
                  <a:gd name="T0" fmla="*/ 30 w 30"/>
                  <a:gd name="T1" fmla="*/ 48 h 72"/>
                  <a:gd name="T2" fmla="*/ 30 w 30"/>
                  <a:gd name="T3" fmla="*/ 42 h 72"/>
                  <a:gd name="T4" fmla="*/ 30 w 30"/>
                  <a:gd name="T5" fmla="*/ 42 h 72"/>
                  <a:gd name="T6" fmla="*/ 30 w 30"/>
                  <a:gd name="T7" fmla="*/ 42 h 72"/>
                  <a:gd name="T8" fmla="*/ 24 w 30"/>
                  <a:gd name="T9" fmla="*/ 36 h 72"/>
                  <a:gd name="T10" fmla="*/ 24 w 30"/>
                  <a:gd name="T11" fmla="*/ 12 h 72"/>
                  <a:gd name="T12" fmla="*/ 24 w 30"/>
                  <a:gd name="T13" fmla="*/ 12 h 72"/>
                  <a:gd name="T14" fmla="*/ 24 w 30"/>
                  <a:gd name="T15" fmla="*/ 12 h 72"/>
                  <a:gd name="T16" fmla="*/ 12 w 30"/>
                  <a:gd name="T17" fmla="*/ 0 h 72"/>
                  <a:gd name="T18" fmla="*/ 12 w 30"/>
                  <a:gd name="T19" fmla="*/ 0 h 72"/>
                  <a:gd name="T20" fmla="*/ 6 w 30"/>
                  <a:gd name="T21" fmla="*/ 0 h 72"/>
                  <a:gd name="T22" fmla="*/ 0 w 30"/>
                  <a:gd name="T23" fmla="*/ 6 h 72"/>
                  <a:gd name="T24" fmla="*/ 0 w 30"/>
                  <a:gd name="T25" fmla="*/ 18 h 72"/>
                  <a:gd name="T26" fmla="*/ 6 w 30"/>
                  <a:gd name="T27" fmla="*/ 24 h 72"/>
                  <a:gd name="T28" fmla="*/ 0 w 30"/>
                  <a:gd name="T29" fmla="*/ 60 h 72"/>
                  <a:gd name="T30" fmla="*/ 12 w 30"/>
                  <a:gd name="T31" fmla="*/ 72 h 72"/>
                  <a:gd name="T32" fmla="*/ 12 w 30"/>
                  <a:gd name="T33" fmla="*/ 72 h 72"/>
                  <a:gd name="T34" fmla="*/ 30 w 30"/>
                  <a:gd name="T35" fmla="*/ 54 h 72"/>
                  <a:gd name="T36" fmla="*/ 30 w 30"/>
                  <a:gd name="T3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72">
                    <a:moveTo>
                      <a:pt x="30" y="48"/>
                    </a:moveTo>
                    <a:lnTo>
                      <a:pt x="30" y="42"/>
                    </a:lnTo>
                    <a:lnTo>
                      <a:pt x="30" y="42"/>
                    </a:lnTo>
                    <a:lnTo>
                      <a:pt x="30" y="42"/>
                    </a:lnTo>
                    <a:lnTo>
                      <a:pt x="24" y="36"/>
                    </a:lnTo>
                    <a:lnTo>
                      <a:pt x="24" y="12"/>
                    </a:lnTo>
                    <a:lnTo>
                      <a:pt x="24" y="12"/>
                    </a:lnTo>
                    <a:lnTo>
                      <a:pt x="24" y="12"/>
                    </a:lnTo>
                    <a:lnTo>
                      <a:pt x="12" y="0"/>
                    </a:lnTo>
                    <a:lnTo>
                      <a:pt x="12" y="0"/>
                    </a:lnTo>
                    <a:lnTo>
                      <a:pt x="6" y="0"/>
                    </a:lnTo>
                    <a:lnTo>
                      <a:pt x="0" y="6"/>
                    </a:lnTo>
                    <a:lnTo>
                      <a:pt x="0" y="18"/>
                    </a:lnTo>
                    <a:lnTo>
                      <a:pt x="6" y="24"/>
                    </a:lnTo>
                    <a:lnTo>
                      <a:pt x="0" y="60"/>
                    </a:lnTo>
                    <a:lnTo>
                      <a:pt x="12" y="72"/>
                    </a:lnTo>
                    <a:lnTo>
                      <a:pt x="12" y="72"/>
                    </a:lnTo>
                    <a:lnTo>
                      <a:pt x="30" y="54"/>
                    </a:lnTo>
                    <a:lnTo>
                      <a:pt x="3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3" name="Freeform 475"/>
              <p:cNvSpPr>
                <a:spLocks/>
              </p:cNvSpPr>
              <p:nvPr/>
            </p:nvSpPr>
            <p:spPr bwMode="auto">
              <a:xfrm>
                <a:off x="2934" y="1986"/>
                <a:ext cx="12" cy="12"/>
              </a:xfrm>
              <a:custGeom>
                <a:avLst/>
                <a:gdLst>
                  <a:gd name="T0" fmla="*/ 0 w 12"/>
                  <a:gd name="T1" fmla="*/ 0 h 12"/>
                  <a:gd name="T2" fmla="*/ 0 w 12"/>
                  <a:gd name="T3" fmla="*/ 0 h 12"/>
                  <a:gd name="T4" fmla="*/ 12 w 12"/>
                  <a:gd name="T5" fmla="*/ 12 h 12"/>
                  <a:gd name="T6" fmla="*/ 12 w 12"/>
                  <a:gd name="T7" fmla="*/ 12 h 12"/>
                  <a:gd name="T8" fmla="*/ 12 w 12"/>
                  <a:gd name="T9" fmla="*/ 12 h 12"/>
                  <a:gd name="T10" fmla="*/ 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0" y="0"/>
                    </a:moveTo>
                    <a:lnTo>
                      <a:pt x="0" y="0"/>
                    </a:lnTo>
                    <a:lnTo>
                      <a:pt x="12" y="12"/>
                    </a:lnTo>
                    <a:lnTo>
                      <a:pt x="12" y="12"/>
                    </a:lnTo>
                    <a:lnTo>
                      <a:pt x="12"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4" name="Freeform 476"/>
              <p:cNvSpPr>
                <a:spLocks/>
              </p:cNvSpPr>
              <p:nvPr/>
            </p:nvSpPr>
            <p:spPr bwMode="auto">
              <a:xfrm>
                <a:off x="2922" y="1986"/>
                <a:ext cx="6" cy="18"/>
              </a:xfrm>
              <a:custGeom>
                <a:avLst/>
                <a:gdLst>
                  <a:gd name="T0" fmla="*/ 6 w 6"/>
                  <a:gd name="T1" fmla="*/ 0 h 18"/>
                  <a:gd name="T2" fmla="*/ 0 w 6"/>
                  <a:gd name="T3" fmla="*/ 6 h 18"/>
                  <a:gd name="T4" fmla="*/ 0 w 6"/>
                  <a:gd name="T5" fmla="*/ 18 h 18"/>
                  <a:gd name="T6" fmla="*/ 0 w 6"/>
                  <a:gd name="T7" fmla="*/ 6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6"/>
                    </a:lnTo>
                    <a:lnTo>
                      <a:pt x="0" y="18"/>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5" name="Rectangle 477"/>
              <p:cNvSpPr>
                <a:spLocks noChangeArrowheads="1"/>
              </p:cNvSpPr>
              <p:nvPr/>
            </p:nvSpPr>
            <p:spPr bwMode="auto">
              <a:xfrm>
                <a:off x="2934" y="19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6" name="Rectangle 478"/>
              <p:cNvSpPr>
                <a:spLocks noChangeArrowheads="1"/>
              </p:cNvSpPr>
              <p:nvPr/>
            </p:nvSpPr>
            <p:spPr bwMode="auto">
              <a:xfrm>
                <a:off x="2934" y="19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7" name="Freeform 479"/>
              <p:cNvSpPr>
                <a:spLocks/>
              </p:cNvSpPr>
              <p:nvPr/>
            </p:nvSpPr>
            <p:spPr bwMode="auto">
              <a:xfrm>
                <a:off x="2946" y="1998"/>
                <a:ext cx="6" cy="30"/>
              </a:xfrm>
              <a:custGeom>
                <a:avLst/>
                <a:gdLst>
                  <a:gd name="T0" fmla="*/ 0 w 6"/>
                  <a:gd name="T1" fmla="*/ 0 h 30"/>
                  <a:gd name="T2" fmla="*/ 0 w 6"/>
                  <a:gd name="T3" fmla="*/ 24 h 30"/>
                  <a:gd name="T4" fmla="*/ 6 w 6"/>
                  <a:gd name="T5" fmla="*/ 30 h 30"/>
                  <a:gd name="T6" fmla="*/ 6 w 6"/>
                  <a:gd name="T7" fmla="*/ 30 h 30"/>
                  <a:gd name="T8" fmla="*/ 0 w 6"/>
                  <a:gd name="T9" fmla="*/ 24 h 30"/>
                  <a:gd name="T10" fmla="*/ 0 w 6"/>
                  <a:gd name="T11" fmla="*/ 0 h 30"/>
                </a:gdLst>
                <a:ahLst/>
                <a:cxnLst>
                  <a:cxn ang="0">
                    <a:pos x="T0" y="T1"/>
                  </a:cxn>
                  <a:cxn ang="0">
                    <a:pos x="T2" y="T3"/>
                  </a:cxn>
                  <a:cxn ang="0">
                    <a:pos x="T4" y="T5"/>
                  </a:cxn>
                  <a:cxn ang="0">
                    <a:pos x="T6" y="T7"/>
                  </a:cxn>
                  <a:cxn ang="0">
                    <a:pos x="T8" y="T9"/>
                  </a:cxn>
                  <a:cxn ang="0">
                    <a:pos x="T10" y="T11"/>
                  </a:cxn>
                </a:cxnLst>
                <a:rect l="0" t="0" r="r" b="b"/>
                <a:pathLst>
                  <a:path w="6" h="30">
                    <a:moveTo>
                      <a:pt x="0" y="0"/>
                    </a:moveTo>
                    <a:lnTo>
                      <a:pt x="0" y="24"/>
                    </a:lnTo>
                    <a:lnTo>
                      <a:pt x="6" y="30"/>
                    </a:lnTo>
                    <a:lnTo>
                      <a:pt x="6" y="30"/>
                    </a:lnTo>
                    <a:lnTo>
                      <a:pt x="0"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8" name="Freeform 480"/>
              <p:cNvSpPr>
                <a:spLocks/>
              </p:cNvSpPr>
              <p:nvPr/>
            </p:nvSpPr>
            <p:spPr bwMode="auto">
              <a:xfrm>
                <a:off x="3030" y="2118"/>
                <a:ext cx="6" cy="12"/>
              </a:xfrm>
              <a:custGeom>
                <a:avLst/>
                <a:gdLst>
                  <a:gd name="T0" fmla="*/ 1 w 1"/>
                  <a:gd name="T1" fmla="*/ 2 h 2"/>
                  <a:gd name="T2" fmla="*/ 1 w 1"/>
                  <a:gd name="T3" fmla="*/ 1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1"/>
                      <a:pt x="1" y="1"/>
                    </a:cubicBezTo>
                    <a:cubicBezTo>
                      <a:pt x="1" y="0"/>
                      <a:pt x="1" y="0"/>
                      <a:pt x="1" y="0"/>
                    </a:cubicBezTo>
                    <a:cubicBezTo>
                      <a:pt x="0" y="1"/>
                      <a:pt x="0" y="1"/>
                      <a:pt x="0" y="1"/>
                    </a:cubicBezTo>
                    <a:lnTo>
                      <a:pt x="1"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9" name="Rectangle 481"/>
              <p:cNvSpPr>
                <a:spLocks noChangeArrowheads="1"/>
              </p:cNvSpPr>
              <p:nvPr/>
            </p:nvSpPr>
            <p:spPr bwMode="auto">
              <a:xfrm>
                <a:off x="3024" y="2100"/>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0" name="Freeform 482"/>
              <p:cNvSpPr>
                <a:spLocks/>
              </p:cNvSpPr>
              <p:nvPr/>
            </p:nvSpPr>
            <p:spPr bwMode="auto">
              <a:xfrm>
                <a:off x="2934" y="2010"/>
                <a:ext cx="120" cy="126"/>
              </a:xfrm>
              <a:custGeom>
                <a:avLst/>
                <a:gdLst>
                  <a:gd name="T0" fmla="*/ 120 w 120"/>
                  <a:gd name="T1" fmla="*/ 6 h 126"/>
                  <a:gd name="T2" fmla="*/ 114 w 120"/>
                  <a:gd name="T3" fmla="*/ 6 h 126"/>
                  <a:gd name="T4" fmla="*/ 114 w 120"/>
                  <a:gd name="T5" fmla="*/ 6 h 126"/>
                  <a:gd name="T6" fmla="*/ 90 w 120"/>
                  <a:gd name="T7" fmla="*/ 6 h 126"/>
                  <a:gd name="T8" fmla="*/ 84 w 120"/>
                  <a:gd name="T9" fmla="*/ 0 h 126"/>
                  <a:gd name="T10" fmla="*/ 72 w 120"/>
                  <a:gd name="T11" fmla="*/ 0 h 126"/>
                  <a:gd name="T12" fmla="*/ 54 w 120"/>
                  <a:gd name="T13" fmla="*/ 6 h 126"/>
                  <a:gd name="T14" fmla="*/ 48 w 120"/>
                  <a:gd name="T15" fmla="*/ 6 h 126"/>
                  <a:gd name="T16" fmla="*/ 48 w 120"/>
                  <a:gd name="T17" fmla="*/ 12 h 126"/>
                  <a:gd name="T18" fmla="*/ 48 w 120"/>
                  <a:gd name="T19" fmla="*/ 12 h 126"/>
                  <a:gd name="T20" fmla="*/ 18 w 120"/>
                  <a:gd name="T21" fmla="*/ 24 h 126"/>
                  <a:gd name="T22" fmla="*/ 18 w 120"/>
                  <a:gd name="T23" fmla="*/ 30 h 126"/>
                  <a:gd name="T24" fmla="*/ 0 w 120"/>
                  <a:gd name="T25" fmla="*/ 48 h 126"/>
                  <a:gd name="T26" fmla="*/ 12 w 120"/>
                  <a:gd name="T27" fmla="*/ 66 h 126"/>
                  <a:gd name="T28" fmla="*/ 24 w 120"/>
                  <a:gd name="T29" fmla="*/ 84 h 126"/>
                  <a:gd name="T30" fmla="*/ 54 w 120"/>
                  <a:gd name="T31" fmla="*/ 84 h 126"/>
                  <a:gd name="T32" fmla="*/ 60 w 120"/>
                  <a:gd name="T33" fmla="*/ 90 h 126"/>
                  <a:gd name="T34" fmla="*/ 54 w 120"/>
                  <a:gd name="T35" fmla="*/ 90 h 126"/>
                  <a:gd name="T36" fmla="*/ 30 w 120"/>
                  <a:gd name="T37" fmla="*/ 84 h 126"/>
                  <a:gd name="T38" fmla="*/ 24 w 120"/>
                  <a:gd name="T39" fmla="*/ 96 h 126"/>
                  <a:gd name="T40" fmla="*/ 30 w 120"/>
                  <a:gd name="T41" fmla="*/ 108 h 126"/>
                  <a:gd name="T42" fmla="*/ 30 w 120"/>
                  <a:gd name="T43" fmla="*/ 114 h 126"/>
                  <a:gd name="T44" fmla="*/ 36 w 120"/>
                  <a:gd name="T45" fmla="*/ 120 h 126"/>
                  <a:gd name="T46" fmla="*/ 36 w 120"/>
                  <a:gd name="T47" fmla="*/ 114 h 126"/>
                  <a:gd name="T48" fmla="*/ 42 w 120"/>
                  <a:gd name="T49" fmla="*/ 126 h 126"/>
                  <a:gd name="T50" fmla="*/ 48 w 120"/>
                  <a:gd name="T51" fmla="*/ 120 h 126"/>
                  <a:gd name="T52" fmla="*/ 60 w 120"/>
                  <a:gd name="T53" fmla="*/ 126 h 126"/>
                  <a:gd name="T54" fmla="*/ 54 w 120"/>
                  <a:gd name="T55" fmla="*/ 108 h 126"/>
                  <a:gd name="T56" fmla="*/ 48 w 120"/>
                  <a:gd name="T57" fmla="*/ 102 h 126"/>
                  <a:gd name="T58" fmla="*/ 60 w 120"/>
                  <a:gd name="T59" fmla="*/ 108 h 126"/>
                  <a:gd name="T60" fmla="*/ 66 w 120"/>
                  <a:gd name="T61" fmla="*/ 102 h 126"/>
                  <a:gd name="T62" fmla="*/ 60 w 120"/>
                  <a:gd name="T63" fmla="*/ 90 h 126"/>
                  <a:gd name="T64" fmla="*/ 66 w 120"/>
                  <a:gd name="T65" fmla="*/ 90 h 126"/>
                  <a:gd name="T66" fmla="*/ 72 w 120"/>
                  <a:gd name="T67" fmla="*/ 96 h 126"/>
                  <a:gd name="T68" fmla="*/ 72 w 120"/>
                  <a:gd name="T69" fmla="*/ 84 h 126"/>
                  <a:gd name="T70" fmla="*/ 48 w 120"/>
                  <a:gd name="T71" fmla="*/ 72 h 126"/>
                  <a:gd name="T72" fmla="*/ 54 w 120"/>
                  <a:gd name="T73" fmla="*/ 66 h 126"/>
                  <a:gd name="T74" fmla="*/ 54 w 120"/>
                  <a:gd name="T75" fmla="*/ 60 h 126"/>
                  <a:gd name="T76" fmla="*/ 60 w 120"/>
                  <a:gd name="T77" fmla="*/ 60 h 126"/>
                  <a:gd name="T78" fmla="*/ 48 w 120"/>
                  <a:gd name="T79" fmla="*/ 42 h 126"/>
                  <a:gd name="T80" fmla="*/ 54 w 120"/>
                  <a:gd name="T81" fmla="*/ 30 h 126"/>
                  <a:gd name="T82" fmla="*/ 54 w 120"/>
                  <a:gd name="T83" fmla="*/ 30 h 126"/>
                  <a:gd name="T84" fmla="*/ 66 w 120"/>
                  <a:gd name="T85" fmla="*/ 42 h 126"/>
                  <a:gd name="T86" fmla="*/ 66 w 120"/>
                  <a:gd name="T87" fmla="*/ 36 h 126"/>
                  <a:gd name="T88" fmla="*/ 72 w 120"/>
                  <a:gd name="T89" fmla="*/ 42 h 126"/>
                  <a:gd name="T90" fmla="*/ 72 w 120"/>
                  <a:gd name="T91" fmla="*/ 36 h 126"/>
                  <a:gd name="T92" fmla="*/ 72 w 120"/>
                  <a:gd name="T93" fmla="*/ 36 h 126"/>
                  <a:gd name="T94" fmla="*/ 78 w 120"/>
                  <a:gd name="T95" fmla="*/ 36 h 126"/>
                  <a:gd name="T96" fmla="*/ 72 w 120"/>
                  <a:gd name="T97" fmla="*/ 30 h 126"/>
                  <a:gd name="T98" fmla="*/ 66 w 120"/>
                  <a:gd name="T99" fmla="*/ 24 h 126"/>
                  <a:gd name="T100" fmla="*/ 90 w 120"/>
                  <a:gd name="T101" fmla="*/ 18 h 126"/>
                  <a:gd name="T102" fmla="*/ 108 w 120"/>
                  <a:gd name="T103" fmla="*/ 24 h 126"/>
                  <a:gd name="T104" fmla="*/ 114 w 120"/>
                  <a:gd name="T105" fmla="*/ 24 h 126"/>
                  <a:gd name="T106" fmla="*/ 114 w 120"/>
                  <a:gd name="T107" fmla="*/ 18 h 126"/>
                  <a:gd name="T108" fmla="*/ 120 w 120"/>
                  <a:gd name="T10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26">
                    <a:moveTo>
                      <a:pt x="120" y="6"/>
                    </a:moveTo>
                    <a:lnTo>
                      <a:pt x="114" y="6"/>
                    </a:lnTo>
                    <a:lnTo>
                      <a:pt x="114" y="6"/>
                    </a:lnTo>
                    <a:lnTo>
                      <a:pt x="90" y="6"/>
                    </a:lnTo>
                    <a:lnTo>
                      <a:pt x="84" y="0"/>
                    </a:lnTo>
                    <a:lnTo>
                      <a:pt x="72" y="0"/>
                    </a:lnTo>
                    <a:lnTo>
                      <a:pt x="54" y="6"/>
                    </a:lnTo>
                    <a:lnTo>
                      <a:pt x="48" y="6"/>
                    </a:lnTo>
                    <a:lnTo>
                      <a:pt x="48" y="12"/>
                    </a:lnTo>
                    <a:lnTo>
                      <a:pt x="48" y="12"/>
                    </a:lnTo>
                    <a:lnTo>
                      <a:pt x="18" y="24"/>
                    </a:lnTo>
                    <a:lnTo>
                      <a:pt x="18" y="30"/>
                    </a:lnTo>
                    <a:lnTo>
                      <a:pt x="0" y="48"/>
                    </a:lnTo>
                    <a:lnTo>
                      <a:pt x="12" y="66"/>
                    </a:lnTo>
                    <a:lnTo>
                      <a:pt x="24" y="84"/>
                    </a:lnTo>
                    <a:lnTo>
                      <a:pt x="54" y="84"/>
                    </a:lnTo>
                    <a:lnTo>
                      <a:pt x="60" y="90"/>
                    </a:lnTo>
                    <a:lnTo>
                      <a:pt x="54" y="90"/>
                    </a:lnTo>
                    <a:lnTo>
                      <a:pt x="30" y="84"/>
                    </a:lnTo>
                    <a:lnTo>
                      <a:pt x="24" y="96"/>
                    </a:lnTo>
                    <a:lnTo>
                      <a:pt x="30" y="108"/>
                    </a:lnTo>
                    <a:lnTo>
                      <a:pt x="30" y="114"/>
                    </a:lnTo>
                    <a:lnTo>
                      <a:pt x="36" y="120"/>
                    </a:lnTo>
                    <a:lnTo>
                      <a:pt x="36" y="114"/>
                    </a:lnTo>
                    <a:lnTo>
                      <a:pt x="42" y="126"/>
                    </a:lnTo>
                    <a:lnTo>
                      <a:pt x="48" y="120"/>
                    </a:lnTo>
                    <a:lnTo>
                      <a:pt x="60" y="126"/>
                    </a:lnTo>
                    <a:lnTo>
                      <a:pt x="54" y="108"/>
                    </a:lnTo>
                    <a:lnTo>
                      <a:pt x="48" y="102"/>
                    </a:lnTo>
                    <a:lnTo>
                      <a:pt x="60" y="108"/>
                    </a:lnTo>
                    <a:lnTo>
                      <a:pt x="66" y="102"/>
                    </a:lnTo>
                    <a:lnTo>
                      <a:pt x="60" y="90"/>
                    </a:lnTo>
                    <a:lnTo>
                      <a:pt x="66" y="90"/>
                    </a:lnTo>
                    <a:lnTo>
                      <a:pt x="72" y="96"/>
                    </a:lnTo>
                    <a:lnTo>
                      <a:pt x="72" y="84"/>
                    </a:lnTo>
                    <a:lnTo>
                      <a:pt x="48" y="72"/>
                    </a:lnTo>
                    <a:lnTo>
                      <a:pt x="54" y="66"/>
                    </a:lnTo>
                    <a:lnTo>
                      <a:pt x="54" y="60"/>
                    </a:lnTo>
                    <a:lnTo>
                      <a:pt x="60" y="60"/>
                    </a:lnTo>
                    <a:lnTo>
                      <a:pt x="48" y="42"/>
                    </a:lnTo>
                    <a:lnTo>
                      <a:pt x="54" y="30"/>
                    </a:lnTo>
                    <a:lnTo>
                      <a:pt x="54" y="30"/>
                    </a:lnTo>
                    <a:lnTo>
                      <a:pt x="66" y="42"/>
                    </a:lnTo>
                    <a:lnTo>
                      <a:pt x="66" y="36"/>
                    </a:lnTo>
                    <a:lnTo>
                      <a:pt x="72" y="42"/>
                    </a:lnTo>
                    <a:lnTo>
                      <a:pt x="72" y="36"/>
                    </a:lnTo>
                    <a:lnTo>
                      <a:pt x="72" y="36"/>
                    </a:lnTo>
                    <a:lnTo>
                      <a:pt x="78" y="36"/>
                    </a:lnTo>
                    <a:lnTo>
                      <a:pt x="72" y="30"/>
                    </a:lnTo>
                    <a:lnTo>
                      <a:pt x="66" y="24"/>
                    </a:lnTo>
                    <a:lnTo>
                      <a:pt x="90" y="18"/>
                    </a:lnTo>
                    <a:lnTo>
                      <a:pt x="108" y="24"/>
                    </a:lnTo>
                    <a:lnTo>
                      <a:pt x="114" y="24"/>
                    </a:lnTo>
                    <a:lnTo>
                      <a:pt x="114" y="18"/>
                    </a:lnTo>
                    <a:lnTo>
                      <a:pt x="12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1" name="Freeform 483"/>
              <p:cNvSpPr>
                <a:spLocks/>
              </p:cNvSpPr>
              <p:nvPr/>
            </p:nvSpPr>
            <p:spPr bwMode="auto">
              <a:xfrm>
                <a:off x="3042" y="2082"/>
                <a:ext cx="6" cy="12"/>
              </a:xfrm>
              <a:custGeom>
                <a:avLst/>
                <a:gdLst>
                  <a:gd name="T0" fmla="*/ 0 w 6"/>
                  <a:gd name="T1" fmla="*/ 6 h 12"/>
                  <a:gd name="T2" fmla="*/ 0 w 6"/>
                  <a:gd name="T3" fmla="*/ 12 h 12"/>
                  <a:gd name="T4" fmla="*/ 6 w 6"/>
                  <a:gd name="T5" fmla="*/ 12 h 12"/>
                  <a:gd name="T6" fmla="*/ 6 w 6"/>
                  <a:gd name="T7" fmla="*/ 0 h 12"/>
                  <a:gd name="T8" fmla="*/ 0 w 6"/>
                  <a:gd name="T9" fmla="*/ 6 h 12"/>
                  <a:gd name="T10" fmla="*/ 0 w 6"/>
                  <a:gd name="T11" fmla="*/ 6 h 12"/>
                </a:gdLst>
                <a:ahLst/>
                <a:cxnLst>
                  <a:cxn ang="0">
                    <a:pos x="T0" y="T1"/>
                  </a:cxn>
                  <a:cxn ang="0">
                    <a:pos x="T2" y="T3"/>
                  </a:cxn>
                  <a:cxn ang="0">
                    <a:pos x="T4" y="T5"/>
                  </a:cxn>
                  <a:cxn ang="0">
                    <a:pos x="T6" y="T7"/>
                  </a:cxn>
                  <a:cxn ang="0">
                    <a:pos x="T8" y="T9"/>
                  </a:cxn>
                  <a:cxn ang="0">
                    <a:pos x="T10" y="T11"/>
                  </a:cxn>
                </a:cxnLst>
                <a:rect l="0" t="0" r="r" b="b"/>
                <a:pathLst>
                  <a:path w="6" h="12">
                    <a:moveTo>
                      <a:pt x="0" y="6"/>
                    </a:moveTo>
                    <a:lnTo>
                      <a:pt x="0" y="12"/>
                    </a:lnTo>
                    <a:lnTo>
                      <a:pt x="6" y="12"/>
                    </a:ln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2" name="Freeform 484"/>
              <p:cNvSpPr>
                <a:spLocks/>
              </p:cNvSpPr>
              <p:nvPr/>
            </p:nvSpPr>
            <p:spPr bwMode="auto">
              <a:xfrm>
                <a:off x="2994" y="2076"/>
                <a:ext cx="24" cy="24"/>
              </a:xfrm>
              <a:custGeom>
                <a:avLst/>
                <a:gdLst>
                  <a:gd name="T0" fmla="*/ 18 w 24"/>
                  <a:gd name="T1" fmla="*/ 24 h 24"/>
                  <a:gd name="T2" fmla="*/ 24 w 24"/>
                  <a:gd name="T3" fmla="*/ 24 h 24"/>
                  <a:gd name="T4" fmla="*/ 24 w 24"/>
                  <a:gd name="T5" fmla="*/ 18 h 24"/>
                  <a:gd name="T6" fmla="*/ 18 w 24"/>
                  <a:gd name="T7" fmla="*/ 18 h 24"/>
                  <a:gd name="T8" fmla="*/ 18 w 24"/>
                  <a:gd name="T9" fmla="*/ 12 h 24"/>
                  <a:gd name="T10" fmla="*/ 6 w 24"/>
                  <a:gd name="T11" fmla="*/ 6 h 24"/>
                  <a:gd name="T12" fmla="*/ 0 w 24"/>
                  <a:gd name="T13" fmla="*/ 0 h 24"/>
                  <a:gd name="T14" fmla="*/ 0 w 24"/>
                  <a:gd name="T15" fmla="*/ 0 h 24"/>
                  <a:gd name="T16" fmla="*/ 6 w 24"/>
                  <a:gd name="T17" fmla="*/ 12 h 24"/>
                  <a:gd name="T18" fmla="*/ 18 w 24"/>
                  <a:gd name="T19" fmla="*/ 18 h 24"/>
                  <a:gd name="T20" fmla="*/ 18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8" y="24"/>
                    </a:moveTo>
                    <a:lnTo>
                      <a:pt x="24" y="24"/>
                    </a:lnTo>
                    <a:lnTo>
                      <a:pt x="24" y="18"/>
                    </a:lnTo>
                    <a:lnTo>
                      <a:pt x="18" y="18"/>
                    </a:lnTo>
                    <a:lnTo>
                      <a:pt x="18" y="12"/>
                    </a:lnTo>
                    <a:lnTo>
                      <a:pt x="6" y="6"/>
                    </a:lnTo>
                    <a:lnTo>
                      <a:pt x="0" y="0"/>
                    </a:lnTo>
                    <a:lnTo>
                      <a:pt x="0" y="0"/>
                    </a:lnTo>
                    <a:lnTo>
                      <a:pt x="6" y="12"/>
                    </a:lnTo>
                    <a:lnTo>
                      <a:pt x="18" y="18"/>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3" name="Freeform 485"/>
              <p:cNvSpPr>
                <a:spLocks/>
              </p:cNvSpPr>
              <p:nvPr/>
            </p:nvSpPr>
            <p:spPr bwMode="auto">
              <a:xfrm>
                <a:off x="2940" y="2094"/>
                <a:ext cx="6" cy="6"/>
              </a:xfrm>
              <a:custGeom>
                <a:avLst/>
                <a:gdLst>
                  <a:gd name="T0" fmla="*/ 6 w 6"/>
                  <a:gd name="T1" fmla="*/ 0 h 6"/>
                  <a:gd name="T2" fmla="*/ 0 w 6"/>
                  <a:gd name="T3" fmla="*/ 0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4" name="Freeform 486"/>
              <p:cNvSpPr>
                <a:spLocks/>
              </p:cNvSpPr>
              <p:nvPr/>
            </p:nvSpPr>
            <p:spPr bwMode="auto">
              <a:xfrm>
                <a:off x="3000" y="2154"/>
                <a:ext cx="54" cy="18"/>
              </a:xfrm>
              <a:custGeom>
                <a:avLst/>
                <a:gdLst>
                  <a:gd name="T0" fmla="*/ 24 w 54"/>
                  <a:gd name="T1" fmla="*/ 18 h 18"/>
                  <a:gd name="T2" fmla="*/ 42 w 54"/>
                  <a:gd name="T3" fmla="*/ 12 h 18"/>
                  <a:gd name="T4" fmla="*/ 48 w 54"/>
                  <a:gd name="T5" fmla="*/ 18 h 18"/>
                  <a:gd name="T6" fmla="*/ 54 w 54"/>
                  <a:gd name="T7" fmla="*/ 12 h 18"/>
                  <a:gd name="T8" fmla="*/ 42 w 54"/>
                  <a:gd name="T9" fmla="*/ 12 h 18"/>
                  <a:gd name="T10" fmla="*/ 36 w 54"/>
                  <a:gd name="T11" fmla="*/ 6 h 18"/>
                  <a:gd name="T12" fmla="*/ 24 w 54"/>
                  <a:gd name="T13" fmla="*/ 6 h 18"/>
                  <a:gd name="T14" fmla="*/ 12 w 54"/>
                  <a:gd name="T15" fmla="*/ 6 h 18"/>
                  <a:gd name="T16" fmla="*/ 0 w 54"/>
                  <a:gd name="T17" fmla="*/ 0 h 18"/>
                  <a:gd name="T18" fmla="*/ 0 w 54"/>
                  <a:gd name="T19" fmla="*/ 12 h 18"/>
                  <a:gd name="T20" fmla="*/ 12 w 54"/>
                  <a:gd name="T21" fmla="*/ 12 h 18"/>
                  <a:gd name="T22" fmla="*/ 24 w 54"/>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8">
                    <a:moveTo>
                      <a:pt x="24" y="18"/>
                    </a:moveTo>
                    <a:lnTo>
                      <a:pt x="42" y="12"/>
                    </a:lnTo>
                    <a:lnTo>
                      <a:pt x="48" y="18"/>
                    </a:lnTo>
                    <a:lnTo>
                      <a:pt x="54" y="12"/>
                    </a:lnTo>
                    <a:lnTo>
                      <a:pt x="42" y="12"/>
                    </a:lnTo>
                    <a:lnTo>
                      <a:pt x="36" y="6"/>
                    </a:lnTo>
                    <a:lnTo>
                      <a:pt x="24" y="6"/>
                    </a:lnTo>
                    <a:lnTo>
                      <a:pt x="12" y="6"/>
                    </a:lnTo>
                    <a:lnTo>
                      <a:pt x="0" y="0"/>
                    </a:lnTo>
                    <a:lnTo>
                      <a:pt x="0" y="12"/>
                    </a:lnTo>
                    <a:lnTo>
                      <a:pt x="12" y="12"/>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5" name="Freeform 487"/>
              <p:cNvSpPr>
                <a:spLocks/>
              </p:cNvSpPr>
              <p:nvPr/>
            </p:nvSpPr>
            <p:spPr bwMode="auto">
              <a:xfrm>
                <a:off x="3042" y="2064"/>
                <a:ext cx="18" cy="12"/>
              </a:xfrm>
              <a:custGeom>
                <a:avLst/>
                <a:gdLst>
                  <a:gd name="T0" fmla="*/ 6 w 18"/>
                  <a:gd name="T1" fmla="*/ 6 h 12"/>
                  <a:gd name="T2" fmla="*/ 6 w 18"/>
                  <a:gd name="T3" fmla="*/ 12 h 12"/>
                  <a:gd name="T4" fmla="*/ 18 w 18"/>
                  <a:gd name="T5" fmla="*/ 12 h 12"/>
                  <a:gd name="T6" fmla="*/ 12 w 18"/>
                  <a:gd name="T7" fmla="*/ 0 h 12"/>
                  <a:gd name="T8" fmla="*/ 0 w 18"/>
                  <a:gd name="T9" fmla="*/ 6 h 12"/>
                  <a:gd name="T10" fmla="*/ 0 w 18"/>
                  <a:gd name="T11" fmla="*/ 6 h 12"/>
                  <a:gd name="T12" fmla="*/ 6 w 18"/>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6" y="6"/>
                    </a:moveTo>
                    <a:lnTo>
                      <a:pt x="6" y="12"/>
                    </a:lnTo>
                    <a:lnTo>
                      <a:pt x="18" y="12"/>
                    </a:lnTo>
                    <a:lnTo>
                      <a:pt x="12" y="0"/>
                    </a:lnTo>
                    <a:lnTo>
                      <a:pt x="0" y="6"/>
                    </a:lnTo>
                    <a:lnTo>
                      <a:pt x="0"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6" name="Freeform 488"/>
              <p:cNvSpPr>
                <a:spLocks/>
              </p:cNvSpPr>
              <p:nvPr/>
            </p:nvSpPr>
            <p:spPr bwMode="auto">
              <a:xfrm>
                <a:off x="3018" y="2034"/>
                <a:ext cx="6" cy="6"/>
              </a:xfrm>
              <a:custGeom>
                <a:avLst/>
                <a:gdLst>
                  <a:gd name="T0" fmla="*/ 6 w 6"/>
                  <a:gd name="T1" fmla="*/ 6 h 6"/>
                  <a:gd name="T2" fmla="*/ 6 w 6"/>
                  <a:gd name="T3" fmla="*/ 0 h 6"/>
                  <a:gd name="T4" fmla="*/ 0 w 6"/>
                  <a:gd name="T5" fmla="*/ 0 h 6"/>
                  <a:gd name="T6" fmla="*/ 0 w 6"/>
                  <a:gd name="T7" fmla="*/ 0 h 6"/>
                  <a:gd name="T8" fmla="*/ 0 w 6"/>
                  <a:gd name="T9" fmla="*/ 6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6" y="0"/>
                    </a:lnTo>
                    <a:lnTo>
                      <a:pt x="0" y="0"/>
                    </a:lnTo>
                    <a:lnTo>
                      <a:pt x="0" y="0"/>
                    </a:lnTo>
                    <a:lnTo>
                      <a:pt x="0"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7" name="Freeform 489"/>
              <p:cNvSpPr>
                <a:spLocks/>
              </p:cNvSpPr>
              <p:nvPr/>
            </p:nvSpPr>
            <p:spPr bwMode="auto">
              <a:xfrm>
                <a:off x="3024" y="2052"/>
                <a:ext cx="12" cy="6"/>
              </a:xfrm>
              <a:custGeom>
                <a:avLst/>
                <a:gdLst>
                  <a:gd name="T0" fmla="*/ 12 w 12"/>
                  <a:gd name="T1" fmla="*/ 0 h 6"/>
                  <a:gd name="T2" fmla="*/ 6 w 12"/>
                  <a:gd name="T3" fmla="*/ 0 h 6"/>
                  <a:gd name="T4" fmla="*/ 6 w 12"/>
                  <a:gd name="T5" fmla="*/ 0 h 6"/>
                  <a:gd name="T6" fmla="*/ 0 w 12"/>
                  <a:gd name="T7" fmla="*/ 6 h 6"/>
                  <a:gd name="T8" fmla="*/ 6 w 12"/>
                  <a:gd name="T9" fmla="*/ 6 h 6"/>
                  <a:gd name="T10" fmla="*/ 12 w 12"/>
                  <a:gd name="T11" fmla="*/ 0 h 6"/>
                </a:gdLst>
                <a:ahLst/>
                <a:cxnLst>
                  <a:cxn ang="0">
                    <a:pos x="T0" y="T1"/>
                  </a:cxn>
                  <a:cxn ang="0">
                    <a:pos x="T2" y="T3"/>
                  </a:cxn>
                  <a:cxn ang="0">
                    <a:pos x="T4" y="T5"/>
                  </a:cxn>
                  <a:cxn ang="0">
                    <a:pos x="T6" y="T7"/>
                  </a:cxn>
                  <a:cxn ang="0">
                    <a:pos x="T8" y="T9"/>
                  </a:cxn>
                  <a:cxn ang="0">
                    <a:pos x="T10" y="T11"/>
                  </a:cxn>
                </a:cxnLst>
                <a:rect l="0" t="0" r="r" b="b"/>
                <a:pathLst>
                  <a:path w="12" h="6">
                    <a:moveTo>
                      <a:pt x="12" y="0"/>
                    </a:moveTo>
                    <a:lnTo>
                      <a:pt x="6" y="0"/>
                    </a:lnTo>
                    <a:lnTo>
                      <a:pt x="6" y="0"/>
                    </a:lnTo>
                    <a:lnTo>
                      <a:pt x="0" y="6"/>
                    </a:lnTo>
                    <a:lnTo>
                      <a:pt x="6"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8" name="Freeform 490"/>
              <p:cNvSpPr>
                <a:spLocks/>
              </p:cNvSpPr>
              <p:nvPr/>
            </p:nvSpPr>
            <p:spPr bwMode="auto">
              <a:xfrm>
                <a:off x="3078" y="2136"/>
                <a:ext cx="12" cy="12"/>
              </a:xfrm>
              <a:custGeom>
                <a:avLst/>
                <a:gdLst>
                  <a:gd name="T0" fmla="*/ 6 w 12"/>
                  <a:gd name="T1" fmla="*/ 12 h 12"/>
                  <a:gd name="T2" fmla="*/ 12 w 12"/>
                  <a:gd name="T3" fmla="*/ 0 h 12"/>
                  <a:gd name="T4" fmla="*/ 0 w 12"/>
                  <a:gd name="T5" fmla="*/ 6 h 12"/>
                  <a:gd name="T6" fmla="*/ 0 w 12"/>
                  <a:gd name="T7" fmla="*/ 12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lnTo>
                      <a:pt x="12" y="0"/>
                    </a:lnTo>
                    <a:lnTo>
                      <a:pt x="0" y="6"/>
                    </a:lnTo>
                    <a:lnTo>
                      <a:pt x="0"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9" name="Freeform 491"/>
              <p:cNvSpPr>
                <a:spLocks/>
              </p:cNvSpPr>
              <p:nvPr/>
            </p:nvSpPr>
            <p:spPr bwMode="auto">
              <a:xfrm>
                <a:off x="2988" y="2010"/>
                <a:ext cx="18" cy="6"/>
              </a:xfrm>
              <a:custGeom>
                <a:avLst/>
                <a:gdLst>
                  <a:gd name="T0" fmla="*/ 18 w 18"/>
                  <a:gd name="T1" fmla="*/ 0 h 6"/>
                  <a:gd name="T2" fmla="*/ 0 w 18"/>
                  <a:gd name="T3" fmla="*/ 6 h 6"/>
                  <a:gd name="T4" fmla="*/ 0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6"/>
                    </a:lnTo>
                    <a:lnTo>
                      <a:pt x="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0" name="Freeform 492"/>
              <p:cNvSpPr>
                <a:spLocks/>
              </p:cNvSpPr>
              <p:nvPr/>
            </p:nvSpPr>
            <p:spPr bwMode="auto">
              <a:xfrm>
                <a:off x="3024" y="2016"/>
                <a:ext cx="24" cy="0"/>
              </a:xfrm>
              <a:custGeom>
                <a:avLst/>
                <a:gdLst>
                  <a:gd name="T0" fmla="*/ 24 w 24"/>
                  <a:gd name="T1" fmla="*/ 0 w 24"/>
                  <a:gd name="T2" fmla="*/ 24 w 24"/>
                  <a:gd name="T3" fmla="*/ 24 w 24"/>
                </a:gdLst>
                <a:ahLst/>
                <a:cxnLst>
                  <a:cxn ang="0">
                    <a:pos x="T0" y="0"/>
                  </a:cxn>
                  <a:cxn ang="0">
                    <a:pos x="T1" y="0"/>
                  </a:cxn>
                  <a:cxn ang="0">
                    <a:pos x="T2" y="0"/>
                  </a:cxn>
                  <a:cxn ang="0">
                    <a:pos x="T3" y="0"/>
                  </a:cxn>
                </a:cxnLst>
                <a:rect l="0" t="0" r="r" b="b"/>
                <a:pathLst>
                  <a:path w="24">
                    <a:moveTo>
                      <a:pt x="24" y="0"/>
                    </a:moveTo>
                    <a:lnTo>
                      <a:pt x="0" y="0"/>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1" name="Freeform 493"/>
              <p:cNvSpPr>
                <a:spLocks/>
              </p:cNvSpPr>
              <p:nvPr/>
            </p:nvSpPr>
            <p:spPr bwMode="auto">
              <a:xfrm>
                <a:off x="2982" y="2016"/>
                <a:ext cx="6" cy="6"/>
              </a:xfrm>
              <a:custGeom>
                <a:avLst/>
                <a:gdLst>
                  <a:gd name="T0" fmla="*/ 0 w 6"/>
                  <a:gd name="T1" fmla="*/ 6 h 6"/>
                  <a:gd name="T2" fmla="*/ 0 w 6"/>
                  <a:gd name="T3" fmla="*/ 0 h 6"/>
                  <a:gd name="T4" fmla="*/ 6 w 6"/>
                  <a:gd name="T5" fmla="*/ 0 h 6"/>
                  <a:gd name="T6" fmla="*/ 6 w 6"/>
                  <a:gd name="T7" fmla="*/ 0 h 6"/>
                  <a:gd name="T8" fmla="*/ 0 w 6"/>
                  <a:gd name="T9" fmla="*/ 0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lnTo>
                      <a:pt x="0" y="0"/>
                    </a:lnTo>
                    <a:lnTo>
                      <a:pt x="6" y="0"/>
                    </a:lnTo>
                    <a:lnTo>
                      <a:pt x="6"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2" name="Freeform 494"/>
              <p:cNvSpPr>
                <a:spLocks/>
              </p:cNvSpPr>
              <p:nvPr/>
            </p:nvSpPr>
            <p:spPr bwMode="auto">
              <a:xfrm>
                <a:off x="2382" y="1632"/>
                <a:ext cx="78" cy="114"/>
              </a:xfrm>
              <a:custGeom>
                <a:avLst/>
                <a:gdLst>
                  <a:gd name="T0" fmla="*/ 0 w 13"/>
                  <a:gd name="T1" fmla="*/ 15 h 19"/>
                  <a:gd name="T2" fmla="*/ 1 w 13"/>
                  <a:gd name="T3" fmla="*/ 16 h 19"/>
                  <a:gd name="T4" fmla="*/ 0 w 13"/>
                  <a:gd name="T5" fmla="*/ 17 h 19"/>
                  <a:gd name="T6" fmla="*/ 1 w 13"/>
                  <a:gd name="T7" fmla="*/ 18 h 19"/>
                  <a:gd name="T8" fmla="*/ 2 w 13"/>
                  <a:gd name="T9" fmla="*/ 18 h 19"/>
                  <a:gd name="T10" fmla="*/ 1 w 13"/>
                  <a:gd name="T11" fmla="*/ 19 h 19"/>
                  <a:gd name="T12" fmla="*/ 2 w 13"/>
                  <a:gd name="T13" fmla="*/ 18 h 19"/>
                  <a:gd name="T14" fmla="*/ 2 w 13"/>
                  <a:gd name="T15" fmla="*/ 19 h 19"/>
                  <a:gd name="T16" fmla="*/ 3 w 13"/>
                  <a:gd name="T17" fmla="*/ 19 h 19"/>
                  <a:gd name="T18" fmla="*/ 8 w 13"/>
                  <a:gd name="T19" fmla="*/ 17 h 19"/>
                  <a:gd name="T20" fmla="*/ 8 w 13"/>
                  <a:gd name="T21" fmla="*/ 16 h 19"/>
                  <a:gd name="T22" fmla="*/ 11 w 13"/>
                  <a:gd name="T23" fmla="*/ 15 h 19"/>
                  <a:gd name="T24" fmla="*/ 12 w 13"/>
                  <a:gd name="T25" fmla="*/ 16 h 19"/>
                  <a:gd name="T26" fmla="*/ 13 w 13"/>
                  <a:gd name="T27" fmla="*/ 12 h 19"/>
                  <a:gd name="T28" fmla="*/ 13 w 13"/>
                  <a:gd name="T29" fmla="*/ 9 h 19"/>
                  <a:gd name="T30" fmla="*/ 12 w 13"/>
                  <a:gd name="T31" fmla="*/ 7 h 19"/>
                  <a:gd name="T32" fmla="*/ 13 w 13"/>
                  <a:gd name="T33" fmla="*/ 6 h 19"/>
                  <a:gd name="T34" fmla="*/ 11 w 13"/>
                  <a:gd name="T35" fmla="*/ 4 h 19"/>
                  <a:gd name="T36" fmla="*/ 9 w 13"/>
                  <a:gd name="T37" fmla="*/ 6 h 19"/>
                  <a:gd name="T38" fmla="*/ 8 w 13"/>
                  <a:gd name="T39" fmla="*/ 5 h 19"/>
                  <a:gd name="T40" fmla="*/ 7 w 13"/>
                  <a:gd name="T41" fmla="*/ 4 h 19"/>
                  <a:gd name="T42" fmla="*/ 8 w 13"/>
                  <a:gd name="T43" fmla="*/ 2 h 19"/>
                  <a:gd name="T44" fmla="*/ 8 w 13"/>
                  <a:gd name="T45" fmla="*/ 1 h 19"/>
                  <a:gd name="T46" fmla="*/ 8 w 13"/>
                  <a:gd name="T47" fmla="*/ 1 h 19"/>
                  <a:gd name="T48" fmla="*/ 8 w 13"/>
                  <a:gd name="T49" fmla="*/ 0 h 19"/>
                  <a:gd name="T50" fmla="*/ 4 w 13"/>
                  <a:gd name="T51" fmla="*/ 3 h 19"/>
                  <a:gd name="T52" fmla="*/ 6 w 13"/>
                  <a:gd name="T53" fmla="*/ 3 h 19"/>
                  <a:gd name="T54" fmla="*/ 5 w 13"/>
                  <a:gd name="T55" fmla="*/ 5 h 19"/>
                  <a:gd name="T56" fmla="*/ 2 w 13"/>
                  <a:gd name="T57" fmla="*/ 5 h 19"/>
                  <a:gd name="T58" fmla="*/ 0 w 13"/>
                  <a:gd name="T59" fmla="*/ 7 h 19"/>
                  <a:gd name="T60" fmla="*/ 2 w 13"/>
                  <a:gd name="T61" fmla="*/ 7 h 19"/>
                  <a:gd name="T62" fmla="*/ 1 w 13"/>
                  <a:gd name="T63" fmla="*/ 9 h 19"/>
                  <a:gd name="T64" fmla="*/ 4 w 13"/>
                  <a:gd name="T65" fmla="*/ 11 h 19"/>
                  <a:gd name="T66" fmla="*/ 3 w 13"/>
                  <a:gd name="T67" fmla="*/ 11 h 19"/>
                  <a:gd name="T68" fmla="*/ 2 w 13"/>
                  <a:gd name="T69" fmla="*/ 13 h 19"/>
                  <a:gd name="T70" fmla="*/ 3 w 13"/>
                  <a:gd name="T71" fmla="*/ 14 h 19"/>
                  <a:gd name="T72" fmla="*/ 1 w 13"/>
                  <a:gd name="T73" fmla="*/ 15 h 19"/>
                  <a:gd name="T74" fmla="*/ 0 w 13"/>
                  <a:gd name="T7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 h="19">
                    <a:moveTo>
                      <a:pt x="0" y="15"/>
                    </a:moveTo>
                    <a:cubicBezTo>
                      <a:pt x="1" y="16"/>
                      <a:pt x="1" y="16"/>
                      <a:pt x="1" y="16"/>
                    </a:cubicBezTo>
                    <a:cubicBezTo>
                      <a:pt x="0" y="17"/>
                      <a:pt x="0" y="17"/>
                      <a:pt x="0" y="17"/>
                    </a:cubicBezTo>
                    <a:cubicBezTo>
                      <a:pt x="1" y="18"/>
                      <a:pt x="1" y="18"/>
                      <a:pt x="1" y="18"/>
                    </a:cubicBezTo>
                    <a:cubicBezTo>
                      <a:pt x="2" y="18"/>
                      <a:pt x="2" y="18"/>
                      <a:pt x="2" y="18"/>
                    </a:cubicBezTo>
                    <a:cubicBezTo>
                      <a:pt x="1" y="19"/>
                      <a:pt x="1" y="19"/>
                      <a:pt x="1" y="19"/>
                    </a:cubicBezTo>
                    <a:cubicBezTo>
                      <a:pt x="2" y="18"/>
                      <a:pt x="2" y="18"/>
                      <a:pt x="2" y="18"/>
                    </a:cubicBezTo>
                    <a:cubicBezTo>
                      <a:pt x="2" y="19"/>
                      <a:pt x="2" y="19"/>
                      <a:pt x="2" y="19"/>
                    </a:cubicBezTo>
                    <a:cubicBezTo>
                      <a:pt x="3" y="19"/>
                      <a:pt x="3" y="19"/>
                      <a:pt x="3" y="19"/>
                    </a:cubicBezTo>
                    <a:cubicBezTo>
                      <a:pt x="8" y="17"/>
                      <a:pt x="8" y="17"/>
                      <a:pt x="8" y="17"/>
                    </a:cubicBezTo>
                    <a:cubicBezTo>
                      <a:pt x="8" y="16"/>
                      <a:pt x="8" y="16"/>
                      <a:pt x="8" y="16"/>
                    </a:cubicBezTo>
                    <a:cubicBezTo>
                      <a:pt x="11" y="15"/>
                      <a:pt x="11" y="15"/>
                      <a:pt x="11" y="15"/>
                    </a:cubicBezTo>
                    <a:cubicBezTo>
                      <a:pt x="12" y="16"/>
                      <a:pt x="12" y="16"/>
                      <a:pt x="12" y="16"/>
                    </a:cubicBezTo>
                    <a:cubicBezTo>
                      <a:pt x="13" y="12"/>
                      <a:pt x="13" y="12"/>
                      <a:pt x="13" y="12"/>
                    </a:cubicBezTo>
                    <a:cubicBezTo>
                      <a:pt x="13" y="9"/>
                      <a:pt x="13" y="9"/>
                      <a:pt x="13" y="9"/>
                    </a:cubicBezTo>
                    <a:cubicBezTo>
                      <a:pt x="12" y="7"/>
                      <a:pt x="12" y="7"/>
                      <a:pt x="12" y="7"/>
                    </a:cubicBezTo>
                    <a:cubicBezTo>
                      <a:pt x="13" y="6"/>
                      <a:pt x="13" y="6"/>
                      <a:pt x="13" y="6"/>
                    </a:cubicBezTo>
                    <a:cubicBezTo>
                      <a:pt x="11" y="4"/>
                      <a:pt x="11" y="4"/>
                      <a:pt x="11" y="4"/>
                    </a:cubicBezTo>
                    <a:cubicBezTo>
                      <a:pt x="9" y="6"/>
                      <a:pt x="9" y="6"/>
                      <a:pt x="9" y="6"/>
                    </a:cubicBezTo>
                    <a:cubicBezTo>
                      <a:pt x="8" y="5"/>
                      <a:pt x="8" y="5"/>
                      <a:pt x="8" y="5"/>
                    </a:cubicBezTo>
                    <a:cubicBezTo>
                      <a:pt x="7" y="4"/>
                      <a:pt x="7" y="4"/>
                      <a:pt x="7" y="4"/>
                    </a:cubicBezTo>
                    <a:cubicBezTo>
                      <a:pt x="8" y="2"/>
                      <a:pt x="8" y="2"/>
                      <a:pt x="8" y="2"/>
                    </a:cubicBezTo>
                    <a:cubicBezTo>
                      <a:pt x="8" y="1"/>
                      <a:pt x="8" y="1"/>
                      <a:pt x="8" y="1"/>
                    </a:cubicBezTo>
                    <a:cubicBezTo>
                      <a:pt x="8" y="1"/>
                      <a:pt x="8" y="1"/>
                      <a:pt x="8" y="1"/>
                    </a:cubicBezTo>
                    <a:cubicBezTo>
                      <a:pt x="8" y="0"/>
                      <a:pt x="8" y="0"/>
                      <a:pt x="8" y="0"/>
                    </a:cubicBezTo>
                    <a:cubicBezTo>
                      <a:pt x="4" y="3"/>
                      <a:pt x="4" y="3"/>
                      <a:pt x="4" y="3"/>
                    </a:cubicBezTo>
                    <a:cubicBezTo>
                      <a:pt x="6" y="3"/>
                      <a:pt x="6" y="3"/>
                      <a:pt x="6" y="3"/>
                    </a:cubicBezTo>
                    <a:cubicBezTo>
                      <a:pt x="5" y="5"/>
                      <a:pt x="5" y="5"/>
                      <a:pt x="5" y="5"/>
                    </a:cubicBezTo>
                    <a:cubicBezTo>
                      <a:pt x="2" y="5"/>
                      <a:pt x="2" y="5"/>
                      <a:pt x="2" y="5"/>
                    </a:cubicBezTo>
                    <a:cubicBezTo>
                      <a:pt x="2" y="5"/>
                      <a:pt x="0" y="7"/>
                      <a:pt x="0" y="7"/>
                    </a:cubicBezTo>
                    <a:cubicBezTo>
                      <a:pt x="1" y="7"/>
                      <a:pt x="2" y="7"/>
                      <a:pt x="2" y="7"/>
                    </a:cubicBezTo>
                    <a:cubicBezTo>
                      <a:pt x="1" y="9"/>
                      <a:pt x="1" y="9"/>
                      <a:pt x="1" y="9"/>
                    </a:cubicBezTo>
                    <a:cubicBezTo>
                      <a:pt x="4" y="11"/>
                      <a:pt x="4" y="11"/>
                      <a:pt x="4" y="11"/>
                    </a:cubicBezTo>
                    <a:cubicBezTo>
                      <a:pt x="3" y="11"/>
                      <a:pt x="3" y="11"/>
                      <a:pt x="3" y="11"/>
                    </a:cubicBezTo>
                    <a:cubicBezTo>
                      <a:pt x="2" y="13"/>
                      <a:pt x="2" y="13"/>
                      <a:pt x="2" y="13"/>
                    </a:cubicBezTo>
                    <a:cubicBezTo>
                      <a:pt x="3" y="14"/>
                      <a:pt x="3" y="14"/>
                      <a:pt x="3" y="14"/>
                    </a:cubicBezTo>
                    <a:cubicBezTo>
                      <a:pt x="1" y="15"/>
                      <a:pt x="1" y="15"/>
                      <a:pt x="1" y="15"/>
                    </a:cubicBezTo>
                    <a:lnTo>
                      <a:pt x="0" y="1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3" name="Freeform 495"/>
              <p:cNvSpPr>
                <a:spLocks/>
              </p:cNvSpPr>
              <p:nvPr/>
            </p:nvSpPr>
            <p:spPr bwMode="auto">
              <a:xfrm>
                <a:off x="2454" y="1584"/>
                <a:ext cx="12" cy="12"/>
              </a:xfrm>
              <a:custGeom>
                <a:avLst/>
                <a:gdLst>
                  <a:gd name="T0" fmla="*/ 6 w 12"/>
                  <a:gd name="T1" fmla="*/ 0 h 12"/>
                  <a:gd name="T2" fmla="*/ 0 w 12"/>
                  <a:gd name="T3" fmla="*/ 6 h 12"/>
                  <a:gd name="T4" fmla="*/ 6 w 12"/>
                  <a:gd name="T5" fmla="*/ 6 h 12"/>
                  <a:gd name="T6" fmla="*/ 0 w 12"/>
                  <a:gd name="T7" fmla="*/ 12 h 12"/>
                  <a:gd name="T8" fmla="*/ 6 w 12"/>
                  <a:gd name="T9" fmla="*/ 12 h 12"/>
                  <a:gd name="T10" fmla="*/ 12 w 12"/>
                  <a:gd name="T11" fmla="*/ 12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lnTo>
                      <a:pt x="0" y="6"/>
                    </a:lnTo>
                    <a:lnTo>
                      <a:pt x="6" y="6"/>
                    </a:lnTo>
                    <a:lnTo>
                      <a:pt x="0" y="12"/>
                    </a:lnTo>
                    <a:lnTo>
                      <a:pt x="6" y="12"/>
                    </a:lnTo>
                    <a:lnTo>
                      <a:pt x="12"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4" name="Freeform 496"/>
              <p:cNvSpPr>
                <a:spLocks/>
              </p:cNvSpPr>
              <p:nvPr/>
            </p:nvSpPr>
            <p:spPr bwMode="auto">
              <a:xfrm>
                <a:off x="2538" y="1440"/>
                <a:ext cx="12" cy="30"/>
              </a:xfrm>
              <a:custGeom>
                <a:avLst/>
                <a:gdLst>
                  <a:gd name="T0" fmla="*/ 6 w 12"/>
                  <a:gd name="T1" fmla="*/ 30 h 30"/>
                  <a:gd name="T2" fmla="*/ 12 w 12"/>
                  <a:gd name="T3" fmla="*/ 24 h 30"/>
                  <a:gd name="T4" fmla="*/ 12 w 12"/>
                  <a:gd name="T5" fmla="*/ 18 h 30"/>
                  <a:gd name="T6" fmla="*/ 6 w 12"/>
                  <a:gd name="T7" fmla="*/ 0 h 30"/>
                  <a:gd name="T8" fmla="*/ 0 w 12"/>
                  <a:gd name="T9" fmla="*/ 12 h 30"/>
                  <a:gd name="T10" fmla="*/ 6 w 12"/>
                  <a:gd name="T11" fmla="*/ 18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lnTo>
                      <a:pt x="12" y="24"/>
                    </a:lnTo>
                    <a:lnTo>
                      <a:pt x="12" y="18"/>
                    </a:lnTo>
                    <a:lnTo>
                      <a:pt x="6" y="0"/>
                    </a:lnTo>
                    <a:lnTo>
                      <a:pt x="0" y="12"/>
                    </a:lnTo>
                    <a:lnTo>
                      <a:pt x="6"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5" name="Freeform 497"/>
              <p:cNvSpPr>
                <a:spLocks/>
              </p:cNvSpPr>
              <p:nvPr/>
            </p:nvSpPr>
            <p:spPr bwMode="auto">
              <a:xfrm>
                <a:off x="2448" y="1548"/>
                <a:ext cx="18" cy="24"/>
              </a:xfrm>
              <a:custGeom>
                <a:avLst/>
                <a:gdLst>
                  <a:gd name="T0" fmla="*/ 0 w 18"/>
                  <a:gd name="T1" fmla="*/ 12 h 24"/>
                  <a:gd name="T2" fmla="*/ 6 w 18"/>
                  <a:gd name="T3" fmla="*/ 12 h 24"/>
                  <a:gd name="T4" fmla="*/ 6 w 18"/>
                  <a:gd name="T5" fmla="*/ 18 h 24"/>
                  <a:gd name="T6" fmla="*/ 12 w 18"/>
                  <a:gd name="T7" fmla="*/ 24 h 24"/>
                  <a:gd name="T8" fmla="*/ 18 w 18"/>
                  <a:gd name="T9" fmla="*/ 18 h 24"/>
                  <a:gd name="T10" fmla="*/ 12 w 18"/>
                  <a:gd name="T11" fmla="*/ 18 h 24"/>
                  <a:gd name="T12" fmla="*/ 6 w 18"/>
                  <a:gd name="T13" fmla="*/ 0 h 24"/>
                  <a:gd name="T14" fmla="*/ 0 w 18"/>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0" y="12"/>
                    </a:moveTo>
                    <a:lnTo>
                      <a:pt x="6" y="12"/>
                    </a:lnTo>
                    <a:lnTo>
                      <a:pt x="6" y="18"/>
                    </a:lnTo>
                    <a:lnTo>
                      <a:pt x="12" y="24"/>
                    </a:lnTo>
                    <a:lnTo>
                      <a:pt x="18" y="18"/>
                    </a:lnTo>
                    <a:lnTo>
                      <a:pt x="12" y="18"/>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6" name="Freeform 498"/>
              <p:cNvSpPr>
                <a:spLocks/>
              </p:cNvSpPr>
              <p:nvPr/>
            </p:nvSpPr>
            <p:spPr bwMode="auto">
              <a:xfrm>
                <a:off x="2460" y="1512"/>
                <a:ext cx="144" cy="276"/>
              </a:xfrm>
              <a:custGeom>
                <a:avLst/>
                <a:gdLst>
                  <a:gd name="T0" fmla="*/ 0 w 144"/>
                  <a:gd name="T1" fmla="*/ 66 h 276"/>
                  <a:gd name="T2" fmla="*/ 12 w 144"/>
                  <a:gd name="T3" fmla="*/ 72 h 276"/>
                  <a:gd name="T4" fmla="*/ 6 w 144"/>
                  <a:gd name="T5" fmla="*/ 96 h 276"/>
                  <a:gd name="T6" fmla="*/ 6 w 144"/>
                  <a:gd name="T7" fmla="*/ 114 h 276"/>
                  <a:gd name="T8" fmla="*/ 12 w 144"/>
                  <a:gd name="T9" fmla="*/ 96 h 276"/>
                  <a:gd name="T10" fmla="*/ 12 w 144"/>
                  <a:gd name="T11" fmla="*/ 96 h 276"/>
                  <a:gd name="T12" fmla="*/ 24 w 144"/>
                  <a:gd name="T13" fmla="*/ 96 h 276"/>
                  <a:gd name="T14" fmla="*/ 24 w 144"/>
                  <a:gd name="T15" fmla="*/ 102 h 276"/>
                  <a:gd name="T16" fmla="*/ 18 w 144"/>
                  <a:gd name="T17" fmla="*/ 132 h 276"/>
                  <a:gd name="T18" fmla="*/ 36 w 144"/>
                  <a:gd name="T19" fmla="*/ 132 h 276"/>
                  <a:gd name="T20" fmla="*/ 42 w 144"/>
                  <a:gd name="T21" fmla="*/ 138 h 276"/>
                  <a:gd name="T22" fmla="*/ 60 w 144"/>
                  <a:gd name="T23" fmla="*/ 150 h 276"/>
                  <a:gd name="T24" fmla="*/ 42 w 144"/>
                  <a:gd name="T25" fmla="*/ 180 h 276"/>
                  <a:gd name="T26" fmla="*/ 36 w 144"/>
                  <a:gd name="T27" fmla="*/ 192 h 276"/>
                  <a:gd name="T28" fmla="*/ 12 w 144"/>
                  <a:gd name="T29" fmla="*/ 222 h 276"/>
                  <a:gd name="T30" fmla="*/ 30 w 144"/>
                  <a:gd name="T31" fmla="*/ 228 h 276"/>
                  <a:gd name="T32" fmla="*/ 42 w 144"/>
                  <a:gd name="T33" fmla="*/ 228 h 276"/>
                  <a:gd name="T34" fmla="*/ 66 w 144"/>
                  <a:gd name="T35" fmla="*/ 228 h 276"/>
                  <a:gd name="T36" fmla="*/ 30 w 144"/>
                  <a:gd name="T37" fmla="*/ 240 h 276"/>
                  <a:gd name="T38" fmla="*/ 18 w 144"/>
                  <a:gd name="T39" fmla="*/ 276 h 276"/>
                  <a:gd name="T40" fmla="*/ 42 w 144"/>
                  <a:gd name="T41" fmla="*/ 270 h 276"/>
                  <a:gd name="T42" fmla="*/ 60 w 144"/>
                  <a:gd name="T43" fmla="*/ 252 h 276"/>
                  <a:gd name="T44" fmla="*/ 84 w 144"/>
                  <a:gd name="T45" fmla="*/ 246 h 276"/>
                  <a:gd name="T46" fmla="*/ 126 w 144"/>
                  <a:gd name="T47" fmla="*/ 252 h 276"/>
                  <a:gd name="T48" fmla="*/ 120 w 144"/>
                  <a:gd name="T49" fmla="*/ 234 h 276"/>
                  <a:gd name="T50" fmla="*/ 126 w 144"/>
                  <a:gd name="T51" fmla="*/ 222 h 276"/>
                  <a:gd name="T52" fmla="*/ 138 w 144"/>
                  <a:gd name="T53" fmla="*/ 216 h 276"/>
                  <a:gd name="T54" fmla="*/ 138 w 144"/>
                  <a:gd name="T55" fmla="*/ 192 h 276"/>
                  <a:gd name="T56" fmla="*/ 108 w 144"/>
                  <a:gd name="T57" fmla="*/ 198 h 276"/>
                  <a:gd name="T58" fmla="*/ 108 w 144"/>
                  <a:gd name="T59" fmla="*/ 168 h 276"/>
                  <a:gd name="T60" fmla="*/ 114 w 144"/>
                  <a:gd name="T61" fmla="*/ 168 h 276"/>
                  <a:gd name="T62" fmla="*/ 90 w 144"/>
                  <a:gd name="T63" fmla="*/ 138 h 276"/>
                  <a:gd name="T64" fmla="*/ 60 w 144"/>
                  <a:gd name="T65" fmla="*/ 90 h 276"/>
                  <a:gd name="T66" fmla="*/ 48 w 144"/>
                  <a:gd name="T67" fmla="*/ 90 h 276"/>
                  <a:gd name="T68" fmla="*/ 72 w 144"/>
                  <a:gd name="T69" fmla="*/ 48 h 276"/>
                  <a:gd name="T70" fmla="*/ 78 w 144"/>
                  <a:gd name="T71" fmla="*/ 36 h 276"/>
                  <a:gd name="T72" fmla="*/ 36 w 144"/>
                  <a:gd name="T73" fmla="*/ 36 h 276"/>
                  <a:gd name="T74" fmla="*/ 36 w 144"/>
                  <a:gd name="T75" fmla="*/ 30 h 276"/>
                  <a:gd name="T76" fmla="*/ 54 w 144"/>
                  <a:gd name="T77" fmla="*/ 0 h 276"/>
                  <a:gd name="T78" fmla="*/ 24 w 144"/>
                  <a:gd name="T79" fmla="*/ 6 h 276"/>
                  <a:gd name="T80" fmla="*/ 12 w 144"/>
                  <a:gd name="T81" fmla="*/ 24 h 276"/>
                  <a:gd name="T82" fmla="*/ 6 w 144"/>
                  <a:gd name="T83" fmla="*/ 42 h 276"/>
                  <a:gd name="T84" fmla="*/ 12 w 144"/>
                  <a:gd name="T85" fmla="*/ 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276">
                    <a:moveTo>
                      <a:pt x="12" y="54"/>
                    </a:moveTo>
                    <a:lnTo>
                      <a:pt x="0" y="66"/>
                    </a:lnTo>
                    <a:lnTo>
                      <a:pt x="6" y="72"/>
                    </a:lnTo>
                    <a:lnTo>
                      <a:pt x="12" y="72"/>
                    </a:lnTo>
                    <a:lnTo>
                      <a:pt x="12" y="84"/>
                    </a:lnTo>
                    <a:lnTo>
                      <a:pt x="6" y="96"/>
                    </a:lnTo>
                    <a:lnTo>
                      <a:pt x="12" y="96"/>
                    </a:lnTo>
                    <a:lnTo>
                      <a:pt x="6" y="114"/>
                    </a:lnTo>
                    <a:lnTo>
                      <a:pt x="12" y="102"/>
                    </a:lnTo>
                    <a:lnTo>
                      <a:pt x="12" y="96"/>
                    </a:lnTo>
                    <a:lnTo>
                      <a:pt x="12" y="90"/>
                    </a:lnTo>
                    <a:lnTo>
                      <a:pt x="12" y="96"/>
                    </a:lnTo>
                    <a:lnTo>
                      <a:pt x="18" y="90"/>
                    </a:lnTo>
                    <a:lnTo>
                      <a:pt x="24" y="96"/>
                    </a:lnTo>
                    <a:lnTo>
                      <a:pt x="18" y="96"/>
                    </a:lnTo>
                    <a:lnTo>
                      <a:pt x="24" y="102"/>
                    </a:lnTo>
                    <a:lnTo>
                      <a:pt x="18" y="126"/>
                    </a:lnTo>
                    <a:lnTo>
                      <a:pt x="18" y="132"/>
                    </a:lnTo>
                    <a:lnTo>
                      <a:pt x="18" y="132"/>
                    </a:lnTo>
                    <a:lnTo>
                      <a:pt x="36" y="132"/>
                    </a:lnTo>
                    <a:lnTo>
                      <a:pt x="54" y="120"/>
                    </a:lnTo>
                    <a:lnTo>
                      <a:pt x="42" y="138"/>
                    </a:lnTo>
                    <a:lnTo>
                      <a:pt x="48" y="150"/>
                    </a:lnTo>
                    <a:lnTo>
                      <a:pt x="60" y="150"/>
                    </a:lnTo>
                    <a:lnTo>
                      <a:pt x="60" y="174"/>
                    </a:lnTo>
                    <a:lnTo>
                      <a:pt x="42" y="180"/>
                    </a:lnTo>
                    <a:lnTo>
                      <a:pt x="24" y="192"/>
                    </a:lnTo>
                    <a:lnTo>
                      <a:pt x="36" y="192"/>
                    </a:lnTo>
                    <a:lnTo>
                      <a:pt x="36" y="204"/>
                    </a:lnTo>
                    <a:lnTo>
                      <a:pt x="12" y="222"/>
                    </a:lnTo>
                    <a:lnTo>
                      <a:pt x="18" y="228"/>
                    </a:lnTo>
                    <a:lnTo>
                      <a:pt x="30" y="228"/>
                    </a:lnTo>
                    <a:lnTo>
                      <a:pt x="30" y="234"/>
                    </a:lnTo>
                    <a:lnTo>
                      <a:pt x="42" y="228"/>
                    </a:lnTo>
                    <a:lnTo>
                      <a:pt x="48" y="234"/>
                    </a:lnTo>
                    <a:lnTo>
                      <a:pt x="66" y="228"/>
                    </a:lnTo>
                    <a:lnTo>
                      <a:pt x="54" y="240"/>
                    </a:lnTo>
                    <a:lnTo>
                      <a:pt x="30" y="240"/>
                    </a:lnTo>
                    <a:lnTo>
                      <a:pt x="6" y="270"/>
                    </a:lnTo>
                    <a:lnTo>
                      <a:pt x="18" y="276"/>
                    </a:lnTo>
                    <a:lnTo>
                      <a:pt x="18" y="270"/>
                    </a:lnTo>
                    <a:lnTo>
                      <a:pt x="42" y="270"/>
                    </a:lnTo>
                    <a:lnTo>
                      <a:pt x="48" y="258"/>
                    </a:lnTo>
                    <a:lnTo>
                      <a:pt x="60" y="252"/>
                    </a:lnTo>
                    <a:lnTo>
                      <a:pt x="66" y="258"/>
                    </a:lnTo>
                    <a:lnTo>
                      <a:pt x="84" y="246"/>
                    </a:lnTo>
                    <a:lnTo>
                      <a:pt x="96" y="252"/>
                    </a:lnTo>
                    <a:lnTo>
                      <a:pt x="126" y="252"/>
                    </a:lnTo>
                    <a:lnTo>
                      <a:pt x="138" y="240"/>
                    </a:lnTo>
                    <a:lnTo>
                      <a:pt x="120" y="234"/>
                    </a:lnTo>
                    <a:lnTo>
                      <a:pt x="126" y="228"/>
                    </a:lnTo>
                    <a:lnTo>
                      <a:pt x="126" y="222"/>
                    </a:lnTo>
                    <a:lnTo>
                      <a:pt x="132" y="222"/>
                    </a:lnTo>
                    <a:lnTo>
                      <a:pt x="138" y="216"/>
                    </a:lnTo>
                    <a:lnTo>
                      <a:pt x="144" y="204"/>
                    </a:lnTo>
                    <a:lnTo>
                      <a:pt x="138" y="192"/>
                    </a:lnTo>
                    <a:lnTo>
                      <a:pt x="126" y="186"/>
                    </a:lnTo>
                    <a:lnTo>
                      <a:pt x="108" y="198"/>
                    </a:lnTo>
                    <a:lnTo>
                      <a:pt x="120" y="180"/>
                    </a:lnTo>
                    <a:lnTo>
                      <a:pt x="108" y="168"/>
                    </a:lnTo>
                    <a:lnTo>
                      <a:pt x="114" y="168"/>
                    </a:lnTo>
                    <a:lnTo>
                      <a:pt x="114" y="168"/>
                    </a:lnTo>
                    <a:lnTo>
                      <a:pt x="96" y="138"/>
                    </a:lnTo>
                    <a:lnTo>
                      <a:pt x="90" y="138"/>
                    </a:lnTo>
                    <a:lnTo>
                      <a:pt x="84" y="108"/>
                    </a:lnTo>
                    <a:lnTo>
                      <a:pt x="60" y="90"/>
                    </a:lnTo>
                    <a:lnTo>
                      <a:pt x="54" y="96"/>
                    </a:lnTo>
                    <a:lnTo>
                      <a:pt x="48" y="90"/>
                    </a:lnTo>
                    <a:lnTo>
                      <a:pt x="60" y="84"/>
                    </a:lnTo>
                    <a:lnTo>
                      <a:pt x="72" y="48"/>
                    </a:lnTo>
                    <a:lnTo>
                      <a:pt x="78" y="42"/>
                    </a:lnTo>
                    <a:lnTo>
                      <a:pt x="78" y="36"/>
                    </a:lnTo>
                    <a:lnTo>
                      <a:pt x="54" y="36"/>
                    </a:lnTo>
                    <a:lnTo>
                      <a:pt x="36" y="36"/>
                    </a:lnTo>
                    <a:lnTo>
                      <a:pt x="36" y="30"/>
                    </a:lnTo>
                    <a:lnTo>
                      <a:pt x="36" y="30"/>
                    </a:lnTo>
                    <a:lnTo>
                      <a:pt x="48" y="12"/>
                    </a:lnTo>
                    <a:lnTo>
                      <a:pt x="54" y="0"/>
                    </a:lnTo>
                    <a:lnTo>
                      <a:pt x="36" y="6"/>
                    </a:lnTo>
                    <a:lnTo>
                      <a:pt x="24" y="6"/>
                    </a:lnTo>
                    <a:lnTo>
                      <a:pt x="12" y="18"/>
                    </a:lnTo>
                    <a:lnTo>
                      <a:pt x="12" y="24"/>
                    </a:lnTo>
                    <a:lnTo>
                      <a:pt x="6" y="30"/>
                    </a:lnTo>
                    <a:lnTo>
                      <a:pt x="6" y="42"/>
                    </a:lnTo>
                    <a:lnTo>
                      <a:pt x="12" y="48"/>
                    </a:lnTo>
                    <a:lnTo>
                      <a:pt x="1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7" name="Freeform 499"/>
              <p:cNvSpPr>
                <a:spLocks/>
              </p:cNvSpPr>
              <p:nvPr/>
            </p:nvSpPr>
            <p:spPr bwMode="auto">
              <a:xfrm>
                <a:off x="2472" y="1614"/>
                <a:ext cx="6" cy="12"/>
              </a:xfrm>
              <a:custGeom>
                <a:avLst/>
                <a:gdLst>
                  <a:gd name="T0" fmla="*/ 0 w 6"/>
                  <a:gd name="T1" fmla="*/ 6 h 12"/>
                  <a:gd name="T2" fmla="*/ 0 w 6"/>
                  <a:gd name="T3" fmla="*/ 12 h 12"/>
                  <a:gd name="T4" fmla="*/ 6 w 6"/>
                  <a:gd name="T5" fmla="*/ 0 h 12"/>
                  <a:gd name="T6" fmla="*/ 0 w 6"/>
                  <a:gd name="T7" fmla="*/ 6 h 12"/>
                </a:gdLst>
                <a:ahLst/>
                <a:cxnLst>
                  <a:cxn ang="0">
                    <a:pos x="T0" y="T1"/>
                  </a:cxn>
                  <a:cxn ang="0">
                    <a:pos x="T2" y="T3"/>
                  </a:cxn>
                  <a:cxn ang="0">
                    <a:pos x="T4" y="T5"/>
                  </a:cxn>
                  <a:cxn ang="0">
                    <a:pos x="T6" y="T7"/>
                  </a:cxn>
                </a:cxnLst>
                <a:rect l="0" t="0" r="r" b="b"/>
                <a:pathLst>
                  <a:path w="6" h="12">
                    <a:moveTo>
                      <a:pt x="0" y="6"/>
                    </a:moveTo>
                    <a:lnTo>
                      <a:pt x="0" y="12"/>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8" name="Freeform 500"/>
              <p:cNvSpPr>
                <a:spLocks/>
              </p:cNvSpPr>
              <p:nvPr/>
            </p:nvSpPr>
            <p:spPr bwMode="auto">
              <a:xfrm>
                <a:off x="2484" y="1656"/>
                <a:ext cx="6" cy="12"/>
              </a:xfrm>
              <a:custGeom>
                <a:avLst/>
                <a:gdLst>
                  <a:gd name="T0" fmla="*/ 1 w 1"/>
                  <a:gd name="T1" fmla="*/ 0 h 2"/>
                  <a:gd name="T2" fmla="*/ 0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2"/>
                      <a:pt x="1" y="2"/>
                    </a:cubicBezTo>
                    <a:lnTo>
                      <a:pt x="1"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9" name="Freeform 501"/>
              <p:cNvSpPr>
                <a:spLocks/>
              </p:cNvSpPr>
              <p:nvPr/>
            </p:nvSpPr>
            <p:spPr bwMode="auto">
              <a:xfrm>
                <a:off x="2442" y="1524"/>
                <a:ext cx="12" cy="24"/>
              </a:xfrm>
              <a:custGeom>
                <a:avLst/>
                <a:gdLst>
                  <a:gd name="T0" fmla="*/ 0 w 12"/>
                  <a:gd name="T1" fmla="*/ 24 h 24"/>
                  <a:gd name="T2" fmla="*/ 12 w 12"/>
                  <a:gd name="T3" fmla="*/ 12 h 24"/>
                  <a:gd name="T4" fmla="*/ 12 w 12"/>
                  <a:gd name="T5" fmla="*/ 12 h 24"/>
                  <a:gd name="T6" fmla="*/ 12 w 12"/>
                  <a:gd name="T7" fmla="*/ 6 h 24"/>
                  <a:gd name="T8" fmla="*/ 12 w 12"/>
                  <a:gd name="T9" fmla="*/ 0 h 24"/>
                  <a:gd name="T10" fmla="*/ 6 w 12"/>
                  <a:gd name="T11" fmla="*/ 6 h 24"/>
                  <a:gd name="T12" fmla="*/ 6 w 12"/>
                  <a:gd name="T13" fmla="*/ 6 h 24"/>
                  <a:gd name="T14" fmla="*/ 0 w 12"/>
                  <a:gd name="T15" fmla="*/ 6 h 24"/>
                  <a:gd name="T16" fmla="*/ 0 w 12"/>
                  <a:gd name="T17" fmla="*/ 18 h 24"/>
                  <a:gd name="T18" fmla="*/ 0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24"/>
                    </a:moveTo>
                    <a:lnTo>
                      <a:pt x="12" y="12"/>
                    </a:lnTo>
                    <a:lnTo>
                      <a:pt x="12" y="12"/>
                    </a:lnTo>
                    <a:lnTo>
                      <a:pt x="12" y="6"/>
                    </a:lnTo>
                    <a:lnTo>
                      <a:pt x="12" y="0"/>
                    </a:lnTo>
                    <a:lnTo>
                      <a:pt x="6" y="6"/>
                    </a:lnTo>
                    <a:lnTo>
                      <a:pt x="6" y="6"/>
                    </a:lnTo>
                    <a:lnTo>
                      <a:pt x="0" y="6"/>
                    </a:lnTo>
                    <a:lnTo>
                      <a:pt x="0" y="18"/>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0" name="Freeform 502"/>
              <p:cNvSpPr>
                <a:spLocks/>
              </p:cNvSpPr>
              <p:nvPr/>
            </p:nvSpPr>
            <p:spPr bwMode="auto">
              <a:xfrm>
                <a:off x="2424" y="1626"/>
                <a:ext cx="48" cy="42"/>
              </a:xfrm>
              <a:custGeom>
                <a:avLst/>
                <a:gdLst>
                  <a:gd name="T0" fmla="*/ 6 w 48"/>
                  <a:gd name="T1" fmla="*/ 18 h 42"/>
                  <a:gd name="T2" fmla="*/ 0 w 48"/>
                  <a:gd name="T3" fmla="*/ 30 h 42"/>
                  <a:gd name="T4" fmla="*/ 6 w 48"/>
                  <a:gd name="T5" fmla="*/ 36 h 42"/>
                  <a:gd name="T6" fmla="*/ 12 w 48"/>
                  <a:gd name="T7" fmla="*/ 42 h 42"/>
                  <a:gd name="T8" fmla="*/ 24 w 48"/>
                  <a:gd name="T9" fmla="*/ 30 h 42"/>
                  <a:gd name="T10" fmla="*/ 36 w 48"/>
                  <a:gd name="T11" fmla="*/ 42 h 42"/>
                  <a:gd name="T12" fmla="*/ 48 w 48"/>
                  <a:gd name="T13" fmla="*/ 36 h 42"/>
                  <a:gd name="T14" fmla="*/ 42 w 48"/>
                  <a:gd name="T15" fmla="*/ 24 h 42"/>
                  <a:gd name="T16" fmla="*/ 36 w 48"/>
                  <a:gd name="T17" fmla="*/ 24 h 42"/>
                  <a:gd name="T18" fmla="*/ 42 w 48"/>
                  <a:gd name="T19" fmla="*/ 12 h 42"/>
                  <a:gd name="T20" fmla="*/ 30 w 48"/>
                  <a:gd name="T21" fmla="*/ 6 h 42"/>
                  <a:gd name="T22" fmla="*/ 18 w 48"/>
                  <a:gd name="T23" fmla="*/ 12 h 42"/>
                  <a:gd name="T24" fmla="*/ 12 w 48"/>
                  <a:gd name="T25" fmla="*/ 0 h 42"/>
                  <a:gd name="T26" fmla="*/ 6 w 48"/>
                  <a:gd name="T27" fmla="*/ 12 h 42"/>
                  <a:gd name="T28" fmla="*/ 6 w 48"/>
                  <a:gd name="T29" fmla="*/ 12 h 42"/>
                  <a:gd name="T30" fmla="*/ 6 w 48"/>
                  <a:gd name="T31" fmla="*/ 12 h 42"/>
                  <a:gd name="T32" fmla="*/ 6 w 48"/>
                  <a:gd name="T3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2">
                    <a:moveTo>
                      <a:pt x="6" y="18"/>
                    </a:moveTo>
                    <a:lnTo>
                      <a:pt x="0" y="30"/>
                    </a:lnTo>
                    <a:lnTo>
                      <a:pt x="6" y="36"/>
                    </a:lnTo>
                    <a:lnTo>
                      <a:pt x="12" y="42"/>
                    </a:lnTo>
                    <a:lnTo>
                      <a:pt x="24" y="30"/>
                    </a:lnTo>
                    <a:lnTo>
                      <a:pt x="36" y="42"/>
                    </a:lnTo>
                    <a:lnTo>
                      <a:pt x="48" y="36"/>
                    </a:lnTo>
                    <a:lnTo>
                      <a:pt x="42" y="24"/>
                    </a:lnTo>
                    <a:lnTo>
                      <a:pt x="36" y="24"/>
                    </a:lnTo>
                    <a:lnTo>
                      <a:pt x="42" y="12"/>
                    </a:lnTo>
                    <a:lnTo>
                      <a:pt x="30" y="6"/>
                    </a:lnTo>
                    <a:lnTo>
                      <a:pt x="18" y="12"/>
                    </a:lnTo>
                    <a:lnTo>
                      <a:pt x="12" y="0"/>
                    </a:lnTo>
                    <a:lnTo>
                      <a:pt x="6" y="12"/>
                    </a:lnTo>
                    <a:lnTo>
                      <a:pt x="6" y="12"/>
                    </a:lnTo>
                    <a:lnTo>
                      <a:pt x="6" y="12"/>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1" name="Freeform 503"/>
              <p:cNvSpPr>
                <a:spLocks/>
              </p:cNvSpPr>
              <p:nvPr/>
            </p:nvSpPr>
            <p:spPr bwMode="auto">
              <a:xfrm>
                <a:off x="2508" y="1494"/>
                <a:ext cx="6" cy="1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1" y="1"/>
                      <a:pt x="1" y="1"/>
                      <a:pt x="1" y="1"/>
                    </a:cubicBezTo>
                    <a:cubicBezTo>
                      <a:pt x="1" y="1"/>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2" name="Freeform 504"/>
              <p:cNvSpPr>
                <a:spLocks/>
              </p:cNvSpPr>
              <p:nvPr/>
            </p:nvSpPr>
            <p:spPr bwMode="auto">
              <a:xfrm>
                <a:off x="2454" y="1608"/>
                <a:ext cx="6" cy="12"/>
              </a:xfrm>
              <a:custGeom>
                <a:avLst/>
                <a:gdLst>
                  <a:gd name="T0" fmla="*/ 0 w 6"/>
                  <a:gd name="T1" fmla="*/ 6 h 12"/>
                  <a:gd name="T2" fmla="*/ 0 w 6"/>
                  <a:gd name="T3" fmla="*/ 12 h 12"/>
                  <a:gd name="T4" fmla="*/ 6 w 6"/>
                  <a:gd name="T5" fmla="*/ 6 h 12"/>
                  <a:gd name="T6" fmla="*/ 0 w 6"/>
                  <a:gd name="T7" fmla="*/ 0 h 12"/>
                  <a:gd name="T8" fmla="*/ 0 w 6"/>
                  <a:gd name="T9" fmla="*/ 6 h 12"/>
                </a:gdLst>
                <a:ahLst/>
                <a:cxnLst>
                  <a:cxn ang="0">
                    <a:pos x="T0" y="T1"/>
                  </a:cxn>
                  <a:cxn ang="0">
                    <a:pos x="T2" y="T3"/>
                  </a:cxn>
                  <a:cxn ang="0">
                    <a:pos x="T4" y="T5"/>
                  </a:cxn>
                  <a:cxn ang="0">
                    <a:pos x="T6" y="T7"/>
                  </a:cxn>
                  <a:cxn ang="0">
                    <a:pos x="T8" y="T9"/>
                  </a:cxn>
                </a:cxnLst>
                <a:rect l="0" t="0" r="r" b="b"/>
                <a:pathLst>
                  <a:path w="6" h="12">
                    <a:moveTo>
                      <a:pt x="0" y="6"/>
                    </a:moveTo>
                    <a:lnTo>
                      <a:pt x="0" y="12"/>
                    </a:lnTo>
                    <a:lnTo>
                      <a:pt x="6"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3" name="Freeform 505"/>
              <p:cNvSpPr>
                <a:spLocks/>
              </p:cNvSpPr>
              <p:nvPr/>
            </p:nvSpPr>
            <p:spPr bwMode="auto">
              <a:xfrm>
                <a:off x="2424" y="1638"/>
                <a:ext cx="6" cy="24"/>
              </a:xfrm>
              <a:custGeom>
                <a:avLst/>
                <a:gdLst>
                  <a:gd name="T0" fmla="*/ 0 w 6"/>
                  <a:gd name="T1" fmla="*/ 18 h 24"/>
                  <a:gd name="T2" fmla="*/ 6 w 6"/>
                  <a:gd name="T3" fmla="*/ 24 h 24"/>
                  <a:gd name="T4" fmla="*/ 0 w 6"/>
                  <a:gd name="T5" fmla="*/ 18 h 24"/>
                  <a:gd name="T6" fmla="*/ 6 w 6"/>
                  <a:gd name="T7" fmla="*/ 6 h 24"/>
                  <a:gd name="T8" fmla="*/ 6 w 6"/>
                  <a:gd name="T9" fmla="*/ 0 h 24"/>
                  <a:gd name="T10" fmla="*/ 6 w 6"/>
                  <a:gd name="T11" fmla="*/ 0 h 24"/>
                  <a:gd name="T12" fmla="*/ 6 w 6"/>
                  <a:gd name="T13" fmla="*/ 6 h 24"/>
                  <a:gd name="T14" fmla="*/ 0 w 6"/>
                  <a:gd name="T15" fmla="*/ 1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0" y="18"/>
                    </a:moveTo>
                    <a:lnTo>
                      <a:pt x="6" y="24"/>
                    </a:lnTo>
                    <a:lnTo>
                      <a:pt x="0" y="18"/>
                    </a:lnTo>
                    <a:lnTo>
                      <a:pt x="6" y="6"/>
                    </a:lnTo>
                    <a:lnTo>
                      <a:pt x="6" y="0"/>
                    </a:lnTo>
                    <a:lnTo>
                      <a:pt x="6" y="0"/>
                    </a:lnTo>
                    <a:lnTo>
                      <a:pt x="6"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4" name="Freeform 506"/>
              <p:cNvSpPr>
                <a:spLocks/>
              </p:cNvSpPr>
              <p:nvPr/>
            </p:nvSpPr>
            <p:spPr bwMode="auto">
              <a:xfrm>
                <a:off x="2796" y="2094"/>
                <a:ext cx="60" cy="36"/>
              </a:xfrm>
              <a:custGeom>
                <a:avLst/>
                <a:gdLst>
                  <a:gd name="T0" fmla="*/ 12 w 60"/>
                  <a:gd name="T1" fmla="*/ 18 h 36"/>
                  <a:gd name="T2" fmla="*/ 24 w 60"/>
                  <a:gd name="T3" fmla="*/ 30 h 36"/>
                  <a:gd name="T4" fmla="*/ 30 w 60"/>
                  <a:gd name="T5" fmla="*/ 30 h 36"/>
                  <a:gd name="T6" fmla="*/ 48 w 60"/>
                  <a:gd name="T7" fmla="*/ 36 h 36"/>
                  <a:gd name="T8" fmla="*/ 54 w 60"/>
                  <a:gd name="T9" fmla="*/ 30 h 36"/>
                  <a:gd name="T10" fmla="*/ 48 w 60"/>
                  <a:gd name="T11" fmla="*/ 18 h 36"/>
                  <a:gd name="T12" fmla="*/ 60 w 60"/>
                  <a:gd name="T13" fmla="*/ 0 h 36"/>
                  <a:gd name="T14" fmla="*/ 54 w 60"/>
                  <a:gd name="T15" fmla="*/ 0 h 36"/>
                  <a:gd name="T16" fmla="*/ 24 w 60"/>
                  <a:gd name="T17" fmla="*/ 6 h 36"/>
                  <a:gd name="T18" fmla="*/ 12 w 60"/>
                  <a:gd name="T19" fmla="*/ 0 h 36"/>
                  <a:gd name="T20" fmla="*/ 12 w 60"/>
                  <a:gd name="T21" fmla="*/ 0 h 36"/>
                  <a:gd name="T22" fmla="*/ 6 w 60"/>
                  <a:gd name="T23" fmla="*/ 0 h 36"/>
                  <a:gd name="T24" fmla="*/ 0 w 60"/>
                  <a:gd name="T25" fmla="*/ 6 h 36"/>
                  <a:gd name="T26" fmla="*/ 0 w 60"/>
                  <a:gd name="T27" fmla="*/ 18 h 36"/>
                  <a:gd name="T28" fmla="*/ 12 w 60"/>
                  <a:gd name="T2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6">
                    <a:moveTo>
                      <a:pt x="12" y="18"/>
                    </a:moveTo>
                    <a:lnTo>
                      <a:pt x="24" y="30"/>
                    </a:lnTo>
                    <a:lnTo>
                      <a:pt x="30" y="30"/>
                    </a:lnTo>
                    <a:lnTo>
                      <a:pt x="48" y="36"/>
                    </a:lnTo>
                    <a:lnTo>
                      <a:pt x="54" y="30"/>
                    </a:lnTo>
                    <a:lnTo>
                      <a:pt x="48" y="18"/>
                    </a:lnTo>
                    <a:lnTo>
                      <a:pt x="60" y="0"/>
                    </a:lnTo>
                    <a:lnTo>
                      <a:pt x="54" y="0"/>
                    </a:lnTo>
                    <a:lnTo>
                      <a:pt x="24" y="6"/>
                    </a:lnTo>
                    <a:lnTo>
                      <a:pt x="12" y="0"/>
                    </a:lnTo>
                    <a:lnTo>
                      <a:pt x="12" y="0"/>
                    </a:lnTo>
                    <a:lnTo>
                      <a:pt x="6" y="0"/>
                    </a:lnTo>
                    <a:lnTo>
                      <a:pt x="0" y="6"/>
                    </a:lnTo>
                    <a:lnTo>
                      <a:pt x="0"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5" name="Freeform 507"/>
              <p:cNvSpPr>
                <a:spLocks/>
              </p:cNvSpPr>
              <p:nvPr/>
            </p:nvSpPr>
            <p:spPr bwMode="auto">
              <a:xfrm>
                <a:off x="2688" y="1872"/>
                <a:ext cx="216" cy="234"/>
              </a:xfrm>
              <a:custGeom>
                <a:avLst/>
                <a:gdLst>
                  <a:gd name="T0" fmla="*/ 126 w 216"/>
                  <a:gd name="T1" fmla="*/ 24 h 234"/>
                  <a:gd name="T2" fmla="*/ 102 w 216"/>
                  <a:gd name="T3" fmla="*/ 0 h 234"/>
                  <a:gd name="T4" fmla="*/ 72 w 216"/>
                  <a:gd name="T5" fmla="*/ 6 h 234"/>
                  <a:gd name="T6" fmla="*/ 72 w 216"/>
                  <a:gd name="T7" fmla="*/ 6 h 234"/>
                  <a:gd name="T8" fmla="*/ 72 w 216"/>
                  <a:gd name="T9" fmla="*/ 6 h 234"/>
                  <a:gd name="T10" fmla="*/ 66 w 216"/>
                  <a:gd name="T11" fmla="*/ 18 h 234"/>
                  <a:gd name="T12" fmla="*/ 42 w 216"/>
                  <a:gd name="T13" fmla="*/ 30 h 234"/>
                  <a:gd name="T14" fmla="*/ 30 w 216"/>
                  <a:gd name="T15" fmla="*/ 18 h 234"/>
                  <a:gd name="T16" fmla="*/ 6 w 216"/>
                  <a:gd name="T17" fmla="*/ 30 h 234"/>
                  <a:gd name="T18" fmla="*/ 0 w 216"/>
                  <a:gd name="T19" fmla="*/ 54 h 234"/>
                  <a:gd name="T20" fmla="*/ 6 w 216"/>
                  <a:gd name="T21" fmla="*/ 60 h 234"/>
                  <a:gd name="T22" fmla="*/ 18 w 216"/>
                  <a:gd name="T23" fmla="*/ 72 h 234"/>
                  <a:gd name="T24" fmla="*/ 24 w 216"/>
                  <a:gd name="T25" fmla="*/ 84 h 234"/>
                  <a:gd name="T26" fmla="*/ 66 w 216"/>
                  <a:gd name="T27" fmla="*/ 78 h 234"/>
                  <a:gd name="T28" fmla="*/ 84 w 216"/>
                  <a:gd name="T29" fmla="*/ 120 h 234"/>
                  <a:gd name="T30" fmla="*/ 120 w 216"/>
                  <a:gd name="T31" fmla="*/ 150 h 234"/>
                  <a:gd name="T32" fmla="*/ 144 w 216"/>
                  <a:gd name="T33" fmla="*/ 162 h 234"/>
                  <a:gd name="T34" fmla="*/ 162 w 216"/>
                  <a:gd name="T35" fmla="*/ 180 h 234"/>
                  <a:gd name="T36" fmla="*/ 180 w 216"/>
                  <a:gd name="T37" fmla="*/ 204 h 234"/>
                  <a:gd name="T38" fmla="*/ 168 w 216"/>
                  <a:gd name="T39" fmla="*/ 216 h 234"/>
                  <a:gd name="T40" fmla="*/ 174 w 216"/>
                  <a:gd name="T41" fmla="*/ 234 h 234"/>
                  <a:gd name="T42" fmla="*/ 186 w 216"/>
                  <a:gd name="T43" fmla="*/ 210 h 234"/>
                  <a:gd name="T44" fmla="*/ 192 w 216"/>
                  <a:gd name="T45" fmla="*/ 192 h 234"/>
                  <a:gd name="T46" fmla="*/ 186 w 216"/>
                  <a:gd name="T47" fmla="*/ 174 h 234"/>
                  <a:gd name="T48" fmla="*/ 210 w 216"/>
                  <a:gd name="T49" fmla="*/ 174 h 234"/>
                  <a:gd name="T50" fmla="*/ 216 w 216"/>
                  <a:gd name="T51" fmla="*/ 180 h 234"/>
                  <a:gd name="T52" fmla="*/ 210 w 216"/>
                  <a:gd name="T53" fmla="*/ 162 h 234"/>
                  <a:gd name="T54" fmla="*/ 174 w 216"/>
                  <a:gd name="T55" fmla="*/ 144 h 234"/>
                  <a:gd name="T56" fmla="*/ 174 w 216"/>
                  <a:gd name="T57" fmla="*/ 132 h 234"/>
                  <a:gd name="T58" fmla="*/ 156 w 216"/>
                  <a:gd name="T59" fmla="*/ 132 h 234"/>
                  <a:gd name="T60" fmla="*/ 132 w 216"/>
                  <a:gd name="T61" fmla="*/ 90 h 234"/>
                  <a:gd name="T62" fmla="*/ 108 w 216"/>
                  <a:gd name="T63" fmla="*/ 42 h 234"/>
                  <a:gd name="T64" fmla="*/ 132 w 216"/>
                  <a:gd name="T65" fmla="*/ 36 h 234"/>
                  <a:gd name="T66" fmla="*/ 132 w 216"/>
                  <a:gd name="T67" fmla="*/ 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234">
                    <a:moveTo>
                      <a:pt x="132" y="30"/>
                    </a:moveTo>
                    <a:lnTo>
                      <a:pt x="126" y="24"/>
                    </a:lnTo>
                    <a:lnTo>
                      <a:pt x="126" y="12"/>
                    </a:lnTo>
                    <a:lnTo>
                      <a:pt x="102" y="0"/>
                    </a:lnTo>
                    <a:lnTo>
                      <a:pt x="72" y="6"/>
                    </a:lnTo>
                    <a:lnTo>
                      <a:pt x="72" y="6"/>
                    </a:lnTo>
                    <a:lnTo>
                      <a:pt x="72" y="6"/>
                    </a:lnTo>
                    <a:lnTo>
                      <a:pt x="72" y="6"/>
                    </a:lnTo>
                    <a:lnTo>
                      <a:pt x="72" y="6"/>
                    </a:lnTo>
                    <a:lnTo>
                      <a:pt x="72" y="6"/>
                    </a:lnTo>
                    <a:lnTo>
                      <a:pt x="66" y="12"/>
                    </a:lnTo>
                    <a:lnTo>
                      <a:pt x="66" y="18"/>
                    </a:lnTo>
                    <a:lnTo>
                      <a:pt x="48" y="12"/>
                    </a:lnTo>
                    <a:lnTo>
                      <a:pt x="42" y="30"/>
                    </a:lnTo>
                    <a:lnTo>
                      <a:pt x="36" y="24"/>
                    </a:lnTo>
                    <a:lnTo>
                      <a:pt x="30" y="18"/>
                    </a:lnTo>
                    <a:lnTo>
                      <a:pt x="24" y="30"/>
                    </a:lnTo>
                    <a:lnTo>
                      <a:pt x="6" y="30"/>
                    </a:lnTo>
                    <a:lnTo>
                      <a:pt x="12" y="42"/>
                    </a:lnTo>
                    <a:lnTo>
                      <a:pt x="0" y="54"/>
                    </a:lnTo>
                    <a:lnTo>
                      <a:pt x="0" y="54"/>
                    </a:lnTo>
                    <a:lnTo>
                      <a:pt x="6" y="60"/>
                    </a:lnTo>
                    <a:lnTo>
                      <a:pt x="6" y="72"/>
                    </a:lnTo>
                    <a:lnTo>
                      <a:pt x="18" y="72"/>
                    </a:lnTo>
                    <a:lnTo>
                      <a:pt x="18" y="84"/>
                    </a:lnTo>
                    <a:lnTo>
                      <a:pt x="24" y="84"/>
                    </a:lnTo>
                    <a:lnTo>
                      <a:pt x="42" y="72"/>
                    </a:lnTo>
                    <a:lnTo>
                      <a:pt x="66" y="78"/>
                    </a:lnTo>
                    <a:lnTo>
                      <a:pt x="78" y="108"/>
                    </a:lnTo>
                    <a:lnTo>
                      <a:pt x="84" y="120"/>
                    </a:lnTo>
                    <a:lnTo>
                      <a:pt x="96" y="120"/>
                    </a:lnTo>
                    <a:lnTo>
                      <a:pt x="120" y="150"/>
                    </a:lnTo>
                    <a:lnTo>
                      <a:pt x="132" y="150"/>
                    </a:lnTo>
                    <a:lnTo>
                      <a:pt x="144" y="162"/>
                    </a:lnTo>
                    <a:lnTo>
                      <a:pt x="150" y="168"/>
                    </a:lnTo>
                    <a:lnTo>
                      <a:pt x="162" y="180"/>
                    </a:lnTo>
                    <a:lnTo>
                      <a:pt x="168" y="180"/>
                    </a:lnTo>
                    <a:lnTo>
                      <a:pt x="180" y="204"/>
                    </a:lnTo>
                    <a:lnTo>
                      <a:pt x="174" y="210"/>
                    </a:lnTo>
                    <a:lnTo>
                      <a:pt x="168" y="216"/>
                    </a:lnTo>
                    <a:lnTo>
                      <a:pt x="168" y="228"/>
                    </a:lnTo>
                    <a:lnTo>
                      <a:pt x="174" y="234"/>
                    </a:lnTo>
                    <a:lnTo>
                      <a:pt x="186" y="216"/>
                    </a:lnTo>
                    <a:lnTo>
                      <a:pt x="186" y="210"/>
                    </a:lnTo>
                    <a:lnTo>
                      <a:pt x="192" y="204"/>
                    </a:lnTo>
                    <a:lnTo>
                      <a:pt x="192" y="192"/>
                    </a:lnTo>
                    <a:lnTo>
                      <a:pt x="180" y="186"/>
                    </a:lnTo>
                    <a:lnTo>
                      <a:pt x="186" y="174"/>
                    </a:lnTo>
                    <a:lnTo>
                      <a:pt x="192" y="168"/>
                    </a:lnTo>
                    <a:lnTo>
                      <a:pt x="210" y="174"/>
                    </a:lnTo>
                    <a:lnTo>
                      <a:pt x="210" y="180"/>
                    </a:lnTo>
                    <a:lnTo>
                      <a:pt x="216" y="180"/>
                    </a:lnTo>
                    <a:lnTo>
                      <a:pt x="216" y="174"/>
                    </a:lnTo>
                    <a:lnTo>
                      <a:pt x="210" y="162"/>
                    </a:lnTo>
                    <a:lnTo>
                      <a:pt x="186" y="150"/>
                    </a:lnTo>
                    <a:lnTo>
                      <a:pt x="174" y="144"/>
                    </a:lnTo>
                    <a:lnTo>
                      <a:pt x="174" y="138"/>
                    </a:lnTo>
                    <a:lnTo>
                      <a:pt x="174" y="132"/>
                    </a:lnTo>
                    <a:lnTo>
                      <a:pt x="174" y="132"/>
                    </a:lnTo>
                    <a:lnTo>
                      <a:pt x="156" y="132"/>
                    </a:lnTo>
                    <a:lnTo>
                      <a:pt x="138" y="120"/>
                    </a:lnTo>
                    <a:lnTo>
                      <a:pt x="132" y="90"/>
                    </a:lnTo>
                    <a:lnTo>
                      <a:pt x="108" y="78"/>
                    </a:lnTo>
                    <a:lnTo>
                      <a:pt x="108" y="42"/>
                    </a:lnTo>
                    <a:lnTo>
                      <a:pt x="132" y="36"/>
                    </a:lnTo>
                    <a:lnTo>
                      <a:pt x="132" y="36"/>
                    </a:lnTo>
                    <a:lnTo>
                      <a:pt x="132" y="36"/>
                    </a:lnTo>
                    <a:lnTo>
                      <a:pt x="132" y="36"/>
                    </a:lnTo>
                    <a:lnTo>
                      <a:pt x="13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6" name="Freeform 508"/>
              <p:cNvSpPr>
                <a:spLocks/>
              </p:cNvSpPr>
              <p:nvPr/>
            </p:nvSpPr>
            <p:spPr bwMode="auto">
              <a:xfrm>
                <a:off x="2718" y="2022"/>
                <a:ext cx="30" cy="60"/>
              </a:xfrm>
              <a:custGeom>
                <a:avLst/>
                <a:gdLst>
                  <a:gd name="T0" fmla="*/ 6 w 30"/>
                  <a:gd name="T1" fmla="*/ 30 h 60"/>
                  <a:gd name="T2" fmla="*/ 6 w 30"/>
                  <a:gd name="T3" fmla="*/ 36 h 60"/>
                  <a:gd name="T4" fmla="*/ 6 w 30"/>
                  <a:gd name="T5" fmla="*/ 48 h 60"/>
                  <a:gd name="T6" fmla="*/ 12 w 30"/>
                  <a:gd name="T7" fmla="*/ 60 h 60"/>
                  <a:gd name="T8" fmla="*/ 18 w 30"/>
                  <a:gd name="T9" fmla="*/ 48 h 60"/>
                  <a:gd name="T10" fmla="*/ 24 w 30"/>
                  <a:gd name="T11" fmla="*/ 54 h 60"/>
                  <a:gd name="T12" fmla="*/ 30 w 30"/>
                  <a:gd name="T13" fmla="*/ 48 h 60"/>
                  <a:gd name="T14" fmla="*/ 30 w 30"/>
                  <a:gd name="T15" fmla="*/ 12 h 60"/>
                  <a:gd name="T16" fmla="*/ 18 w 30"/>
                  <a:gd name="T17" fmla="*/ 0 h 60"/>
                  <a:gd name="T18" fmla="*/ 6 w 30"/>
                  <a:gd name="T19" fmla="*/ 12 h 60"/>
                  <a:gd name="T20" fmla="*/ 0 w 30"/>
                  <a:gd name="T21" fmla="*/ 6 h 60"/>
                  <a:gd name="T22" fmla="*/ 0 w 30"/>
                  <a:gd name="T23" fmla="*/ 12 h 60"/>
                  <a:gd name="T24" fmla="*/ 6 w 30"/>
                  <a:gd name="T25" fmla="*/ 18 h 60"/>
                  <a:gd name="T26" fmla="*/ 6 w 30"/>
                  <a:gd name="T2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60">
                    <a:moveTo>
                      <a:pt x="6" y="30"/>
                    </a:moveTo>
                    <a:lnTo>
                      <a:pt x="6" y="36"/>
                    </a:lnTo>
                    <a:lnTo>
                      <a:pt x="6" y="48"/>
                    </a:lnTo>
                    <a:lnTo>
                      <a:pt x="12" y="60"/>
                    </a:lnTo>
                    <a:lnTo>
                      <a:pt x="18" y="48"/>
                    </a:lnTo>
                    <a:lnTo>
                      <a:pt x="24" y="54"/>
                    </a:lnTo>
                    <a:lnTo>
                      <a:pt x="30" y="48"/>
                    </a:lnTo>
                    <a:lnTo>
                      <a:pt x="30" y="12"/>
                    </a:lnTo>
                    <a:lnTo>
                      <a:pt x="18" y="0"/>
                    </a:lnTo>
                    <a:lnTo>
                      <a:pt x="6" y="12"/>
                    </a:lnTo>
                    <a:lnTo>
                      <a:pt x="0" y="6"/>
                    </a:lnTo>
                    <a:lnTo>
                      <a:pt x="0" y="12"/>
                    </a:lnTo>
                    <a:lnTo>
                      <a:pt x="6"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7" name="Rectangle 509"/>
              <p:cNvSpPr>
                <a:spLocks noChangeArrowheads="1"/>
              </p:cNvSpPr>
              <p:nvPr/>
            </p:nvSpPr>
            <p:spPr bwMode="auto">
              <a:xfrm>
                <a:off x="2760" y="187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8" name="Freeform 510"/>
              <p:cNvSpPr>
                <a:spLocks/>
              </p:cNvSpPr>
              <p:nvPr/>
            </p:nvSpPr>
            <p:spPr bwMode="auto">
              <a:xfrm>
                <a:off x="2712" y="1890"/>
                <a:ext cx="12" cy="12"/>
              </a:xfrm>
              <a:custGeom>
                <a:avLst/>
                <a:gdLst>
                  <a:gd name="T0" fmla="*/ 0 w 12"/>
                  <a:gd name="T1" fmla="*/ 12 h 12"/>
                  <a:gd name="T2" fmla="*/ 6 w 12"/>
                  <a:gd name="T3" fmla="*/ 0 h 12"/>
                  <a:gd name="T4" fmla="*/ 12 w 12"/>
                  <a:gd name="T5" fmla="*/ 6 h 12"/>
                  <a:gd name="T6" fmla="*/ 6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lnTo>
                      <a:pt x="6" y="0"/>
                    </a:lnTo>
                    <a:lnTo>
                      <a:pt x="12" y="6"/>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9" name="Freeform 511"/>
              <p:cNvSpPr>
                <a:spLocks/>
              </p:cNvSpPr>
              <p:nvPr/>
            </p:nvSpPr>
            <p:spPr bwMode="auto">
              <a:xfrm>
                <a:off x="2754" y="1878"/>
                <a:ext cx="6" cy="6"/>
              </a:xfrm>
              <a:custGeom>
                <a:avLst/>
                <a:gdLst>
                  <a:gd name="T0" fmla="*/ 0 w 6"/>
                  <a:gd name="T1" fmla="*/ 6 h 6"/>
                  <a:gd name="T2" fmla="*/ 0 w 6"/>
                  <a:gd name="T3" fmla="*/ 6 h 6"/>
                  <a:gd name="T4" fmla="*/ 6 w 6"/>
                  <a:gd name="T5" fmla="*/ 0 h 6"/>
                  <a:gd name="T6" fmla="*/ 6 w 6"/>
                  <a:gd name="T7" fmla="*/ 0 h 6"/>
                  <a:gd name="T8" fmla="*/ 6 w 6"/>
                  <a:gd name="T9" fmla="*/ 0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lnTo>
                      <a:pt x="0" y="6"/>
                    </a:lnTo>
                    <a:lnTo>
                      <a:pt x="6" y="0"/>
                    </a:ln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0" name="Freeform 512"/>
              <p:cNvSpPr>
                <a:spLocks/>
              </p:cNvSpPr>
              <p:nvPr/>
            </p:nvSpPr>
            <p:spPr bwMode="auto">
              <a:xfrm>
                <a:off x="2814" y="1872"/>
                <a:ext cx="54" cy="42"/>
              </a:xfrm>
              <a:custGeom>
                <a:avLst/>
                <a:gdLst>
                  <a:gd name="T0" fmla="*/ 42 w 54"/>
                  <a:gd name="T1" fmla="*/ 36 h 42"/>
                  <a:gd name="T2" fmla="*/ 36 w 54"/>
                  <a:gd name="T3" fmla="*/ 24 h 42"/>
                  <a:gd name="T4" fmla="*/ 54 w 54"/>
                  <a:gd name="T5" fmla="*/ 12 h 42"/>
                  <a:gd name="T6" fmla="*/ 48 w 54"/>
                  <a:gd name="T7" fmla="*/ 0 h 42"/>
                  <a:gd name="T8" fmla="*/ 0 w 54"/>
                  <a:gd name="T9" fmla="*/ 12 h 42"/>
                  <a:gd name="T10" fmla="*/ 0 w 54"/>
                  <a:gd name="T11" fmla="*/ 12 h 42"/>
                  <a:gd name="T12" fmla="*/ 0 w 54"/>
                  <a:gd name="T13" fmla="*/ 12 h 42"/>
                  <a:gd name="T14" fmla="*/ 0 w 54"/>
                  <a:gd name="T15" fmla="*/ 12 h 42"/>
                  <a:gd name="T16" fmla="*/ 0 w 54"/>
                  <a:gd name="T17" fmla="*/ 24 h 42"/>
                  <a:gd name="T18" fmla="*/ 6 w 54"/>
                  <a:gd name="T19" fmla="*/ 30 h 42"/>
                  <a:gd name="T20" fmla="*/ 6 w 54"/>
                  <a:gd name="T21" fmla="*/ 36 h 42"/>
                  <a:gd name="T22" fmla="*/ 12 w 54"/>
                  <a:gd name="T23" fmla="*/ 36 h 42"/>
                  <a:gd name="T24" fmla="*/ 18 w 54"/>
                  <a:gd name="T25" fmla="*/ 36 h 42"/>
                  <a:gd name="T26" fmla="*/ 30 w 54"/>
                  <a:gd name="T27" fmla="*/ 42 h 42"/>
                  <a:gd name="T28" fmla="*/ 42 w 54"/>
                  <a:gd name="T2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42">
                    <a:moveTo>
                      <a:pt x="42" y="36"/>
                    </a:moveTo>
                    <a:lnTo>
                      <a:pt x="36" y="24"/>
                    </a:lnTo>
                    <a:lnTo>
                      <a:pt x="54" y="12"/>
                    </a:lnTo>
                    <a:lnTo>
                      <a:pt x="48" y="0"/>
                    </a:lnTo>
                    <a:lnTo>
                      <a:pt x="0" y="12"/>
                    </a:lnTo>
                    <a:lnTo>
                      <a:pt x="0" y="12"/>
                    </a:lnTo>
                    <a:lnTo>
                      <a:pt x="0" y="12"/>
                    </a:lnTo>
                    <a:lnTo>
                      <a:pt x="0" y="12"/>
                    </a:lnTo>
                    <a:lnTo>
                      <a:pt x="0" y="24"/>
                    </a:lnTo>
                    <a:lnTo>
                      <a:pt x="6" y="30"/>
                    </a:lnTo>
                    <a:lnTo>
                      <a:pt x="6" y="36"/>
                    </a:lnTo>
                    <a:lnTo>
                      <a:pt x="12" y="36"/>
                    </a:lnTo>
                    <a:lnTo>
                      <a:pt x="18" y="36"/>
                    </a:lnTo>
                    <a:lnTo>
                      <a:pt x="30" y="42"/>
                    </a:lnTo>
                    <a:lnTo>
                      <a:pt x="42"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1" name="Freeform 513"/>
              <p:cNvSpPr>
                <a:spLocks/>
              </p:cNvSpPr>
              <p:nvPr/>
            </p:nvSpPr>
            <p:spPr bwMode="auto">
              <a:xfrm>
                <a:off x="2814" y="1896"/>
                <a:ext cx="6" cy="12"/>
              </a:xfrm>
              <a:custGeom>
                <a:avLst/>
                <a:gdLst>
                  <a:gd name="T0" fmla="*/ 0 w 6"/>
                  <a:gd name="T1" fmla="*/ 0 h 12"/>
                  <a:gd name="T2" fmla="*/ 6 w 6"/>
                  <a:gd name="T3" fmla="*/ 6 h 12"/>
                  <a:gd name="T4" fmla="*/ 6 w 6"/>
                  <a:gd name="T5" fmla="*/ 12 h 12"/>
                  <a:gd name="T6" fmla="*/ 6 w 6"/>
                  <a:gd name="T7" fmla="*/ 12 h 12"/>
                  <a:gd name="T8" fmla="*/ 6 w 6"/>
                  <a:gd name="T9" fmla="*/ 6 h 12"/>
                  <a:gd name="T10" fmla="*/ 0 w 6"/>
                  <a:gd name="T11" fmla="*/ 0 h 12"/>
                </a:gdLst>
                <a:ahLst/>
                <a:cxnLst>
                  <a:cxn ang="0">
                    <a:pos x="T0" y="T1"/>
                  </a:cxn>
                  <a:cxn ang="0">
                    <a:pos x="T2" y="T3"/>
                  </a:cxn>
                  <a:cxn ang="0">
                    <a:pos x="T4" y="T5"/>
                  </a:cxn>
                  <a:cxn ang="0">
                    <a:pos x="T6" y="T7"/>
                  </a:cxn>
                  <a:cxn ang="0">
                    <a:pos x="T8" y="T9"/>
                  </a:cxn>
                  <a:cxn ang="0">
                    <a:pos x="T10" y="T11"/>
                  </a:cxn>
                </a:cxnLst>
                <a:rect l="0" t="0" r="r" b="b"/>
                <a:pathLst>
                  <a:path w="6" h="12">
                    <a:moveTo>
                      <a:pt x="0" y="0"/>
                    </a:moveTo>
                    <a:lnTo>
                      <a:pt x="6" y="6"/>
                    </a:lnTo>
                    <a:lnTo>
                      <a:pt x="6" y="12"/>
                    </a:lnTo>
                    <a:lnTo>
                      <a:pt x="6" y="12"/>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2" name="Freeform 514"/>
              <p:cNvSpPr>
                <a:spLocks/>
              </p:cNvSpPr>
              <p:nvPr/>
            </p:nvSpPr>
            <p:spPr bwMode="auto">
              <a:xfrm>
                <a:off x="2814" y="1884"/>
                <a:ext cx="0" cy="12"/>
              </a:xfrm>
              <a:custGeom>
                <a:avLst/>
                <a:gdLst>
                  <a:gd name="T0" fmla="*/ 0 h 12"/>
                  <a:gd name="T1" fmla="*/ 0 h 12"/>
                  <a:gd name="T2" fmla="*/ 12 h 12"/>
                  <a:gd name="T3" fmla="*/ 0 h 12"/>
                </a:gdLst>
                <a:ahLst/>
                <a:cxnLst>
                  <a:cxn ang="0">
                    <a:pos x="0" y="T0"/>
                  </a:cxn>
                  <a:cxn ang="0">
                    <a:pos x="0" y="T1"/>
                  </a:cxn>
                  <a:cxn ang="0">
                    <a:pos x="0" y="T2"/>
                  </a:cxn>
                  <a:cxn ang="0">
                    <a:pos x="0" y="T3"/>
                  </a:cxn>
                </a:cxnLst>
                <a:rect l="0" t="0" r="r" b="b"/>
                <a:pathLst>
                  <a:path h="12">
                    <a:moveTo>
                      <a:pt x="0" y="0"/>
                    </a:moveTo>
                    <a:lnTo>
                      <a:pt x="0" y="0"/>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3" name="Freeform 515"/>
              <p:cNvSpPr>
                <a:spLocks/>
              </p:cNvSpPr>
              <p:nvPr/>
            </p:nvSpPr>
            <p:spPr bwMode="auto">
              <a:xfrm>
                <a:off x="2484" y="1758"/>
                <a:ext cx="228" cy="234"/>
              </a:xfrm>
              <a:custGeom>
                <a:avLst/>
                <a:gdLst>
                  <a:gd name="T0" fmla="*/ 210 w 228"/>
                  <a:gd name="T1" fmla="*/ 186 h 234"/>
                  <a:gd name="T2" fmla="*/ 204 w 228"/>
                  <a:gd name="T3" fmla="*/ 168 h 234"/>
                  <a:gd name="T4" fmla="*/ 204 w 228"/>
                  <a:gd name="T5" fmla="*/ 168 h 234"/>
                  <a:gd name="T6" fmla="*/ 216 w 228"/>
                  <a:gd name="T7" fmla="*/ 156 h 234"/>
                  <a:gd name="T8" fmla="*/ 210 w 228"/>
                  <a:gd name="T9" fmla="*/ 138 h 234"/>
                  <a:gd name="T10" fmla="*/ 192 w 228"/>
                  <a:gd name="T11" fmla="*/ 132 h 234"/>
                  <a:gd name="T12" fmla="*/ 198 w 228"/>
                  <a:gd name="T13" fmla="*/ 126 h 234"/>
                  <a:gd name="T14" fmla="*/ 222 w 228"/>
                  <a:gd name="T15" fmla="*/ 96 h 234"/>
                  <a:gd name="T16" fmla="*/ 222 w 228"/>
                  <a:gd name="T17" fmla="*/ 90 h 234"/>
                  <a:gd name="T18" fmla="*/ 222 w 228"/>
                  <a:gd name="T19" fmla="*/ 60 h 234"/>
                  <a:gd name="T20" fmla="*/ 204 w 228"/>
                  <a:gd name="T21" fmla="*/ 48 h 234"/>
                  <a:gd name="T22" fmla="*/ 198 w 228"/>
                  <a:gd name="T23" fmla="*/ 42 h 234"/>
                  <a:gd name="T24" fmla="*/ 174 w 228"/>
                  <a:gd name="T25" fmla="*/ 36 h 234"/>
                  <a:gd name="T26" fmla="*/ 162 w 228"/>
                  <a:gd name="T27" fmla="*/ 36 h 234"/>
                  <a:gd name="T28" fmla="*/ 162 w 228"/>
                  <a:gd name="T29" fmla="*/ 24 h 234"/>
                  <a:gd name="T30" fmla="*/ 132 w 228"/>
                  <a:gd name="T31" fmla="*/ 0 h 234"/>
                  <a:gd name="T32" fmla="*/ 114 w 228"/>
                  <a:gd name="T33" fmla="*/ 30 h 234"/>
                  <a:gd name="T34" fmla="*/ 90 w 228"/>
                  <a:gd name="T35" fmla="*/ 48 h 234"/>
                  <a:gd name="T36" fmla="*/ 60 w 228"/>
                  <a:gd name="T37" fmla="*/ 42 h 234"/>
                  <a:gd name="T38" fmla="*/ 60 w 228"/>
                  <a:gd name="T39" fmla="*/ 66 h 234"/>
                  <a:gd name="T40" fmla="*/ 30 w 228"/>
                  <a:gd name="T41" fmla="*/ 66 h 234"/>
                  <a:gd name="T42" fmla="*/ 0 w 228"/>
                  <a:gd name="T43" fmla="*/ 78 h 234"/>
                  <a:gd name="T44" fmla="*/ 18 w 228"/>
                  <a:gd name="T45" fmla="*/ 96 h 234"/>
                  <a:gd name="T46" fmla="*/ 48 w 228"/>
                  <a:gd name="T47" fmla="*/ 120 h 234"/>
                  <a:gd name="T48" fmla="*/ 60 w 228"/>
                  <a:gd name="T49" fmla="*/ 210 h 234"/>
                  <a:gd name="T50" fmla="*/ 60 w 228"/>
                  <a:gd name="T51" fmla="*/ 222 h 234"/>
                  <a:gd name="T52" fmla="*/ 96 w 228"/>
                  <a:gd name="T53" fmla="*/ 228 h 234"/>
                  <a:gd name="T54" fmla="*/ 114 w 228"/>
                  <a:gd name="T55" fmla="*/ 234 h 234"/>
                  <a:gd name="T56" fmla="*/ 138 w 228"/>
                  <a:gd name="T57" fmla="*/ 222 h 234"/>
                  <a:gd name="T58" fmla="*/ 198 w 228"/>
                  <a:gd name="T59" fmla="*/ 216 h 234"/>
                  <a:gd name="T60" fmla="*/ 222 w 228"/>
                  <a:gd name="T61" fmla="*/ 198 h 234"/>
                  <a:gd name="T62" fmla="*/ 222 w 228"/>
                  <a:gd name="T63" fmla="*/ 198 h 234"/>
                  <a:gd name="T64" fmla="*/ 222 w 228"/>
                  <a:gd name="T65"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34">
                    <a:moveTo>
                      <a:pt x="222" y="186"/>
                    </a:moveTo>
                    <a:lnTo>
                      <a:pt x="210" y="186"/>
                    </a:lnTo>
                    <a:lnTo>
                      <a:pt x="210" y="174"/>
                    </a:lnTo>
                    <a:lnTo>
                      <a:pt x="204" y="168"/>
                    </a:lnTo>
                    <a:lnTo>
                      <a:pt x="204" y="168"/>
                    </a:lnTo>
                    <a:lnTo>
                      <a:pt x="204" y="168"/>
                    </a:lnTo>
                    <a:lnTo>
                      <a:pt x="204" y="168"/>
                    </a:lnTo>
                    <a:lnTo>
                      <a:pt x="216" y="156"/>
                    </a:lnTo>
                    <a:lnTo>
                      <a:pt x="210" y="144"/>
                    </a:lnTo>
                    <a:lnTo>
                      <a:pt x="210" y="138"/>
                    </a:lnTo>
                    <a:lnTo>
                      <a:pt x="192" y="132"/>
                    </a:lnTo>
                    <a:lnTo>
                      <a:pt x="192" y="132"/>
                    </a:lnTo>
                    <a:lnTo>
                      <a:pt x="192" y="132"/>
                    </a:lnTo>
                    <a:lnTo>
                      <a:pt x="198" y="126"/>
                    </a:lnTo>
                    <a:lnTo>
                      <a:pt x="216" y="102"/>
                    </a:lnTo>
                    <a:lnTo>
                      <a:pt x="222" y="96"/>
                    </a:lnTo>
                    <a:lnTo>
                      <a:pt x="222" y="96"/>
                    </a:lnTo>
                    <a:lnTo>
                      <a:pt x="222" y="90"/>
                    </a:lnTo>
                    <a:lnTo>
                      <a:pt x="228" y="60"/>
                    </a:lnTo>
                    <a:lnTo>
                      <a:pt x="222" y="60"/>
                    </a:lnTo>
                    <a:lnTo>
                      <a:pt x="204" y="54"/>
                    </a:lnTo>
                    <a:lnTo>
                      <a:pt x="204" y="48"/>
                    </a:lnTo>
                    <a:lnTo>
                      <a:pt x="198" y="42"/>
                    </a:lnTo>
                    <a:lnTo>
                      <a:pt x="198" y="42"/>
                    </a:lnTo>
                    <a:lnTo>
                      <a:pt x="174" y="42"/>
                    </a:lnTo>
                    <a:lnTo>
                      <a:pt x="174" y="36"/>
                    </a:lnTo>
                    <a:lnTo>
                      <a:pt x="174" y="24"/>
                    </a:lnTo>
                    <a:lnTo>
                      <a:pt x="162" y="36"/>
                    </a:lnTo>
                    <a:lnTo>
                      <a:pt x="162" y="30"/>
                    </a:lnTo>
                    <a:lnTo>
                      <a:pt x="162" y="24"/>
                    </a:lnTo>
                    <a:lnTo>
                      <a:pt x="132" y="0"/>
                    </a:lnTo>
                    <a:lnTo>
                      <a:pt x="132" y="0"/>
                    </a:lnTo>
                    <a:lnTo>
                      <a:pt x="120" y="6"/>
                    </a:lnTo>
                    <a:lnTo>
                      <a:pt x="114" y="30"/>
                    </a:lnTo>
                    <a:lnTo>
                      <a:pt x="96" y="36"/>
                    </a:lnTo>
                    <a:lnTo>
                      <a:pt x="90" y="48"/>
                    </a:lnTo>
                    <a:lnTo>
                      <a:pt x="66" y="48"/>
                    </a:lnTo>
                    <a:lnTo>
                      <a:pt x="60" y="42"/>
                    </a:lnTo>
                    <a:lnTo>
                      <a:pt x="54" y="42"/>
                    </a:lnTo>
                    <a:lnTo>
                      <a:pt x="60" y="66"/>
                    </a:lnTo>
                    <a:lnTo>
                      <a:pt x="42" y="72"/>
                    </a:lnTo>
                    <a:lnTo>
                      <a:pt x="30" y="66"/>
                    </a:lnTo>
                    <a:lnTo>
                      <a:pt x="24" y="66"/>
                    </a:lnTo>
                    <a:lnTo>
                      <a:pt x="0" y="78"/>
                    </a:lnTo>
                    <a:lnTo>
                      <a:pt x="6" y="96"/>
                    </a:lnTo>
                    <a:lnTo>
                      <a:pt x="18" y="96"/>
                    </a:lnTo>
                    <a:lnTo>
                      <a:pt x="54" y="108"/>
                    </a:lnTo>
                    <a:lnTo>
                      <a:pt x="48" y="120"/>
                    </a:lnTo>
                    <a:lnTo>
                      <a:pt x="66" y="138"/>
                    </a:lnTo>
                    <a:lnTo>
                      <a:pt x="60" y="210"/>
                    </a:lnTo>
                    <a:lnTo>
                      <a:pt x="54" y="210"/>
                    </a:lnTo>
                    <a:lnTo>
                      <a:pt x="60" y="222"/>
                    </a:lnTo>
                    <a:lnTo>
                      <a:pt x="96" y="228"/>
                    </a:lnTo>
                    <a:lnTo>
                      <a:pt x="96" y="228"/>
                    </a:lnTo>
                    <a:lnTo>
                      <a:pt x="102" y="228"/>
                    </a:lnTo>
                    <a:lnTo>
                      <a:pt x="114" y="234"/>
                    </a:lnTo>
                    <a:lnTo>
                      <a:pt x="144" y="234"/>
                    </a:lnTo>
                    <a:lnTo>
                      <a:pt x="138" y="222"/>
                    </a:lnTo>
                    <a:lnTo>
                      <a:pt x="162" y="204"/>
                    </a:lnTo>
                    <a:lnTo>
                      <a:pt x="198" y="216"/>
                    </a:lnTo>
                    <a:lnTo>
                      <a:pt x="204" y="216"/>
                    </a:lnTo>
                    <a:lnTo>
                      <a:pt x="222" y="198"/>
                    </a:lnTo>
                    <a:lnTo>
                      <a:pt x="222" y="198"/>
                    </a:lnTo>
                    <a:lnTo>
                      <a:pt x="222" y="198"/>
                    </a:lnTo>
                    <a:lnTo>
                      <a:pt x="222" y="198"/>
                    </a:lnTo>
                    <a:lnTo>
                      <a:pt x="222" y="18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4" name="Freeform 516"/>
              <p:cNvSpPr>
                <a:spLocks/>
              </p:cNvSpPr>
              <p:nvPr/>
            </p:nvSpPr>
            <p:spPr bwMode="auto">
              <a:xfrm>
                <a:off x="2724" y="1974"/>
                <a:ext cx="18" cy="42"/>
              </a:xfrm>
              <a:custGeom>
                <a:avLst/>
                <a:gdLst>
                  <a:gd name="T0" fmla="*/ 12 w 18"/>
                  <a:gd name="T1" fmla="*/ 42 h 42"/>
                  <a:gd name="T2" fmla="*/ 18 w 18"/>
                  <a:gd name="T3" fmla="*/ 24 h 42"/>
                  <a:gd name="T4" fmla="*/ 18 w 18"/>
                  <a:gd name="T5" fmla="*/ 18 h 42"/>
                  <a:gd name="T6" fmla="*/ 18 w 18"/>
                  <a:gd name="T7" fmla="*/ 0 h 42"/>
                  <a:gd name="T8" fmla="*/ 12 w 18"/>
                  <a:gd name="T9" fmla="*/ 12 h 42"/>
                  <a:gd name="T10" fmla="*/ 0 w 18"/>
                  <a:gd name="T11" fmla="*/ 18 h 42"/>
                  <a:gd name="T12" fmla="*/ 6 w 18"/>
                  <a:gd name="T13" fmla="*/ 36 h 42"/>
                  <a:gd name="T14" fmla="*/ 12 w 1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2">
                    <a:moveTo>
                      <a:pt x="12" y="42"/>
                    </a:moveTo>
                    <a:lnTo>
                      <a:pt x="18" y="24"/>
                    </a:lnTo>
                    <a:lnTo>
                      <a:pt x="18" y="18"/>
                    </a:lnTo>
                    <a:lnTo>
                      <a:pt x="18" y="0"/>
                    </a:lnTo>
                    <a:lnTo>
                      <a:pt x="12" y="12"/>
                    </a:lnTo>
                    <a:lnTo>
                      <a:pt x="0" y="18"/>
                    </a:lnTo>
                    <a:lnTo>
                      <a:pt x="6" y="36"/>
                    </a:lnTo>
                    <a:lnTo>
                      <a:pt x="12"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5" name="Rectangle 517"/>
              <p:cNvSpPr>
                <a:spLocks noChangeArrowheads="1"/>
              </p:cNvSpPr>
              <p:nvPr/>
            </p:nvSpPr>
            <p:spPr bwMode="auto">
              <a:xfrm>
                <a:off x="2706" y="181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6" name="Rectangle 518"/>
              <p:cNvSpPr>
                <a:spLocks noChangeArrowheads="1"/>
              </p:cNvSpPr>
              <p:nvPr/>
            </p:nvSpPr>
            <p:spPr bwMode="auto">
              <a:xfrm>
                <a:off x="2706" y="1848"/>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7" name="Freeform 519"/>
              <p:cNvSpPr>
                <a:spLocks/>
              </p:cNvSpPr>
              <p:nvPr/>
            </p:nvSpPr>
            <p:spPr bwMode="auto">
              <a:xfrm>
                <a:off x="2682" y="1800"/>
                <a:ext cx="6" cy="6"/>
              </a:xfrm>
              <a:custGeom>
                <a:avLst/>
                <a:gdLst>
                  <a:gd name="T0" fmla="*/ 0 w 6"/>
                  <a:gd name="T1" fmla="*/ 0 h 6"/>
                  <a:gd name="T2" fmla="*/ 0 w 6"/>
                  <a:gd name="T3" fmla="*/ 0 h 6"/>
                  <a:gd name="T4" fmla="*/ 6 w 6"/>
                  <a:gd name="T5" fmla="*/ 6 h 6"/>
                  <a:gd name="T6" fmla="*/ 0 w 6"/>
                  <a:gd name="T7" fmla="*/ 0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lnTo>
                      <a:pt x="0" y="0"/>
                    </a:ln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8" name="Freeform 520"/>
              <p:cNvSpPr>
                <a:spLocks/>
              </p:cNvSpPr>
              <p:nvPr/>
            </p:nvSpPr>
            <p:spPr bwMode="auto">
              <a:xfrm>
                <a:off x="2682" y="1854"/>
                <a:ext cx="24" cy="30"/>
              </a:xfrm>
              <a:custGeom>
                <a:avLst/>
                <a:gdLst>
                  <a:gd name="T0" fmla="*/ 24 w 24"/>
                  <a:gd name="T1" fmla="*/ 0 h 30"/>
                  <a:gd name="T2" fmla="*/ 18 w 24"/>
                  <a:gd name="T3" fmla="*/ 6 h 30"/>
                  <a:gd name="T4" fmla="*/ 0 w 24"/>
                  <a:gd name="T5" fmla="*/ 30 h 30"/>
                  <a:gd name="T6" fmla="*/ 18 w 24"/>
                  <a:gd name="T7" fmla="*/ 6 h 30"/>
                  <a:gd name="T8" fmla="*/ 24 w 24"/>
                  <a:gd name="T9" fmla="*/ 0 h 30"/>
                </a:gdLst>
                <a:ahLst/>
                <a:cxnLst>
                  <a:cxn ang="0">
                    <a:pos x="T0" y="T1"/>
                  </a:cxn>
                  <a:cxn ang="0">
                    <a:pos x="T2" y="T3"/>
                  </a:cxn>
                  <a:cxn ang="0">
                    <a:pos x="T4" y="T5"/>
                  </a:cxn>
                  <a:cxn ang="0">
                    <a:pos x="T6" y="T7"/>
                  </a:cxn>
                  <a:cxn ang="0">
                    <a:pos x="T8" y="T9"/>
                  </a:cxn>
                </a:cxnLst>
                <a:rect l="0" t="0" r="r" b="b"/>
                <a:pathLst>
                  <a:path w="24" h="30">
                    <a:moveTo>
                      <a:pt x="24" y="0"/>
                    </a:moveTo>
                    <a:lnTo>
                      <a:pt x="18" y="6"/>
                    </a:lnTo>
                    <a:lnTo>
                      <a:pt x="0" y="30"/>
                    </a:lnTo>
                    <a:lnTo>
                      <a:pt x="18"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9" name="Rectangle 521"/>
              <p:cNvSpPr>
                <a:spLocks noChangeArrowheads="1"/>
              </p:cNvSpPr>
              <p:nvPr/>
            </p:nvSpPr>
            <p:spPr bwMode="auto">
              <a:xfrm>
                <a:off x="2706" y="18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0" name="Freeform 522"/>
              <p:cNvSpPr>
                <a:spLocks/>
              </p:cNvSpPr>
              <p:nvPr/>
            </p:nvSpPr>
            <p:spPr bwMode="auto">
              <a:xfrm>
                <a:off x="2676" y="1890"/>
                <a:ext cx="18" cy="12"/>
              </a:xfrm>
              <a:custGeom>
                <a:avLst/>
                <a:gdLst>
                  <a:gd name="T0" fmla="*/ 0 w 18"/>
                  <a:gd name="T1" fmla="*/ 0 h 12"/>
                  <a:gd name="T2" fmla="*/ 0 w 18"/>
                  <a:gd name="T3" fmla="*/ 0 h 12"/>
                  <a:gd name="T4" fmla="*/ 18 w 18"/>
                  <a:gd name="T5" fmla="*/ 6 h 12"/>
                  <a:gd name="T6" fmla="*/ 18 w 18"/>
                  <a:gd name="T7" fmla="*/ 12 h 12"/>
                  <a:gd name="T8" fmla="*/ 18 w 18"/>
                  <a:gd name="T9" fmla="*/ 6 h 12"/>
                  <a:gd name="T10" fmla="*/ 0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0" y="0"/>
                    </a:moveTo>
                    <a:lnTo>
                      <a:pt x="0" y="0"/>
                    </a:lnTo>
                    <a:lnTo>
                      <a:pt x="18" y="6"/>
                    </a:lnTo>
                    <a:lnTo>
                      <a:pt x="18" y="12"/>
                    </a:lnTo>
                    <a:lnTo>
                      <a:pt x="1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1" name="Freeform 523"/>
              <p:cNvSpPr>
                <a:spLocks/>
              </p:cNvSpPr>
              <p:nvPr/>
            </p:nvSpPr>
            <p:spPr bwMode="auto">
              <a:xfrm>
                <a:off x="2658" y="1782"/>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2" name="Freeform 524"/>
              <p:cNvSpPr>
                <a:spLocks/>
              </p:cNvSpPr>
              <p:nvPr/>
            </p:nvSpPr>
            <p:spPr bwMode="auto">
              <a:xfrm>
                <a:off x="2616" y="1758"/>
                <a:ext cx="30" cy="30"/>
              </a:xfrm>
              <a:custGeom>
                <a:avLst/>
                <a:gdLst>
                  <a:gd name="T0" fmla="*/ 30 w 30"/>
                  <a:gd name="T1" fmla="*/ 24 h 30"/>
                  <a:gd name="T2" fmla="*/ 30 w 30"/>
                  <a:gd name="T3" fmla="*/ 30 h 30"/>
                  <a:gd name="T4" fmla="*/ 30 w 30"/>
                  <a:gd name="T5" fmla="*/ 24 h 30"/>
                  <a:gd name="T6" fmla="*/ 0 w 30"/>
                  <a:gd name="T7" fmla="*/ 0 h 30"/>
                  <a:gd name="T8" fmla="*/ 0 w 30"/>
                  <a:gd name="T9" fmla="*/ 0 h 30"/>
                  <a:gd name="T10" fmla="*/ 0 w 30"/>
                  <a:gd name="T11" fmla="*/ 0 h 30"/>
                  <a:gd name="T12" fmla="*/ 30 w 30"/>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30" y="24"/>
                    </a:moveTo>
                    <a:lnTo>
                      <a:pt x="30" y="30"/>
                    </a:lnTo>
                    <a:lnTo>
                      <a:pt x="30" y="24"/>
                    </a:lnTo>
                    <a:lnTo>
                      <a:pt x="0" y="0"/>
                    </a:lnTo>
                    <a:lnTo>
                      <a:pt x="0" y="0"/>
                    </a:lnTo>
                    <a:lnTo>
                      <a:pt x="0" y="0"/>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3" name="Rectangle 525"/>
              <p:cNvSpPr>
                <a:spLocks noChangeArrowheads="1"/>
              </p:cNvSpPr>
              <p:nvPr/>
            </p:nvSpPr>
            <p:spPr bwMode="auto">
              <a:xfrm>
                <a:off x="2688" y="192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4" name="Freeform 526"/>
              <p:cNvSpPr>
                <a:spLocks/>
              </p:cNvSpPr>
              <p:nvPr/>
            </p:nvSpPr>
            <p:spPr bwMode="auto">
              <a:xfrm>
                <a:off x="2706" y="1944"/>
                <a:ext cx="0" cy="12"/>
              </a:xfrm>
              <a:custGeom>
                <a:avLst/>
                <a:gdLst>
                  <a:gd name="T0" fmla="*/ 12 h 12"/>
                  <a:gd name="T1" fmla="*/ 12 h 12"/>
                  <a:gd name="T2" fmla="*/ 0 h 12"/>
                  <a:gd name="T3" fmla="*/ 12 h 12"/>
                </a:gdLst>
                <a:ahLst/>
                <a:cxnLst>
                  <a:cxn ang="0">
                    <a:pos x="0" y="T0"/>
                  </a:cxn>
                  <a:cxn ang="0">
                    <a:pos x="0" y="T1"/>
                  </a:cxn>
                  <a:cxn ang="0">
                    <a:pos x="0" y="T2"/>
                  </a:cxn>
                  <a:cxn ang="0">
                    <a:pos x="0" y="T3"/>
                  </a:cxn>
                </a:cxnLst>
                <a:rect l="0" t="0" r="r" b="b"/>
                <a:pathLst>
                  <a:path h="12">
                    <a:moveTo>
                      <a:pt x="0" y="12"/>
                    </a:moveTo>
                    <a:lnTo>
                      <a:pt x="0" y="12"/>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5" name="Freeform 527"/>
              <p:cNvSpPr>
                <a:spLocks/>
              </p:cNvSpPr>
              <p:nvPr/>
            </p:nvSpPr>
            <p:spPr bwMode="auto">
              <a:xfrm>
                <a:off x="2640" y="2052"/>
                <a:ext cx="6" cy="6"/>
              </a:xfrm>
              <a:custGeom>
                <a:avLst/>
                <a:gdLst>
                  <a:gd name="T0" fmla="*/ 6 w 6"/>
                  <a:gd name="T1" fmla="*/ 6 h 6"/>
                  <a:gd name="T2" fmla="*/ 6 w 6"/>
                  <a:gd name="T3" fmla="*/ 0 h 6"/>
                  <a:gd name="T4" fmla="*/ 0 w 6"/>
                  <a:gd name="T5" fmla="*/ 0 h 6"/>
                  <a:gd name="T6" fmla="*/ 0 w 6"/>
                  <a:gd name="T7" fmla="*/ 0 h 6"/>
                  <a:gd name="T8" fmla="*/ 6 w 6"/>
                  <a:gd name="T9" fmla="*/ 6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6" y="0"/>
                    </a:lnTo>
                    <a:lnTo>
                      <a:pt x="0" y="0"/>
                    </a:ln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6" name="Freeform 528"/>
              <p:cNvSpPr>
                <a:spLocks/>
              </p:cNvSpPr>
              <p:nvPr/>
            </p:nvSpPr>
            <p:spPr bwMode="auto">
              <a:xfrm>
                <a:off x="2400" y="1962"/>
                <a:ext cx="228" cy="180"/>
              </a:xfrm>
              <a:custGeom>
                <a:avLst/>
                <a:gdLst>
                  <a:gd name="T0" fmla="*/ 186 w 228"/>
                  <a:gd name="T1" fmla="*/ 24 h 180"/>
                  <a:gd name="T2" fmla="*/ 180 w 228"/>
                  <a:gd name="T3" fmla="*/ 24 h 180"/>
                  <a:gd name="T4" fmla="*/ 180 w 228"/>
                  <a:gd name="T5" fmla="*/ 24 h 180"/>
                  <a:gd name="T6" fmla="*/ 138 w 228"/>
                  <a:gd name="T7" fmla="*/ 6 h 180"/>
                  <a:gd name="T8" fmla="*/ 90 w 228"/>
                  <a:gd name="T9" fmla="*/ 6 h 180"/>
                  <a:gd name="T10" fmla="*/ 42 w 228"/>
                  <a:gd name="T11" fmla="*/ 0 h 180"/>
                  <a:gd name="T12" fmla="*/ 18 w 228"/>
                  <a:gd name="T13" fmla="*/ 0 h 180"/>
                  <a:gd name="T14" fmla="*/ 6 w 228"/>
                  <a:gd name="T15" fmla="*/ 12 h 180"/>
                  <a:gd name="T16" fmla="*/ 12 w 228"/>
                  <a:gd name="T17" fmla="*/ 30 h 180"/>
                  <a:gd name="T18" fmla="*/ 12 w 228"/>
                  <a:gd name="T19" fmla="*/ 42 h 180"/>
                  <a:gd name="T20" fmla="*/ 24 w 228"/>
                  <a:gd name="T21" fmla="*/ 36 h 180"/>
                  <a:gd name="T22" fmla="*/ 54 w 228"/>
                  <a:gd name="T23" fmla="*/ 42 h 180"/>
                  <a:gd name="T24" fmla="*/ 54 w 228"/>
                  <a:gd name="T25" fmla="*/ 42 h 180"/>
                  <a:gd name="T26" fmla="*/ 54 w 228"/>
                  <a:gd name="T27" fmla="*/ 54 h 180"/>
                  <a:gd name="T28" fmla="*/ 54 w 228"/>
                  <a:gd name="T29" fmla="*/ 54 h 180"/>
                  <a:gd name="T30" fmla="*/ 48 w 228"/>
                  <a:gd name="T31" fmla="*/ 66 h 180"/>
                  <a:gd name="T32" fmla="*/ 36 w 228"/>
                  <a:gd name="T33" fmla="*/ 102 h 180"/>
                  <a:gd name="T34" fmla="*/ 42 w 228"/>
                  <a:gd name="T35" fmla="*/ 114 h 180"/>
                  <a:gd name="T36" fmla="*/ 42 w 228"/>
                  <a:gd name="T37" fmla="*/ 114 h 180"/>
                  <a:gd name="T38" fmla="*/ 36 w 228"/>
                  <a:gd name="T39" fmla="*/ 126 h 180"/>
                  <a:gd name="T40" fmla="*/ 42 w 228"/>
                  <a:gd name="T41" fmla="*/ 138 h 180"/>
                  <a:gd name="T42" fmla="*/ 42 w 228"/>
                  <a:gd name="T43" fmla="*/ 138 h 180"/>
                  <a:gd name="T44" fmla="*/ 36 w 228"/>
                  <a:gd name="T45" fmla="*/ 156 h 180"/>
                  <a:gd name="T46" fmla="*/ 36 w 228"/>
                  <a:gd name="T47" fmla="*/ 156 h 180"/>
                  <a:gd name="T48" fmla="*/ 60 w 228"/>
                  <a:gd name="T49" fmla="*/ 180 h 180"/>
                  <a:gd name="T50" fmla="*/ 84 w 228"/>
                  <a:gd name="T51" fmla="*/ 174 h 180"/>
                  <a:gd name="T52" fmla="*/ 132 w 228"/>
                  <a:gd name="T53" fmla="*/ 168 h 180"/>
                  <a:gd name="T54" fmla="*/ 156 w 228"/>
                  <a:gd name="T55" fmla="*/ 150 h 180"/>
                  <a:gd name="T56" fmla="*/ 174 w 228"/>
                  <a:gd name="T57" fmla="*/ 120 h 180"/>
                  <a:gd name="T58" fmla="*/ 186 w 228"/>
                  <a:gd name="T59" fmla="*/ 66 h 180"/>
                  <a:gd name="T60" fmla="*/ 228 w 228"/>
                  <a:gd name="T61" fmla="*/ 42 h 180"/>
                  <a:gd name="T62" fmla="*/ 228 w 228"/>
                  <a:gd name="T63" fmla="*/ 30 h 180"/>
                  <a:gd name="T64" fmla="*/ 198 w 228"/>
                  <a:gd name="T65" fmla="*/ 3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180">
                    <a:moveTo>
                      <a:pt x="198" y="30"/>
                    </a:moveTo>
                    <a:lnTo>
                      <a:pt x="186" y="24"/>
                    </a:lnTo>
                    <a:lnTo>
                      <a:pt x="180" y="24"/>
                    </a:lnTo>
                    <a:lnTo>
                      <a:pt x="180" y="24"/>
                    </a:lnTo>
                    <a:lnTo>
                      <a:pt x="180" y="24"/>
                    </a:lnTo>
                    <a:lnTo>
                      <a:pt x="180" y="24"/>
                    </a:lnTo>
                    <a:lnTo>
                      <a:pt x="144" y="18"/>
                    </a:lnTo>
                    <a:lnTo>
                      <a:pt x="138" y="6"/>
                    </a:lnTo>
                    <a:lnTo>
                      <a:pt x="102" y="6"/>
                    </a:lnTo>
                    <a:lnTo>
                      <a:pt x="90" y="6"/>
                    </a:lnTo>
                    <a:lnTo>
                      <a:pt x="60" y="0"/>
                    </a:lnTo>
                    <a:lnTo>
                      <a:pt x="42" y="0"/>
                    </a:lnTo>
                    <a:lnTo>
                      <a:pt x="30" y="0"/>
                    </a:lnTo>
                    <a:lnTo>
                      <a:pt x="18" y="0"/>
                    </a:lnTo>
                    <a:lnTo>
                      <a:pt x="18" y="6"/>
                    </a:lnTo>
                    <a:lnTo>
                      <a:pt x="6" y="12"/>
                    </a:lnTo>
                    <a:lnTo>
                      <a:pt x="0" y="18"/>
                    </a:lnTo>
                    <a:lnTo>
                      <a:pt x="12" y="30"/>
                    </a:lnTo>
                    <a:lnTo>
                      <a:pt x="12" y="42"/>
                    </a:lnTo>
                    <a:lnTo>
                      <a:pt x="12" y="42"/>
                    </a:lnTo>
                    <a:lnTo>
                      <a:pt x="12" y="42"/>
                    </a:lnTo>
                    <a:lnTo>
                      <a:pt x="24" y="36"/>
                    </a:lnTo>
                    <a:lnTo>
                      <a:pt x="24" y="42"/>
                    </a:lnTo>
                    <a:lnTo>
                      <a:pt x="54" y="42"/>
                    </a:lnTo>
                    <a:lnTo>
                      <a:pt x="54" y="42"/>
                    </a:lnTo>
                    <a:lnTo>
                      <a:pt x="54" y="42"/>
                    </a:lnTo>
                    <a:lnTo>
                      <a:pt x="54" y="48"/>
                    </a:lnTo>
                    <a:lnTo>
                      <a:pt x="54" y="54"/>
                    </a:lnTo>
                    <a:lnTo>
                      <a:pt x="54" y="54"/>
                    </a:lnTo>
                    <a:lnTo>
                      <a:pt x="54" y="54"/>
                    </a:lnTo>
                    <a:lnTo>
                      <a:pt x="54" y="60"/>
                    </a:lnTo>
                    <a:lnTo>
                      <a:pt x="48" y="66"/>
                    </a:lnTo>
                    <a:lnTo>
                      <a:pt x="42" y="90"/>
                    </a:lnTo>
                    <a:lnTo>
                      <a:pt x="36" y="102"/>
                    </a:lnTo>
                    <a:lnTo>
                      <a:pt x="42" y="108"/>
                    </a:lnTo>
                    <a:lnTo>
                      <a:pt x="42" y="114"/>
                    </a:lnTo>
                    <a:lnTo>
                      <a:pt x="42" y="114"/>
                    </a:lnTo>
                    <a:lnTo>
                      <a:pt x="42" y="114"/>
                    </a:lnTo>
                    <a:lnTo>
                      <a:pt x="42" y="114"/>
                    </a:lnTo>
                    <a:lnTo>
                      <a:pt x="36" y="126"/>
                    </a:lnTo>
                    <a:lnTo>
                      <a:pt x="42" y="132"/>
                    </a:lnTo>
                    <a:lnTo>
                      <a:pt x="42" y="138"/>
                    </a:lnTo>
                    <a:lnTo>
                      <a:pt x="42" y="138"/>
                    </a:lnTo>
                    <a:lnTo>
                      <a:pt x="42" y="138"/>
                    </a:lnTo>
                    <a:lnTo>
                      <a:pt x="36" y="144"/>
                    </a:lnTo>
                    <a:lnTo>
                      <a:pt x="36" y="156"/>
                    </a:lnTo>
                    <a:lnTo>
                      <a:pt x="36" y="156"/>
                    </a:lnTo>
                    <a:lnTo>
                      <a:pt x="36" y="156"/>
                    </a:lnTo>
                    <a:lnTo>
                      <a:pt x="54" y="156"/>
                    </a:lnTo>
                    <a:lnTo>
                      <a:pt x="60" y="180"/>
                    </a:lnTo>
                    <a:lnTo>
                      <a:pt x="72" y="180"/>
                    </a:lnTo>
                    <a:lnTo>
                      <a:pt x="84" y="174"/>
                    </a:lnTo>
                    <a:lnTo>
                      <a:pt x="96" y="168"/>
                    </a:lnTo>
                    <a:lnTo>
                      <a:pt x="132" y="168"/>
                    </a:lnTo>
                    <a:lnTo>
                      <a:pt x="144" y="150"/>
                    </a:lnTo>
                    <a:lnTo>
                      <a:pt x="156" y="150"/>
                    </a:lnTo>
                    <a:lnTo>
                      <a:pt x="162" y="132"/>
                    </a:lnTo>
                    <a:lnTo>
                      <a:pt x="174" y="120"/>
                    </a:lnTo>
                    <a:lnTo>
                      <a:pt x="162" y="102"/>
                    </a:lnTo>
                    <a:lnTo>
                      <a:pt x="186" y="66"/>
                    </a:lnTo>
                    <a:lnTo>
                      <a:pt x="210" y="60"/>
                    </a:lnTo>
                    <a:lnTo>
                      <a:pt x="228" y="42"/>
                    </a:lnTo>
                    <a:lnTo>
                      <a:pt x="228" y="30"/>
                    </a:lnTo>
                    <a:lnTo>
                      <a:pt x="228" y="30"/>
                    </a:lnTo>
                    <a:lnTo>
                      <a:pt x="198" y="30"/>
                    </a:lnTo>
                    <a:lnTo>
                      <a:pt x="19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8" name="Freeform 529"/>
              <p:cNvSpPr>
                <a:spLocks/>
              </p:cNvSpPr>
              <p:nvPr/>
            </p:nvSpPr>
            <p:spPr bwMode="auto">
              <a:xfrm>
                <a:off x="2616" y="2052"/>
                <a:ext cx="18" cy="18"/>
              </a:xfrm>
              <a:custGeom>
                <a:avLst/>
                <a:gdLst>
                  <a:gd name="T0" fmla="*/ 18 w 18"/>
                  <a:gd name="T1" fmla="*/ 6 h 18"/>
                  <a:gd name="T2" fmla="*/ 12 w 18"/>
                  <a:gd name="T3" fmla="*/ 6 h 18"/>
                  <a:gd name="T4" fmla="*/ 12 w 18"/>
                  <a:gd name="T5" fmla="*/ 0 h 18"/>
                  <a:gd name="T6" fmla="*/ 0 w 18"/>
                  <a:gd name="T7" fmla="*/ 6 h 18"/>
                  <a:gd name="T8" fmla="*/ 0 w 18"/>
                  <a:gd name="T9" fmla="*/ 12 h 18"/>
                  <a:gd name="T10" fmla="*/ 12 w 18"/>
                  <a:gd name="T11" fmla="*/ 18 h 18"/>
                  <a:gd name="T12" fmla="*/ 18 w 1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8" y="6"/>
                    </a:moveTo>
                    <a:lnTo>
                      <a:pt x="12" y="6"/>
                    </a:lnTo>
                    <a:lnTo>
                      <a:pt x="12" y="0"/>
                    </a:lnTo>
                    <a:lnTo>
                      <a:pt x="0" y="6"/>
                    </a:lnTo>
                    <a:lnTo>
                      <a:pt x="0" y="12"/>
                    </a:lnTo>
                    <a:lnTo>
                      <a:pt x="12" y="18"/>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9" name="Rectangle 530"/>
              <p:cNvSpPr>
                <a:spLocks noChangeArrowheads="1"/>
              </p:cNvSpPr>
              <p:nvPr/>
            </p:nvSpPr>
            <p:spPr bwMode="auto">
              <a:xfrm>
                <a:off x="2580" y="19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0" name="Freeform 531"/>
              <p:cNvSpPr>
                <a:spLocks/>
              </p:cNvSpPr>
              <p:nvPr/>
            </p:nvSpPr>
            <p:spPr bwMode="auto">
              <a:xfrm>
                <a:off x="2400" y="1998"/>
                <a:ext cx="54" cy="120"/>
              </a:xfrm>
              <a:custGeom>
                <a:avLst/>
                <a:gdLst>
                  <a:gd name="T0" fmla="*/ 42 w 54"/>
                  <a:gd name="T1" fmla="*/ 102 h 120"/>
                  <a:gd name="T2" fmla="*/ 42 w 54"/>
                  <a:gd name="T3" fmla="*/ 96 h 120"/>
                  <a:gd name="T4" fmla="*/ 36 w 54"/>
                  <a:gd name="T5" fmla="*/ 90 h 120"/>
                  <a:gd name="T6" fmla="*/ 42 w 54"/>
                  <a:gd name="T7" fmla="*/ 78 h 120"/>
                  <a:gd name="T8" fmla="*/ 42 w 54"/>
                  <a:gd name="T9" fmla="*/ 78 h 120"/>
                  <a:gd name="T10" fmla="*/ 42 w 54"/>
                  <a:gd name="T11" fmla="*/ 72 h 120"/>
                  <a:gd name="T12" fmla="*/ 36 w 54"/>
                  <a:gd name="T13" fmla="*/ 66 h 120"/>
                  <a:gd name="T14" fmla="*/ 42 w 54"/>
                  <a:gd name="T15" fmla="*/ 54 h 120"/>
                  <a:gd name="T16" fmla="*/ 48 w 54"/>
                  <a:gd name="T17" fmla="*/ 30 h 120"/>
                  <a:gd name="T18" fmla="*/ 54 w 54"/>
                  <a:gd name="T19" fmla="*/ 24 h 120"/>
                  <a:gd name="T20" fmla="*/ 54 w 54"/>
                  <a:gd name="T21" fmla="*/ 18 h 120"/>
                  <a:gd name="T22" fmla="*/ 54 w 54"/>
                  <a:gd name="T23" fmla="*/ 12 h 120"/>
                  <a:gd name="T24" fmla="*/ 54 w 54"/>
                  <a:gd name="T25" fmla="*/ 6 h 120"/>
                  <a:gd name="T26" fmla="*/ 24 w 54"/>
                  <a:gd name="T27" fmla="*/ 6 h 120"/>
                  <a:gd name="T28" fmla="*/ 24 w 54"/>
                  <a:gd name="T29" fmla="*/ 0 h 120"/>
                  <a:gd name="T30" fmla="*/ 12 w 54"/>
                  <a:gd name="T31" fmla="*/ 6 h 120"/>
                  <a:gd name="T32" fmla="*/ 12 w 54"/>
                  <a:gd name="T33" fmla="*/ 30 h 120"/>
                  <a:gd name="T34" fmla="*/ 0 w 54"/>
                  <a:gd name="T35" fmla="*/ 84 h 120"/>
                  <a:gd name="T36" fmla="*/ 0 w 54"/>
                  <a:gd name="T37" fmla="*/ 90 h 120"/>
                  <a:gd name="T38" fmla="*/ 12 w 54"/>
                  <a:gd name="T39" fmla="*/ 90 h 120"/>
                  <a:gd name="T40" fmla="*/ 6 w 54"/>
                  <a:gd name="T41" fmla="*/ 120 h 120"/>
                  <a:gd name="T42" fmla="*/ 36 w 54"/>
                  <a:gd name="T43" fmla="*/ 120 h 120"/>
                  <a:gd name="T44" fmla="*/ 36 w 54"/>
                  <a:gd name="T45" fmla="*/ 108 h 120"/>
                  <a:gd name="T46" fmla="*/ 42 w 54"/>
                  <a:gd name="T47" fmla="*/ 10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20">
                    <a:moveTo>
                      <a:pt x="42" y="102"/>
                    </a:moveTo>
                    <a:lnTo>
                      <a:pt x="42" y="96"/>
                    </a:lnTo>
                    <a:lnTo>
                      <a:pt x="36" y="90"/>
                    </a:lnTo>
                    <a:lnTo>
                      <a:pt x="42" y="78"/>
                    </a:lnTo>
                    <a:lnTo>
                      <a:pt x="42" y="78"/>
                    </a:lnTo>
                    <a:lnTo>
                      <a:pt x="42" y="72"/>
                    </a:lnTo>
                    <a:lnTo>
                      <a:pt x="36" y="66"/>
                    </a:lnTo>
                    <a:lnTo>
                      <a:pt x="42" y="54"/>
                    </a:lnTo>
                    <a:lnTo>
                      <a:pt x="48" y="30"/>
                    </a:lnTo>
                    <a:lnTo>
                      <a:pt x="54" y="24"/>
                    </a:lnTo>
                    <a:lnTo>
                      <a:pt x="54" y="18"/>
                    </a:lnTo>
                    <a:lnTo>
                      <a:pt x="54" y="12"/>
                    </a:lnTo>
                    <a:lnTo>
                      <a:pt x="54" y="6"/>
                    </a:lnTo>
                    <a:lnTo>
                      <a:pt x="24" y="6"/>
                    </a:lnTo>
                    <a:lnTo>
                      <a:pt x="24" y="0"/>
                    </a:lnTo>
                    <a:lnTo>
                      <a:pt x="12" y="6"/>
                    </a:lnTo>
                    <a:lnTo>
                      <a:pt x="12" y="30"/>
                    </a:lnTo>
                    <a:lnTo>
                      <a:pt x="0" y="84"/>
                    </a:lnTo>
                    <a:lnTo>
                      <a:pt x="0" y="90"/>
                    </a:lnTo>
                    <a:lnTo>
                      <a:pt x="12" y="90"/>
                    </a:lnTo>
                    <a:lnTo>
                      <a:pt x="6" y="120"/>
                    </a:lnTo>
                    <a:lnTo>
                      <a:pt x="36" y="120"/>
                    </a:lnTo>
                    <a:lnTo>
                      <a:pt x="36" y="108"/>
                    </a:lnTo>
                    <a:lnTo>
                      <a:pt x="42"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1" name="Rectangle 532"/>
              <p:cNvSpPr>
                <a:spLocks noChangeArrowheads="1"/>
              </p:cNvSpPr>
              <p:nvPr/>
            </p:nvSpPr>
            <p:spPr bwMode="auto">
              <a:xfrm>
                <a:off x="2436" y="2106"/>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2" name="Freeform 533"/>
              <p:cNvSpPr>
                <a:spLocks/>
              </p:cNvSpPr>
              <p:nvPr/>
            </p:nvSpPr>
            <p:spPr bwMode="auto">
              <a:xfrm>
                <a:off x="2436" y="2100"/>
                <a:ext cx="6" cy="6"/>
              </a:xfrm>
              <a:custGeom>
                <a:avLst/>
                <a:gdLst>
                  <a:gd name="T0" fmla="*/ 6 w 6"/>
                  <a:gd name="T1" fmla="*/ 0 h 6"/>
                  <a:gd name="T2" fmla="*/ 6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3" name="Freeform 534"/>
              <p:cNvSpPr>
                <a:spLocks/>
              </p:cNvSpPr>
              <p:nvPr/>
            </p:nvSpPr>
            <p:spPr bwMode="auto">
              <a:xfrm>
                <a:off x="2442" y="2022"/>
                <a:ext cx="12" cy="30"/>
              </a:xfrm>
              <a:custGeom>
                <a:avLst/>
                <a:gdLst>
                  <a:gd name="T0" fmla="*/ 0 w 12"/>
                  <a:gd name="T1" fmla="*/ 30 h 30"/>
                  <a:gd name="T2" fmla="*/ 6 w 12"/>
                  <a:gd name="T3" fmla="*/ 6 h 30"/>
                  <a:gd name="T4" fmla="*/ 12 w 12"/>
                  <a:gd name="T5" fmla="*/ 0 h 30"/>
                  <a:gd name="T6" fmla="*/ 6 w 12"/>
                  <a:gd name="T7" fmla="*/ 6 h 30"/>
                  <a:gd name="T8" fmla="*/ 0 w 12"/>
                  <a:gd name="T9" fmla="*/ 30 h 30"/>
                </a:gdLst>
                <a:ahLst/>
                <a:cxnLst>
                  <a:cxn ang="0">
                    <a:pos x="T0" y="T1"/>
                  </a:cxn>
                  <a:cxn ang="0">
                    <a:pos x="T2" y="T3"/>
                  </a:cxn>
                  <a:cxn ang="0">
                    <a:pos x="T4" y="T5"/>
                  </a:cxn>
                  <a:cxn ang="0">
                    <a:pos x="T6" y="T7"/>
                  </a:cxn>
                  <a:cxn ang="0">
                    <a:pos x="T8" y="T9"/>
                  </a:cxn>
                </a:cxnLst>
                <a:rect l="0" t="0" r="r" b="b"/>
                <a:pathLst>
                  <a:path w="12" h="30">
                    <a:moveTo>
                      <a:pt x="0" y="30"/>
                    </a:moveTo>
                    <a:lnTo>
                      <a:pt x="6" y="6"/>
                    </a:lnTo>
                    <a:lnTo>
                      <a:pt x="12" y="0"/>
                    </a:lnTo>
                    <a:lnTo>
                      <a:pt x="6"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4" name="Freeform 535"/>
              <p:cNvSpPr>
                <a:spLocks/>
              </p:cNvSpPr>
              <p:nvPr/>
            </p:nvSpPr>
            <p:spPr bwMode="auto">
              <a:xfrm>
                <a:off x="2412" y="1998"/>
                <a:ext cx="42" cy="6"/>
              </a:xfrm>
              <a:custGeom>
                <a:avLst/>
                <a:gdLst>
                  <a:gd name="T0" fmla="*/ 12 w 42"/>
                  <a:gd name="T1" fmla="*/ 6 h 6"/>
                  <a:gd name="T2" fmla="*/ 42 w 42"/>
                  <a:gd name="T3" fmla="*/ 6 h 6"/>
                  <a:gd name="T4" fmla="*/ 42 w 42"/>
                  <a:gd name="T5" fmla="*/ 6 h 6"/>
                  <a:gd name="T6" fmla="*/ 12 w 42"/>
                  <a:gd name="T7" fmla="*/ 6 h 6"/>
                  <a:gd name="T8" fmla="*/ 12 w 42"/>
                  <a:gd name="T9" fmla="*/ 0 h 6"/>
                  <a:gd name="T10" fmla="*/ 0 w 42"/>
                  <a:gd name="T11" fmla="*/ 6 h 6"/>
                  <a:gd name="T12" fmla="*/ 0 w 42"/>
                  <a:gd name="T13" fmla="*/ 6 h 6"/>
                  <a:gd name="T14" fmla="*/ 12 w 42"/>
                  <a:gd name="T15" fmla="*/ 0 h 6"/>
                  <a:gd name="T16" fmla="*/ 12 w 4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
                    <a:moveTo>
                      <a:pt x="12" y="6"/>
                    </a:moveTo>
                    <a:lnTo>
                      <a:pt x="42" y="6"/>
                    </a:lnTo>
                    <a:lnTo>
                      <a:pt x="42" y="6"/>
                    </a:lnTo>
                    <a:lnTo>
                      <a:pt x="12" y="6"/>
                    </a:lnTo>
                    <a:lnTo>
                      <a:pt x="12" y="0"/>
                    </a:lnTo>
                    <a:lnTo>
                      <a:pt x="0" y="6"/>
                    </a:lnTo>
                    <a:lnTo>
                      <a:pt x="0" y="6"/>
                    </a:lnTo>
                    <a:lnTo>
                      <a:pt x="12"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5" name="Freeform 536"/>
              <p:cNvSpPr>
                <a:spLocks/>
              </p:cNvSpPr>
              <p:nvPr/>
            </p:nvSpPr>
            <p:spPr bwMode="auto">
              <a:xfrm>
                <a:off x="2442" y="207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6" name="Freeform 537"/>
              <p:cNvSpPr>
                <a:spLocks/>
              </p:cNvSpPr>
              <p:nvPr/>
            </p:nvSpPr>
            <p:spPr bwMode="auto">
              <a:xfrm>
                <a:off x="2454" y="201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7" name="Freeform 538"/>
              <p:cNvSpPr>
                <a:spLocks/>
              </p:cNvSpPr>
              <p:nvPr/>
            </p:nvSpPr>
            <p:spPr bwMode="auto">
              <a:xfrm>
                <a:off x="2436" y="2076"/>
                <a:ext cx="6" cy="18"/>
              </a:xfrm>
              <a:custGeom>
                <a:avLst/>
                <a:gdLst>
                  <a:gd name="T0" fmla="*/ 6 w 6"/>
                  <a:gd name="T1" fmla="*/ 18 h 18"/>
                  <a:gd name="T2" fmla="*/ 0 w 6"/>
                  <a:gd name="T3" fmla="*/ 12 h 18"/>
                  <a:gd name="T4" fmla="*/ 6 w 6"/>
                  <a:gd name="T5" fmla="*/ 0 h 18"/>
                  <a:gd name="T6" fmla="*/ 0 w 6"/>
                  <a:gd name="T7" fmla="*/ 12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0" y="12"/>
                    </a:lnTo>
                    <a:lnTo>
                      <a:pt x="6" y="0"/>
                    </a:lnTo>
                    <a:lnTo>
                      <a:pt x="0" y="12"/>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8" name="Freeform 539"/>
              <p:cNvSpPr>
                <a:spLocks/>
              </p:cNvSpPr>
              <p:nvPr/>
            </p:nvSpPr>
            <p:spPr bwMode="auto">
              <a:xfrm>
                <a:off x="2946" y="425"/>
                <a:ext cx="30" cy="30"/>
              </a:xfrm>
              <a:custGeom>
                <a:avLst/>
                <a:gdLst>
                  <a:gd name="T0" fmla="*/ 30 w 30"/>
                  <a:gd name="T1" fmla="*/ 0 h 30"/>
                  <a:gd name="T2" fmla="*/ 12 w 30"/>
                  <a:gd name="T3" fmla="*/ 0 h 30"/>
                  <a:gd name="T4" fmla="*/ 0 w 30"/>
                  <a:gd name="T5" fmla="*/ 12 h 30"/>
                  <a:gd name="T6" fmla="*/ 6 w 30"/>
                  <a:gd name="T7" fmla="*/ 30 h 30"/>
                  <a:gd name="T8" fmla="*/ 30 w 30"/>
                  <a:gd name="T9" fmla="*/ 2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12" y="0"/>
                    </a:lnTo>
                    <a:lnTo>
                      <a:pt x="0" y="12"/>
                    </a:lnTo>
                    <a:lnTo>
                      <a:pt x="6" y="30"/>
                    </a:lnTo>
                    <a:lnTo>
                      <a:pt x="30" y="24"/>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9" name="Freeform 540"/>
              <p:cNvSpPr>
                <a:spLocks/>
              </p:cNvSpPr>
              <p:nvPr/>
            </p:nvSpPr>
            <p:spPr bwMode="auto">
              <a:xfrm>
                <a:off x="2898" y="239"/>
                <a:ext cx="168" cy="102"/>
              </a:xfrm>
              <a:custGeom>
                <a:avLst/>
                <a:gdLst>
                  <a:gd name="T0" fmla="*/ 4 w 28"/>
                  <a:gd name="T1" fmla="*/ 12 h 17"/>
                  <a:gd name="T2" fmla="*/ 7 w 28"/>
                  <a:gd name="T3" fmla="*/ 10 h 17"/>
                  <a:gd name="T4" fmla="*/ 13 w 28"/>
                  <a:gd name="T5" fmla="*/ 10 h 17"/>
                  <a:gd name="T6" fmla="*/ 6 w 28"/>
                  <a:gd name="T7" fmla="*/ 17 h 17"/>
                  <a:gd name="T8" fmla="*/ 11 w 28"/>
                  <a:gd name="T9" fmla="*/ 16 h 17"/>
                  <a:gd name="T10" fmla="*/ 17 w 28"/>
                  <a:gd name="T11" fmla="*/ 16 h 17"/>
                  <a:gd name="T12" fmla="*/ 18 w 28"/>
                  <a:gd name="T13" fmla="*/ 17 h 17"/>
                  <a:gd name="T14" fmla="*/ 23 w 28"/>
                  <a:gd name="T15" fmla="*/ 17 h 17"/>
                  <a:gd name="T16" fmla="*/ 24 w 28"/>
                  <a:gd name="T17" fmla="*/ 12 h 17"/>
                  <a:gd name="T18" fmla="*/ 26 w 28"/>
                  <a:gd name="T19" fmla="*/ 11 h 17"/>
                  <a:gd name="T20" fmla="*/ 28 w 28"/>
                  <a:gd name="T21" fmla="*/ 4 h 17"/>
                  <a:gd name="T22" fmla="*/ 23 w 28"/>
                  <a:gd name="T23" fmla="*/ 4 h 17"/>
                  <a:gd name="T24" fmla="*/ 17 w 28"/>
                  <a:gd name="T25" fmla="*/ 1 h 17"/>
                  <a:gd name="T26" fmla="*/ 18 w 28"/>
                  <a:gd name="T27" fmla="*/ 4 h 17"/>
                  <a:gd name="T28" fmla="*/ 14 w 28"/>
                  <a:gd name="T29" fmla="*/ 5 h 17"/>
                  <a:gd name="T30" fmla="*/ 12 w 28"/>
                  <a:gd name="T31" fmla="*/ 7 h 17"/>
                  <a:gd name="T32" fmla="*/ 7 w 28"/>
                  <a:gd name="T33" fmla="*/ 0 h 17"/>
                  <a:gd name="T34" fmla="*/ 3 w 28"/>
                  <a:gd name="T35" fmla="*/ 4 h 17"/>
                  <a:gd name="T36" fmla="*/ 0 w 28"/>
                  <a:gd name="T37" fmla="*/ 4 h 17"/>
                  <a:gd name="T38" fmla="*/ 2 w 28"/>
                  <a:gd name="T39" fmla="*/ 9 h 17"/>
                  <a:gd name="T40" fmla="*/ 4 w 28"/>
                  <a:gd name="T4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7">
                    <a:moveTo>
                      <a:pt x="4" y="12"/>
                    </a:moveTo>
                    <a:cubicBezTo>
                      <a:pt x="7" y="10"/>
                      <a:pt x="7" y="10"/>
                      <a:pt x="7" y="10"/>
                    </a:cubicBezTo>
                    <a:cubicBezTo>
                      <a:pt x="13" y="10"/>
                      <a:pt x="13" y="10"/>
                      <a:pt x="13" y="10"/>
                    </a:cubicBezTo>
                    <a:cubicBezTo>
                      <a:pt x="6" y="17"/>
                      <a:pt x="6" y="17"/>
                      <a:pt x="6" y="17"/>
                    </a:cubicBezTo>
                    <a:cubicBezTo>
                      <a:pt x="6" y="17"/>
                      <a:pt x="11" y="16"/>
                      <a:pt x="11" y="16"/>
                    </a:cubicBezTo>
                    <a:cubicBezTo>
                      <a:pt x="17" y="16"/>
                      <a:pt x="17" y="16"/>
                      <a:pt x="17" y="16"/>
                    </a:cubicBezTo>
                    <a:cubicBezTo>
                      <a:pt x="18" y="17"/>
                      <a:pt x="18" y="17"/>
                      <a:pt x="18" y="17"/>
                    </a:cubicBezTo>
                    <a:cubicBezTo>
                      <a:pt x="23" y="17"/>
                      <a:pt x="23" y="17"/>
                      <a:pt x="23" y="17"/>
                    </a:cubicBezTo>
                    <a:cubicBezTo>
                      <a:pt x="24" y="12"/>
                      <a:pt x="24" y="12"/>
                      <a:pt x="24" y="12"/>
                    </a:cubicBezTo>
                    <a:cubicBezTo>
                      <a:pt x="26" y="11"/>
                      <a:pt x="26" y="11"/>
                      <a:pt x="26" y="11"/>
                    </a:cubicBezTo>
                    <a:cubicBezTo>
                      <a:pt x="28" y="4"/>
                      <a:pt x="28" y="4"/>
                      <a:pt x="28" y="4"/>
                    </a:cubicBezTo>
                    <a:cubicBezTo>
                      <a:pt x="23" y="4"/>
                      <a:pt x="23" y="4"/>
                      <a:pt x="23" y="4"/>
                    </a:cubicBezTo>
                    <a:cubicBezTo>
                      <a:pt x="17" y="1"/>
                      <a:pt x="17" y="1"/>
                      <a:pt x="17" y="1"/>
                    </a:cubicBezTo>
                    <a:cubicBezTo>
                      <a:pt x="18" y="4"/>
                      <a:pt x="18" y="4"/>
                      <a:pt x="18" y="4"/>
                    </a:cubicBezTo>
                    <a:cubicBezTo>
                      <a:pt x="14" y="5"/>
                      <a:pt x="14" y="5"/>
                      <a:pt x="14" y="5"/>
                    </a:cubicBezTo>
                    <a:cubicBezTo>
                      <a:pt x="12" y="7"/>
                      <a:pt x="12" y="7"/>
                      <a:pt x="12" y="7"/>
                    </a:cubicBezTo>
                    <a:cubicBezTo>
                      <a:pt x="7" y="0"/>
                      <a:pt x="7" y="0"/>
                      <a:pt x="7" y="0"/>
                    </a:cubicBezTo>
                    <a:cubicBezTo>
                      <a:pt x="3" y="4"/>
                      <a:pt x="3" y="4"/>
                      <a:pt x="3" y="4"/>
                    </a:cubicBezTo>
                    <a:cubicBezTo>
                      <a:pt x="0" y="4"/>
                      <a:pt x="0" y="4"/>
                      <a:pt x="0" y="4"/>
                    </a:cubicBezTo>
                    <a:cubicBezTo>
                      <a:pt x="2" y="9"/>
                      <a:pt x="2" y="9"/>
                      <a:pt x="2" y="9"/>
                    </a:cubicBezTo>
                    <a:lnTo>
                      <a:pt x="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0" name="Freeform 541"/>
              <p:cNvSpPr>
                <a:spLocks/>
              </p:cNvSpPr>
              <p:nvPr/>
            </p:nvSpPr>
            <p:spPr bwMode="auto">
              <a:xfrm>
                <a:off x="2772" y="287"/>
                <a:ext cx="180" cy="300"/>
              </a:xfrm>
              <a:custGeom>
                <a:avLst/>
                <a:gdLst>
                  <a:gd name="T0" fmla="*/ 12 w 180"/>
                  <a:gd name="T1" fmla="*/ 84 h 300"/>
                  <a:gd name="T2" fmla="*/ 18 w 180"/>
                  <a:gd name="T3" fmla="*/ 102 h 300"/>
                  <a:gd name="T4" fmla="*/ 12 w 180"/>
                  <a:gd name="T5" fmla="*/ 132 h 300"/>
                  <a:gd name="T6" fmla="*/ 42 w 180"/>
                  <a:gd name="T7" fmla="*/ 162 h 300"/>
                  <a:gd name="T8" fmla="*/ 60 w 180"/>
                  <a:gd name="T9" fmla="*/ 144 h 300"/>
                  <a:gd name="T10" fmla="*/ 60 w 180"/>
                  <a:gd name="T11" fmla="*/ 126 h 300"/>
                  <a:gd name="T12" fmla="*/ 72 w 180"/>
                  <a:gd name="T13" fmla="*/ 114 h 300"/>
                  <a:gd name="T14" fmla="*/ 84 w 180"/>
                  <a:gd name="T15" fmla="*/ 132 h 300"/>
                  <a:gd name="T16" fmla="*/ 102 w 180"/>
                  <a:gd name="T17" fmla="*/ 138 h 300"/>
                  <a:gd name="T18" fmla="*/ 84 w 180"/>
                  <a:gd name="T19" fmla="*/ 156 h 300"/>
                  <a:gd name="T20" fmla="*/ 48 w 180"/>
                  <a:gd name="T21" fmla="*/ 168 h 300"/>
                  <a:gd name="T22" fmla="*/ 48 w 180"/>
                  <a:gd name="T23" fmla="*/ 186 h 300"/>
                  <a:gd name="T24" fmla="*/ 60 w 180"/>
                  <a:gd name="T25" fmla="*/ 198 h 300"/>
                  <a:gd name="T26" fmla="*/ 78 w 180"/>
                  <a:gd name="T27" fmla="*/ 192 h 300"/>
                  <a:gd name="T28" fmla="*/ 102 w 180"/>
                  <a:gd name="T29" fmla="*/ 198 h 300"/>
                  <a:gd name="T30" fmla="*/ 84 w 180"/>
                  <a:gd name="T31" fmla="*/ 210 h 300"/>
                  <a:gd name="T32" fmla="*/ 78 w 180"/>
                  <a:gd name="T33" fmla="*/ 228 h 300"/>
                  <a:gd name="T34" fmla="*/ 48 w 180"/>
                  <a:gd name="T35" fmla="*/ 222 h 300"/>
                  <a:gd name="T36" fmla="*/ 96 w 180"/>
                  <a:gd name="T37" fmla="*/ 300 h 300"/>
                  <a:gd name="T38" fmla="*/ 114 w 180"/>
                  <a:gd name="T39" fmla="*/ 270 h 300"/>
                  <a:gd name="T40" fmla="*/ 114 w 180"/>
                  <a:gd name="T41" fmla="*/ 234 h 300"/>
                  <a:gd name="T42" fmla="*/ 126 w 180"/>
                  <a:gd name="T43" fmla="*/ 216 h 300"/>
                  <a:gd name="T44" fmla="*/ 150 w 180"/>
                  <a:gd name="T45" fmla="*/ 126 h 300"/>
                  <a:gd name="T46" fmla="*/ 168 w 180"/>
                  <a:gd name="T47" fmla="*/ 120 h 300"/>
                  <a:gd name="T48" fmla="*/ 180 w 180"/>
                  <a:gd name="T49" fmla="*/ 102 h 300"/>
                  <a:gd name="T50" fmla="*/ 138 w 180"/>
                  <a:gd name="T51" fmla="*/ 66 h 300"/>
                  <a:gd name="T52" fmla="*/ 138 w 180"/>
                  <a:gd name="T53" fmla="*/ 54 h 300"/>
                  <a:gd name="T54" fmla="*/ 120 w 180"/>
                  <a:gd name="T55" fmla="*/ 36 h 300"/>
                  <a:gd name="T56" fmla="*/ 108 w 180"/>
                  <a:gd name="T57" fmla="*/ 6 h 300"/>
                  <a:gd name="T58" fmla="*/ 84 w 180"/>
                  <a:gd name="T59" fmla="*/ 0 h 300"/>
                  <a:gd name="T60" fmla="*/ 72 w 180"/>
                  <a:gd name="T61" fmla="*/ 18 h 300"/>
                  <a:gd name="T62" fmla="*/ 84 w 180"/>
                  <a:gd name="T63" fmla="*/ 24 h 300"/>
                  <a:gd name="T64" fmla="*/ 96 w 180"/>
                  <a:gd name="T65" fmla="*/ 84 h 300"/>
                  <a:gd name="T66" fmla="*/ 90 w 180"/>
                  <a:gd name="T67" fmla="*/ 96 h 300"/>
                  <a:gd name="T68" fmla="*/ 78 w 180"/>
                  <a:gd name="T69" fmla="*/ 72 h 300"/>
                  <a:gd name="T70" fmla="*/ 66 w 180"/>
                  <a:gd name="T71" fmla="*/ 24 h 300"/>
                  <a:gd name="T72" fmla="*/ 54 w 180"/>
                  <a:gd name="T73" fmla="*/ 42 h 300"/>
                  <a:gd name="T74" fmla="*/ 48 w 180"/>
                  <a:gd name="T75" fmla="*/ 66 h 300"/>
                  <a:gd name="T76" fmla="*/ 42 w 180"/>
                  <a:gd name="T77" fmla="*/ 48 h 300"/>
                  <a:gd name="T78" fmla="*/ 24 w 180"/>
                  <a:gd name="T79" fmla="*/ 48 h 300"/>
                  <a:gd name="T80" fmla="*/ 6 w 180"/>
                  <a:gd name="T81" fmla="*/ 18 h 300"/>
                  <a:gd name="T82" fmla="*/ 0 w 180"/>
                  <a:gd name="T83" fmla="*/ 30 h 300"/>
                  <a:gd name="T84" fmla="*/ 0 w 180"/>
                  <a:gd name="T85" fmla="*/ 54 h 300"/>
                  <a:gd name="T86" fmla="*/ 12 w 180"/>
                  <a:gd name="T87" fmla="*/ 66 h 300"/>
                  <a:gd name="T88" fmla="*/ 12 w 180"/>
                  <a:gd name="T89" fmla="*/ 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 h="300">
                    <a:moveTo>
                      <a:pt x="12" y="84"/>
                    </a:moveTo>
                    <a:lnTo>
                      <a:pt x="18" y="102"/>
                    </a:lnTo>
                    <a:lnTo>
                      <a:pt x="12" y="132"/>
                    </a:lnTo>
                    <a:lnTo>
                      <a:pt x="42" y="162"/>
                    </a:lnTo>
                    <a:lnTo>
                      <a:pt x="60" y="144"/>
                    </a:lnTo>
                    <a:lnTo>
                      <a:pt x="60" y="126"/>
                    </a:lnTo>
                    <a:lnTo>
                      <a:pt x="72" y="114"/>
                    </a:lnTo>
                    <a:lnTo>
                      <a:pt x="84" y="132"/>
                    </a:lnTo>
                    <a:lnTo>
                      <a:pt x="102" y="138"/>
                    </a:lnTo>
                    <a:lnTo>
                      <a:pt x="84" y="156"/>
                    </a:lnTo>
                    <a:lnTo>
                      <a:pt x="48" y="168"/>
                    </a:lnTo>
                    <a:lnTo>
                      <a:pt x="48" y="186"/>
                    </a:lnTo>
                    <a:lnTo>
                      <a:pt x="60" y="198"/>
                    </a:lnTo>
                    <a:lnTo>
                      <a:pt x="78" y="192"/>
                    </a:lnTo>
                    <a:lnTo>
                      <a:pt x="102" y="198"/>
                    </a:lnTo>
                    <a:lnTo>
                      <a:pt x="84" y="210"/>
                    </a:lnTo>
                    <a:lnTo>
                      <a:pt x="78" y="228"/>
                    </a:lnTo>
                    <a:lnTo>
                      <a:pt x="48" y="222"/>
                    </a:lnTo>
                    <a:lnTo>
                      <a:pt x="96" y="300"/>
                    </a:lnTo>
                    <a:lnTo>
                      <a:pt x="114" y="270"/>
                    </a:lnTo>
                    <a:lnTo>
                      <a:pt x="114" y="234"/>
                    </a:lnTo>
                    <a:lnTo>
                      <a:pt x="126" y="216"/>
                    </a:lnTo>
                    <a:lnTo>
                      <a:pt x="150" y="126"/>
                    </a:lnTo>
                    <a:lnTo>
                      <a:pt x="168" y="120"/>
                    </a:lnTo>
                    <a:lnTo>
                      <a:pt x="180" y="102"/>
                    </a:lnTo>
                    <a:lnTo>
                      <a:pt x="138" y="66"/>
                    </a:lnTo>
                    <a:lnTo>
                      <a:pt x="138" y="54"/>
                    </a:lnTo>
                    <a:lnTo>
                      <a:pt x="120" y="36"/>
                    </a:lnTo>
                    <a:lnTo>
                      <a:pt x="108" y="6"/>
                    </a:lnTo>
                    <a:lnTo>
                      <a:pt x="84" y="0"/>
                    </a:lnTo>
                    <a:lnTo>
                      <a:pt x="72" y="18"/>
                    </a:lnTo>
                    <a:lnTo>
                      <a:pt x="84" y="24"/>
                    </a:lnTo>
                    <a:lnTo>
                      <a:pt x="96" y="84"/>
                    </a:lnTo>
                    <a:lnTo>
                      <a:pt x="90" y="96"/>
                    </a:lnTo>
                    <a:lnTo>
                      <a:pt x="78" y="72"/>
                    </a:lnTo>
                    <a:lnTo>
                      <a:pt x="66" y="24"/>
                    </a:lnTo>
                    <a:lnTo>
                      <a:pt x="54" y="42"/>
                    </a:lnTo>
                    <a:lnTo>
                      <a:pt x="48" y="66"/>
                    </a:lnTo>
                    <a:lnTo>
                      <a:pt x="42" y="48"/>
                    </a:lnTo>
                    <a:lnTo>
                      <a:pt x="24" y="48"/>
                    </a:lnTo>
                    <a:lnTo>
                      <a:pt x="6" y="18"/>
                    </a:lnTo>
                    <a:lnTo>
                      <a:pt x="0" y="30"/>
                    </a:lnTo>
                    <a:lnTo>
                      <a:pt x="0" y="54"/>
                    </a:lnTo>
                    <a:lnTo>
                      <a:pt x="12" y="66"/>
                    </a:lnTo>
                    <a:lnTo>
                      <a:pt x="12"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1" name="Freeform 542"/>
              <p:cNvSpPr>
                <a:spLocks/>
              </p:cNvSpPr>
              <p:nvPr/>
            </p:nvSpPr>
            <p:spPr bwMode="auto">
              <a:xfrm>
                <a:off x="2952" y="467"/>
                <a:ext cx="66" cy="66"/>
              </a:xfrm>
              <a:custGeom>
                <a:avLst/>
                <a:gdLst>
                  <a:gd name="T0" fmla="*/ 24 w 66"/>
                  <a:gd name="T1" fmla="*/ 0 h 66"/>
                  <a:gd name="T2" fmla="*/ 0 w 66"/>
                  <a:gd name="T3" fmla="*/ 24 h 66"/>
                  <a:gd name="T4" fmla="*/ 0 w 66"/>
                  <a:gd name="T5" fmla="*/ 48 h 66"/>
                  <a:gd name="T6" fmla="*/ 24 w 66"/>
                  <a:gd name="T7" fmla="*/ 36 h 66"/>
                  <a:gd name="T8" fmla="*/ 30 w 66"/>
                  <a:gd name="T9" fmla="*/ 66 h 66"/>
                  <a:gd name="T10" fmla="*/ 54 w 66"/>
                  <a:gd name="T11" fmla="*/ 24 h 66"/>
                  <a:gd name="T12" fmla="*/ 66 w 66"/>
                  <a:gd name="T13" fmla="*/ 24 h 66"/>
                  <a:gd name="T14" fmla="*/ 42 w 66"/>
                  <a:gd name="T15" fmla="*/ 0 h 66"/>
                  <a:gd name="T16" fmla="*/ 24 w 6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24" y="0"/>
                    </a:moveTo>
                    <a:lnTo>
                      <a:pt x="0" y="24"/>
                    </a:lnTo>
                    <a:lnTo>
                      <a:pt x="0" y="48"/>
                    </a:lnTo>
                    <a:lnTo>
                      <a:pt x="24" y="36"/>
                    </a:lnTo>
                    <a:lnTo>
                      <a:pt x="30" y="66"/>
                    </a:lnTo>
                    <a:lnTo>
                      <a:pt x="54" y="24"/>
                    </a:lnTo>
                    <a:lnTo>
                      <a:pt x="66" y="24"/>
                    </a:lnTo>
                    <a:lnTo>
                      <a:pt x="42"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2" name="Freeform 543"/>
              <p:cNvSpPr>
                <a:spLocks/>
              </p:cNvSpPr>
              <p:nvPr/>
            </p:nvSpPr>
            <p:spPr bwMode="auto">
              <a:xfrm>
                <a:off x="2934" y="341"/>
                <a:ext cx="0" cy="6"/>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3" name="Freeform 544"/>
              <p:cNvSpPr>
                <a:spLocks/>
              </p:cNvSpPr>
              <p:nvPr/>
            </p:nvSpPr>
            <p:spPr bwMode="auto">
              <a:xfrm>
                <a:off x="2124" y="1194"/>
                <a:ext cx="198" cy="138"/>
              </a:xfrm>
              <a:custGeom>
                <a:avLst/>
                <a:gdLst>
                  <a:gd name="T0" fmla="*/ 144 w 198"/>
                  <a:gd name="T1" fmla="*/ 120 h 138"/>
                  <a:gd name="T2" fmla="*/ 168 w 198"/>
                  <a:gd name="T3" fmla="*/ 96 h 138"/>
                  <a:gd name="T4" fmla="*/ 174 w 198"/>
                  <a:gd name="T5" fmla="*/ 102 h 138"/>
                  <a:gd name="T6" fmla="*/ 198 w 198"/>
                  <a:gd name="T7" fmla="*/ 66 h 138"/>
                  <a:gd name="T8" fmla="*/ 192 w 198"/>
                  <a:gd name="T9" fmla="*/ 60 h 138"/>
                  <a:gd name="T10" fmla="*/ 192 w 198"/>
                  <a:gd name="T11" fmla="*/ 42 h 138"/>
                  <a:gd name="T12" fmla="*/ 174 w 198"/>
                  <a:gd name="T13" fmla="*/ 36 h 138"/>
                  <a:gd name="T14" fmla="*/ 168 w 198"/>
                  <a:gd name="T15" fmla="*/ 18 h 138"/>
                  <a:gd name="T16" fmla="*/ 180 w 198"/>
                  <a:gd name="T17" fmla="*/ 12 h 138"/>
                  <a:gd name="T18" fmla="*/ 156 w 198"/>
                  <a:gd name="T19" fmla="*/ 18 h 138"/>
                  <a:gd name="T20" fmla="*/ 144 w 198"/>
                  <a:gd name="T21" fmla="*/ 0 h 138"/>
                  <a:gd name="T22" fmla="*/ 144 w 198"/>
                  <a:gd name="T23" fmla="*/ 18 h 138"/>
                  <a:gd name="T24" fmla="*/ 120 w 198"/>
                  <a:gd name="T25" fmla="*/ 24 h 138"/>
                  <a:gd name="T26" fmla="*/ 114 w 198"/>
                  <a:gd name="T27" fmla="*/ 18 h 138"/>
                  <a:gd name="T28" fmla="*/ 114 w 198"/>
                  <a:gd name="T29" fmla="*/ 42 h 138"/>
                  <a:gd name="T30" fmla="*/ 102 w 198"/>
                  <a:gd name="T31" fmla="*/ 18 h 138"/>
                  <a:gd name="T32" fmla="*/ 90 w 198"/>
                  <a:gd name="T33" fmla="*/ 24 h 138"/>
                  <a:gd name="T34" fmla="*/ 90 w 198"/>
                  <a:gd name="T35" fmla="*/ 42 h 138"/>
                  <a:gd name="T36" fmla="*/ 72 w 198"/>
                  <a:gd name="T37" fmla="*/ 18 h 138"/>
                  <a:gd name="T38" fmla="*/ 72 w 198"/>
                  <a:gd name="T39" fmla="*/ 48 h 138"/>
                  <a:gd name="T40" fmla="*/ 66 w 198"/>
                  <a:gd name="T41" fmla="*/ 42 h 138"/>
                  <a:gd name="T42" fmla="*/ 54 w 198"/>
                  <a:gd name="T43" fmla="*/ 60 h 138"/>
                  <a:gd name="T44" fmla="*/ 54 w 198"/>
                  <a:gd name="T45" fmla="*/ 42 h 138"/>
                  <a:gd name="T46" fmla="*/ 48 w 198"/>
                  <a:gd name="T47" fmla="*/ 36 h 138"/>
                  <a:gd name="T48" fmla="*/ 54 w 198"/>
                  <a:gd name="T49" fmla="*/ 36 h 138"/>
                  <a:gd name="T50" fmla="*/ 48 w 198"/>
                  <a:gd name="T51" fmla="*/ 24 h 138"/>
                  <a:gd name="T52" fmla="*/ 18 w 198"/>
                  <a:gd name="T53" fmla="*/ 0 h 138"/>
                  <a:gd name="T54" fmla="*/ 30 w 198"/>
                  <a:gd name="T55" fmla="*/ 12 h 138"/>
                  <a:gd name="T56" fmla="*/ 24 w 198"/>
                  <a:gd name="T57" fmla="*/ 18 h 138"/>
                  <a:gd name="T58" fmla="*/ 36 w 198"/>
                  <a:gd name="T59" fmla="*/ 36 h 138"/>
                  <a:gd name="T60" fmla="*/ 18 w 198"/>
                  <a:gd name="T61" fmla="*/ 18 h 138"/>
                  <a:gd name="T62" fmla="*/ 6 w 198"/>
                  <a:gd name="T63" fmla="*/ 30 h 138"/>
                  <a:gd name="T64" fmla="*/ 12 w 198"/>
                  <a:gd name="T65" fmla="*/ 42 h 138"/>
                  <a:gd name="T66" fmla="*/ 6 w 198"/>
                  <a:gd name="T67" fmla="*/ 36 h 138"/>
                  <a:gd name="T68" fmla="*/ 0 w 198"/>
                  <a:gd name="T69" fmla="*/ 48 h 138"/>
                  <a:gd name="T70" fmla="*/ 30 w 198"/>
                  <a:gd name="T71" fmla="*/ 42 h 138"/>
                  <a:gd name="T72" fmla="*/ 42 w 198"/>
                  <a:gd name="T73" fmla="*/ 54 h 138"/>
                  <a:gd name="T74" fmla="*/ 30 w 198"/>
                  <a:gd name="T75" fmla="*/ 60 h 138"/>
                  <a:gd name="T76" fmla="*/ 42 w 198"/>
                  <a:gd name="T77" fmla="*/ 66 h 138"/>
                  <a:gd name="T78" fmla="*/ 24 w 198"/>
                  <a:gd name="T79" fmla="*/ 72 h 138"/>
                  <a:gd name="T80" fmla="*/ 6 w 198"/>
                  <a:gd name="T81" fmla="*/ 84 h 138"/>
                  <a:gd name="T82" fmla="*/ 36 w 198"/>
                  <a:gd name="T83" fmla="*/ 78 h 138"/>
                  <a:gd name="T84" fmla="*/ 36 w 198"/>
                  <a:gd name="T85" fmla="*/ 90 h 138"/>
                  <a:gd name="T86" fmla="*/ 48 w 198"/>
                  <a:gd name="T87" fmla="*/ 90 h 138"/>
                  <a:gd name="T88" fmla="*/ 42 w 198"/>
                  <a:gd name="T89" fmla="*/ 108 h 138"/>
                  <a:gd name="T90" fmla="*/ 30 w 198"/>
                  <a:gd name="T91" fmla="*/ 114 h 138"/>
                  <a:gd name="T92" fmla="*/ 30 w 198"/>
                  <a:gd name="T93" fmla="*/ 120 h 138"/>
                  <a:gd name="T94" fmla="*/ 60 w 198"/>
                  <a:gd name="T95" fmla="*/ 120 h 138"/>
                  <a:gd name="T96" fmla="*/ 78 w 198"/>
                  <a:gd name="T97" fmla="*/ 132 h 138"/>
                  <a:gd name="T98" fmla="*/ 108 w 198"/>
                  <a:gd name="T99" fmla="*/ 138 h 138"/>
                  <a:gd name="T100" fmla="*/ 132 w 198"/>
                  <a:gd name="T101" fmla="*/ 114 h 138"/>
                  <a:gd name="T102" fmla="*/ 144 w 198"/>
                  <a:gd name="T103"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138">
                    <a:moveTo>
                      <a:pt x="144" y="120"/>
                    </a:moveTo>
                    <a:lnTo>
                      <a:pt x="168" y="96"/>
                    </a:lnTo>
                    <a:lnTo>
                      <a:pt x="174" y="102"/>
                    </a:lnTo>
                    <a:lnTo>
                      <a:pt x="198" y="66"/>
                    </a:lnTo>
                    <a:lnTo>
                      <a:pt x="192" y="60"/>
                    </a:lnTo>
                    <a:lnTo>
                      <a:pt x="192" y="42"/>
                    </a:lnTo>
                    <a:lnTo>
                      <a:pt x="174" y="36"/>
                    </a:lnTo>
                    <a:lnTo>
                      <a:pt x="168" y="18"/>
                    </a:lnTo>
                    <a:lnTo>
                      <a:pt x="180" y="12"/>
                    </a:lnTo>
                    <a:lnTo>
                      <a:pt x="156" y="18"/>
                    </a:lnTo>
                    <a:lnTo>
                      <a:pt x="144" y="0"/>
                    </a:lnTo>
                    <a:lnTo>
                      <a:pt x="144" y="18"/>
                    </a:lnTo>
                    <a:lnTo>
                      <a:pt x="120" y="24"/>
                    </a:lnTo>
                    <a:lnTo>
                      <a:pt x="114" y="18"/>
                    </a:lnTo>
                    <a:lnTo>
                      <a:pt x="114" y="42"/>
                    </a:lnTo>
                    <a:lnTo>
                      <a:pt x="102" y="18"/>
                    </a:lnTo>
                    <a:lnTo>
                      <a:pt x="90" y="24"/>
                    </a:lnTo>
                    <a:lnTo>
                      <a:pt x="90" y="42"/>
                    </a:lnTo>
                    <a:lnTo>
                      <a:pt x="72" y="18"/>
                    </a:lnTo>
                    <a:lnTo>
                      <a:pt x="72" y="48"/>
                    </a:lnTo>
                    <a:lnTo>
                      <a:pt x="66" y="42"/>
                    </a:lnTo>
                    <a:lnTo>
                      <a:pt x="54" y="60"/>
                    </a:lnTo>
                    <a:lnTo>
                      <a:pt x="54" y="42"/>
                    </a:lnTo>
                    <a:lnTo>
                      <a:pt x="48" y="36"/>
                    </a:lnTo>
                    <a:lnTo>
                      <a:pt x="54" y="36"/>
                    </a:lnTo>
                    <a:lnTo>
                      <a:pt x="48" y="24"/>
                    </a:lnTo>
                    <a:lnTo>
                      <a:pt x="18" y="0"/>
                    </a:lnTo>
                    <a:lnTo>
                      <a:pt x="30" y="12"/>
                    </a:lnTo>
                    <a:lnTo>
                      <a:pt x="24" y="18"/>
                    </a:lnTo>
                    <a:lnTo>
                      <a:pt x="36" y="36"/>
                    </a:lnTo>
                    <a:lnTo>
                      <a:pt x="18" y="18"/>
                    </a:lnTo>
                    <a:lnTo>
                      <a:pt x="6" y="30"/>
                    </a:lnTo>
                    <a:lnTo>
                      <a:pt x="12" y="42"/>
                    </a:lnTo>
                    <a:lnTo>
                      <a:pt x="6" y="36"/>
                    </a:lnTo>
                    <a:lnTo>
                      <a:pt x="0" y="48"/>
                    </a:lnTo>
                    <a:lnTo>
                      <a:pt x="30" y="42"/>
                    </a:lnTo>
                    <a:lnTo>
                      <a:pt x="42" y="54"/>
                    </a:lnTo>
                    <a:lnTo>
                      <a:pt x="30" y="60"/>
                    </a:lnTo>
                    <a:lnTo>
                      <a:pt x="42" y="66"/>
                    </a:lnTo>
                    <a:lnTo>
                      <a:pt x="24" y="72"/>
                    </a:lnTo>
                    <a:lnTo>
                      <a:pt x="6" y="84"/>
                    </a:lnTo>
                    <a:lnTo>
                      <a:pt x="36" y="78"/>
                    </a:lnTo>
                    <a:lnTo>
                      <a:pt x="36" y="90"/>
                    </a:lnTo>
                    <a:lnTo>
                      <a:pt x="48" y="90"/>
                    </a:lnTo>
                    <a:lnTo>
                      <a:pt x="42" y="108"/>
                    </a:lnTo>
                    <a:lnTo>
                      <a:pt x="30" y="114"/>
                    </a:lnTo>
                    <a:lnTo>
                      <a:pt x="30" y="120"/>
                    </a:lnTo>
                    <a:lnTo>
                      <a:pt x="60" y="120"/>
                    </a:lnTo>
                    <a:lnTo>
                      <a:pt x="78" y="132"/>
                    </a:lnTo>
                    <a:lnTo>
                      <a:pt x="108" y="138"/>
                    </a:lnTo>
                    <a:lnTo>
                      <a:pt x="132" y="114"/>
                    </a:lnTo>
                    <a:lnTo>
                      <a:pt x="144"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4" name="Freeform 545"/>
              <p:cNvSpPr>
                <a:spLocks/>
              </p:cNvSpPr>
              <p:nvPr/>
            </p:nvSpPr>
            <p:spPr bwMode="auto">
              <a:xfrm>
                <a:off x="2238" y="485"/>
                <a:ext cx="6" cy="24"/>
              </a:xfrm>
              <a:custGeom>
                <a:avLst/>
                <a:gdLst>
                  <a:gd name="T0" fmla="*/ 6 w 6"/>
                  <a:gd name="T1" fmla="*/ 0 h 24"/>
                  <a:gd name="T2" fmla="*/ 0 w 6"/>
                  <a:gd name="T3" fmla="*/ 24 h 24"/>
                  <a:gd name="T4" fmla="*/ 6 w 6"/>
                  <a:gd name="T5" fmla="*/ 18 h 24"/>
                  <a:gd name="T6" fmla="*/ 6 w 6"/>
                  <a:gd name="T7" fmla="*/ 0 h 24"/>
                </a:gdLst>
                <a:ahLst/>
                <a:cxnLst>
                  <a:cxn ang="0">
                    <a:pos x="T0" y="T1"/>
                  </a:cxn>
                  <a:cxn ang="0">
                    <a:pos x="T2" y="T3"/>
                  </a:cxn>
                  <a:cxn ang="0">
                    <a:pos x="T4" y="T5"/>
                  </a:cxn>
                  <a:cxn ang="0">
                    <a:pos x="T6" y="T7"/>
                  </a:cxn>
                </a:cxnLst>
                <a:rect l="0" t="0" r="r" b="b"/>
                <a:pathLst>
                  <a:path w="6" h="24">
                    <a:moveTo>
                      <a:pt x="6" y="0"/>
                    </a:moveTo>
                    <a:lnTo>
                      <a:pt x="0" y="24"/>
                    </a:lnTo>
                    <a:lnTo>
                      <a:pt x="6" y="18"/>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5" name="Freeform 546"/>
              <p:cNvSpPr>
                <a:spLocks/>
              </p:cNvSpPr>
              <p:nvPr/>
            </p:nvSpPr>
            <p:spPr bwMode="auto">
              <a:xfrm>
                <a:off x="2124" y="845"/>
                <a:ext cx="48" cy="18"/>
              </a:xfrm>
              <a:custGeom>
                <a:avLst/>
                <a:gdLst>
                  <a:gd name="T0" fmla="*/ 0 w 48"/>
                  <a:gd name="T1" fmla="*/ 6 h 18"/>
                  <a:gd name="T2" fmla="*/ 24 w 48"/>
                  <a:gd name="T3" fmla="*/ 12 h 18"/>
                  <a:gd name="T4" fmla="*/ 30 w 48"/>
                  <a:gd name="T5" fmla="*/ 18 h 18"/>
                  <a:gd name="T6" fmla="*/ 42 w 48"/>
                  <a:gd name="T7" fmla="*/ 18 h 18"/>
                  <a:gd name="T8" fmla="*/ 48 w 48"/>
                  <a:gd name="T9" fmla="*/ 12 h 18"/>
                  <a:gd name="T10" fmla="*/ 24 w 48"/>
                  <a:gd name="T11" fmla="*/ 0 h 18"/>
                  <a:gd name="T12" fmla="*/ 0 w 4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48" h="18">
                    <a:moveTo>
                      <a:pt x="0" y="6"/>
                    </a:moveTo>
                    <a:lnTo>
                      <a:pt x="24" y="12"/>
                    </a:lnTo>
                    <a:lnTo>
                      <a:pt x="30" y="18"/>
                    </a:lnTo>
                    <a:lnTo>
                      <a:pt x="42" y="18"/>
                    </a:lnTo>
                    <a:lnTo>
                      <a:pt x="48" y="12"/>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6" name="Freeform 547"/>
              <p:cNvSpPr>
                <a:spLocks/>
              </p:cNvSpPr>
              <p:nvPr/>
            </p:nvSpPr>
            <p:spPr bwMode="auto">
              <a:xfrm>
                <a:off x="2118" y="857"/>
                <a:ext cx="48" cy="48"/>
              </a:xfrm>
              <a:custGeom>
                <a:avLst/>
                <a:gdLst>
                  <a:gd name="T0" fmla="*/ 0 w 48"/>
                  <a:gd name="T1" fmla="*/ 0 h 48"/>
                  <a:gd name="T2" fmla="*/ 0 w 48"/>
                  <a:gd name="T3" fmla="*/ 18 h 48"/>
                  <a:gd name="T4" fmla="*/ 42 w 48"/>
                  <a:gd name="T5" fmla="*/ 48 h 48"/>
                  <a:gd name="T6" fmla="*/ 36 w 48"/>
                  <a:gd name="T7" fmla="*/ 30 h 48"/>
                  <a:gd name="T8" fmla="*/ 48 w 48"/>
                  <a:gd name="T9" fmla="*/ 24 h 48"/>
                  <a:gd name="T10" fmla="*/ 24 w 48"/>
                  <a:gd name="T11" fmla="*/ 6 h 48"/>
                  <a:gd name="T12" fmla="*/ 0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0" y="0"/>
                    </a:moveTo>
                    <a:lnTo>
                      <a:pt x="0" y="18"/>
                    </a:lnTo>
                    <a:lnTo>
                      <a:pt x="42" y="48"/>
                    </a:lnTo>
                    <a:lnTo>
                      <a:pt x="36" y="30"/>
                    </a:lnTo>
                    <a:lnTo>
                      <a:pt x="48" y="24"/>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7" name="Freeform 548"/>
              <p:cNvSpPr>
                <a:spLocks/>
              </p:cNvSpPr>
              <p:nvPr/>
            </p:nvSpPr>
            <p:spPr bwMode="auto">
              <a:xfrm>
                <a:off x="2220" y="689"/>
                <a:ext cx="30" cy="30"/>
              </a:xfrm>
              <a:custGeom>
                <a:avLst/>
                <a:gdLst>
                  <a:gd name="T0" fmla="*/ 12 w 30"/>
                  <a:gd name="T1" fmla="*/ 24 h 30"/>
                  <a:gd name="T2" fmla="*/ 30 w 30"/>
                  <a:gd name="T3" fmla="*/ 30 h 30"/>
                  <a:gd name="T4" fmla="*/ 30 w 30"/>
                  <a:gd name="T5" fmla="*/ 18 h 30"/>
                  <a:gd name="T6" fmla="*/ 18 w 30"/>
                  <a:gd name="T7" fmla="*/ 18 h 30"/>
                  <a:gd name="T8" fmla="*/ 18 w 30"/>
                  <a:gd name="T9" fmla="*/ 0 h 30"/>
                  <a:gd name="T10" fmla="*/ 0 w 30"/>
                  <a:gd name="T11" fmla="*/ 0 h 30"/>
                  <a:gd name="T12" fmla="*/ 0 w 30"/>
                  <a:gd name="T13" fmla="*/ 30 h 30"/>
                  <a:gd name="T14" fmla="*/ 12 w 30"/>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12" y="24"/>
                    </a:moveTo>
                    <a:lnTo>
                      <a:pt x="30" y="30"/>
                    </a:lnTo>
                    <a:lnTo>
                      <a:pt x="30" y="18"/>
                    </a:lnTo>
                    <a:lnTo>
                      <a:pt x="18" y="18"/>
                    </a:lnTo>
                    <a:lnTo>
                      <a:pt x="18" y="0"/>
                    </a:lnTo>
                    <a:lnTo>
                      <a:pt x="0" y="0"/>
                    </a:lnTo>
                    <a:lnTo>
                      <a:pt x="0" y="3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8" name="Freeform 549"/>
              <p:cNvSpPr>
                <a:spLocks/>
              </p:cNvSpPr>
              <p:nvPr/>
            </p:nvSpPr>
            <p:spPr bwMode="auto">
              <a:xfrm>
                <a:off x="1566" y="1008"/>
                <a:ext cx="60" cy="48"/>
              </a:xfrm>
              <a:custGeom>
                <a:avLst/>
                <a:gdLst>
                  <a:gd name="T0" fmla="*/ 12 w 60"/>
                  <a:gd name="T1" fmla="*/ 30 h 48"/>
                  <a:gd name="T2" fmla="*/ 6 w 60"/>
                  <a:gd name="T3" fmla="*/ 36 h 48"/>
                  <a:gd name="T4" fmla="*/ 30 w 60"/>
                  <a:gd name="T5" fmla="*/ 42 h 48"/>
                  <a:gd name="T6" fmla="*/ 24 w 60"/>
                  <a:gd name="T7" fmla="*/ 48 h 48"/>
                  <a:gd name="T8" fmla="*/ 54 w 60"/>
                  <a:gd name="T9" fmla="*/ 48 h 48"/>
                  <a:gd name="T10" fmla="*/ 60 w 60"/>
                  <a:gd name="T11" fmla="*/ 24 h 48"/>
                  <a:gd name="T12" fmla="*/ 30 w 60"/>
                  <a:gd name="T13" fmla="*/ 0 h 48"/>
                  <a:gd name="T14" fmla="*/ 6 w 60"/>
                  <a:gd name="T15" fmla="*/ 0 h 48"/>
                  <a:gd name="T16" fmla="*/ 18 w 60"/>
                  <a:gd name="T17" fmla="*/ 18 h 48"/>
                  <a:gd name="T18" fmla="*/ 0 w 60"/>
                  <a:gd name="T19" fmla="*/ 24 h 48"/>
                  <a:gd name="T20" fmla="*/ 12 w 60"/>
                  <a:gd name="T2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8">
                    <a:moveTo>
                      <a:pt x="12" y="30"/>
                    </a:moveTo>
                    <a:lnTo>
                      <a:pt x="6" y="36"/>
                    </a:lnTo>
                    <a:lnTo>
                      <a:pt x="30" y="42"/>
                    </a:lnTo>
                    <a:lnTo>
                      <a:pt x="24" y="48"/>
                    </a:lnTo>
                    <a:lnTo>
                      <a:pt x="54" y="48"/>
                    </a:lnTo>
                    <a:lnTo>
                      <a:pt x="60" y="24"/>
                    </a:lnTo>
                    <a:lnTo>
                      <a:pt x="30" y="0"/>
                    </a:lnTo>
                    <a:lnTo>
                      <a:pt x="6" y="0"/>
                    </a:lnTo>
                    <a:lnTo>
                      <a:pt x="18" y="18"/>
                    </a:lnTo>
                    <a:lnTo>
                      <a:pt x="0" y="24"/>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9" name="Freeform 550"/>
              <p:cNvSpPr>
                <a:spLocks/>
              </p:cNvSpPr>
              <p:nvPr/>
            </p:nvSpPr>
            <p:spPr bwMode="auto">
              <a:xfrm>
                <a:off x="1212" y="233"/>
                <a:ext cx="1056" cy="1219"/>
              </a:xfrm>
              <a:custGeom>
                <a:avLst/>
                <a:gdLst>
                  <a:gd name="T0" fmla="*/ 120 w 1056"/>
                  <a:gd name="T1" fmla="*/ 60 h 1219"/>
                  <a:gd name="T2" fmla="*/ 162 w 1056"/>
                  <a:gd name="T3" fmla="*/ 72 h 1219"/>
                  <a:gd name="T4" fmla="*/ 114 w 1056"/>
                  <a:gd name="T5" fmla="*/ 150 h 1219"/>
                  <a:gd name="T6" fmla="*/ 0 w 1056"/>
                  <a:gd name="T7" fmla="*/ 210 h 1219"/>
                  <a:gd name="T8" fmla="*/ 54 w 1056"/>
                  <a:gd name="T9" fmla="*/ 258 h 1219"/>
                  <a:gd name="T10" fmla="*/ 108 w 1056"/>
                  <a:gd name="T11" fmla="*/ 264 h 1219"/>
                  <a:gd name="T12" fmla="*/ 108 w 1056"/>
                  <a:gd name="T13" fmla="*/ 312 h 1219"/>
                  <a:gd name="T14" fmla="*/ 72 w 1056"/>
                  <a:gd name="T15" fmla="*/ 318 h 1219"/>
                  <a:gd name="T16" fmla="*/ 96 w 1056"/>
                  <a:gd name="T17" fmla="*/ 360 h 1219"/>
                  <a:gd name="T18" fmla="*/ 102 w 1056"/>
                  <a:gd name="T19" fmla="*/ 408 h 1219"/>
                  <a:gd name="T20" fmla="*/ 156 w 1056"/>
                  <a:gd name="T21" fmla="*/ 396 h 1219"/>
                  <a:gd name="T22" fmla="*/ 276 w 1056"/>
                  <a:gd name="T23" fmla="*/ 438 h 1219"/>
                  <a:gd name="T24" fmla="*/ 324 w 1056"/>
                  <a:gd name="T25" fmla="*/ 552 h 1219"/>
                  <a:gd name="T26" fmla="*/ 342 w 1056"/>
                  <a:gd name="T27" fmla="*/ 582 h 1219"/>
                  <a:gd name="T28" fmla="*/ 348 w 1056"/>
                  <a:gd name="T29" fmla="*/ 672 h 1219"/>
                  <a:gd name="T30" fmla="*/ 372 w 1056"/>
                  <a:gd name="T31" fmla="*/ 714 h 1219"/>
                  <a:gd name="T32" fmla="*/ 396 w 1056"/>
                  <a:gd name="T33" fmla="*/ 690 h 1219"/>
                  <a:gd name="T34" fmla="*/ 390 w 1056"/>
                  <a:gd name="T35" fmla="*/ 744 h 1219"/>
                  <a:gd name="T36" fmla="*/ 438 w 1056"/>
                  <a:gd name="T37" fmla="*/ 787 h 1219"/>
                  <a:gd name="T38" fmla="*/ 420 w 1056"/>
                  <a:gd name="T39" fmla="*/ 847 h 1219"/>
                  <a:gd name="T40" fmla="*/ 372 w 1056"/>
                  <a:gd name="T41" fmla="*/ 907 h 1219"/>
                  <a:gd name="T42" fmla="*/ 378 w 1056"/>
                  <a:gd name="T43" fmla="*/ 955 h 1219"/>
                  <a:gd name="T44" fmla="*/ 408 w 1056"/>
                  <a:gd name="T45" fmla="*/ 1039 h 1219"/>
                  <a:gd name="T46" fmla="*/ 420 w 1056"/>
                  <a:gd name="T47" fmla="*/ 1081 h 1219"/>
                  <a:gd name="T48" fmla="*/ 558 w 1056"/>
                  <a:gd name="T49" fmla="*/ 1219 h 1219"/>
                  <a:gd name="T50" fmla="*/ 588 w 1056"/>
                  <a:gd name="T51" fmla="*/ 1129 h 1219"/>
                  <a:gd name="T52" fmla="*/ 606 w 1056"/>
                  <a:gd name="T53" fmla="*/ 1063 h 1219"/>
                  <a:gd name="T54" fmla="*/ 612 w 1056"/>
                  <a:gd name="T55" fmla="*/ 1027 h 1219"/>
                  <a:gd name="T56" fmla="*/ 630 w 1056"/>
                  <a:gd name="T57" fmla="*/ 1009 h 1219"/>
                  <a:gd name="T58" fmla="*/ 672 w 1056"/>
                  <a:gd name="T59" fmla="*/ 985 h 1219"/>
                  <a:gd name="T60" fmla="*/ 684 w 1056"/>
                  <a:gd name="T61" fmla="*/ 973 h 1219"/>
                  <a:gd name="T62" fmla="*/ 714 w 1056"/>
                  <a:gd name="T63" fmla="*/ 979 h 1219"/>
                  <a:gd name="T64" fmla="*/ 738 w 1056"/>
                  <a:gd name="T65" fmla="*/ 949 h 1219"/>
                  <a:gd name="T66" fmla="*/ 780 w 1056"/>
                  <a:gd name="T67" fmla="*/ 889 h 1219"/>
                  <a:gd name="T68" fmla="*/ 816 w 1056"/>
                  <a:gd name="T69" fmla="*/ 877 h 1219"/>
                  <a:gd name="T70" fmla="*/ 942 w 1056"/>
                  <a:gd name="T71" fmla="*/ 811 h 1219"/>
                  <a:gd name="T72" fmla="*/ 936 w 1056"/>
                  <a:gd name="T73" fmla="*/ 781 h 1219"/>
                  <a:gd name="T74" fmla="*/ 846 w 1056"/>
                  <a:gd name="T75" fmla="*/ 775 h 1219"/>
                  <a:gd name="T76" fmla="*/ 882 w 1056"/>
                  <a:gd name="T77" fmla="*/ 720 h 1219"/>
                  <a:gd name="T78" fmla="*/ 840 w 1056"/>
                  <a:gd name="T79" fmla="*/ 660 h 1219"/>
                  <a:gd name="T80" fmla="*/ 930 w 1056"/>
                  <a:gd name="T81" fmla="*/ 756 h 1219"/>
                  <a:gd name="T82" fmla="*/ 942 w 1056"/>
                  <a:gd name="T83" fmla="*/ 714 h 1219"/>
                  <a:gd name="T84" fmla="*/ 864 w 1056"/>
                  <a:gd name="T85" fmla="*/ 600 h 1219"/>
                  <a:gd name="T86" fmla="*/ 918 w 1056"/>
                  <a:gd name="T87" fmla="*/ 558 h 1219"/>
                  <a:gd name="T88" fmla="*/ 984 w 1056"/>
                  <a:gd name="T89" fmla="*/ 576 h 1219"/>
                  <a:gd name="T90" fmla="*/ 990 w 1056"/>
                  <a:gd name="T91" fmla="*/ 516 h 1219"/>
                  <a:gd name="T92" fmla="*/ 966 w 1056"/>
                  <a:gd name="T93" fmla="*/ 444 h 1219"/>
                  <a:gd name="T94" fmla="*/ 972 w 1056"/>
                  <a:gd name="T95" fmla="*/ 414 h 1219"/>
                  <a:gd name="T96" fmla="*/ 942 w 1056"/>
                  <a:gd name="T97" fmla="*/ 348 h 1219"/>
                  <a:gd name="T98" fmla="*/ 1020 w 1056"/>
                  <a:gd name="T99" fmla="*/ 348 h 1219"/>
                  <a:gd name="T100" fmla="*/ 984 w 1056"/>
                  <a:gd name="T101" fmla="*/ 282 h 1219"/>
                  <a:gd name="T102" fmla="*/ 954 w 1056"/>
                  <a:gd name="T103" fmla="*/ 270 h 1219"/>
                  <a:gd name="T104" fmla="*/ 960 w 1056"/>
                  <a:gd name="T105" fmla="*/ 186 h 1219"/>
                  <a:gd name="T106" fmla="*/ 990 w 1056"/>
                  <a:gd name="T107" fmla="*/ 96 h 1219"/>
                  <a:gd name="T108" fmla="*/ 996 w 1056"/>
                  <a:gd name="T109" fmla="*/ 18 h 1219"/>
                  <a:gd name="T110" fmla="*/ 1056 w 1056"/>
                  <a:gd name="T111" fmla="*/ 0 h 1219"/>
                  <a:gd name="T112" fmla="*/ 1008 w 1056"/>
                  <a:gd name="T113" fmla="*/ 0 h 1219"/>
                  <a:gd name="T114" fmla="*/ 960 w 1056"/>
                  <a:gd name="T115" fmla="*/ 0 h 1219"/>
                  <a:gd name="T116" fmla="*/ 894 w 1056"/>
                  <a:gd name="T117" fmla="*/ 0 h 1219"/>
                  <a:gd name="T118" fmla="*/ 90 w 1056"/>
                  <a:gd name="T119" fmla="*/ 18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6" h="1219">
                    <a:moveTo>
                      <a:pt x="90" y="18"/>
                    </a:moveTo>
                    <a:lnTo>
                      <a:pt x="96" y="42"/>
                    </a:lnTo>
                    <a:lnTo>
                      <a:pt x="120" y="60"/>
                    </a:lnTo>
                    <a:lnTo>
                      <a:pt x="162" y="36"/>
                    </a:lnTo>
                    <a:lnTo>
                      <a:pt x="168" y="42"/>
                    </a:lnTo>
                    <a:lnTo>
                      <a:pt x="162" y="72"/>
                    </a:lnTo>
                    <a:lnTo>
                      <a:pt x="150" y="84"/>
                    </a:lnTo>
                    <a:lnTo>
                      <a:pt x="150" y="114"/>
                    </a:lnTo>
                    <a:lnTo>
                      <a:pt x="114" y="150"/>
                    </a:lnTo>
                    <a:lnTo>
                      <a:pt x="78" y="156"/>
                    </a:lnTo>
                    <a:lnTo>
                      <a:pt x="66" y="180"/>
                    </a:lnTo>
                    <a:lnTo>
                      <a:pt x="0" y="210"/>
                    </a:lnTo>
                    <a:lnTo>
                      <a:pt x="0" y="234"/>
                    </a:lnTo>
                    <a:lnTo>
                      <a:pt x="12" y="252"/>
                    </a:lnTo>
                    <a:lnTo>
                      <a:pt x="54" y="258"/>
                    </a:lnTo>
                    <a:lnTo>
                      <a:pt x="60" y="276"/>
                    </a:lnTo>
                    <a:lnTo>
                      <a:pt x="84" y="282"/>
                    </a:lnTo>
                    <a:lnTo>
                      <a:pt x="108" y="264"/>
                    </a:lnTo>
                    <a:lnTo>
                      <a:pt x="138" y="282"/>
                    </a:lnTo>
                    <a:lnTo>
                      <a:pt x="138" y="300"/>
                    </a:lnTo>
                    <a:lnTo>
                      <a:pt x="108" y="312"/>
                    </a:lnTo>
                    <a:lnTo>
                      <a:pt x="96" y="306"/>
                    </a:lnTo>
                    <a:lnTo>
                      <a:pt x="96" y="324"/>
                    </a:lnTo>
                    <a:lnTo>
                      <a:pt x="72" y="318"/>
                    </a:lnTo>
                    <a:lnTo>
                      <a:pt x="42" y="324"/>
                    </a:lnTo>
                    <a:lnTo>
                      <a:pt x="60" y="354"/>
                    </a:lnTo>
                    <a:lnTo>
                      <a:pt x="96" y="360"/>
                    </a:lnTo>
                    <a:lnTo>
                      <a:pt x="96" y="372"/>
                    </a:lnTo>
                    <a:lnTo>
                      <a:pt x="72" y="384"/>
                    </a:lnTo>
                    <a:lnTo>
                      <a:pt x="102" y="408"/>
                    </a:lnTo>
                    <a:lnTo>
                      <a:pt x="114" y="390"/>
                    </a:lnTo>
                    <a:lnTo>
                      <a:pt x="138" y="384"/>
                    </a:lnTo>
                    <a:lnTo>
                      <a:pt x="156" y="396"/>
                    </a:lnTo>
                    <a:lnTo>
                      <a:pt x="174" y="378"/>
                    </a:lnTo>
                    <a:lnTo>
                      <a:pt x="228" y="402"/>
                    </a:lnTo>
                    <a:lnTo>
                      <a:pt x="276" y="438"/>
                    </a:lnTo>
                    <a:lnTo>
                      <a:pt x="282" y="468"/>
                    </a:lnTo>
                    <a:lnTo>
                      <a:pt x="318" y="504"/>
                    </a:lnTo>
                    <a:lnTo>
                      <a:pt x="324" y="552"/>
                    </a:lnTo>
                    <a:lnTo>
                      <a:pt x="330" y="558"/>
                    </a:lnTo>
                    <a:lnTo>
                      <a:pt x="330" y="570"/>
                    </a:lnTo>
                    <a:lnTo>
                      <a:pt x="342" y="582"/>
                    </a:lnTo>
                    <a:lnTo>
                      <a:pt x="342" y="606"/>
                    </a:lnTo>
                    <a:lnTo>
                      <a:pt x="366" y="618"/>
                    </a:lnTo>
                    <a:lnTo>
                      <a:pt x="348" y="672"/>
                    </a:lnTo>
                    <a:lnTo>
                      <a:pt x="354" y="678"/>
                    </a:lnTo>
                    <a:lnTo>
                      <a:pt x="342" y="708"/>
                    </a:lnTo>
                    <a:lnTo>
                      <a:pt x="372" y="714"/>
                    </a:lnTo>
                    <a:lnTo>
                      <a:pt x="372" y="696"/>
                    </a:lnTo>
                    <a:lnTo>
                      <a:pt x="378" y="678"/>
                    </a:lnTo>
                    <a:lnTo>
                      <a:pt x="396" y="690"/>
                    </a:lnTo>
                    <a:lnTo>
                      <a:pt x="420" y="726"/>
                    </a:lnTo>
                    <a:lnTo>
                      <a:pt x="438" y="769"/>
                    </a:lnTo>
                    <a:lnTo>
                      <a:pt x="390" y="744"/>
                    </a:lnTo>
                    <a:lnTo>
                      <a:pt x="366" y="756"/>
                    </a:lnTo>
                    <a:lnTo>
                      <a:pt x="396" y="781"/>
                    </a:lnTo>
                    <a:lnTo>
                      <a:pt x="438" y="787"/>
                    </a:lnTo>
                    <a:lnTo>
                      <a:pt x="426" y="811"/>
                    </a:lnTo>
                    <a:lnTo>
                      <a:pt x="432" y="829"/>
                    </a:lnTo>
                    <a:lnTo>
                      <a:pt x="420" y="847"/>
                    </a:lnTo>
                    <a:lnTo>
                      <a:pt x="420" y="877"/>
                    </a:lnTo>
                    <a:lnTo>
                      <a:pt x="390" y="871"/>
                    </a:lnTo>
                    <a:lnTo>
                      <a:pt x="372" y="907"/>
                    </a:lnTo>
                    <a:lnTo>
                      <a:pt x="372" y="925"/>
                    </a:lnTo>
                    <a:lnTo>
                      <a:pt x="384" y="931"/>
                    </a:lnTo>
                    <a:lnTo>
                      <a:pt x="378" y="955"/>
                    </a:lnTo>
                    <a:lnTo>
                      <a:pt x="384" y="997"/>
                    </a:lnTo>
                    <a:lnTo>
                      <a:pt x="408" y="1003"/>
                    </a:lnTo>
                    <a:lnTo>
                      <a:pt x="408" y="1039"/>
                    </a:lnTo>
                    <a:lnTo>
                      <a:pt x="444" y="1027"/>
                    </a:lnTo>
                    <a:lnTo>
                      <a:pt x="420" y="1051"/>
                    </a:lnTo>
                    <a:lnTo>
                      <a:pt x="420" y="1081"/>
                    </a:lnTo>
                    <a:lnTo>
                      <a:pt x="486" y="1183"/>
                    </a:lnTo>
                    <a:lnTo>
                      <a:pt x="522" y="1183"/>
                    </a:lnTo>
                    <a:lnTo>
                      <a:pt x="558" y="1219"/>
                    </a:lnTo>
                    <a:lnTo>
                      <a:pt x="570" y="1207"/>
                    </a:lnTo>
                    <a:lnTo>
                      <a:pt x="588" y="1153"/>
                    </a:lnTo>
                    <a:lnTo>
                      <a:pt x="588" y="1129"/>
                    </a:lnTo>
                    <a:lnTo>
                      <a:pt x="606" y="1111"/>
                    </a:lnTo>
                    <a:lnTo>
                      <a:pt x="618" y="1081"/>
                    </a:lnTo>
                    <a:lnTo>
                      <a:pt x="606" y="1063"/>
                    </a:lnTo>
                    <a:lnTo>
                      <a:pt x="624" y="1057"/>
                    </a:lnTo>
                    <a:lnTo>
                      <a:pt x="618" y="1033"/>
                    </a:lnTo>
                    <a:lnTo>
                      <a:pt x="612" y="1027"/>
                    </a:lnTo>
                    <a:lnTo>
                      <a:pt x="630" y="1027"/>
                    </a:lnTo>
                    <a:lnTo>
                      <a:pt x="636" y="1021"/>
                    </a:lnTo>
                    <a:lnTo>
                      <a:pt x="630" y="1009"/>
                    </a:lnTo>
                    <a:lnTo>
                      <a:pt x="666" y="1003"/>
                    </a:lnTo>
                    <a:lnTo>
                      <a:pt x="660" y="991"/>
                    </a:lnTo>
                    <a:lnTo>
                      <a:pt x="672" y="985"/>
                    </a:lnTo>
                    <a:lnTo>
                      <a:pt x="672" y="967"/>
                    </a:lnTo>
                    <a:lnTo>
                      <a:pt x="684" y="973"/>
                    </a:lnTo>
                    <a:lnTo>
                      <a:pt x="684" y="973"/>
                    </a:lnTo>
                    <a:lnTo>
                      <a:pt x="678" y="985"/>
                    </a:lnTo>
                    <a:lnTo>
                      <a:pt x="690" y="991"/>
                    </a:lnTo>
                    <a:lnTo>
                      <a:pt x="714" y="979"/>
                    </a:lnTo>
                    <a:lnTo>
                      <a:pt x="708" y="967"/>
                    </a:lnTo>
                    <a:lnTo>
                      <a:pt x="732" y="973"/>
                    </a:lnTo>
                    <a:lnTo>
                      <a:pt x="738" y="949"/>
                    </a:lnTo>
                    <a:lnTo>
                      <a:pt x="756" y="937"/>
                    </a:lnTo>
                    <a:lnTo>
                      <a:pt x="756" y="919"/>
                    </a:lnTo>
                    <a:lnTo>
                      <a:pt x="780" y="889"/>
                    </a:lnTo>
                    <a:lnTo>
                      <a:pt x="774" y="859"/>
                    </a:lnTo>
                    <a:lnTo>
                      <a:pt x="792" y="883"/>
                    </a:lnTo>
                    <a:lnTo>
                      <a:pt x="816" y="877"/>
                    </a:lnTo>
                    <a:lnTo>
                      <a:pt x="822" y="871"/>
                    </a:lnTo>
                    <a:lnTo>
                      <a:pt x="912" y="841"/>
                    </a:lnTo>
                    <a:lnTo>
                      <a:pt x="942" y="811"/>
                    </a:lnTo>
                    <a:lnTo>
                      <a:pt x="972" y="781"/>
                    </a:lnTo>
                    <a:lnTo>
                      <a:pt x="954" y="787"/>
                    </a:lnTo>
                    <a:lnTo>
                      <a:pt x="936" y="781"/>
                    </a:lnTo>
                    <a:lnTo>
                      <a:pt x="924" y="775"/>
                    </a:lnTo>
                    <a:lnTo>
                      <a:pt x="864" y="775"/>
                    </a:lnTo>
                    <a:lnTo>
                      <a:pt x="846" y="775"/>
                    </a:lnTo>
                    <a:lnTo>
                      <a:pt x="828" y="750"/>
                    </a:lnTo>
                    <a:lnTo>
                      <a:pt x="840" y="726"/>
                    </a:lnTo>
                    <a:lnTo>
                      <a:pt x="882" y="720"/>
                    </a:lnTo>
                    <a:lnTo>
                      <a:pt x="864" y="708"/>
                    </a:lnTo>
                    <a:lnTo>
                      <a:pt x="840" y="684"/>
                    </a:lnTo>
                    <a:lnTo>
                      <a:pt x="840" y="660"/>
                    </a:lnTo>
                    <a:lnTo>
                      <a:pt x="846" y="672"/>
                    </a:lnTo>
                    <a:lnTo>
                      <a:pt x="900" y="702"/>
                    </a:lnTo>
                    <a:lnTo>
                      <a:pt x="930" y="756"/>
                    </a:lnTo>
                    <a:lnTo>
                      <a:pt x="948" y="744"/>
                    </a:lnTo>
                    <a:lnTo>
                      <a:pt x="954" y="720"/>
                    </a:lnTo>
                    <a:lnTo>
                      <a:pt x="942" y="714"/>
                    </a:lnTo>
                    <a:lnTo>
                      <a:pt x="942" y="684"/>
                    </a:lnTo>
                    <a:lnTo>
                      <a:pt x="894" y="654"/>
                    </a:lnTo>
                    <a:lnTo>
                      <a:pt x="864" y="600"/>
                    </a:lnTo>
                    <a:lnTo>
                      <a:pt x="882" y="600"/>
                    </a:lnTo>
                    <a:lnTo>
                      <a:pt x="894" y="570"/>
                    </a:lnTo>
                    <a:lnTo>
                      <a:pt x="918" y="558"/>
                    </a:lnTo>
                    <a:lnTo>
                      <a:pt x="942" y="588"/>
                    </a:lnTo>
                    <a:lnTo>
                      <a:pt x="978" y="588"/>
                    </a:lnTo>
                    <a:lnTo>
                      <a:pt x="984" y="576"/>
                    </a:lnTo>
                    <a:lnTo>
                      <a:pt x="948" y="546"/>
                    </a:lnTo>
                    <a:lnTo>
                      <a:pt x="942" y="516"/>
                    </a:lnTo>
                    <a:lnTo>
                      <a:pt x="990" y="516"/>
                    </a:lnTo>
                    <a:lnTo>
                      <a:pt x="966" y="468"/>
                    </a:lnTo>
                    <a:lnTo>
                      <a:pt x="954" y="426"/>
                    </a:lnTo>
                    <a:lnTo>
                      <a:pt x="966" y="444"/>
                    </a:lnTo>
                    <a:lnTo>
                      <a:pt x="996" y="456"/>
                    </a:lnTo>
                    <a:lnTo>
                      <a:pt x="996" y="426"/>
                    </a:lnTo>
                    <a:lnTo>
                      <a:pt x="972" y="414"/>
                    </a:lnTo>
                    <a:lnTo>
                      <a:pt x="978" y="396"/>
                    </a:lnTo>
                    <a:lnTo>
                      <a:pt x="966" y="402"/>
                    </a:lnTo>
                    <a:lnTo>
                      <a:pt x="942" y="348"/>
                    </a:lnTo>
                    <a:lnTo>
                      <a:pt x="948" y="336"/>
                    </a:lnTo>
                    <a:lnTo>
                      <a:pt x="990" y="336"/>
                    </a:lnTo>
                    <a:lnTo>
                      <a:pt x="1020" y="348"/>
                    </a:lnTo>
                    <a:lnTo>
                      <a:pt x="1020" y="312"/>
                    </a:lnTo>
                    <a:lnTo>
                      <a:pt x="984" y="294"/>
                    </a:lnTo>
                    <a:lnTo>
                      <a:pt x="984" y="282"/>
                    </a:lnTo>
                    <a:lnTo>
                      <a:pt x="1008" y="276"/>
                    </a:lnTo>
                    <a:lnTo>
                      <a:pt x="978" y="246"/>
                    </a:lnTo>
                    <a:lnTo>
                      <a:pt x="954" y="270"/>
                    </a:lnTo>
                    <a:lnTo>
                      <a:pt x="954" y="246"/>
                    </a:lnTo>
                    <a:lnTo>
                      <a:pt x="960" y="234"/>
                    </a:lnTo>
                    <a:lnTo>
                      <a:pt x="960" y="186"/>
                    </a:lnTo>
                    <a:lnTo>
                      <a:pt x="996" y="138"/>
                    </a:lnTo>
                    <a:lnTo>
                      <a:pt x="990" y="108"/>
                    </a:lnTo>
                    <a:lnTo>
                      <a:pt x="990" y="96"/>
                    </a:lnTo>
                    <a:lnTo>
                      <a:pt x="978" y="90"/>
                    </a:lnTo>
                    <a:lnTo>
                      <a:pt x="978" y="48"/>
                    </a:lnTo>
                    <a:lnTo>
                      <a:pt x="996" y="18"/>
                    </a:lnTo>
                    <a:lnTo>
                      <a:pt x="1044" y="18"/>
                    </a:lnTo>
                    <a:lnTo>
                      <a:pt x="1056" y="6"/>
                    </a:lnTo>
                    <a:lnTo>
                      <a:pt x="1056" y="0"/>
                    </a:lnTo>
                    <a:lnTo>
                      <a:pt x="1014" y="0"/>
                    </a:lnTo>
                    <a:lnTo>
                      <a:pt x="1008" y="0"/>
                    </a:lnTo>
                    <a:lnTo>
                      <a:pt x="1008" y="0"/>
                    </a:lnTo>
                    <a:lnTo>
                      <a:pt x="966" y="0"/>
                    </a:lnTo>
                    <a:lnTo>
                      <a:pt x="960" y="6"/>
                    </a:lnTo>
                    <a:lnTo>
                      <a:pt x="960" y="0"/>
                    </a:lnTo>
                    <a:lnTo>
                      <a:pt x="894" y="0"/>
                    </a:lnTo>
                    <a:lnTo>
                      <a:pt x="894" y="0"/>
                    </a:lnTo>
                    <a:lnTo>
                      <a:pt x="894" y="0"/>
                    </a:lnTo>
                    <a:lnTo>
                      <a:pt x="126" y="0"/>
                    </a:lnTo>
                    <a:lnTo>
                      <a:pt x="120" y="6"/>
                    </a:lnTo>
                    <a:lnTo>
                      <a:pt x="9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0" name="Freeform 551"/>
              <p:cNvSpPr>
                <a:spLocks/>
              </p:cNvSpPr>
              <p:nvPr/>
            </p:nvSpPr>
            <p:spPr bwMode="auto">
              <a:xfrm>
                <a:off x="2160" y="755"/>
                <a:ext cx="42" cy="24"/>
              </a:xfrm>
              <a:custGeom>
                <a:avLst/>
                <a:gdLst>
                  <a:gd name="T0" fmla="*/ 36 w 42"/>
                  <a:gd name="T1" fmla="*/ 0 h 24"/>
                  <a:gd name="T2" fmla="*/ 12 w 42"/>
                  <a:gd name="T3" fmla="*/ 0 h 24"/>
                  <a:gd name="T4" fmla="*/ 0 w 42"/>
                  <a:gd name="T5" fmla="*/ 12 h 24"/>
                  <a:gd name="T6" fmla="*/ 18 w 42"/>
                  <a:gd name="T7" fmla="*/ 24 h 24"/>
                  <a:gd name="T8" fmla="*/ 42 w 42"/>
                  <a:gd name="T9" fmla="*/ 24 h 24"/>
                  <a:gd name="T10" fmla="*/ 36 w 42"/>
                  <a:gd name="T11" fmla="*/ 0 h 24"/>
                </a:gdLst>
                <a:ahLst/>
                <a:cxnLst>
                  <a:cxn ang="0">
                    <a:pos x="T0" y="T1"/>
                  </a:cxn>
                  <a:cxn ang="0">
                    <a:pos x="T2" y="T3"/>
                  </a:cxn>
                  <a:cxn ang="0">
                    <a:pos x="T4" y="T5"/>
                  </a:cxn>
                  <a:cxn ang="0">
                    <a:pos x="T6" y="T7"/>
                  </a:cxn>
                  <a:cxn ang="0">
                    <a:pos x="T8" y="T9"/>
                  </a:cxn>
                  <a:cxn ang="0">
                    <a:pos x="T10" y="T11"/>
                  </a:cxn>
                </a:cxnLst>
                <a:rect l="0" t="0" r="r" b="b"/>
                <a:pathLst>
                  <a:path w="42" h="24">
                    <a:moveTo>
                      <a:pt x="36" y="0"/>
                    </a:moveTo>
                    <a:lnTo>
                      <a:pt x="12" y="0"/>
                    </a:lnTo>
                    <a:lnTo>
                      <a:pt x="0" y="12"/>
                    </a:lnTo>
                    <a:lnTo>
                      <a:pt x="18" y="24"/>
                    </a:lnTo>
                    <a:lnTo>
                      <a:pt x="42" y="24"/>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1" name="Freeform 552"/>
              <p:cNvSpPr>
                <a:spLocks/>
              </p:cNvSpPr>
              <p:nvPr/>
            </p:nvSpPr>
            <p:spPr bwMode="auto">
              <a:xfrm>
                <a:off x="2058" y="959"/>
                <a:ext cx="48" cy="30"/>
              </a:xfrm>
              <a:custGeom>
                <a:avLst/>
                <a:gdLst>
                  <a:gd name="T0" fmla="*/ 36 w 48"/>
                  <a:gd name="T1" fmla="*/ 6 h 30"/>
                  <a:gd name="T2" fmla="*/ 6 w 48"/>
                  <a:gd name="T3" fmla="*/ 12 h 30"/>
                  <a:gd name="T4" fmla="*/ 0 w 48"/>
                  <a:gd name="T5" fmla="*/ 30 h 30"/>
                  <a:gd name="T6" fmla="*/ 18 w 48"/>
                  <a:gd name="T7" fmla="*/ 24 h 30"/>
                  <a:gd name="T8" fmla="*/ 42 w 48"/>
                  <a:gd name="T9" fmla="*/ 24 h 30"/>
                  <a:gd name="T10" fmla="*/ 48 w 48"/>
                  <a:gd name="T11" fmla="*/ 18 h 30"/>
                  <a:gd name="T12" fmla="*/ 42 w 48"/>
                  <a:gd name="T13" fmla="*/ 0 h 30"/>
                  <a:gd name="T14" fmla="*/ 36 w 48"/>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0">
                    <a:moveTo>
                      <a:pt x="36" y="6"/>
                    </a:moveTo>
                    <a:lnTo>
                      <a:pt x="6" y="12"/>
                    </a:lnTo>
                    <a:lnTo>
                      <a:pt x="0" y="30"/>
                    </a:lnTo>
                    <a:lnTo>
                      <a:pt x="18" y="24"/>
                    </a:lnTo>
                    <a:lnTo>
                      <a:pt x="42" y="24"/>
                    </a:lnTo>
                    <a:lnTo>
                      <a:pt x="48" y="18"/>
                    </a:lnTo>
                    <a:lnTo>
                      <a:pt x="42" y="0"/>
                    </a:lnTo>
                    <a:lnTo>
                      <a:pt x="3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2" name="Freeform 553"/>
              <p:cNvSpPr>
                <a:spLocks/>
              </p:cNvSpPr>
              <p:nvPr/>
            </p:nvSpPr>
            <p:spPr bwMode="auto">
              <a:xfrm>
                <a:off x="2100" y="821"/>
                <a:ext cx="48" cy="24"/>
              </a:xfrm>
              <a:custGeom>
                <a:avLst/>
                <a:gdLst>
                  <a:gd name="T0" fmla="*/ 48 w 48"/>
                  <a:gd name="T1" fmla="*/ 18 h 24"/>
                  <a:gd name="T2" fmla="*/ 18 w 48"/>
                  <a:gd name="T3" fmla="*/ 0 h 24"/>
                  <a:gd name="T4" fmla="*/ 0 w 48"/>
                  <a:gd name="T5" fmla="*/ 12 h 24"/>
                  <a:gd name="T6" fmla="*/ 24 w 48"/>
                  <a:gd name="T7" fmla="*/ 24 h 24"/>
                  <a:gd name="T8" fmla="*/ 48 w 48"/>
                  <a:gd name="T9" fmla="*/ 18 h 24"/>
                </a:gdLst>
                <a:ahLst/>
                <a:cxnLst>
                  <a:cxn ang="0">
                    <a:pos x="T0" y="T1"/>
                  </a:cxn>
                  <a:cxn ang="0">
                    <a:pos x="T2" y="T3"/>
                  </a:cxn>
                  <a:cxn ang="0">
                    <a:pos x="T4" y="T5"/>
                  </a:cxn>
                  <a:cxn ang="0">
                    <a:pos x="T6" y="T7"/>
                  </a:cxn>
                  <a:cxn ang="0">
                    <a:pos x="T8" y="T9"/>
                  </a:cxn>
                </a:cxnLst>
                <a:rect l="0" t="0" r="r" b="b"/>
                <a:pathLst>
                  <a:path w="48" h="24">
                    <a:moveTo>
                      <a:pt x="48" y="18"/>
                    </a:moveTo>
                    <a:lnTo>
                      <a:pt x="18" y="0"/>
                    </a:lnTo>
                    <a:lnTo>
                      <a:pt x="0" y="12"/>
                    </a:lnTo>
                    <a:lnTo>
                      <a:pt x="24" y="24"/>
                    </a:lnTo>
                    <a:lnTo>
                      <a:pt x="4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3" name="Freeform 554"/>
              <p:cNvSpPr>
                <a:spLocks/>
              </p:cNvSpPr>
              <p:nvPr/>
            </p:nvSpPr>
            <p:spPr bwMode="auto">
              <a:xfrm>
                <a:off x="624" y="497"/>
                <a:ext cx="30" cy="54"/>
              </a:xfrm>
              <a:custGeom>
                <a:avLst/>
                <a:gdLst>
                  <a:gd name="T0" fmla="*/ 6 w 30"/>
                  <a:gd name="T1" fmla="*/ 18 h 54"/>
                  <a:gd name="T2" fmla="*/ 18 w 30"/>
                  <a:gd name="T3" fmla="*/ 48 h 54"/>
                  <a:gd name="T4" fmla="*/ 24 w 30"/>
                  <a:gd name="T5" fmla="*/ 54 h 54"/>
                  <a:gd name="T6" fmla="*/ 30 w 30"/>
                  <a:gd name="T7" fmla="*/ 48 h 54"/>
                  <a:gd name="T8" fmla="*/ 24 w 30"/>
                  <a:gd name="T9" fmla="*/ 30 h 54"/>
                  <a:gd name="T10" fmla="*/ 18 w 30"/>
                  <a:gd name="T11" fmla="*/ 24 h 54"/>
                  <a:gd name="T12" fmla="*/ 18 w 30"/>
                  <a:gd name="T13" fmla="*/ 6 h 54"/>
                  <a:gd name="T14" fmla="*/ 0 w 30"/>
                  <a:gd name="T15" fmla="*/ 0 h 54"/>
                  <a:gd name="T16" fmla="*/ 0 w 30"/>
                  <a:gd name="T17" fmla="*/ 6 h 54"/>
                  <a:gd name="T18" fmla="*/ 6 w 30"/>
                  <a:gd name="T19"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4">
                    <a:moveTo>
                      <a:pt x="6" y="18"/>
                    </a:moveTo>
                    <a:lnTo>
                      <a:pt x="18" y="48"/>
                    </a:lnTo>
                    <a:lnTo>
                      <a:pt x="24" y="54"/>
                    </a:lnTo>
                    <a:lnTo>
                      <a:pt x="30" y="48"/>
                    </a:lnTo>
                    <a:lnTo>
                      <a:pt x="24" y="30"/>
                    </a:lnTo>
                    <a:lnTo>
                      <a:pt x="18" y="24"/>
                    </a:lnTo>
                    <a:lnTo>
                      <a:pt x="18" y="6"/>
                    </a:lnTo>
                    <a:lnTo>
                      <a:pt x="0"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4" name="Freeform 555"/>
              <p:cNvSpPr>
                <a:spLocks/>
              </p:cNvSpPr>
              <p:nvPr/>
            </p:nvSpPr>
            <p:spPr bwMode="auto">
              <a:xfrm>
                <a:off x="138" y="1692"/>
                <a:ext cx="24" cy="30"/>
              </a:xfrm>
              <a:custGeom>
                <a:avLst/>
                <a:gdLst>
                  <a:gd name="T0" fmla="*/ 12 w 24"/>
                  <a:gd name="T1" fmla="*/ 0 h 30"/>
                  <a:gd name="T2" fmla="*/ 0 w 24"/>
                  <a:gd name="T3" fmla="*/ 6 h 30"/>
                  <a:gd name="T4" fmla="*/ 6 w 24"/>
                  <a:gd name="T5" fmla="*/ 12 h 30"/>
                  <a:gd name="T6" fmla="*/ 6 w 24"/>
                  <a:gd name="T7" fmla="*/ 18 h 30"/>
                  <a:gd name="T8" fmla="*/ 24 w 24"/>
                  <a:gd name="T9" fmla="*/ 30 h 30"/>
                  <a:gd name="T10" fmla="*/ 12 w 24"/>
                  <a:gd name="T11" fmla="*/ 12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lnTo>
                      <a:pt x="0" y="6"/>
                    </a:lnTo>
                    <a:lnTo>
                      <a:pt x="6" y="12"/>
                    </a:lnTo>
                    <a:lnTo>
                      <a:pt x="6" y="18"/>
                    </a:lnTo>
                    <a:lnTo>
                      <a:pt x="24" y="30"/>
                    </a:lnTo>
                    <a:lnTo>
                      <a:pt x="12"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5" name="Freeform 556"/>
              <p:cNvSpPr>
                <a:spLocks/>
              </p:cNvSpPr>
              <p:nvPr/>
            </p:nvSpPr>
            <p:spPr bwMode="auto">
              <a:xfrm>
                <a:off x="630" y="347"/>
                <a:ext cx="120" cy="144"/>
              </a:xfrm>
              <a:custGeom>
                <a:avLst/>
                <a:gdLst>
                  <a:gd name="T0" fmla="*/ 18 w 120"/>
                  <a:gd name="T1" fmla="*/ 36 h 144"/>
                  <a:gd name="T2" fmla="*/ 12 w 120"/>
                  <a:gd name="T3" fmla="*/ 54 h 144"/>
                  <a:gd name="T4" fmla="*/ 24 w 120"/>
                  <a:gd name="T5" fmla="*/ 36 h 144"/>
                  <a:gd name="T6" fmla="*/ 30 w 120"/>
                  <a:gd name="T7" fmla="*/ 42 h 144"/>
                  <a:gd name="T8" fmla="*/ 24 w 120"/>
                  <a:gd name="T9" fmla="*/ 54 h 144"/>
                  <a:gd name="T10" fmla="*/ 42 w 120"/>
                  <a:gd name="T11" fmla="*/ 60 h 144"/>
                  <a:gd name="T12" fmla="*/ 30 w 120"/>
                  <a:gd name="T13" fmla="*/ 72 h 144"/>
                  <a:gd name="T14" fmla="*/ 42 w 120"/>
                  <a:gd name="T15" fmla="*/ 72 h 144"/>
                  <a:gd name="T16" fmla="*/ 36 w 120"/>
                  <a:gd name="T17" fmla="*/ 84 h 144"/>
                  <a:gd name="T18" fmla="*/ 18 w 120"/>
                  <a:gd name="T19" fmla="*/ 78 h 144"/>
                  <a:gd name="T20" fmla="*/ 18 w 120"/>
                  <a:gd name="T21" fmla="*/ 78 h 144"/>
                  <a:gd name="T22" fmla="*/ 12 w 120"/>
                  <a:gd name="T23" fmla="*/ 90 h 144"/>
                  <a:gd name="T24" fmla="*/ 30 w 120"/>
                  <a:gd name="T25" fmla="*/ 108 h 144"/>
                  <a:gd name="T26" fmla="*/ 54 w 120"/>
                  <a:gd name="T27" fmla="*/ 90 h 144"/>
                  <a:gd name="T28" fmla="*/ 54 w 120"/>
                  <a:gd name="T29" fmla="*/ 102 h 144"/>
                  <a:gd name="T30" fmla="*/ 72 w 120"/>
                  <a:gd name="T31" fmla="*/ 102 h 144"/>
                  <a:gd name="T32" fmla="*/ 78 w 120"/>
                  <a:gd name="T33" fmla="*/ 108 h 144"/>
                  <a:gd name="T34" fmla="*/ 84 w 120"/>
                  <a:gd name="T35" fmla="*/ 108 h 144"/>
                  <a:gd name="T36" fmla="*/ 90 w 120"/>
                  <a:gd name="T37" fmla="*/ 138 h 144"/>
                  <a:gd name="T38" fmla="*/ 102 w 120"/>
                  <a:gd name="T39" fmla="*/ 144 h 144"/>
                  <a:gd name="T40" fmla="*/ 120 w 120"/>
                  <a:gd name="T41" fmla="*/ 138 h 144"/>
                  <a:gd name="T42" fmla="*/ 120 w 120"/>
                  <a:gd name="T43" fmla="*/ 132 h 144"/>
                  <a:gd name="T44" fmla="*/ 120 w 120"/>
                  <a:gd name="T45" fmla="*/ 120 h 144"/>
                  <a:gd name="T46" fmla="*/ 108 w 120"/>
                  <a:gd name="T47" fmla="*/ 96 h 144"/>
                  <a:gd name="T48" fmla="*/ 108 w 120"/>
                  <a:gd name="T49" fmla="*/ 96 h 144"/>
                  <a:gd name="T50" fmla="*/ 102 w 120"/>
                  <a:gd name="T51" fmla="*/ 84 h 144"/>
                  <a:gd name="T52" fmla="*/ 108 w 120"/>
                  <a:gd name="T53" fmla="*/ 66 h 144"/>
                  <a:gd name="T54" fmla="*/ 108 w 120"/>
                  <a:gd name="T55" fmla="*/ 66 h 144"/>
                  <a:gd name="T56" fmla="*/ 90 w 120"/>
                  <a:gd name="T57" fmla="*/ 42 h 144"/>
                  <a:gd name="T58" fmla="*/ 78 w 120"/>
                  <a:gd name="T59" fmla="*/ 48 h 144"/>
                  <a:gd name="T60" fmla="*/ 78 w 120"/>
                  <a:gd name="T61" fmla="*/ 30 h 144"/>
                  <a:gd name="T62" fmla="*/ 72 w 120"/>
                  <a:gd name="T63" fmla="*/ 30 h 144"/>
                  <a:gd name="T64" fmla="*/ 60 w 120"/>
                  <a:gd name="T65" fmla="*/ 12 h 144"/>
                  <a:gd name="T66" fmla="*/ 48 w 120"/>
                  <a:gd name="T67" fmla="*/ 24 h 144"/>
                  <a:gd name="T68" fmla="*/ 48 w 120"/>
                  <a:gd name="T69" fmla="*/ 42 h 144"/>
                  <a:gd name="T70" fmla="*/ 42 w 120"/>
                  <a:gd name="T71" fmla="*/ 36 h 144"/>
                  <a:gd name="T72" fmla="*/ 42 w 120"/>
                  <a:gd name="T73" fmla="*/ 6 h 144"/>
                  <a:gd name="T74" fmla="*/ 30 w 120"/>
                  <a:gd name="T75" fmla="*/ 12 h 144"/>
                  <a:gd name="T76" fmla="*/ 30 w 120"/>
                  <a:gd name="T77" fmla="*/ 0 h 144"/>
                  <a:gd name="T78" fmla="*/ 6 w 120"/>
                  <a:gd name="T79" fmla="*/ 6 h 144"/>
                  <a:gd name="T80" fmla="*/ 0 w 120"/>
                  <a:gd name="T81" fmla="*/ 18 h 144"/>
                  <a:gd name="T82" fmla="*/ 0 w 120"/>
                  <a:gd name="T83" fmla="*/ 36 h 144"/>
                  <a:gd name="T84" fmla="*/ 18 w 120"/>
                  <a:gd name="T85"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44">
                    <a:moveTo>
                      <a:pt x="18" y="36"/>
                    </a:moveTo>
                    <a:lnTo>
                      <a:pt x="12" y="54"/>
                    </a:lnTo>
                    <a:lnTo>
                      <a:pt x="24" y="36"/>
                    </a:lnTo>
                    <a:lnTo>
                      <a:pt x="30" y="42"/>
                    </a:lnTo>
                    <a:lnTo>
                      <a:pt x="24" y="54"/>
                    </a:lnTo>
                    <a:lnTo>
                      <a:pt x="42" y="60"/>
                    </a:lnTo>
                    <a:lnTo>
                      <a:pt x="30" y="72"/>
                    </a:lnTo>
                    <a:lnTo>
                      <a:pt x="42" y="72"/>
                    </a:lnTo>
                    <a:lnTo>
                      <a:pt x="36" y="84"/>
                    </a:lnTo>
                    <a:lnTo>
                      <a:pt x="18" y="78"/>
                    </a:lnTo>
                    <a:lnTo>
                      <a:pt x="18" y="78"/>
                    </a:lnTo>
                    <a:lnTo>
                      <a:pt x="12" y="90"/>
                    </a:lnTo>
                    <a:lnTo>
                      <a:pt x="30" y="108"/>
                    </a:lnTo>
                    <a:lnTo>
                      <a:pt x="54" y="90"/>
                    </a:lnTo>
                    <a:lnTo>
                      <a:pt x="54" y="102"/>
                    </a:lnTo>
                    <a:lnTo>
                      <a:pt x="72" y="102"/>
                    </a:lnTo>
                    <a:lnTo>
                      <a:pt x="78" y="108"/>
                    </a:lnTo>
                    <a:lnTo>
                      <a:pt x="84" y="108"/>
                    </a:lnTo>
                    <a:lnTo>
                      <a:pt x="90" y="138"/>
                    </a:lnTo>
                    <a:lnTo>
                      <a:pt x="102" y="144"/>
                    </a:lnTo>
                    <a:lnTo>
                      <a:pt x="120" y="138"/>
                    </a:lnTo>
                    <a:lnTo>
                      <a:pt x="120" y="132"/>
                    </a:lnTo>
                    <a:lnTo>
                      <a:pt x="120" y="120"/>
                    </a:lnTo>
                    <a:lnTo>
                      <a:pt x="108" y="96"/>
                    </a:lnTo>
                    <a:lnTo>
                      <a:pt x="108" y="96"/>
                    </a:lnTo>
                    <a:lnTo>
                      <a:pt x="102" y="84"/>
                    </a:lnTo>
                    <a:lnTo>
                      <a:pt x="108" y="66"/>
                    </a:lnTo>
                    <a:lnTo>
                      <a:pt x="108" y="66"/>
                    </a:lnTo>
                    <a:lnTo>
                      <a:pt x="90" y="42"/>
                    </a:lnTo>
                    <a:lnTo>
                      <a:pt x="78" y="48"/>
                    </a:lnTo>
                    <a:lnTo>
                      <a:pt x="78" y="30"/>
                    </a:lnTo>
                    <a:lnTo>
                      <a:pt x="72" y="30"/>
                    </a:lnTo>
                    <a:lnTo>
                      <a:pt x="60" y="12"/>
                    </a:lnTo>
                    <a:lnTo>
                      <a:pt x="48" y="24"/>
                    </a:lnTo>
                    <a:lnTo>
                      <a:pt x="48" y="42"/>
                    </a:lnTo>
                    <a:lnTo>
                      <a:pt x="42" y="36"/>
                    </a:lnTo>
                    <a:lnTo>
                      <a:pt x="42" y="6"/>
                    </a:lnTo>
                    <a:lnTo>
                      <a:pt x="30" y="12"/>
                    </a:lnTo>
                    <a:lnTo>
                      <a:pt x="30" y="0"/>
                    </a:lnTo>
                    <a:lnTo>
                      <a:pt x="6" y="6"/>
                    </a:lnTo>
                    <a:lnTo>
                      <a:pt x="0" y="18"/>
                    </a:lnTo>
                    <a:lnTo>
                      <a:pt x="0" y="36"/>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6" name="Freeform 557"/>
              <p:cNvSpPr>
                <a:spLocks noEditPoints="1"/>
              </p:cNvSpPr>
              <p:nvPr/>
            </p:nvSpPr>
            <p:spPr bwMode="auto">
              <a:xfrm>
                <a:off x="912" y="791"/>
                <a:ext cx="534" cy="601"/>
              </a:xfrm>
              <a:custGeom>
                <a:avLst/>
                <a:gdLst>
                  <a:gd name="T0" fmla="*/ 80 w 89"/>
                  <a:gd name="T1" fmla="*/ 62 h 100"/>
                  <a:gd name="T2" fmla="*/ 77 w 89"/>
                  <a:gd name="T3" fmla="*/ 57 h 100"/>
                  <a:gd name="T4" fmla="*/ 74 w 89"/>
                  <a:gd name="T5" fmla="*/ 54 h 100"/>
                  <a:gd name="T6" fmla="*/ 67 w 89"/>
                  <a:gd name="T7" fmla="*/ 50 h 100"/>
                  <a:gd name="T8" fmla="*/ 69 w 89"/>
                  <a:gd name="T9" fmla="*/ 47 h 100"/>
                  <a:gd name="T10" fmla="*/ 70 w 89"/>
                  <a:gd name="T11" fmla="*/ 46 h 100"/>
                  <a:gd name="T12" fmla="*/ 67 w 89"/>
                  <a:gd name="T13" fmla="*/ 43 h 100"/>
                  <a:gd name="T14" fmla="*/ 70 w 89"/>
                  <a:gd name="T15" fmla="*/ 41 h 100"/>
                  <a:gd name="T16" fmla="*/ 67 w 89"/>
                  <a:gd name="T17" fmla="*/ 37 h 100"/>
                  <a:gd name="T18" fmla="*/ 63 w 89"/>
                  <a:gd name="T19" fmla="*/ 37 h 100"/>
                  <a:gd name="T20" fmla="*/ 67 w 89"/>
                  <a:gd name="T21" fmla="*/ 33 h 100"/>
                  <a:gd name="T22" fmla="*/ 62 w 89"/>
                  <a:gd name="T23" fmla="*/ 31 h 100"/>
                  <a:gd name="T24" fmla="*/ 57 w 89"/>
                  <a:gd name="T25" fmla="*/ 30 h 100"/>
                  <a:gd name="T26" fmla="*/ 54 w 89"/>
                  <a:gd name="T27" fmla="*/ 23 h 100"/>
                  <a:gd name="T28" fmla="*/ 48 w 89"/>
                  <a:gd name="T29" fmla="*/ 22 h 100"/>
                  <a:gd name="T30" fmla="*/ 45 w 89"/>
                  <a:gd name="T31" fmla="*/ 15 h 100"/>
                  <a:gd name="T32" fmla="*/ 32 w 89"/>
                  <a:gd name="T33" fmla="*/ 15 h 100"/>
                  <a:gd name="T34" fmla="*/ 27 w 89"/>
                  <a:gd name="T35" fmla="*/ 7 h 100"/>
                  <a:gd name="T36" fmla="*/ 19 w 89"/>
                  <a:gd name="T37" fmla="*/ 3 h 100"/>
                  <a:gd name="T38" fmla="*/ 15 w 89"/>
                  <a:gd name="T39" fmla="*/ 9 h 100"/>
                  <a:gd name="T40" fmla="*/ 13 w 89"/>
                  <a:gd name="T41" fmla="*/ 19 h 100"/>
                  <a:gd name="T42" fmla="*/ 15 w 89"/>
                  <a:gd name="T43" fmla="*/ 28 h 100"/>
                  <a:gd name="T44" fmla="*/ 11 w 89"/>
                  <a:gd name="T45" fmla="*/ 20 h 100"/>
                  <a:gd name="T46" fmla="*/ 14 w 89"/>
                  <a:gd name="T47" fmla="*/ 3 h 100"/>
                  <a:gd name="T48" fmla="*/ 3 w 89"/>
                  <a:gd name="T49" fmla="*/ 7 h 100"/>
                  <a:gd name="T50" fmla="*/ 1 w 89"/>
                  <a:gd name="T51" fmla="*/ 26 h 100"/>
                  <a:gd name="T52" fmla="*/ 6 w 89"/>
                  <a:gd name="T53" fmla="*/ 30 h 100"/>
                  <a:gd name="T54" fmla="*/ 11 w 89"/>
                  <a:gd name="T55" fmla="*/ 36 h 100"/>
                  <a:gd name="T56" fmla="*/ 26 w 89"/>
                  <a:gd name="T57" fmla="*/ 40 h 100"/>
                  <a:gd name="T58" fmla="*/ 28 w 89"/>
                  <a:gd name="T59" fmla="*/ 38 h 100"/>
                  <a:gd name="T60" fmla="*/ 36 w 89"/>
                  <a:gd name="T61" fmla="*/ 39 h 100"/>
                  <a:gd name="T62" fmla="*/ 39 w 89"/>
                  <a:gd name="T63" fmla="*/ 40 h 100"/>
                  <a:gd name="T64" fmla="*/ 41 w 89"/>
                  <a:gd name="T65" fmla="*/ 50 h 100"/>
                  <a:gd name="T66" fmla="*/ 47 w 89"/>
                  <a:gd name="T67" fmla="*/ 49 h 100"/>
                  <a:gd name="T68" fmla="*/ 51 w 89"/>
                  <a:gd name="T69" fmla="*/ 53 h 100"/>
                  <a:gd name="T70" fmla="*/ 53 w 89"/>
                  <a:gd name="T71" fmla="*/ 66 h 100"/>
                  <a:gd name="T72" fmla="*/ 49 w 89"/>
                  <a:gd name="T73" fmla="*/ 75 h 100"/>
                  <a:gd name="T74" fmla="*/ 39 w 89"/>
                  <a:gd name="T75" fmla="*/ 78 h 100"/>
                  <a:gd name="T76" fmla="*/ 38 w 89"/>
                  <a:gd name="T77" fmla="*/ 83 h 100"/>
                  <a:gd name="T78" fmla="*/ 48 w 89"/>
                  <a:gd name="T79" fmla="*/ 83 h 100"/>
                  <a:gd name="T80" fmla="*/ 51 w 89"/>
                  <a:gd name="T81" fmla="*/ 82 h 100"/>
                  <a:gd name="T82" fmla="*/ 58 w 89"/>
                  <a:gd name="T83" fmla="*/ 89 h 100"/>
                  <a:gd name="T84" fmla="*/ 63 w 89"/>
                  <a:gd name="T85" fmla="*/ 93 h 100"/>
                  <a:gd name="T86" fmla="*/ 74 w 89"/>
                  <a:gd name="T87" fmla="*/ 100 h 100"/>
                  <a:gd name="T88" fmla="*/ 65 w 89"/>
                  <a:gd name="T89" fmla="*/ 88 h 100"/>
                  <a:gd name="T90" fmla="*/ 72 w 89"/>
                  <a:gd name="T91" fmla="*/ 92 h 100"/>
                  <a:gd name="T92" fmla="*/ 78 w 89"/>
                  <a:gd name="T93" fmla="*/ 93 h 100"/>
                  <a:gd name="T94" fmla="*/ 79 w 89"/>
                  <a:gd name="T95" fmla="*/ 86 h 100"/>
                  <a:gd name="T96" fmla="*/ 75 w 89"/>
                  <a:gd name="T97" fmla="*/ 80 h 100"/>
                  <a:gd name="T98" fmla="*/ 69 w 89"/>
                  <a:gd name="T99" fmla="*/ 74 h 100"/>
                  <a:gd name="T100" fmla="*/ 70 w 89"/>
                  <a:gd name="T101" fmla="*/ 68 h 100"/>
                  <a:gd name="T102" fmla="*/ 72 w 89"/>
                  <a:gd name="T103" fmla="*/ 69 h 100"/>
                  <a:gd name="T104" fmla="*/ 79 w 89"/>
                  <a:gd name="T105" fmla="*/ 77 h 100"/>
                  <a:gd name="T106" fmla="*/ 84 w 89"/>
                  <a:gd name="T107" fmla="*/ 74 h 100"/>
                  <a:gd name="T108" fmla="*/ 85 w 89"/>
                  <a:gd name="T109" fmla="*/ 68 h 100"/>
                  <a:gd name="T110" fmla="*/ 89 w 89"/>
                  <a:gd name="T111" fmla="*/ 66 h 100"/>
                  <a:gd name="T112" fmla="*/ 60 w 89"/>
                  <a:gd name="T113" fmla="*/ 81 h 100"/>
                  <a:gd name="T114" fmla="*/ 55 w 89"/>
                  <a:gd name="T115" fmla="*/ 79 h 100"/>
                  <a:gd name="T116" fmla="*/ 60 w 89"/>
                  <a:gd name="T11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100">
                    <a:moveTo>
                      <a:pt x="82" y="65"/>
                    </a:moveTo>
                    <a:cubicBezTo>
                      <a:pt x="83" y="62"/>
                      <a:pt x="83" y="62"/>
                      <a:pt x="83" y="62"/>
                    </a:cubicBezTo>
                    <a:cubicBezTo>
                      <a:pt x="80" y="62"/>
                      <a:pt x="80" y="62"/>
                      <a:pt x="80" y="62"/>
                    </a:cubicBezTo>
                    <a:cubicBezTo>
                      <a:pt x="80" y="60"/>
                      <a:pt x="80" y="60"/>
                      <a:pt x="80" y="60"/>
                    </a:cubicBezTo>
                    <a:cubicBezTo>
                      <a:pt x="78" y="57"/>
                      <a:pt x="78" y="57"/>
                      <a:pt x="78" y="57"/>
                    </a:cubicBezTo>
                    <a:cubicBezTo>
                      <a:pt x="77" y="57"/>
                      <a:pt x="77" y="57"/>
                      <a:pt x="77" y="57"/>
                    </a:cubicBezTo>
                    <a:cubicBezTo>
                      <a:pt x="78" y="55"/>
                      <a:pt x="78" y="55"/>
                      <a:pt x="78" y="55"/>
                    </a:cubicBezTo>
                    <a:cubicBezTo>
                      <a:pt x="74" y="56"/>
                      <a:pt x="74" y="56"/>
                      <a:pt x="74" y="56"/>
                    </a:cubicBezTo>
                    <a:cubicBezTo>
                      <a:pt x="74" y="54"/>
                      <a:pt x="74" y="54"/>
                      <a:pt x="74" y="54"/>
                    </a:cubicBezTo>
                    <a:cubicBezTo>
                      <a:pt x="72" y="54"/>
                      <a:pt x="72" y="54"/>
                      <a:pt x="72" y="54"/>
                    </a:cubicBezTo>
                    <a:cubicBezTo>
                      <a:pt x="72" y="52"/>
                      <a:pt x="72" y="52"/>
                      <a:pt x="72" y="52"/>
                    </a:cubicBezTo>
                    <a:cubicBezTo>
                      <a:pt x="67" y="50"/>
                      <a:pt x="67" y="50"/>
                      <a:pt x="67" y="50"/>
                    </a:cubicBezTo>
                    <a:cubicBezTo>
                      <a:pt x="69" y="49"/>
                      <a:pt x="69" y="49"/>
                      <a:pt x="69" y="49"/>
                    </a:cubicBezTo>
                    <a:cubicBezTo>
                      <a:pt x="68" y="47"/>
                      <a:pt x="68" y="47"/>
                      <a:pt x="68" y="47"/>
                    </a:cubicBezTo>
                    <a:cubicBezTo>
                      <a:pt x="69" y="47"/>
                      <a:pt x="69" y="47"/>
                      <a:pt x="69" y="47"/>
                    </a:cubicBezTo>
                    <a:cubicBezTo>
                      <a:pt x="66" y="45"/>
                      <a:pt x="66" y="45"/>
                      <a:pt x="66" y="45"/>
                    </a:cubicBezTo>
                    <a:cubicBezTo>
                      <a:pt x="69" y="45"/>
                      <a:pt x="69" y="45"/>
                      <a:pt x="69" y="45"/>
                    </a:cubicBezTo>
                    <a:cubicBezTo>
                      <a:pt x="70" y="46"/>
                      <a:pt x="70" y="46"/>
                      <a:pt x="70" y="46"/>
                    </a:cubicBezTo>
                    <a:cubicBezTo>
                      <a:pt x="73" y="46"/>
                      <a:pt x="73" y="46"/>
                      <a:pt x="73" y="46"/>
                    </a:cubicBezTo>
                    <a:cubicBezTo>
                      <a:pt x="70" y="43"/>
                      <a:pt x="70" y="43"/>
                      <a:pt x="70" y="43"/>
                    </a:cubicBezTo>
                    <a:cubicBezTo>
                      <a:pt x="67" y="43"/>
                      <a:pt x="67" y="43"/>
                      <a:pt x="67" y="43"/>
                    </a:cubicBezTo>
                    <a:cubicBezTo>
                      <a:pt x="66" y="42"/>
                      <a:pt x="66" y="42"/>
                      <a:pt x="66" y="42"/>
                    </a:cubicBezTo>
                    <a:cubicBezTo>
                      <a:pt x="70" y="40"/>
                      <a:pt x="70" y="40"/>
                      <a:pt x="70" y="40"/>
                    </a:cubicBezTo>
                    <a:cubicBezTo>
                      <a:pt x="70" y="41"/>
                      <a:pt x="70" y="41"/>
                      <a:pt x="70" y="41"/>
                    </a:cubicBezTo>
                    <a:cubicBezTo>
                      <a:pt x="71" y="39"/>
                      <a:pt x="71" y="39"/>
                      <a:pt x="71" y="39"/>
                    </a:cubicBezTo>
                    <a:cubicBezTo>
                      <a:pt x="68" y="36"/>
                      <a:pt x="68" y="36"/>
                      <a:pt x="68" y="36"/>
                    </a:cubicBezTo>
                    <a:cubicBezTo>
                      <a:pt x="67" y="37"/>
                      <a:pt x="67" y="37"/>
                      <a:pt x="67" y="37"/>
                    </a:cubicBezTo>
                    <a:cubicBezTo>
                      <a:pt x="65" y="39"/>
                      <a:pt x="65" y="39"/>
                      <a:pt x="65" y="39"/>
                    </a:cubicBezTo>
                    <a:cubicBezTo>
                      <a:pt x="66" y="37"/>
                      <a:pt x="66" y="37"/>
                      <a:pt x="66" y="37"/>
                    </a:cubicBezTo>
                    <a:cubicBezTo>
                      <a:pt x="63" y="37"/>
                      <a:pt x="63" y="37"/>
                      <a:pt x="63" y="37"/>
                    </a:cubicBezTo>
                    <a:cubicBezTo>
                      <a:pt x="66" y="34"/>
                      <a:pt x="66" y="34"/>
                      <a:pt x="66" y="34"/>
                    </a:cubicBezTo>
                    <a:cubicBezTo>
                      <a:pt x="67" y="35"/>
                      <a:pt x="67" y="35"/>
                      <a:pt x="67" y="35"/>
                    </a:cubicBezTo>
                    <a:cubicBezTo>
                      <a:pt x="67" y="33"/>
                      <a:pt x="67" y="33"/>
                      <a:pt x="67" y="33"/>
                    </a:cubicBezTo>
                    <a:cubicBezTo>
                      <a:pt x="62" y="32"/>
                      <a:pt x="62" y="32"/>
                      <a:pt x="62" y="32"/>
                    </a:cubicBezTo>
                    <a:cubicBezTo>
                      <a:pt x="60" y="33"/>
                      <a:pt x="60" y="33"/>
                      <a:pt x="60" y="33"/>
                    </a:cubicBezTo>
                    <a:cubicBezTo>
                      <a:pt x="62" y="31"/>
                      <a:pt x="62" y="31"/>
                      <a:pt x="62" y="31"/>
                    </a:cubicBezTo>
                    <a:cubicBezTo>
                      <a:pt x="59" y="32"/>
                      <a:pt x="59" y="32"/>
                      <a:pt x="59" y="32"/>
                    </a:cubicBezTo>
                    <a:cubicBezTo>
                      <a:pt x="60" y="29"/>
                      <a:pt x="60" y="29"/>
                      <a:pt x="60" y="29"/>
                    </a:cubicBezTo>
                    <a:cubicBezTo>
                      <a:pt x="57" y="30"/>
                      <a:pt x="57" y="30"/>
                      <a:pt x="57" y="30"/>
                    </a:cubicBezTo>
                    <a:cubicBezTo>
                      <a:pt x="55" y="29"/>
                      <a:pt x="55" y="29"/>
                      <a:pt x="55" y="29"/>
                    </a:cubicBezTo>
                    <a:cubicBezTo>
                      <a:pt x="58" y="28"/>
                      <a:pt x="58" y="28"/>
                      <a:pt x="58" y="28"/>
                    </a:cubicBezTo>
                    <a:cubicBezTo>
                      <a:pt x="54" y="23"/>
                      <a:pt x="54" y="23"/>
                      <a:pt x="54" y="23"/>
                    </a:cubicBezTo>
                    <a:cubicBezTo>
                      <a:pt x="52" y="26"/>
                      <a:pt x="52" y="26"/>
                      <a:pt x="52" y="26"/>
                    </a:cubicBezTo>
                    <a:cubicBezTo>
                      <a:pt x="50" y="22"/>
                      <a:pt x="50" y="22"/>
                      <a:pt x="50" y="22"/>
                    </a:cubicBezTo>
                    <a:cubicBezTo>
                      <a:pt x="48" y="22"/>
                      <a:pt x="48" y="22"/>
                      <a:pt x="48" y="22"/>
                    </a:cubicBezTo>
                    <a:cubicBezTo>
                      <a:pt x="48" y="20"/>
                      <a:pt x="48" y="20"/>
                      <a:pt x="48" y="20"/>
                    </a:cubicBezTo>
                    <a:cubicBezTo>
                      <a:pt x="46" y="19"/>
                      <a:pt x="46" y="19"/>
                      <a:pt x="46" y="19"/>
                    </a:cubicBezTo>
                    <a:cubicBezTo>
                      <a:pt x="45" y="15"/>
                      <a:pt x="45" y="15"/>
                      <a:pt x="45" y="15"/>
                    </a:cubicBezTo>
                    <a:cubicBezTo>
                      <a:pt x="38" y="12"/>
                      <a:pt x="38" y="12"/>
                      <a:pt x="38" y="12"/>
                    </a:cubicBezTo>
                    <a:cubicBezTo>
                      <a:pt x="35" y="17"/>
                      <a:pt x="35" y="17"/>
                      <a:pt x="35" y="17"/>
                    </a:cubicBezTo>
                    <a:cubicBezTo>
                      <a:pt x="32" y="15"/>
                      <a:pt x="32" y="15"/>
                      <a:pt x="32" y="15"/>
                    </a:cubicBezTo>
                    <a:cubicBezTo>
                      <a:pt x="29" y="21"/>
                      <a:pt x="29" y="21"/>
                      <a:pt x="29" y="21"/>
                    </a:cubicBezTo>
                    <a:cubicBezTo>
                      <a:pt x="30" y="11"/>
                      <a:pt x="30" y="11"/>
                      <a:pt x="30" y="11"/>
                    </a:cubicBezTo>
                    <a:cubicBezTo>
                      <a:pt x="27" y="7"/>
                      <a:pt x="27" y="7"/>
                      <a:pt x="27" y="7"/>
                    </a:cubicBezTo>
                    <a:cubicBezTo>
                      <a:pt x="28" y="5"/>
                      <a:pt x="28" y="5"/>
                      <a:pt x="28" y="5"/>
                    </a:cubicBezTo>
                    <a:cubicBezTo>
                      <a:pt x="26" y="1"/>
                      <a:pt x="26" y="1"/>
                      <a:pt x="26" y="1"/>
                    </a:cubicBezTo>
                    <a:cubicBezTo>
                      <a:pt x="19" y="3"/>
                      <a:pt x="19" y="3"/>
                      <a:pt x="19" y="3"/>
                    </a:cubicBezTo>
                    <a:cubicBezTo>
                      <a:pt x="16" y="7"/>
                      <a:pt x="16" y="7"/>
                      <a:pt x="16" y="7"/>
                    </a:cubicBezTo>
                    <a:cubicBezTo>
                      <a:pt x="18" y="9"/>
                      <a:pt x="18" y="9"/>
                      <a:pt x="18" y="9"/>
                    </a:cubicBezTo>
                    <a:cubicBezTo>
                      <a:pt x="15" y="9"/>
                      <a:pt x="15" y="9"/>
                      <a:pt x="15" y="9"/>
                    </a:cubicBezTo>
                    <a:cubicBezTo>
                      <a:pt x="14" y="15"/>
                      <a:pt x="14" y="15"/>
                      <a:pt x="14" y="15"/>
                    </a:cubicBezTo>
                    <a:cubicBezTo>
                      <a:pt x="15" y="16"/>
                      <a:pt x="15" y="16"/>
                      <a:pt x="15" y="16"/>
                    </a:cubicBezTo>
                    <a:cubicBezTo>
                      <a:pt x="13" y="19"/>
                      <a:pt x="13" y="19"/>
                      <a:pt x="13" y="19"/>
                    </a:cubicBezTo>
                    <a:cubicBezTo>
                      <a:pt x="17" y="24"/>
                      <a:pt x="17" y="24"/>
                      <a:pt x="17" y="24"/>
                    </a:cubicBezTo>
                    <a:cubicBezTo>
                      <a:pt x="15" y="29"/>
                      <a:pt x="15" y="29"/>
                      <a:pt x="15" y="29"/>
                    </a:cubicBezTo>
                    <a:cubicBezTo>
                      <a:pt x="15" y="28"/>
                      <a:pt x="15" y="28"/>
                      <a:pt x="15" y="28"/>
                    </a:cubicBezTo>
                    <a:cubicBezTo>
                      <a:pt x="11" y="29"/>
                      <a:pt x="11" y="29"/>
                      <a:pt x="11" y="29"/>
                    </a:cubicBezTo>
                    <a:cubicBezTo>
                      <a:pt x="15" y="26"/>
                      <a:pt x="15" y="26"/>
                      <a:pt x="15" y="26"/>
                    </a:cubicBezTo>
                    <a:cubicBezTo>
                      <a:pt x="11" y="20"/>
                      <a:pt x="11" y="20"/>
                      <a:pt x="11" y="20"/>
                    </a:cubicBezTo>
                    <a:cubicBezTo>
                      <a:pt x="11" y="16"/>
                      <a:pt x="11" y="16"/>
                      <a:pt x="11" y="16"/>
                    </a:cubicBezTo>
                    <a:cubicBezTo>
                      <a:pt x="11" y="12"/>
                      <a:pt x="11" y="12"/>
                      <a:pt x="11" y="12"/>
                    </a:cubicBezTo>
                    <a:cubicBezTo>
                      <a:pt x="14" y="3"/>
                      <a:pt x="14" y="3"/>
                      <a:pt x="14" y="3"/>
                    </a:cubicBezTo>
                    <a:cubicBezTo>
                      <a:pt x="17" y="1"/>
                      <a:pt x="17" y="1"/>
                      <a:pt x="17" y="1"/>
                    </a:cubicBezTo>
                    <a:cubicBezTo>
                      <a:pt x="10" y="0"/>
                      <a:pt x="10" y="0"/>
                      <a:pt x="10" y="0"/>
                    </a:cubicBezTo>
                    <a:cubicBezTo>
                      <a:pt x="3" y="7"/>
                      <a:pt x="3" y="7"/>
                      <a:pt x="3" y="7"/>
                    </a:cubicBezTo>
                    <a:cubicBezTo>
                      <a:pt x="0" y="21"/>
                      <a:pt x="0" y="21"/>
                      <a:pt x="0" y="21"/>
                    </a:cubicBezTo>
                    <a:cubicBezTo>
                      <a:pt x="1" y="22"/>
                      <a:pt x="1" y="22"/>
                      <a:pt x="1" y="22"/>
                    </a:cubicBezTo>
                    <a:cubicBezTo>
                      <a:pt x="1" y="26"/>
                      <a:pt x="1" y="26"/>
                      <a:pt x="1" y="26"/>
                    </a:cubicBezTo>
                    <a:cubicBezTo>
                      <a:pt x="7" y="27"/>
                      <a:pt x="7" y="27"/>
                      <a:pt x="7" y="27"/>
                    </a:cubicBezTo>
                    <a:cubicBezTo>
                      <a:pt x="9" y="29"/>
                      <a:pt x="9" y="29"/>
                      <a:pt x="9" y="29"/>
                    </a:cubicBezTo>
                    <a:cubicBezTo>
                      <a:pt x="6" y="30"/>
                      <a:pt x="6" y="30"/>
                      <a:pt x="6" y="30"/>
                    </a:cubicBezTo>
                    <a:cubicBezTo>
                      <a:pt x="3" y="29"/>
                      <a:pt x="3" y="29"/>
                      <a:pt x="3" y="29"/>
                    </a:cubicBezTo>
                    <a:cubicBezTo>
                      <a:pt x="5" y="35"/>
                      <a:pt x="5" y="35"/>
                      <a:pt x="5" y="35"/>
                    </a:cubicBezTo>
                    <a:cubicBezTo>
                      <a:pt x="11" y="36"/>
                      <a:pt x="11" y="36"/>
                      <a:pt x="11" y="36"/>
                    </a:cubicBezTo>
                    <a:cubicBezTo>
                      <a:pt x="15" y="39"/>
                      <a:pt x="15" y="39"/>
                      <a:pt x="15" y="39"/>
                    </a:cubicBezTo>
                    <a:cubicBezTo>
                      <a:pt x="22" y="38"/>
                      <a:pt x="22" y="38"/>
                      <a:pt x="22" y="38"/>
                    </a:cubicBezTo>
                    <a:cubicBezTo>
                      <a:pt x="26" y="40"/>
                      <a:pt x="26" y="40"/>
                      <a:pt x="26" y="40"/>
                    </a:cubicBezTo>
                    <a:cubicBezTo>
                      <a:pt x="26" y="39"/>
                      <a:pt x="26" y="39"/>
                      <a:pt x="26" y="39"/>
                    </a:cubicBezTo>
                    <a:cubicBezTo>
                      <a:pt x="29" y="40"/>
                      <a:pt x="29" y="40"/>
                      <a:pt x="29" y="40"/>
                    </a:cubicBezTo>
                    <a:cubicBezTo>
                      <a:pt x="28" y="38"/>
                      <a:pt x="28" y="38"/>
                      <a:pt x="28" y="38"/>
                    </a:cubicBezTo>
                    <a:cubicBezTo>
                      <a:pt x="31" y="38"/>
                      <a:pt x="31" y="38"/>
                      <a:pt x="31" y="38"/>
                    </a:cubicBezTo>
                    <a:cubicBezTo>
                      <a:pt x="32" y="40"/>
                      <a:pt x="32" y="40"/>
                      <a:pt x="32" y="40"/>
                    </a:cubicBezTo>
                    <a:cubicBezTo>
                      <a:pt x="36" y="39"/>
                      <a:pt x="36" y="39"/>
                      <a:pt x="36" y="39"/>
                    </a:cubicBezTo>
                    <a:cubicBezTo>
                      <a:pt x="33" y="35"/>
                      <a:pt x="33" y="35"/>
                      <a:pt x="33" y="35"/>
                    </a:cubicBezTo>
                    <a:cubicBezTo>
                      <a:pt x="38" y="37"/>
                      <a:pt x="38" y="37"/>
                      <a:pt x="38" y="37"/>
                    </a:cubicBezTo>
                    <a:cubicBezTo>
                      <a:pt x="39" y="40"/>
                      <a:pt x="39" y="40"/>
                      <a:pt x="39" y="40"/>
                    </a:cubicBezTo>
                    <a:cubicBezTo>
                      <a:pt x="45" y="46"/>
                      <a:pt x="45" y="46"/>
                      <a:pt x="45" y="46"/>
                    </a:cubicBezTo>
                    <a:cubicBezTo>
                      <a:pt x="42" y="47"/>
                      <a:pt x="42" y="47"/>
                      <a:pt x="42" y="47"/>
                    </a:cubicBezTo>
                    <a:cubicBezTo>
                      <a:pt x="41" y="50"/>
                      <a:pt x="41" y="50"/>
                      <a:pt x="41" y="50"/>
                    </a:cubicBezTo>
                    <a:cubicBezTo>
                      <a:pt x="47" y="46"/>
                      <a:pt x="47" y="46"/>
                      <a:pt x="47" y="46"/>
                    </a:cubicBezTo>
                    <a:cubicBezTo>
                      <a:pt x="49" y="47"/>
                      <a:pt x="49" y="47"/>
                      <a:pt x="49" y="47"/>
                    </a:cubicBezTo>
                    <a:cubicBezTo>
                      <a:pt x="47" y="49"/>
                      <a:pt x="47" y="49"/>
                      <a:pt x="47" y="49"/>
                    </a:cubicBezTo>
                    <a:cubicBezTo>
                      <a:pt x="49" y="51"/>
                      <a:pt x="49" y="51"/>
                      <a:pt x="49" y="51"/>
                    </a:cubicBezTo>
                    <a:cubicBezTo>
                      <a:pt x="50" y="50"/>
                      <a:pt x="50" y="50"/>
                      <a:pt x="50" y="50"/>
                    </a:cubicBezTo>
                    <a:cubicBezTo>
                      <a:pt x="51" y="53"/>
                      <a:pt x="51" y="53"/>
                      <a:pt x="51" y="53"/>
                    </a:cubicBezTo>
                    <a:cubicBezTo>
                      <a:pt x="52" y="53"/>
                      <a:pt x="52" y="53"/>
                      <a:pt x="52" y="53"/>
                    </a:cubicBezTo>
                    <a:cubicBezTo>
                      <a:pt x="55" y="62"/>
                      <a:pt x="55" y="62"/>
                      <a:pt x="55" y="62"/>
                    </a:cubicBezTo>
                    <a:cubicBezTo>
                      <a:pt x="53" y="66"/>
                      <a:pt x="53" y="66"/>
                      <a:pt x="53" y="66"/>
                    </a:cubicBezTo>
                    <a:cubicBezTo>
                      <a:pt x="48" y="70"/>
                      <a:pt x="48" y="70"/>
                      <a:pt x="48" y="70"/>
                    </a:cubicBezTo>
                    <a:cubicBezTo>
                      <a:pt x="51" y="76"/>
                      <a:pt x="51" y="76"/>
                      <a:pt x="51" y="76"/>
                    </a:cubicBezTo>
                    <a:cubicBezTo>
                      <a:pt x="49" y="75"/>
                      <a:pt x="49" y="75"/>
                      <a:pt x="49" y="75"/>
                    </a:cubicBezTo>
                    <a:cubicBezTo>
                      <a:pt x="46" y="77"/>
                      <a:pt x="46" y="77"/>
                      <a:pt x="46" y="77"/>
                    </a:cubicBezTo>
                    <a:cubicBezTo>
                      <a:pt x="39" y="75"/>
                      <a:pt x="39" y="75"/>
                      <a:pt x="39" y="75"/>
                    </a:cubicBezTo>
                    <a:cubicBezTo>
                      <a:pt x="39" y="78"/>
                      <a:pt x="39" y="78"/>
                      <a:pt x="39" y="78"/>
                    </a:cubicBezTo>
                    <a:cubicBezTo>
                      <a:pt x="37" y="80"/>
                      <a:pt x="37" y="80"/>
                      <a:pt x="37" y="80"/>
                    </a:cubicBezTo>
                    <a:cubicBezTo>
                      <a:pt x="37" y="82"/>
                      <a:pt x="37" y="82"/>
                      <a:pt x="37" y="82"/>
                    </a:cubicBezTo>
                    <a:cubicBezTo>
                      <a:pt x="38" y="83"/>
                      <a:pt x="38" y="83"/>
                      <a:pt x="38" y="83"/>
                    </a:cubicBezTo>
                    <a:cubicBezTo>
                      <a:pt x="42" y="84"/>
                      <a:pt x="42" y="84"/>
                      <a:pt x="42" y="84"/>
                    </a:cubicBezTo>
                    <a:cubicBezTo>
                      <a:pt x="44" y="82"/>
                      <a:pt x="44" y="82"/>
                      <a:pt x="44" y="82"/>
                    </a:cubicBezTo>
                    <a:cubicBezTo>
                      <a:pt x="48" y="83"/>
                      <a:pt x="48" y="83"/>
                      <a:pt x="48" y="83"/>
                    </a:cubicBezTo>
                    <a:cubicBezTo>
                      <a:pt x="47" y="80"/>
                      <a:pt x="47" y="80"/>
                      <a:pt x="47" y="80"/>
                    </a:cubicBezTo>
                    <a:cubicBezTo>
                      <a:pt x="48" y="80"/>
                      <a:pt x="48" y="80"/>
                      <a:pt x="48" y="80"/>
                    </a:cubicBezTo>
                    <a:cubicBezTo>
                      <a:pt x="51" y="82"/>
                      <a:pt x="51" y="82"/>
                      <a:pt x="51" y="82"/>
                    </a:cubicBezTo>
                    <a:cubicBezTo>
                      <a:pt x="54" y="87"/>
                      <a:pt x="54" y="87"/>
                      <a:pt x="54" y="87"/>
                    </a:cubicBezTo>
                    <a:cubicBezTo>
                      <a:pt x="56" y="87"/>
                      <a:pt x="56" y="87"/>
                      <a:pt x="56" y="87"/>
                    </a:cubicBezTo>
                    <a:cubicBezTo>
                      <a:pt x="58" y="89"/>
                      <a:pt x="58" y="89"/>
                      <a:pt x="58" y="89"/>
                    </a:cubicBezTo>
                    <a:cubicBezTo>
                      <a:pt x="56" y="90"/>
                      <a:pt x="56" y="90"/>
                      <a:pt x="56" y="90"/>
                    </a:cubicBezTo>
                    <a:cubicBezTo>
                      <a:pt x="61" y="94"/>
                      <a:pt x="61" y="94"/>
                      <a:pt x="61" y="94"/>
                    </a:cubicBezTo>
                    <a:cubicBezTo>
                      <a:pt x="63" y="93"/>
                      <a:pt x="63" y="93"/>
                      <a:pt x="63" y="93"/>
                    </a:cubicBezTo>
                    <a:cubicBezTo>
                      <a:pt x="67" y="98"/>
                      <a:pt x="67" y="98"/>
                      <a:pt x="67" y="98"/>
                    </a:cubicBezTo>
                    <a:cubicBezTo>
                      <a:pt x="72" y="99"/>
                      <a:pt x="72" y="99"/>
                      <a:pt x="72" y="99"/>
                    </a:cubicBezTo>
                    <a:cubicBezTo>
                      <a:pt x="74" y="100"/>
                      <a:pt x="74" y="100"/>
                      <a:pt x="74" y="100"/>
                    </a:cubicBezTo>
                    <a:cubicBezTo>
                      <a:pt x="74" y="98"/>
                      <a:pt x="74" y="98"/>
                      <a:pt x="74" y="98"/>
                    </a:cubicBezTo>
                    <a:cubicBezTo>
                      <a:pt x="74" y="97"/>
                      <a:pt x="74" y="97"/>
                      <a:pt x="74" y="97"/>
                    </a:cubicBezTo>
                    <a:cubicBezTo>
                      <a:pt x="65" y="88"/>
                      <a:pt x="65" y="88"/>
                      <a:pt x="65" y="88"/>
                    </a:cubicBezTo>
                    <a:cubicBezTo>
                      <a:pt x="66" y="87"/>
                      <a:pt x="66" y="87"/>
                      <a:pt x="66" y="87"/>
                    </a:cubicBezTo>
                    <a:cubicBezTo>
                      <a:pt x="72" y="91"/>
                      <a:pt x="72" y="91"/>
                      <a:pt x="72" y="91"/>
                    </a:cubicBezTo>
                    <a:cubicBezTo>
                      <a:pt x="72" y="92"/>
                      <a:pt x="72" y="92"/>
                      <a:pt x="72" y="92"/>
                    </a:cubicBezTo>
                    <a:cubicBezTo>
                      <a:pt x="77" y="94"/>
                      <a:pt x="77" y="94"/>
                      <a:pt x="77" y="94"/>
                    </a:cubicBezTo>
                    <a:cubicBezTo>
                      <a:pt x="78" y="96"/>
                      <a:pt x="78" y="96"/>
                      <a:pt x="78" y="96"/>
                    </a:cubicBezTo>
                    <a:cubicBezTo>
                      <a:pt x="78" y="93"/>
                      <a:pt x="78" y="93"/>
                      <a:pt x="78" y="93"/>
                    </a:cubicBezTo>
                    <a:cubicBezTo>
                      <a:pt x="77" y="90"/>
                      <a:pt x="77" y="90"/>
                      <a:pt x="77" y="90"/>
                    </a:cubicBezTo>
                    <a:cubicBezTo>
                      <a:pt x="79" y="90"/>
                      <a:pt x="79" y="90"/>
                      <a:pt x="79" y="90"/>
                    </a:cubicBezTo>
                    <a:cubicBezTo>
                      <a:pt x="79" y="86"/>
                      <a:pt x="79" y="86"/>
                      <a:pt x="79" y="86"/>
                    </a:cubicBezTo>
                    <a:cubicBezTo>
                      <a:pt x="76" y="84"/>
                      <a:pt x="76" y="84"/>
                      <a:pt x="76" y="84"/>
                    </a:cubicBezTo>
                    <a:cubicBezTo>
                      <a:pt x="78" y="82"/>
                      <a:pt x="78" y="82"/>
                      <a:pt x="78" y="82"/>
                    </a:cubicBezTo>
                    <a:cubicBezTo>
                      <a:pt x="75" y="80"/>
                      <a:pt x="75" y="80"/>
                      <a:pt x="75" y="80"/>
                    </a:cubicBezTo>
                    <a:cubicBezTo>
                      <a:pt x="72" y="80"/>
                      <a:pt x="72" y="80"/>
                      <a:pt x="72" y="80"/>
                    </a:cubicBezTo>
                    <a:cubicBezTo>
                      <a:pt x="71" y="74"/>
                      <a:pt x="71" y="74"/>
                      <a:pt x="71" y="74"/>
                    </a:cubicBezTo>
                    <a:cubicBezTo>
                      <a:pt x="69" y="74"/>
                      <a:pt x="69" y="74"/>
                      <a:pt x="69" y="74"/>
                    </a:cubicBezTo>
                    <a:cubicBezTo>
                      <a:pt x="71" y="72"/>
                      <a:pt x="71" y="72"/>
                      <a:pt x="71" y="72"/>
                    </a:cubicBezTo>
                    <a:cubicBezTo>
                      <a:pt x="68" y="68"/>
                      <a:pt x="68" y="68"/>
                      <a:pt x="68" y="68"/>
                    </a:cubicBezTo>
                    <a:cubicBezTo>
                      <a:pt x="70" y="68"/>
                      <a:pt x="70" y="68"/>
                      <a:pt x="70" y="68"/>
                    </a:cubicBezTo>
                    <a:cubicBezTo>
                      <a:pt x="70" y="67"/>
                      <a:pt x="70" y="67"/>
                      <a:pt x="70" y="67"/>
                    </a:cubicBezTo>
                    <a:cubicBezTo>
                      <a:pt x="72" y="67"/>
                      <a:pt x="72" y="67"/>
                      <a:pt x="72" y="67"/>
                    </a:cubicBezTo>
                    <a:cubicBezTo>
                      <a:pt x="72" y="69"/>
                      <a:pt x="72" y="69"/>
                      <a:pt x="72" y="69"/>
                    </a:cubicBezTo>
                    <a:cubicBezTo>
                      <a:pt x="75" y="71"/>
                      <a:pt x="75" y="71"/>
                      <a:pt x="75" y="71"/>
                    </a:cubicBezTo>
                    <a:cubicBezTo>
                      <a:pt x="76" y="71"/>
                      <a:pt x="76" y="71"/>
                      <a:pt x="76" y="71"/>
                    </a:cubicBezTo>
                    <a:cubicBezTo>
                      <a:pt x="79" y="77"/>
                      <a:pt x="79" y="77"/>
                      <a:pt x="79" y="77"/>
                    </a:cubicBezTo>
                    <a:cubicBezTo>
                      <a:pt x="82" y="79"/>
                      <a:pt x="82" y="79"/>
                      <a:pt x="82" y="79"/>
                    </a:cubicBezTo>
                    <a:cubicBezTo>
                      <a:pt x="82" y="73"/>
                      <a:pt x="82" y="73"/>
                      <a:pt x="82" y="73"/>
                    </a:cubicBezTo>
                    <a:cubicBezTo>
                      <a:pt x="84" y="74"/>
                      <a:pt x="84" y="74"/>
                      <a:pt x="84" y="74"/>
                    </a:cubicBezTo>
                    <a:cubicBezTo>
                      <a:pt x="86" y="71"/>
                      <a:pt x="86" y="71"/>
                      <a:pt x="86" y="71"/>
                    </a:cubicBezTo>
                    <a:cubicBezTo>
                      <a:pt x="85" y="70"/>
                      <a:pt x="85" y="70"/>
                      <a:pt x="85" y="70"/>
                    </a:cubicBezTo>
                    <a:cubicBezTo>
                      <a:pt x="85" y="68"/>
                      <a:pt x="85" y="68"/>
                      <a:pt x="85" y="68"/>
                    </a:cubicBezTo>
                    <a:cubicBezTo>
                      <a:pt x="87" y="69"/>
                      <a:pt x="87" y="69"/>
                      <a:pt x="87" y="69"/>
                    </a:cubicBezTo>
                    <a:cubicBezTo>
                      <a:pt x="87" y="68"/>
                      <a:pt x="87" y="68"/>
                      <a:pt x="87" y="68"/>
                    </a:cubicBezTo>
                    <a:cubicBezTo>
                      <a:pt x="89" y="66"/>
                      <a:pt x="89" y="66"/>
                      <a:pt x="89" y="66"/>
                    </a:cubicBezTo>
                    <a:cubicBezTo>
                      <a:pt x="85" y="63"/>
                      <a:pt x="85" y="63"/>
                      <a:pt x="85" y="63"/>
                    </a:cubicBezTo>
                    <a:lnTo>
                      <a:pt x="82" y="65"/>
                    </a:lnTo>
                    <a:close/>
                    <a:moveTo>
                      <a:pt x="60" y="81"/>
                    </a:moveTo>
                    <a:cubicBezTo>
                      <a:pt x="60" y="80"/>
                      <a:pt x="60" y="80"/>
                      <a:pt x="60" y="80"/>
                    </a:cubicBezTo>
                    <a:cubicBezTo>
                      <a:pt x="60" y="80"/>
                      <a:pt x="57" y="82"/>
                      <a:pt x="57" y="82"/>
                    </a:cubicBezTo>
                    <a:cubicBezTo>
                      <a:pt x="57" y="82"/>
                      <a:pt x="55" y="79"/>
                      <a:pt x="55" y="79"/>
                    </a:cubicBezTo>
                    <a:cubicBezTo>
                      <a:pt x="57" y="80"/>
                      <a:pt x="57" y="80"/>
                      <a:pt x="57" y="80"/>
                    </a:cubicBezTo>
                    <a:cubicBezTo>
                      <a:pt x="56" y="75"/>
                      <a:pt x="56" y="75"/>
                      <a:pt x="56" y="75"/>
                    </a:cubicBezTo>
                    <a:cubicBezTo>
                      <a:pt x="60" y="78"/>
                      <a:pt x="60" y="78"/>
                      <a:pt x="60" y="78"/>
                    </a:cubicBezTo>
                    <a:cubicBezTo>
                      <a:pt x="61" y="81"/>
                      <a:pt x="61" y="81"/>
                      <a:pt x="61" y="81"/>
                    </a:cubicBezTo>
                    <a:lnTo>
                      <a:pt x="60" y="8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7" name="Freeform 558"/>
              <p:cNvSpPr>
                <a:spLocks/>
              </p:cNvSpPr>
              <p:nvPr/>
            </p:nvSpPr>
            <p:spPr bwMode="auto">
              <a:xfrm>
                <a:off x="210" y="1764"/>
                <a:ext cx="90" cy="66"/>
              </a:xfrm>
              <a:custGeom>
                <a:avLst/>
                <a:gdLst>
                  <a:gd name="T0" fmla="*/ 90 w 90"/>
                  <a:gd name="T1" fmla="*/ 66 h 66"/>
                  <a:gd name="T2" fmla="*/ 90 w 90"/>
                  <a:gd name="T3" fmla="*/ 48 h 66"/>
                  <a:gd name="T4" fmla="*/ 72 w 90"/>
                  <a:gd name="T5" fmla="*/ 42 h 66"/>
                  <a:gd name="T6" fmla="*/ 54 w 90"/>
                  <a:gd name="T7" fmla="*/ 12 h 66"/>
                  <a:gd name="T8" fmla="*/ 30 w 90"/>
                  <a:gd name="T9" fmla="*/ 6 h 66"/>
                  <a:gd name="T10" fmla="*/ 6 w 90"/>
                  <a:gd name="T11" fmla="*/ 0 h 66"/>
                  <a:gd name="T12" fmla="*/ 0 w 90"/>
                  <a:gd name="T13" fmla="*/ 6 h 66"/>
                  <a:gd name="T14" fmla="*/ 18 w 90"/>
                  <a:gd name="T15" fmla="*/ 6 h 66"/>
                  <a:gd name="T16" fmla="*/ 12 w 90"/>
                  <a:gd name="T17" fmla="*/ 18 h 66"/>
                  <a:gd name="T18" fmla="*/ 24 w 90"/>
                  <a:gd name="T19" fmla="*/ 18 h 66"/>
                  <a:gd name="T20" fmla="*/ 48 w 90"/>
                  <a:gd name="T21" fmla="*/ 30 h 66"/>
                  <a:gd name="T22" fmla="*/ 36 w 90"/>
                  <a:gd name="T23" fmla="*/ 36 h 66"/>
                  <a:gd name="T24" fmla="*/ 54 w 90"/>
                  <a:gd name="T25" fmla="*/ 48 h 66"/>
                  <a:gd name="T26" fmla="*/ 54 w 90"/>
                  <a:gd name="T27" fmla="*/ 54 h 66"/>
                  <a:gd name="T28" fmla="*/ 90 w 90"/>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66">
                    <a:moveTo>
                      <a:pt x="90" y="66"/>
                    </a:moveTo>
                    <a:lnTo>
                      <a:pt x="90" y="48"/>
                    </a:lnTo>
                    <a:lnTo>
                      <a:pt x="72" y="42"/>
                    </a:lnTo>
                    <a:lnTo>
                      <a:pt x="54" y="12"/>
                    </a:lnTo>
                    <a:lnTo>
                      <a:pt x="30" y="6"/>
                    </a:lnTo>
                    <a:lnTo>
                      <a:pt x="6" y="0"/>
                    </a:lnTo>
                    <a:lnTo>
                      <a:pt x="0" y="6"/>
                    </a:lnTo>
                    <a:lnTo>
                      <a:pt x="18" y="6"/>
                    </a:lnTo>
                    <a:lnTo>
                      <a:pt x="12" y="18"/>
                    </a:lnTo>
                    <a:lnTo>
                      <a:pt x="24" y="18"/>
                    </a:lnTo>
                    <a:lnTo>
                      <a:pt x="48" y="30"/>
                    </a:lnTo>
                    <a:lnTo>
                      <a:pt x="36" y="36"/>
                    </a:lnTo>
                    <a:lnTo>
                      <a:pt x="54" y="48"/>
                    </a:lnTo>
                    <a:lnTo>
                      <a:pt x="54" y="54"/>
                    </a:lnTo>
                    <a:lnTo>
                      <a:pt x="9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8" name="Freeform 559"/>
              <p:cNvSpPr>
                <a:spLocks/>
              </p:cNvSpPr>
              <p:nvPr/>
            </p:nvSpPr>
            <p:spPr bwMode="auto">
              <a:xfrm>
                <a:off x="1266" y="1356"/>
                <a:ext cx="12" cy="6"/>
              </a:xfrm>
              <a:custGeom>
                <a:avLst/>
                <a:gdLst>
                  <a:gd name="T0" fmla="*/ 0 w 2"/>
                  <a:gd name="T1" fmla="*/ 0 h 1"/>
                  <a:gd name="T2" fmla="*/ 1 w 2"/>
                  <a:gd name="T3" fmla="*/ 1 h 1"/>
                  <a:gd name="T4" fmla="*/ 2 w 2"/>
                  <a:gd name="T5" fmla="*/ 1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1"/>
                      <a:pt x="1" y="1"/>
                      <a:pt x="1" y="1"/>
                    </a:cubicBezTo>
                    <a:cubicBezTo>
                      <a:pt x="2" y="1"/>
                      <a:pt x="2" y="1"/>
                      <a:pt x="2" y="1"/>
                    </a:cubicBezTo>
                    <a:cubicBezTo>
                      <a:pt x="1" y="0"/>
                      <a:pt x="1" y="0"/>
                      <a:pt x="1" y="0"/>
                    </a:cubicBezTo>
                    <a:cubicBezTo>
                      <a:pt x="1" y="0"/>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9" name="Freeform 560"/>
              <p:cNvSpPr>
                <a:spLocks/>
              </p:cNvSpPr>
              <p:nvPr/>
            </p:nvSpPr>
            <p:spPr bwMode="auto">
              <a:xfrm>
                <a:off x="1152" y="1320"/>
                <a:ext cx="12" cy="12"/>
              </a:xfrm>
              <a:custGeom>
                <a:avLst/>
                <a:gdLst>
                  <a:gd name="T0" fmla="*/ 0 w 12"/>
                  <a:gd name="T1" fmla="*/ 0 h 12"/>
                  <a:gd name="T2" fmla="*/ 0 w 12"/>
                  <a:gd name="T3" fmla="*/ 12 h 12"/>
                  <a:gd name="T4" fmla="*/ 12 w 12"/>
                  <a:gd name="T5" fmla="*/ 12 h 12"/>
                  <a:gd name="T6" fmla="*/ 6 w 12"/>
                  <a:gd name="T7" fmla="*/ 6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lnTo>
                      <a:pt x="0" y="12"/>
                    </a:lnTo>
                    <a:lnTo>
                      <a:pt x="12" y="12"/>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0" name="Freeform 561"/>
              <p:cNvSpPr>
                <a:spLocks/>
              </p:cNvSpPr>
              <p:nvPr/>
            </p:nvSpPr>
            <p:spPr bwMode="auto">
              <a:xfrm>
                <a:off x="672" y="641"/>
                <a:ext cx="24" cy="12"/>
              </a:xfrm>
              <a:custGeom>
                <a:avLst/>
                <a:gdLst>
                  <a:gd name="T0" fmla="*/ 24 w 24"/>
                  <a:gd name="T1" fmla="*/ 0 h 12"/>
                  <a:gd name="T2" fmla="*/ 24 w 24"/>
                  <a:gd name="T3" fmla="*/ 0 h 12"/>
                  <a:gd name="T4" fmla="*/ 6 w 24"/>
                  <a:gd name="T5" fmla="*/ 0 h 12"/>
                  <a:gd name="T6" fmla="*/ 0 w 24"/>
                  <a:gd name="T7" fmla="*/ 12 h 12"/>
                  <a:gd name="T8" fmla="*/ 12 w 24"/>
                  <a:gd name="T9" fmla="*/ 12 h 12"/>
                  <a:gd name="T10" fmla="*/ 24 w 24"/>
                  <a:gd name="T11" fmla="*/ 0 h 12"/>
                </a:gdLst>
                <a:ahLst/>
                <a:cxnLst>
                  <a:cxn ang="0">
                    <a:pos x="T0" y="T1"/>
                  </a:cxn>
                  <a:cxn ang="0">
                    <a:pos x="T2" y="T3"/>
                  </a:cxn>
                  <a:cxn ang="0">
                    <a:pos x="T4" y="T5"/>
                  </a:cxn>
                  <a:cxn ang="0">
                    <a:pos x="T6" y="T7"/>
                  </a:cxn>
                  <a:cxn ang="0">
                    <a:pos x="T8" y="T9"/>
                  </a:cxn>
                  <a:cxn ang="0">
                    <a:pos x="T10" y="T11"/>
                  </a:cxn>
                </a:cxnLst>
                <a:rect l="0" t="0" r="r" b="b"/>
                <a:pathLst>
                  <a:path w="24" h="12">
                    <a:moveTo>
                      <a:pt x="24" y="0"/>
                    </a:moveTo>
                    <a:lnTo>
                      <a:pt x="24" y="0"/>
                    </a:lnTo>
                    <a:lnTo>
                      <a:pt x="6" y="0"/>
                    </a:lnTo>
                    <a:lnTo>
                      <a:pt x="0" y="12"/>
                    </a:lnTo>
                    <a:lnTo>
                      <a:pt x="12" y="12"/>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1" name="Freeform 562"/>
              <p:cNvSpPr>
                <a:spLocks/>
              </p:cNvSpPr>
              <p:nvPr/>
            </p:nvSpPr>
            <p:spPr bwMode="auto">
              <a:xfrm>
                <a:off x="1368" y="1398"/>
                <a:ext cx="12" cy="18"/>
              </a:xfrm>
              <a:custGeom>
                <a:avLst/>
                <a:gdLst>
                  <a:gd name="T0" fmla="*/ 0 w 12"/>
                  <a:gd name="T1" fmla="*/ 6 h 18"/>
                  <a:gd name="T2" fmla="*/ 6 w 12"/>
                  <a:gd name="T3" fmla="*/ 18 h 18"/>
                  <a:gd name="T4" fmla="*/ 12 w 12"/>
                  <a:gd name="T5" fmla="*/ 12 h 18"/>
                  <a:gd name="T6" fmla="*/ 12 w 12"/>
                  <a:gd name="T7" fmla="*/ 6 h 18"/>
                  <a:gd name="T8" fmla="*/ 6 w 12"/>
                  <a:gd name="T9" fmla="*/ 0 h 18"/>
                  <a:gd name="T10" fmla="*/ 0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0" y="6"/>
                    </a:moveTo>
                    <a:lnTo>
                      <a:pt x="6" y="18"/>
                    </a:lnTo>
                    <a:lnTo>
                      <a:pt x="12" y="12"/>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2" name="Freeform 563"/>
              <p:cNvSpPr>
                <a:spLocks/>
              </p:cNvSpPr>
              <p:nvPr/>
            </p:nvSpPr>
            <p:spPr bwMode="auto">
              <a:xfrm>
                <a:off x="1314" y="1440"/>
                <a:ext cx="12" cy="12"/>
              </a:xfrm>
              <a:custGeom>
                <a:avLst/>
                <a:gdLst>
                  <a:gd name="T0" fmla="*/ 0 w 2"/>
                  <a:gd name="T1" fmla="*/ 2 h 2"/>
                  <a:gd name="T2" fmla="*/ 1 w 2"/>
                  <a:gd name="T3" fmla="*/ 2 h 2"/>
                  <a:gd name="T4" fmla="*/ 1 w 2"/>
                  <a:gd name="T5" fmla="*/ 2 h 2"/>
                  <a:gd name="T6" fmla="*/ 2 w 2"/>
                  <a:gd name="T7" fmla="*/ 0 h 2"/>
                  <a:gd name="T8" fmla="*/ 0 w 2"/>
                  <a:gd name="T9" fmla="*/ 1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2"/>
                      <a:pt x="1" y="2"/>
                      <a:pt x="1" y="2"/>
                    </a:cubicBezTo>
                    <a:cubicBezTo>
                      <a:pt x="1" y="2"/>
                      <a:pt x="1" y="2"/>
                      <a:pt x="1" y="2"/>
                    </a:cubicBezTo>
                    <a:cubicBezTo>
                      <a:pt x="2" y="0"/>
                      <a:pt x="2" y="0"/>
                      <a:pt x="2" y="0"/>
                    </a:cubicBezTo>
                    <a:cubicBezTo>
                      <a:pt x="0" y="1"/>
                      <a:pt x="0" y="1"/>
                      <a:pt x="0" y="1"/>
                    </a:cubicBezTo>
                    <a:cubicBezTo>
                      <a:pt x="0" y="1"/>
                      <a:pt x="0" y="2"/>
                      <a:pt x="0" y="2"/>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3" name="Freeform 564"/>
              <p:cNvSpPr>
                <a:spLocks/>
              </p:cNvSpPr>
              <p:nvPr/>
            </p:nvSpPr>
            <p:spPr bwMode="auto">
              <a:xfrm>
                <a:off x="606" y="797"/>
                <a:ext cx="48" cy="54"/>
              </a:xfrm>
              <a:custGeom>
                <a:avLst/>
                <a:gdLst>
                  <a:gd name="T0" fmla="*/ 12 w 48"/>
                  <a:gd name="T1" fmla="*/ 6 h 54"/>
                  <a:gd name="T2" fmla="*/ 0 w 48"/>
                  <a:gd name="T3" fmla="*/ 18 h 54"/>
                  <a:gd name="T4" fmla="*/ 12 w 48"/>
                  <a:gd name="T5" fmla="*/ 24 h 54"/>
                  <a:gd name="T6" fmla="*/ 30 w 48"/>
                  <a:gd name="T7" fmla="*/ 54 h 54"/>
                  <a:gd name="T8" fmla="*/ 36 w 48"/>
                  <a:gd name="T9" fmla="*/ 42 h 54"/>
                  <a:gd name="T10" fmla="*/ 42 w 48"/>
                  <a:gd name="T11" fmla="*/ 36 h 54"/>
                  <a:gd name="T12" fmla="*/ 48 w 48"/>
                  <a:gd name="T13" fmla="*/ 12 h 54"/>
                  <a:gd name="T14" fmla="*/ 30 w 48"/>
                  <a:gd name="T15" fmla="*/ 0 h 54"/>
                  <a:gd name="T16" fmla="*/ 12 w 48"/>
                  <a:gd name="T17"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4">
                    <a:moveTo>
                      <a:pt x="12" y="6"/>
                    </a:moveTo>
                    <a:lnTo>
                      <a:pt x="0" y="18"/>
                    </a:lnTo>
                    <a:lnTo>
                      <a:pt x="12" y="24"/>
                    </a:lnTo>
                    <a:lnTo>
                      <a:pt x="30" y="54"/>
                    </a:lnTo>
                    <a:lnTo>
                      <a:pt x="36" y="42"/>
                    </a:lnTo>
                    <a:lnTo>
                      <a:pt x="42" y="36"/>
                    </a:lnTo>
                    <a:lnTo>
                      <a:pt x="48" y="12"/>
                    </a:lnTo>
                    <a:lnTo>
                      <a:pt x="3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4" name="Freeform 565"/>
              <p:cNvSpPr>
                <a:spLocks/>
              </p:cNvSpPr>
              <p:nvPr/>
            </p:nvSpPr>
            <p:spPr bwMode="auto">
              <a:xfrm>
                <a:off x="804" y="497"/>
                <a:ext cx="54" cy="30"/>
              </a:xfrm>
              <a:custGeom>
                <a:avLst/>
                <a:gdLst>
                  <a:gd name="T0" fmla="*/ 12 w 54"/>
                  <a:gd name="T1" fmla="*/ 0 h 30"/>
                  <a:gd name="T2" fmla="*/ 0 w 54"/>
                  <a:gd name="T3" fmla="*/ 6 h 30"/>
                  <a:gd name="T4" fmla="*/ 6 w 54"/>
                  <a:gd name="T5" fmla="*/ 24 h 30"/>
                  <a:gd name="T6" fmla="*/ 48 w 54"/>
                  <a:gd name="T7" fmla="*/ 30 h 30"/>
                  <a:gd name="T8" fmla="*/ 48 w 54"/>
                  <a:gd name="T9" fmla="*/ 18 h 30"/>
                  <a:gd name="T10" fmla="*/ 54 w 54"/>
                  <a:gd name="T11" fmla="*/ 12 h 30"/>
                  <a:gd name="T12" fmla="*/ 48 w 54"/>
                  <a:gd name="T13" fmla="*/ 0 h 30"/>
                  <a:gd name="T14" fmla="*/ 18 w 54"/>
                  <a:gd name="T15" fmla="*/ 0 h 30"/>
                  <a:gd name="T16" fmla="*/ 12 w 5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0">
                    <a:moveTo>
                      <a:pt x="12" y="0"/>
                    </a:moveTo>
                    <a:lnTo>
                      <a:pt x="0" y="6"/>
                    </a:lnTo>
                    <a:lnTo>
                      <a:pt x="6" y="24"/>
                    </a:lnTo>
                    <a:lnTo>
                      <a:pt x="48" y="30"/>
                    </a:lnTo>
                    <a:lnTo>
                      <a:pt x="48" y="18"/>
                    </a:lnTo>
                    <a:lnTo>
                      <a:pt x="54" y="12"/>
                    </a:lnTo>
                    <a:lnTo>
                      <a:pt x="48" y="0"/>
                    </a:lnTo>
                    <a:lnTo>
                      <a:pt x="18"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5" name="Freeform 566"/>
              <p:cNvSpPr>
                <a:spLocks/>
              </p:cNvSpPr>
              <p:nvPr/>
            </p:nvSpPr>
            <p:spPr bwMode="auto">
              <a:xfrm>
                <a:off x="1092" y="707"/>
                <a:ext cx="18" cy="24"/>
              </a:xfrm>
              <a:custGeom>
                <a:avLst/>
                <a:gdLst>
                  <a:gd name="T0" fmla="*/ 0 w 18"/>
                  <a:gd name="T1" fmla="*/ 6 h 24"/>
                  <a:gd name="T2" fmla="*/ 6 w 18"/>
                  <a:gd name="T3" fmla="*/ 24 h 24"/>
                  <a:gd name="T4" fmla="*/ 18 w 18"/>
                  <a:gd name="T5" fmla="*/ 12 h 24"/>
                  <a:gd name="T6" fmla="*/ 12 w 18"/>
                  <a:gd name="T7" fmla="*/ 0 h 24"/>
                  <a:gd name="T8" fmla="*/ 0 w 18"/>
                  <a:gd name="T9" fmla="*/ 6 h 24"/>
                </a:gdLst>
                <a:ahLst/>
                <a:cxnLst>
                  <a:cxn ang="0">
                    <a:pos x="T0" y="T1"/>
                  </a:cxn>
                  <a:cxn ang="0">
                    <a:pos x="T2" y="T3"/>
                  </a:cxn>
                  <a:cxn ang="0">
                    <a:pos x="T4" y="T5"/>
                  </a:cxn>
                  <a:cxn ang="0">
                    <a:pos x="T6" y="T7"/>
                  </a:cxn>
                  <a:cxn ang="0">
                    <a:pos x="T8" y="T9"/>
                  </a:cxn>
                </a:cxnLst>
                <a:rect l="0" t="0" r="r" b="b"/>
                <a:pathLst>
                  <a:path w="18" h="24">
                    <a:moveTo>
                      <a:pt x="0" y="6"/>
                    </a:moveTo>
                    <a:lnTo>
                      <a:pt x="6" y="24"/>
                    </a:lnTo>
                    <a:lnTo>
                      <a:pt x="18" y="12"/>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6" name="Freeform 567"/>
              <p:cNvSpPr>
                <a:spLocks/>
              </p:cNvSpPr>
              <p:nvPr/>
            </p:nvSpPr>
            <p:spPr bwMode="auto">
              <a:xfrm>
                <a:off x="1104" y="629"/>
                <a:ext cx="18" cy="24"/>
              </a:xfrm>
              <a:custGeom>
                <a:avLst/>
                <a:gdLst>
                  <a:gd name="T0" fmla="*/ 18 w 18"/>
                  <a:gd name="T1" fmla="*/ 24 h 24"/>
                  <a:gd name="T2" fmla="*/ 6 w 18"/>
                  <a:gd name="T3" fmla="*/ 18 h 24"/>
                  <a:gd name="T4" fmla="*/ 6 w 18"/>
                  <a:gd name="T5" fmla="*/ 0 h 24"/>
                  <a:gd name="T6" fmla="*/ 0 w 18"/>
                  <a:gd name="T7" fmla="*/ 18 h 24"/>
                  <a:gd name="T8" fmla="*/ 0 w 18"/>
                  <a:gd name="T9" fmla="*/ 24 h 24"/>
                  <a:gd name="T10" fmla="*/ 18 w 18"/>
                  <a:gd name="T11" fmla="*/ 24 h 24"/>
                </a:gdLst>
                <a:ahLst/>
                <a:cxnLst>
                  <a:cxn ang="0">
                    <a:pos x="T0" y="T1"/>
                  </a:cxn>
                  <a:cxn ang="0">
                    <a:pos x="T2" y="T3"/>
                  </a:cxn>
                  <a:cxn ang="0">
                    <a:pos x="T4" y="T5"/>
                  </a:cxn>
                  <a:cxn ang="0">
                    <a:pos x="T6" y="T7"/>
                  </a:cxn>
                  <a:cxn ang="0">
                    <a:pos x="T8" y="T9"/>
                  </a:cxn>
                  <a:cxn ang="0">
                    <a:pos x="T10" y="T11"/>
                  </a:cxn>
                </a:cxnLst>
                <a:rect l="0" t="0" r="r" b="b"/>
                <a:pathLst>
                  <a:path w="18" h="24">
                    <a:moveTo>
                      <a:pt x="18" y="24"/>
                    </a:moveTo>
                    <a:lnTo>
                      <a:pt x="6" y="18"/>
                    </a:lnTo>
                    <a:lnTo>
                      <a:pt x="6" y="0"/>
                    </a:lnTo>
                    <a:lnTo>
                      <a:pt x="0" y="18"/>
                    </a:lnTo>
                    <a:lnTo>
                      <a:pt x="0" y="24"/>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7" name="Freeform 568"/>
              <p:cNvSpPr>
                <a:spLocks/>
              </p:cNvSpPr>
              <p:nvPr/>
            </p:nvSpPr>
            <p:spPr bwMode="auto">
              <a:xfrm>
                <a:off x="684" y="587"/>
                <a:ext cx="96" cy="126"/>
              </a:xfrm>
              <a:custGeom>
                <a:avLst/>
                <a:gdLst>
                  <a:gd name="T0" fmla="*/ 66 w 96"/>
                  <a:gd name="T1" fmla="*/ 12 h 126"/>
                  <a:gd name="T2" fmla="*/ 42 w 96"/>
                  <a:gd name="T3" fmla="*/ 0 h 126"/>
                  <a:gd name="T4" fmla="*/ 30 w 96"/>
                  <a:gd name="T5" fmla="*/ 12 h 126"/>
                  <a:gd name="T6" fmla="*/ 48 w 96"/>
                  <a:gd name="T7" fmla="*/ 24 h 126"/>
                  <a:gd name="T8" fmla="*/ 48 w 96"/>
                  <a:gd name="T9" fmla="*/ 42 h 126"/>
                  <a:gd name="T10" fmla="*/ 54 w 96"/>
                  <a:gd name="T11" fmla="*/ 54 h 126"/>
                  <a:gd name="T12" fmla="*/ 42 w 96"/>
                  <a:gd name="T13" fmla="*/ 48 h 126"/>
                  <a:gd name="T14" fmla="*/ 18 w 96"/>
                  <a:gd name="T15" fmla="*/ 12 h 126"/>
                  <a:gd name="T16" fmla="*/ 6 w 96"/>
                  <a:gd name="T17" fmla="*/ 24 h 126"/>
                  <a:gd name="T18" fmla="*/ 18 w 96"/>
                  <a:gd name="T19" fmla="*/ 54 h 126"/>
                  <a:gd name="T20" fmla="*/ 24 w 96"/>
                  <a:gd name="T21" fmla="*/ 54 h 126"/>
                  <a:gd name="T22" fmla="*/ 24 w 96"/>
                  <a:gd name="T23" fmla="*/ 66 h 126"/>
                  <a:gd name="T24" fmla="*/ 12 w 96"/>
                  <a:gd name="T25" fmla="*/ 60 h 126"/>
                  <a:gd name="T26" fmla="*/ 12 w 96"/>
                  <a:gd name="T27" fmla="*/ 72 h 126"/>
                  <a:gd name="T28" fmla="*/ 6 w 96"/>
                  <a:gd name="T29" fmla="*/ 72 h 126"/>
                  <a:gd name="T30" fmla="*/ 0 w 96"/>
                  <a:gd name="T31" fmla="*/ 84 h 126"/>
                  <a:gd name="T32" fmla="*/ 42 w 96"/>
                  <a:gd name="T33" fmla="*/ 72 h 126"/>
                  <a:gd name="T34" fmla="*/ 72 w 96"/>
                  <a:gd name="T35" fmla="*/ 66 h 126"/>
                  <a:gd name="T36" fmla="*/ 54 w 96"/>
                  <a:gd name="T37" fmla="*/ 78 h 126"/>
                  <a:gd name="T38" fmla="*/ 36 w 96"/>
                  <a:gd name="T39" fmla="*/ 108 h 126"/>
                  <a:gd name="T40" fmla="*/ 48 w 96"/>
                  <a:gd name="T41" fmla="*/ 126 h 126"/>
                  <a:gd name="T42" fmla="*/ 78 w 96"/>
                  <a:gd name="T43" fmla="*/ 120 h 126"/>
                  <a:gd name="T44" fmla="*/ 84 w 96"/>
                  <a:gd name="T45" fmla="*/ 114 h 126"/>
                  <a:gd name="T46" fmla="*/ 90 w 96"/>
                  <a:gd name="T47" fmla="*/ 114 h 126"/>
                  <a:gd name="T48" fmla="*/ 78 w 96"/>
                  <a:gd name="T49" fmla="*/ 102 h 126"/>
                  <a:gd name="T50" fmla="*/ 90 w 96"/>
                  <a:gd name="T51" fmla="*/ 78 h 126"/>
                  <a:gd name="T52" fmla="*/ 96 w 96"/>
                  <a:gd name="T53" fmla="*/ 96 h 126"/>
                  <a:gd name="T54" fmla="*/ 96 w 96"/>
                  <a:gd name="T55" fmla="*/ 78 h 126"/>
                  <a:gd name="T56" fmla="*/ 84 w 96"/>
                  <a:gd name="T57" fmla="*/ 66 h 126"/>
                  <a:gd name="T58" fmla="*/ 96 w 96"/>
                  <a:gd name="T59" fmla="*/ 60 h 126"/>
                  <a:gd name="T60" fmla="*/ 96 w 96"/>
                  <a:gd name="T61" fmla="*/ 36 h 126"/>
                  <a:gd name="T62" fmla="*/ 90 w 96"/>
                  <a:gd name="T63" fmla="*/ 30 h 126"/>
                  <a:gd name="T64" fmla="*/ 90 w 96"/>
                  <a:gd name="T65" fmla="*/ 18 h 126"/>
                  <a:gd name="T66" fmla="*/ 78 w 96"/>
                  <a:gd name="T67" fmla="*/ 0 h 126"/>
                  <a:gd name="T68" fmla="*/ 66 w 96"/>
                  <a:gd name="T69" fmla="*/ 18 h 126"/>
                  <a:gd name="T70" fmla="*/ 66 w 96"/>
                  <a:gd name="T71" fmla="*/ 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26">
                    <a:moveTo>
                      <a:pt x="66" y="12"/>
                    </a:moveTo>
                    <a:lnTo>
                      <a:pt x="42" y="0"/>
                    </a:lnTo>
                    <a:lnTo>
                      <a:pt x="30" y="12"/>
                    </a:lnTo>
                    <a:lnTo>
                      <a:pt x="48" y="24"/>
                    </a:lnTo>
                    <a:lnTo>
                      <a:pt x="48" y="42"/>
                    </a:lnTo>
                    <a:lnTo>
                      <a:pt x="54" y="54"/>
                    </a:lnTo>
                    <a:lnTo>
                      <a:pt x="42" y="48"/>
                    </a:lnTo>
                    <a:lnTo>
                      <a:pt x="18" y="12"/>
                    </a:lnTo>
                    <a:lnTo>
                      <a:pt x="6" y="24"/>
                    </a:lnTo>
                    <a:lnTo>
                      <a:pt x="18" y="54"/>
                    </a:lnTo>
                    <a:lnTo>
                      <a:pt x="24" y="54"/>
                    </a:lnTo>
                    <a:lnTo>
                      <a:pt x="24" y="66"/>
                    </a:lnTo>
                    <a:lnTo>
                      <a:pt x="12" y="60"/>
                    </a:lnTo>
                    <a:lnTo>
                      <a:pt x="12" y="72"/>
                    </a:lnTo>
                    <a:lnTo>
                      <a:pt x="6" y="72"/>
                    </a:lnTo>
                    <a:lnTo>
                      <a:pt x="0" y="84"/>
                    </a:lnTo>
                    <a:lnTo>
                      <a:pt x="42" y="72"/>
                    </a:lnTo>
                    <a:lnTo>
                      <a:pt x="72" y="66"/>
                    </a:lnTo>
                    <a:lnTo>
                      <a:pt x="54" y="78"/>
                    </a:lnTo>
                    <a:lnTo>
                      <a:pt x="36" y="108"/>
                    </a:lnTo>
                    <a:lnTo>
                      <a:pt x="48" y="126"/>
                    </a:lnTo>
                    <a:lnTo>
                      <a:pt x="78" y="120"/>
                    </a:lnTo>
                    <a:lnTo>
                      <a:pt x="84" y="114"/>
                    </a:lnTo>
                    <a:lnTo>
                      <a:pt x="90" y="114"/>
                    </a:lnTo>
                    <a:lnTo>
                      <a:pt x="78" y="102"/>
                    </a:lnTo>
                    <a:lnTo>
                      <a:pt x="90" y="78"/>
                    </a:lnTo>
                    <a:lnTo>
                      <a:pt x="96" y="96"/>
                    </a:lnTo>
                    <a:lnTo>
                      <a:pt x="96" y="78"/>
                    </a:lnTo>
                    <a:lnTo>
                      <a:pt x="84" y="66"/>
                    </a:lnTo>
                    <a:lnTo>
                      <a:pt x="96" y="60"/>
                    </a:lnTo>
                    <a:lnTo>
                      <a:pt x="96" y="36"/>
                    </a:lnTo>
                    <a:lnTo>
                      <a:pt x="90" y="30"/>
                    </a:lnTo>
                    <a:lnTo>
                      <a:pt x="90" y="18"/>
                    </a:lnTo>
                    <a:lnTo>
                      <a:pt x="78" y="0"/>
                    </a:lnTo>
                    <a:lnTo>
                      <a:pt x="66" y="18"/>
                    </a:lnTo>
                    <a:lnTo>
                      <a:pt x="6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8" name="Freeform 569"/>
              <p:cNvSpPr>
                <a:spLocks/>
              </p:cNvSpPr>
              <p:nvPr/>
            </p:nvSpPr>
            <p:spPr bwMode="auto">
              <a:xfrm>
                <a:off x="642" y="683"/>
                <a:ext cx="24" cy="24"/>
              </a:xfrm>
              <a:custGeom>
                <a:avLst/>
                <a:gdLst>
                  <a:gd name="T0" fmla="*/ 24 w 24"/>
                  <a:gd name="T1" fmla="*/ 18 h 24"/>
                  <a:gd name="T2" fmla="*/ 18 w 24"/>
                  <a:gd name="T3" fmla="*/ 0 h 24"/>
                  <a:gd name="T4" fmla="*/ 12 w 24"/>
                  <a:gd name="T5" fmla="*/ 0 h 24"/>
                  <a:gd name="T6" fmla="*/ 0 w 24"/>
                  <a:gd name="T7" fmla="*/ 18 h 24"/>
                  <a:gd name="T8" fmla="*/ 18 w 24"/>
                  <a:gd name="T9" fmla="*/ 24 h 24"/>
                  <a:gd name="T10" fmla="*/ 24 w 24"/>
                  <a:gd name="T11" fmla="*/ 18 h 24"/>
                </a:gdLst>
                <a:ahLst/>
                <a:cxnLst>
                  <a:cxn ang="0">
                    <a:pos x="T0" y="T1"/>
                  </a:cxn>
                  <a:cxn ang="0">
                    <a:pos x="T2" y="T3"/>
                  </a:cxn>
                  <a:cxn ang="0">
                    <a:pos x="T4" y="T5"/>
                  </a:cxn>
                  <a:cxn ang="0">
                    <a:pos x="T6" y="T7"/>
                  </a:cxn>
                  <a:cxn ang="0">
                    <a:pos x="T8" y="T9"/>
                  </a:cxn>
                  <a:cxn ang="0">
                    <a:pos x="T10" y="T11"/>
                  </a:cxn>
                </a:cxnLst>
                <a:rect l="0" t="0" r="r" b="b"/>
                <a:pathLst>
                  <a:path w="24" h="24">
                    <a:moveTo>
                      <a:pt x="24" y="18"/>
                    </a:moveTo>
                    <a:lnTo>
                      <a:pt x="18" y="0"/>
                    </a:lnTo>
                    <a:lnTo>
                      <a:pt x="12" y="0"/>
                    </a:lnTo>
                    <a:lnTo>
                      <a:pt x="0" y="18"/>
                    </a:lnTo>
                    <a:lnTo>
                      <a:pt x="18" y="24"/>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9" name="Freeform 570"/>
              <p:cNvSpPr>
                <a:spLocks/>
              </p:cNvSpPr>
              <p:nvPr/>
            </p:nvSpPr>
            <p:spPr bwMode="auto">
              <a:xfrm>
                <a:off x="744" y="779"/>
                <a:ext cx="30" cy="18"/>
              </a:xfrm>
              <a:custGeom>
                <a:avLst/>
                <a:gdLst>
                  <a:gd name="T0" fmla="*/ 0 w 30"/>
                  <a:gd name="T1" fmla="*/ 12 h 18"/>
                  <a:gd name="T2" fmla="*/ 12 w 30"/>
                  <a:gd name="T3" fmla="*/ 18 h 18"/>
                  <a:gd name="T4" fmla="*/ 30 w 30"/>
                  <a:gd name="T5" fmla="*/ 0 h 18"/>
                  <a:gd name="T6" fmla="*/ 12 w 30"/>
                  <a:gd name="T7" fmla="*/ 0 h 18"/>
                  <a:gd name="T8" fmla="*/ 0 w 30"/>
                  <a:gd name="T9" fmla="*/ 12 h 18"/>
                </a:gdLst>
                <a:ahLst/>
                <a:cxnLst>
                  <a:cxn ang="0">
                    <a:pos x="T0" y="T1"/>
                  </a:cxn>
                  <a:cxn ang="0">
                    <a:pos x="T2" y="T3"/>
                  </a:cxn>
                  <a:cxn ang="0">
                    <a:pos x="T4" y="T5"/>
                  </a:cxn>
                  <a:cxn ang="0">
                    <a:pos x="T6" y="T7"/>
                  </a:cxn>
                  <a:cxn ang="0">
                    <a:pos x="T8" y="T9"/>
                  </a:cxn>
                </a:cxnLst>
                <a:rect l="0" t="0" r="r" b="b"/>
                <a:pathLst>
                  <a:path w="30" h="18">
                    <a:moveTo>
                      <a:pt x="0" y="12"/>
                    </a:moveTo>
                    <a:lnTo>
                      <a:pt x="12" y="18"/>
                    </a:lnTo>
                    <a:lnTo>
                      <a:pt x="30"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0" name="Freeform 571"/>
              <p:cNvSpPr>
                <a:spLocks/>
              </p:cNvSpPr>
              <p:nvPr/>
            </p:nvSpPr>
            <p:spPr bwMode="auto">
              <a:xfrm>
                <a:off x="1476" y="1740"/>
                <a:ext cx="120" cy="144"/>
              </a:xfrm>
              <a:custGeom>
                <a:avLst/>
                <a:gdLst>
                  <a:gd name="T0" fmla="*/ 102 w 120"/>
                  <a:gd name="T1" fmla="*/ 102 h 144"/>
                  <a:gd name="T2" fmla="*/ 120 w 120"/>
                  <a:gd name="T3" fmla="*/ 84 h 144"/>
                  <a:gd name="T4" fmla="*/ 102 w 120"/>
                  <a:gd name="T5" fmla="*/ 90 h 144"/>
                  <a:gd name="T6" fmla="*/ 114 w 120"/>
                  <a:gd name="T7" fmla="*/ 66 h 144"/>
                  <a:gd name="T8" fmla="*/ 66 w 120"/>
                  <a:gd name="T9" fmla="*/ 60 h 144"/>
                  <a:gd name="T10" fmla="*/ 72 w 120"/>
                  <a:gd name="T11" fmla="*/ 54 h 144"/>
                  <a:gd name="T12" fmla="*/ 60 w 120"/>
                  <a:gd name="T13" fmla="*/ 42 h 144"/>
                  <a:gd name="T14" fmla="*/ 54 w 120"/>
                  <a:gd name="T15" fmla="*/ 60 h 144"/>
                  <a:gd name="T16" fmla="*/ 48 w 120"/>
                  <a:gd name="T17" fmla="*/ 54 h 144"/>
                  <a:gd name="T18" fmla="*/ 72 w 120"/>
                  <a:gd name="T19" fmla="*/ 0 h 144"/>
                  <a:gd name="T20" fmla="*/ 54 w 120"/>
                  <a:gd name="T21" fmla="*/ 6 h 144"/>
                  <a:gd name="T22" fmla="*/ 42 w 120"/>
                  <a:gd name="T23" fmla="*/ 24 h 144"/>
                  <a:gd name="T24" fmla="*/ 42 w 120"/>
                  <a:gd name="T25" fmla="*/ 42 h 144"/>
                  <a:gd name="T26" fmla="*/ 18 w 120"/>
                  <a:gd name="T27" fmla="*/ 72 h 144"/>
                  <a:gd name="T28" fmla="*/ 0 w 120"/>
                  <a:gd name="T29" fmla="*/ 114 h 144"/>
                  <a:gd name="T30" fmla="*/ 24 w 120"/>
                  <a:gd name="T31" fmla="*/ 114 h 144"/>
                  <a:gd name="T32" fmla="*/ 42 w 120"/>
                  <a:gd name="T33" fmla="*/ 120 h 144"/>
                  <a:gd name="T34" fmla="*/ 66 w 120"/>
                  <a:gd name="T35" fmla="*/ 114 h 144"/>
                  <a:gd name="T36" fmla="*/ 66 w 120"/>
                  <a:gd name="T37" fmla="*/ 120 h 144"/>
                  <a:gd name="T38" fmla="*/ 84 w 120"/>
                  <a:gd name="T39" fmla="*/ 114 h 144"/>
                  <a:gd name="T40" fmla="*/ 66 w 120"/>
                  <a:gd name="T41" fmla="*/ 138 h 144"/>
                  <a:gd name="T42" fmla="*/ 90 w 120"/>
                  <a:gd name="T43" fmla="*/ 120 h 144"/>
                  <a:gd name="T44" fmla="*/ 96 w 120"/>
                  <a:gd name="T45" fmla="*/ 108 h 144"/>
                  <a:gd name="T46" fmla="*/ 102 w 120"/>
                  <a:gd name="T47" fmla="*/ 138 h 144"/>
                  <a:gd name="T48" fmla="*/ 120 w 120"/>
                  <a:gd name="T49" fmla="*/ 144 h 144"/>
                  <a:gd name="T50" fmla="*/ 120 w 120"/>
                  <a:gd name="T51" fmla="*/ 102 h 144"/>
                  <a:gd name="T52" fmla="*/ 108 w 120"/>
                  <a:gd name="T53" fmla="*/ 114 h 144"/>
                  <a:gd name="T54" fmla="*/ 102 w 120"/>
                  <a:gd name="T55"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44">
                    <a:moveTo>
                      <a:pt x="102" y="102"/>
                    </a:moveTo>
                    <a:lnTo>
                      <a:pt x="120" y="84"/>
                    </a:lnTo>
                    <a:lnTo>
                      <a:pt x="102" y="90"/>
                    </a:lnTo>
                    <a:lnTo>
                      <a:pt x="114" y="66"/>
                    </a:lnTo>
                    <a:lnTo>
                      <a:pt x="66" y="60"/>
                    </a:lnTo>
                    <a:lnTo>
                      <a:pt x="72" y="54"/>
                    </a:lnTo>
                    <a:lnTo>
                      <a:pt x="60" y="42"/>
                    </a:lnTo>
                    <a:lnTo>
                      <a:pt x="54" y="60"/>
                    </a:lnTo>
                    <a:lnTo>
                      <a:pt x="48" y="54"/>
                    </a:lnTo>
                    <a:lnTo>
                      <a:pt x="72" y="0"/>
                    </a:lnTo>
                    <a:lnTo>
                      <a:pt x="54" y="6"/>
                    </a:lnTo>
                    <a:lnTo>
                      <a:pt x="42" y="24"/>
                    </a:lnTo>
                    <a:lnTo>
                      <a:pt x="42" y="42"/>
                    </a:lnTo>
                    <a:lnTo>
                      <a:pt x="18" y="72"/>
                    </a:lnTo>
                    <a:lnTo>
                      <a:pt x="0" y="114"/>
                    </a:lnTo>
                    <a:lnTo>
                      <a:pt x="24" y="114"/>
                    </a:lnTo>
                    <a:lnTo>
                      <a:pt x="42" y="120"/>
                    </a:lnTo>
                    <a:lnTo>
                      <a:pt x="66" y="114"/>
                    </a:lnTo>
                    <a:lnTo>
                      <a:pt x="66" y="120"/>
                    </a:lnTo>
                    <a:lnTo>
                      <a:pt x="84" y="114"/>
                    </a:lnTo>
                    <a:lnTo>
                      <a:pt x="66" y="138"/>
                    </a:lnTo>
                    <a:lnTo>
                      <a:pt x="90" y="120"/>
                    </a:lnTo>
                    <a:lnTo>
                      <a:pt x="96" y="108"/>
                    </a:lnTo>
                    <a:lnTo>
                      <a:pt x="102" y="138"/>
                    </a:lnTo>
                    <a:lnTo>
                      <a:pt x="120" y="144"/>
                    </a:lnTo>
                    <a:lnTo>
                      <a:pt x="120" y="102"/>
                    </a:lnTo>
                    <a:lnTo>
                      <a:pt x="108" y="114"/>
                    </a:lnTo>
                    <a:lnTo>
                      <a:pt x="102"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1" name="Freeform 572"/>
              <p:cNvSpPr>
                <a:spLocks noEditPoints="1"/>
              </p:cNvSpPr>
              <p:nvPr/>
            </p:nvSpPr>
            <p:spPr bwMode="auto">
              <a:xfrm>
                <a:off x="0" y="911"/>
                <a:ext cx="1548" cy="1093"/>
              </a:xfrm>
              <a:custGeom>
                <a:avLst/>
                <a:gdLst>
                  <a:gd name="T0" fmla="*/ 11 w 258"/>
                  <a:gd name="T1" fmla="*/ 94 h 182"/>
                  <a:gd name="T2" fmla="*/ 30 w 258"/>
                  <a:gd name="T3" fmla="*/ 122 h 182"/>
                  <a:gd name="T4" fmla="*/ 38 w 258"/>
                  <a:gd name="T5" fmla="*/ 140 h 182"/>
                  <a:gd name="T6" fmla="*/ 52 w 258"/>
                  <a:gd name="T7" fmla="*/ 148 h 182"/>
                  <a:gd name="T8" fmla="*/ 142 w 258"/>
                  <a:gd name="T9" fmla="*/ 153 h 182"/>
                  <a:gd name="T10" fmla="*/ 159 w 258"/>
                  <a:gd name="T11" fmla="*/ 151 h 182"/>
                  <a:gd name="T12" fmla="*/ 178 w 258"/>
                  <a:gd name="T13" fmla="*/ 168 h 182"/>
                  <a:gd name="T14" fmla="*/ 176 w 258"/>
                  <a:gd name="T15" fmla="*/ 182 h 182"/>
                  <a:gd name="T16" fmla="*/ 190 w 258"/>
                  <a:gd name="T17" fmla="*/ 173 h 182"/>
                  <a:gd name="T18" fmla="*/ 216 w 258"/>
                  <a:gd name="T19" fmla="*/ 158 h 182"/>
                  <a:gd name="T20" fmla="*/ 223 w 258"/>
                  <a:gd name="T21" fmla="*/ 168 h 182"/>
                  <a:gd name="T22" fmla="*/ 234 w 258"/>
                  <a:gd name="T23" fmla="*/ 167 h 182"/>
                  <a:gd name="T24" fmla="*/ 232 w 258"/>
                  <a:gd name="T25" fmla="*/ 172 h 182"/>
                  <a:gd name="T26" fmla="*/ 233 w 258"/>
                  <a:gd name="T27" fmla="*/ 165 h 182"/>
                  <a:gd name="T28" fmla="*/ 225 w 258"/>
                  <a:gd name="T29" fmla="*/ 155 h 182"/>
                  <a:gd name="T30" fmla="*/ 213 w 258"/>
                  <a:gd name="T31" fmla="*/ 158 h 182"/>
                  <a:gd name="T32" fmla="*/ 239 w 258"/>
                  <a:gd name="T33" fmla="*/ 145 h 182"/>
                  <a:gd name="T34" fmla="*/ 257 w 258"/>
                  <a:gd name="T35" fmla="*/ 128 h 182"/>
                  <a:gd name="T36" fmla="*/ 243 w 258"/>
                  <a:gd name="T37" fmla="*/ 119 h 182"/>
                  <a:gd name="T38" fmla="*/ 239 w 258"/>
                  <a:gd name="T39" fmla="*/ 106 h 182"/>
                  <a:gd name="T40" fmla="*/ 231 w 258"/>
                  <a:gd name="T41" fmla="*/ 90 h 182"/>
                  <a:gd name="T42" fmla="*/ 217 w 258"/>
                  <a:gd name="T43" fmla="*/ 97 h 182"/>
                  <a:gd name="T44" fmla="*/ 199 w 258"/>
                  <a:gd name="T45" fmla="*/ 78 h 182"/>
                  <a:gd name="T46" fmla="*/ 187 w 258"/>
                  <a:gd name="T47" fmla="*/ 98 h 182"/>
                  <a:gd name="T48" fmla="*/ 187 w 258"/>
                  <a:gd name="T49" fmla="*/ 133 h 182"/>
                  <a:gd name="T50" fmla="*/ 179 w 258"/>
                  <a:gd name="T51" fmla="*/ 136 h 182"/>
                  <a:gd name="T52" fmla="*/ 167 w 258"/>
                  <a:gd name="T53" fmla="*/ 118 h 182"/>
                  <a:gd name="T54" fmla="*/ 137 w 258"/>
                  <a:gd name="T55" fmla="*/ 97 h 182"/>
                  <a:gd name="T56" fmla="*/ 146 w 258"/>
                  <a:gd name="T57" fmla="*/ 67 h 182"/>
                  <a:gd name="T58" fmla="*/ 162 w 258"/>
                  <a:gd name="T59" fmla="*/ 55 h 182"/>
                  <a:gd name="T60" fmla="*/ 177 w 258"/>
                  <a:gd name="T61" fmla="*/ 36 h 182"/>
                  <a:gd name="T62" fmla="*/ 167 w 258"/>
                  <a:gd name="T63" fmla="*/ 25 h 182"/>
                  <a:gd name="T64" fmla="*/ 158 w 258"/>
                  <a:gd name="T65" fmla="*/ 28 h 182"/>
                  <a:gd name="T66" fmla="*/ 146 w 258"/>
                  <a:gd name="T67" fmla="*/ 19 h 182"/>
                  <a:gd name="T68" fmla="*/ 136 w 258"/>
                  <a:gd name="T69" fmla="*/ 7 h 182"/>
                  <a:gd name="T70" fmla="*/ 140 w 258"/>
                  <a:gd name="T71" fmla="*/ 29 h 182"/>
                  <a:gd name="T72" fmla="*/ 126 w 258"/>
                  <a:gd name="T73" fmla="*/ 33 h 182"/>
                  <a:gd name="T74" fmla="*/ 111 w 258"/>
                  <a:gd name="T75" fmla="*/ 35 h 182"/>
                  <a:gd name="T76" fmla="*/ 98 w 258"/>
                  <a:gd name="T77" fmla="*/ 32 h 182"/>
                  <a:gd name="T78" fmla="*/ 98 w 258"/>
                  <a:gd name="T79" fmla="*/ 45 h 182"/>
                  <a:gd name="T80" fmla="*/ 75 w 258"/>
                  <a:gd name="T81" fmla="*/ 36 h 182"/>
                  <a:gd name="T82" fmla="*/ 70 w 258"/>
                  <a:gd name="T83" fmla="*/ 28 h 182"/>
                  <a:gd name="T84" fmla="*/ 48 w 258"/>
                  <a:gd name="T85" fmla="*/ 18 h 182"/>
                  <a:gd name="T86" fmla="*/ 44 w 258"/>
                  <a:gd name="T87" fmla="*/ 24 h 182"/>
                  <a:gd name="T88" fmla="*/ 30 w 258"/>
                  <a:gd name="T89" fmla="*/ 21 h 182"/>
                  <a:gd name="T90" fmla="*/ 22 w 258"/>
                  <a:gd name="T91" fmla="*/ 21 h 182"/>
                  <a:gd name="T92" fmla="*/ 0 w 258"/>
                  <a:gd name="T93" fmla="*/ 91 h 182"/>
                  <a:gd name="T94" fmla="*/ 131 w 258"/>
                  <a:gd name="T95" fmla="*/ 108 h 182"/>
                  <a:gd name="T96" fmla="*/ 123 w 258"/>
                  <a:gd name="T97" fmla="*/ 130 h 182"/>
                  <a:gd name="T98" fmla="*/ 129 w 258"/>
                  <a:gd name="T99" fmla="*/ 127 h 182"/>
                  <a:gd name="T100" fmla="*/ 129 w 258"/>
                  <a:gd name="T101" fmla="*/ 137 h 182"/>
                  <a:gd name="T102" fmla="*/ 129 w 258"/>
                  <a:gd name="T103" fmla="*/ 144 h 182"/>
                  <a:gd name="T104" fmla="*/ 94 w 258"/>
                  <a:gd name="T105" fmla="*/ 95 h 182"/>
                  <a:gd name="T106" fmla="*/ 89 w 258"/>
                  <a:gd name="T107" fmla="*/ 100 h 182"/>
                  <a:gd name="T108" fmla="*/ 81 w 258"/>
                  <a:gd name="T109" fmla="*/ 77 h 182"/>
                  <a:gd name="T110" fmla="*/ 72 w 258"/>
                  <a:gd name="T111" fmla="*/ 87 h 182"/>
                  <a:gd name="T112" fmla="*/ 60 w 258"/>
                  <a:gd name="T113" fmla="*/ 48 h 182"/>
                  <a:gd name="T114" fmla="*/ 50 w 258"/>
                  <a:gd name="T115"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 h="182">
                    <a:moveTo>
                      <a:pt x="3" y="90"/>
                    </a:moveTo>
                    <a:cubicBezTo>
                      <a:pt x="5" y="94"/>
                      <a:pt x="5" y="94"/>
                      <a:pt x="5" y="94"/>
                    </a:cubicBezTo>
                    <a:cubicBezTo>
                      <a:pt x="6" y="95"/>
                      <a:pt x="6" y="95"/>
                      <a:pt x="6" y="95"/>
                    </a:cubicBezTo>
                    <a:cubicBezTo>
                      <a:pt x="7" y="95"/>
                      <a:pt x="7" y="95"/>
                      <a:pt x="7" y="95"/>
                    </a:cubicBezTo>
                    <a:cubicBezTo>
                      <a:pt x="6" y="94"/>
                      <a:pt x="6" y="94"/>
                      <a:pt x="6" y="94"/>
                    </a:cubicBezTo>
                    <a:cubicBezTo>
                      <a:pt x="7" y="95"/>
                      <a:pt x="7" y="95"/>
                      <a:pt x="7" y="95"/>
                    </a:cubicBezTo>
                    <a:cubicBezTo>
                      <a:pt x="6" y="96"/>
                      <a:pt x="6" y="96"/>
                      <a:pt x="6" y="96"/>
                    </a:cubicBezTo>
                    <a:cubicBezTo>
                      <a:pt x="6" y="96"/>
                      <a:pt x="6" y="96"/>
                      <a:pt x="6" y="96"/>
                    </a:cubicBezTo>
                    <a:cubicBezTo>
                      <a:pt x="8" y="98"/>
                      <a:pt x="8" y="98"/>
                      <a:pt x="8" y="98"/>
                    </a:cubicBezTo>
                    <a:cubicBezTo>
                      <a:pt x="11" y="94"/>
                      <a:pt x="11" y="94"/>
                      <a:pt x="11" y="94"/>
                    </a:cubicBezTo>
                    <a:cubicBezTo>
                      <a:pt x="14" y="93"/>
                      <a:pt x="14" y="93"/>
                      <a:pt x="14" y="93"/>
                    </a:cubicBezTo>
                    <a:cubicBezTo>
                      <a:pt x="15" y="96"/>
                      <a:pt x="15" y="96"/>
                      <a:pt x="15" y="96"/>
                    </a:cubicBezTo>
                    <a:cubicBezTo>
                      <a:pt x="17" y="99"/>
                      <a:pt x="17" y="99"/>
                      <a:pt x="17" y="99"/>
                    </a:cubicBezTo>
                    <a:cubicBezTo>
                      <a:pt x="19" y="100"/>
                      <a:pt x="19" y="100"/>
                      <a:pt x="19" y="100"/>
                    </a:cubicBezTo>
                    <a:cubicBezTo>
                      <a:pt x="25" y="112"/>
                      <a:pt x="25" y="112"/>
                      <a:pt x="25" y="112"/>
                    </a:cubicBezTo>
                    <a:cubicBezTo>
                      <a:pt x="31" y="115"/>
                      <a:pt x="31" y="115"/>
                      <a:pt x="31" y="115"/>
                    </a:cubicBezTo>
                    <a:cubicBezTo>
                      <a:pt x="31" y="120"/>
                      <a:pt x="31" y="120"/>
                      <a:pt x="31" y="120"/>
                    </a:cubicBezTo>
                    <a:cubicBezTo>
                      <a:pt x="30" y="120"/>
                      <a:pt x="30" y="120"/>
                      <a:pt x="30" y="120"/>
                    </a:cubicBezTo>
                    <a:cubicBezTo>
                      <a:pt x="30" y="121"/>
                      <a:pt x="30" y="121"/>
                      <a:pt x="30" y="121"/>
                    </a:cubicBezTo>
                    <a:cubicBezTo>
                      <a:pt x="30" y="122"/>
                      <a:pt x="30" y="122"/>
                      <a:pt x="30" y="122"/>
                    </a:cubicBezTo>
                    <a:cubicBezTo>
                      <a:pt x="29" y="124"/>
                      <a:pt x="29" y="124"/>
                      <a:pt x="29" y="124"/>
                    </a:cubicBezTo>
                    <a:cubicBezTo>
                      <a:pt x="31" y="125"/>
                      <a:pt x="31" y="125"/>
                      <a:pt x="31" y="125"/>
                    </a:cubicBezTo>
                    <a:cubicBezTo>
                      <a:pt x="33" y="129"/>
                      <a:pt x="33" y="129"/>
                      <a:pt x="33" y="129"/>
                    </a:cubicBezTo>
                    <a:cubicBezTo>
                      <a:pt x="34" y="129"/>
                      <a:pt x="34" y="129"/>
                      <a:pt x="34" y="129"/>
                    </a:cubicBezTo>
                    <a:cubicBezTo>
                      <a:pt x="33" y="131"/>
                      <a:pt x="33" y="131"/>
                      <a:pt x="33" y="131"/>
                    </a:cubicBezTo>
                    <a:cubicBezTo>
                      <a:pt x="35" y="133"/>
                      <a:pt x="35" y="133"/>
                      <a:pt x="35" y="133"/>
                    </a:cubicBezTo>
                    <a:cubicBezTo>
                      <a:pt x="37" y="134"/>
                      <a:pt x="37" y="134"/>
                      <a:pt x="37" y="134"/>
                    </a:cubicBezTo>
                    <a:cubicBezTo>
                      <a:pt x="37" y="134"/>
                      <a:pt x="37" y="138"/>
                      <a:pt x="37" y="138"/>
                    </a:cubicBezTo>
                    <a:cubicBezTo>
                      <a:pt x="38" y="138"/>
                      <a:pt x="38" y="138"/>
                      <a:pt x="38" y="138"/>
                    </a:cubicBezTo>
                    <a:cubicBezTo>
                      <a:pt x="38" y="140"/>
                      <a:pt x="38" y="140"/>
                      <a:pt x="38" y="140"/>
                    </a:cubicBezTo>
                    <a:cubicBezTo>
                      <a:pt x="40" y="142"/>
                      <a:pt x="40" y="142"/>
                      <a:pt x="40" y="142"/>
                    </a:cubicBezTo>
                    <a:cubicBezTo>
                      <a:pt x="42" y="141"/>
                      <a:pt x="42" y="141"/>
                      <a:pt x="42" y="141"/>
                    </a:cubicBezTo>
                    <a:cubicBezTo>
                      <a:pt x="43" y="143"/>
                      <a:pt x="43" y="143"/>
                      <a:pt x="43" y="143"/>
                    </a:cubicBezTo>
                    <a:cubicBezTo>
                      <a:pt x="42" y="143"/>
                      <a:pt x="42" y="143"/>
                      <a:pt x="42" y="143"/>
                    </a:cubicBezTo>
                    <a:cubicBezTo>
                      <a:pt x="47" y="144"/>
                      <a:pt x="47" y="144"/>
                      <a:pt x="47" y="144"/>
                    </a:cubicBezTo>
                    <a:cubicBezTo>
                      <a:pt x="47" y="146"/>
                      <a:pt x="47" y="146"/>
                      <a:pt x="47" y="146"/>
                    </a:cubicBezTo>
                    <a:cubicBezTo>
                      <a:pt x="48" y="147"/>
                      <a:pt x="48" y="147"/>
                      <a:pt x="48" y="147"/>
                    </a:cubicBezTo>
                    <a:cubicBezTo>
                      <a:pt x="49" y="146"/>
                      <a:pt x="49" y="146"/>
                      <a:pt x="49" y="146"/>
                    </a:cubicBezTo>
                    <a:cubicBezTo>
                      <a:pt x="50" y="149"/>
                      <a:pt x="50" y="149"/>
                      <a:pt x="50" y="149"/>
                    </a:cubicBezTo>
                    <a:cubicBezTo>
                      <a:pt x="52" y="148"/>
                      <a:pt x="52" y="148"/>
                      <a:pt x="52" y="148"/>
                    </a:cubicBezTo>
                    <a:cubicBezTo>
                      <a:pt x="53" y="151"/>
                      <a:pt x="53" y="151"/>
                      <a:pt x="53" y="151"/>
                    </a:cubicBezTo>
                    <a:cubicBezTo>
                      <a:pt x="53" y="151"/>
                      <a:pt x="53" y="151"/>
                      <a:pt x="53" y="151"/>
                    </a:cubicBezTo>
                    <a:cubicBezTo>
                      <a:pt x="53" y="151"/>
                      <a:pt x="53" y="151"/>
                      <a:pt x="53" y="151"/>
                    </a:cubicBezTo>
                    <a:cubicBezTo>
                      <a:pt x="137" y="151"/>
                      <a:pt x="137" y="151"/>
                      <a:pt x="137" y="151"/>
                    </a:cubicBezTo>
                    <a:cubicBezTo>
                      <a:pt x="137" y="149"/>
                      <a:pt x="137" y="149"/>
                      <a:pt x="137" y="149"/>
                    </a:cubicBezTo>
                    <a:cubicBezTo>
                      <a:pt x="138" y="149"/>
                      <a:pt x="138" y="149"/>
                      <a:pt x="138" y="149"/>
                    </a:cubicBezTo>
                    <a:cubicBezTo>
                      <a:pt x="138" y="150"/>
                      <a:pt x="138" y="150"/>
                      <a:pt x="138" y="150"/>
                    </a:cubicBezTo>
                    <a:cubicBezTo>
                      <a:pt x="139" y="152"/>
                      <a:pt x="139" y="152"/>
                      <a:pt x="139" y="152"/>
                    </a:cubicBezTo>
                    <a:cubicBezTo>
                      <a:pt x="140" y="152"/>
                      <a:pt x="140" y="152"/>
                      <a:pt x="140" y="152"/>
                    </a:cubicBezTo>
                    <a:cubicBezTo>
                      <a:pt x="142" y="153"/>
                      <a:pt x="142" y="153"/>
                      <a:pt x="142" y="153"/>
                    </a:cubicBezTo>
                    <a:cubicBezTo>
                      <a:pt x="144" y="152"/>
                      <a:pt x="144" y="152"/>
                      <a:pt x="144" y="152"/>
                    </a:cubicBezTo>
                    <a:cubicBezTo>
                      <a:pt x="149" y="155"/>
                      <a:pt x="149" y="155"/>
                      <a:pt x="149" y="155"/>
                    </a:cubicBezTo>
                    <a:cubicBezTo>
                      <a:pt x="149" y="155"/>
                      <a:pt x="149" y="155"/>
                      <a:pt x="149" y="155"/>
                    </a:cubicBezTo>
                    <a:cubicBezTo>
                      <a:pt x="150" y="155"/>
                      <a:pt x="150" y="155"/>
                      <a:pt x="150" y="155"/>
                    </a:cubicBezTo>
                    <a:cubicBezTo>
                      <a:pt x="153" y="155"/>
                      <a:pt x="153" y="155"/>
                      <a:pt x="153" y="155"/>
                    </a:cubicBezTo>
                    <a:cubicBezTo>
                      <a:pt x="154" y="156"/>
                      <a:pt x="154" y="156"/>
                      <a:pt x="154" y="156"/>
                    </a:cubicBezTo>
                    <a:cubicBezTo>
                      <a:pt x="155" y="155"/>
                      <a:pt x="155" y="155"/>
                      <a:pt x="155" y="155"/>
                    </a:cubicBezTo>
                    <a:cubicBezTo>
                      <a:pt x="156" y="153"/>
                      <a:pt x="156" y="153"/>
                      <a:pt x="156" y="153"/>
                    </a:cubicBezTo>
                    <a:cubicBezTo>
                      <a:pt x="159" y="153"/>
                      <a:pt x="159" y="153"/>
                      <a:pt x="159" y="153"/>
                    </a:cubicBezTo>
                    <a:cubicBezTo>
                      <a:pt x="159" y="151"/>
                      <a:pt x="159" y="151"/>
                      <a:pt x="159" y="151"/>
                    </a:cubicBezTo>
                    <a:cubicBezTo>
                      <a:pt x="159" y="151"/>
                      <a:pt x="162" y="154"/>
                      <a:pt x="162" y="154"/>
                    </a:cubicBezTo>
                    <a:cubicBezTo>
                      <a:pt x="162" y="154"/>
                      <a:pt x="162" y="152"/>
                      <a:pt x="162" y="152"/>
                    </a:cubicBezTo>
                    <a:cubicBezTo>
                      <a:pt x="164" y="152"/>
                      <a:pt x="164" y="152"/>
                      <a:pt x="164" y="152"/>
                    </a:cubicBezTo>
                    <a:cubicBezTo>
                      <a:pt x="166" y="156"/>
                      <a:pt x="166" y="156"/>
                      <a:pt x="166" y="156"/>
                    </a:cubicBezTo>
                    <a:cubicBezTo>
                      <a:pt x="168" y="156"/>
                      <a:pt x="168" y="156"/>
                      <a:pt x="168" y="156"/>
                    </a:cubicBezTo>
                    <a:cubicBezTo>
                      <a:pt x="169" y="162"/>
                      <a:pt x="169" y="162"/>
                      <a:pt x="169" y="162"/>
                    </a:cubicBezTo>
                    <a:cubicBezTo>
                      <a:pt x="181" y="165"/>
                      <a:pt x="181" y="165"/>
                      <a:pt x="181" y="165"/>
                    </a:cubicBezTo>
                    <a:cubicBezTo>
                      <a:pt x="184" y="170"/>
                      <a:pt x="184" y="170"/>
                      <a:pt x="184" y="170"/>
                    </a:cubicBezTo>
                    <a:cubicBezTo>
                      <a:pt x="183" y="171"/>
                      <a:pt x="183" y="171"/>
                      <a:pt x="183" y="171"/>
                    </a:cubicBezTo>
                    <a:cubicBezTo>
                      <a:pt x="178" y="168"/>
                      <a:pt x="178" y="168"/>
                      <a:pt x="178" y="168"/>
                    </a:cubicBezTo>
                    <a:cubicBezTo>
                      <a:pt x="179" y="170"/>
                      <a:pt x="179" y="170"/>
                      <a:pt x="179" y="170"/>
                    </a:cubicBezTo>
                    <a:cubicBezTo>
                      <a:pt x="178" y="173"/>
                      <a:pt x="178" y="173"/>
                      <a:pt x="178" y="173"/>
                    </a:cubicBezTo>
                    <a:cubicBezTo>
                      <a:pt x="178" y="176"/>
                      <a:pt x="178" y="176"/>
                      <a:pt x="178" y="176"/>
                    </a:cubicBezTo>
                    <a:cubicBezTo>
                      <a:pt x="176" y="177"/>
                      <a:pt x="176" y="177"/>
                      <a:pt x="176" y="177"/>
                    </a:cubicBezTo>
                    <a:cubicBezTo>
                      <a:pt x="175" y="179"/>
                      <a:pt x="175" y="179"/>
                      <a:pt x="175" y="179"/>
                    </a:cubicBezTo>
                    <a:cubicBezTo>
                      <a:pt x="174" y="180"/>
                      <a:pt x="174" y="180"/>
                      <a:pt x="174" y="180"/>
                    </a:cubicBezTo>
                    <a:cubicBezTo>
                      <a:pt x="174" y="182"/>
                      <a:pt x="174" y="182"/>
                      <a:pt x="174" y="182"/>
                    </a:cubicBezTo>
                    <a:cubicBezTo>
                      <a:pt x="174" y="182"/>
                      <a:pt x="174" y="182"/>
                      <a:pt x="174" y="182"/>
                    </a:cubicBezTo>
                    <a:cubicBezTo>
                      <a:pt x="174" y="182"/>
                      <a:pt x="174" y="182"/>
                      <a:pt x="174" y="182"/>
                    </a:cubicBezTo>
                    <a:cubicBezTo>
                      <a:pt x="176" y="182"/>
                      <a:pt x="176" y="182"/>
                      <a:pt x="176" y="182"/>
                    </a:cubicBezTo>
                    <a:cubicBezTo>
                      <a:pt x="178" y="180"/>
                      <a:pt x="178" y="180"/>
                      <a:pt x="178" y="180"/>
                    </a:cubicBezTo>
                    <a:cubicBezTo>
                      <a:pt x="179" y="179"/>
                      <a:pt x="179" y="179"/>
                      <a:pt x="179" y="179"/>
                    </a:cubicBezTo>
                    <a:cubicBezTo>
                      <a:pt x="181" y="179"/>
                      <a:pt x="181" y="179"/>
                      <a:pt x="181" y="179"/>
                    </a:cubicBezTo>
                    <a:cubicBezTo>
                      <a:pt x="184" y="178"/>
                      <a:pt x="184" y="178"/>
                      <a:pt x="184" y="178"/>
                    </a:cubicBezTo>
                    <a:cubicBezTo>
                      <a:pt x="186" y="178"/>
                      <a:pt x="186" y="178"/>
                      <a:pt x="186" y="178"/>
                    </a:cubicBezTo>
                    <a:cubicBezTo>
                      <a:pt x="186" y="177"/>
                      <a:pt x="186" y="177"/>
                      <a:pt x="186" y="177"/>
                    </a:cubicBezTo>
                    <a:cubicBezTo>
                      <a:pt x="185" y="177"/>
                      <a:pt x="185" y="177"/>
                      <a:pt x="185" y="177"/>
                    </a:cubicBezTo>
                    <a:cubicBezTo>
                      <a:pt x="184" y="176"/>
                      <a:pt x="184" y="176"/>
                      <a:pt x="184" y="176"/>
                    </a:cubicBezTo>
                    <a:cubicBezTo>
                      <a:pt x="185" y="174"/>
                      <a:pt x="185" y="174"/>
                      <a:pt x="185" y="174"/>
                    </a:cubicBezTo>
                    <a:cubicBezTo>
                      <a:pt x="190" y="173"/>
                      <a:pt x="190" y="173"/>
                      <a:pt x="190" y="173"/>
                    </a:cubicBezTo>
                    <a:cubicBezTo>
                      <a:pt x="193" y="174"/>
                      <a:pt x="193" y="174"/>
                      <a:pt x="193" y="174"/>
                    </a:cubicBezTo>
                    <a:cubicBezTo>
                      <a:pt x="192" y="173"/>
                      <a:pt x="192" y="173"/>
                      <a:pt x="192" y="173"/>
                    </a:cubicBezTo>
                    <a:cubicBezTo>
                      <a:pt x="195" y="172"/>
                      <a:pt x="195" y="172"/>
                      <a:pt x="195" y="172"/>
                    </a:cubicBezTo>
                    <a:cubicBezTo>
                      <a:pt x="195" y="172"/>
                      <a:pt x="195" y="172"/>
                      <a:pt x="195" y="172"/>
                    </a:cubicBezTo>
                    <a:cubicBezTo>
                      <a:pt x="198" y="169"/>
                      <a:pt x="198" y="169"/>
                      <a:pt x="198" y="169"/>
                    </a:cubicBezTo>
                    <a:cubicBezTo>
                      <a:pt x="209" y="169"/>
                      <a:pt x="209" y="169"/>
                      <a:pt x="209" y="169"/>
                    </a:cubicBezTo>
                    <a:cubicBezTo>
                      <a:pt x="213" y="166"/>
                      <a:pt x="213" y="166"/>
                      <a:pt x="213" y="166"/>
                    </a:cubicBezTo>
                    <a:cubicBezTo>
                      <a:pt x="213" y="164"/>
                      <a:pt x="213" y="164"/>
                      <a:pt x="213" y="164"/>
                    </a:cubicBezTo>
                    <a:cubicBezTo>
                      <a:pt x="214" y="161"/>
                      <a:pt x="214" y="161"/>
                      <a:pt x="214" y="161"/>
                    </a:cubicBezTo>
                    <a:cubicBezTo>
                      <a:pt x="216" y="158"/>
                      <a:pt x="216" y="158"/>
                      <a:pt x="216" y="158"/>
                    </a:cubicBezTo>
                    <a:cubicBezTo>
                      <a:pt x="216" y="158"/>
                      <a:pt x="216" y="158"/>
                      <a:pt x="216" y="158"/>
                    </a:cubicBezTo>
                    <a:cubicBezTo>
                      <a:pt x="216" y="158"/>
                      <a:pt x="216" y="158"/>
                      <a:pt x="216" y="158"/>
                    </a:cubicBezTo>
                    <a:cubicBezTo>
                      <a:pt x="217" y="159"/>
                      <a:pt x="217" y="159"/>
                      <a:pt x="217" y="159"/>
                    </a:cubicBezTo>
                    <a:cubicBezTo>
                      <a:pt x="219" y="159"/>
                      <a:pt x="219" y="159"/>
                      <a:pt x="219" y="159"/>
                    </a:cubicBezTo>
                    <a:cubicBezTo>
                      <a:pt x="221" y="161"/>
                      <a:pt x="221" y="161"/>
                      <a:pt x="221" y="161"/>
                    </a:cubicBezTo>
                    <a:cubicBezTo>
                      <a:pt x="221" y="161"/>
                      <a:pt x="221" y="161"/>
                      <a:pt x="221" y="161"/>
                    </a:cubicBezTo>
                    <a:cubicBezTo>
                      <a:pt x="221" y="161"/>
                      <a:pt x="221" y="161"/>
                      <a:pt x="221" y="161"/>
                    </a:cubicBezTo>
                    <a:cubicBezTo>
                      <a:pt x="221" y="167"/>
                      <a:pt x="221" y="167"/>
                      <a:pt x="221" y="167"/>
                    </a:cubicBezTo>
                    <a:cubicBezTo>
                      <a:pt x="222" y="168"/>
                      <a:pt x="222" y="168"/>
                      <a:pt x="222" y="168"/>
                    </a:cubicBezTo>
                    <a:cubicBezTo>
                      <a:pt x="223" y="168"/>
                      <a:pt x="223" y="168"/>
                      <a:pt x="223" y="168"/>
                    </a:cubicBezTo>
                    <a:cubicBezTo>
                      <a:pt x="223" y="168"/>
                      <a:pt x="223" y="168"/>
                      <a:pt x="223" y="168"/>
                    </a:cubicBezTo>
                    <a:cubicBezTo>
                      <a:pt x="224" y="169"/>
                      <a:pt x="224" y="169"/>
                      <a:pt x="224" y="169"/>
                    </a:cubicBezTo>
                    <a:cubicBezTo>
                      <a:pt x="226" y="168"/>
                      <a:pt x="226" y="168"/>
                      <a:pt x="226" y="168"/>
                    </a:cubicBezTo>
                    <a:cubicBezTo>
                      <a:pt x="227" y="168"/>
                      <a:pt x="227" y="168"/>
                      <a:pt x="227" y="168"/>
                    </a:cubicBezTo>
                    <a:cubicBezTo>
                      <a:pt x="231" y="165"/>
                      <a:pt x="231" y="165"/>
                      <a:pt x="231" y="165"/>
                    </a:cubicBezTo>
                    <a:cubicBezTo>
                      <a:pt x="231" y="165"/>
                      <a:pt x="231" y="165"/>
                      <a:pt x="231" y="165"/>
                    </a:cubicBezTo>
                    <a:cubicBezTo>
                      <a:pt x="230" y="167"/>
                      <a:pt x="230" y="167"/>
                      <a:pt x="230" y="167"/>
                    </a:cubicBezTo>
                    <a:cubicBezTo>
                      <a:pt x="230" y="167"/>
                      <a:pt x="230" y="167"/>
                      <a:pt x="230" y="167"/>
                    </a:cubicBezTo>
                    <a:cubicBezTo>
                      <a:pt x="231" y="167"/>
                      <a:pt x="231" y="167"/>
                      <a:pt x="231" y="167"/>
                    </a:cubicBezTo>
                    <a:cubicBezTo>
                      <a:pt x="234" y="167"/>
                      <a:pt x="234" y="167"/>
                      <a:pt x="234" y="167"/>
                    </a:cubicBezTo>
                    <a:cubicBezTo>
                      <a:pt x="232" y="168"/>
                      <a:pt x="232" y="168"/>
                      <a:pt x="232" y="168"/>
                    </a:cubicBezTo>
                    <a:cubicBezTo>
                      <a:pt x="232" y="169"/>
                      <a:pt x="232" y="169"/>
                      <a:pt x="232" y="169"/>
                    </a:cubicBezTo>
                    <a:cubicBezTo>
                      <a:pt x="231" y="168"/>
                      <a:pt x="231" y="168"/>
                      <a:pt x="231" y="168"/>
                    </a:cubicBezTo>
                    <a:cubicBezTo>
                      <a:pt x="228" y="170"/>
                      <a:pt x="228" y="170"/>
                      <a:pt x="228" y="170"/>
                    </a:cubicBezTo>
                    <a:cubicBezTo>
                      <a:pt x="227" y="171"/>
                      <a:pt x="227" y="171"/>
                      <a:pt x="227" y="171"/>
                    </a:cubicBezTo>
                    <a:cubicBezTo>
                      <a:pt x="227" y="171"/>
                      <a:pt x="227" y="171"/>
                      <a:pt x="227" y="171"/>
                    </a:cubicBezTo>
                    <a:cubicBezTo>
                      <a:pt x="226" y="172"/>
                      <a:pt x="226" y="172"/>
                      <a:pt x="226" y="172"/>
                    </a:cubicBezTo>
                    <a:cubicBezTo>
                      <a:pt x="227" y="176"/>
                      <a:pt x="227" y="176"/>
                      <a:pt x="227" y="176"/>
                    </a:cubicBezTo>
                    <a:cubicBezTo>
                      <a:pt x="229" y="175"/>
                      <a:pt x="229" y="175"/>
                      <a:pt x="229" y="175"/>
                    </a:cubicBezTo>
                    <a:cubicBezTo>
                      <a:pt x="232" y="172"/>
                      <a:pt x="232" y="172"/>
                      <a:pt x="232" y="172"/>
                    </a:cubicBezTo>
                    <a:cubicBezTo>
                      <a:pt x="232" y="171"/>
                      <a:pt x="232" y="171"/>
                      <a:pt x="232" y="171"/>
                    </a:cubicBezTo>
                    <a:cubicBezTo>
                      <a:pt x="235" y="170"/>
                      <a:pt x="235" y="170"/>
                      <a:pt x="235" y="170"/>
                    </a:cubicBezTo>
                    <a:cubicBezTo>
                      <a:pt x="240" y="168"/>
                      <a:pt x="240" y="168"/>
                      <a:pt x="240" y="168"/>
                    </a:cubicBezTo>
                    <a:cubicBezTo>
                      <a:pt x="242" y="168"/>
                      <a:pt x="242" y="168"/>
                      <a:pt x="242" y="168"/>
                    </a:cubicBezTo>
                    <a:cubicBezTo>
                      <a:pt x="240" y="167"/>
                      <a:pt x="240" y="167"/>
                      <a:pt x="240" y="167"/>
                    </a:cubicBezTo>
                    <a:cubicBezTo>
                      <a:pt x="240" y="166"/>
                      <a:pt x="240" y="166"/>
                      <a:pt x="240" y="166"/>
                    </a:cubicBezTo>
                    <a:cubicBezTo>
                      <a:pt x="239" y="166"/>
                      <a:pt x="239" y="166"/>
                      <a:pt x="239" y="166"/>
                    </a:cubicBezTo>
                    <a:cubicBezTo>
                      <a:pt x="239" y="165"/>
                      <a:pt x="239" y="165"/>
                      <a:pt x="239" y="165"/>
                    </a:cubicBezTo>
                    <a:cubicBezTo>
                      <a:pt x="237" y="166"/>
                      <a:pt x="237" y="166"/>
                      <a:pt x="237" y="166"/>
                    </a:cubicBezTo>
                    <a:cubicBezTo>
                      <a:pt x="233" y="165"/>
                      <a:pt x="233" y="165"/>
                      <a:pt x="233" y="165"/>
                    </a:cubicBezTo>
                    <a:cubicBezTo>
                      <a:pt x="233" y="164"/>
                      <a:pt x="233" y="164"/>
                      <a:pt x="233" y="164"/>
                    </a:cubicBezTo>
                    <a:cubicBezTo>
                      <a:pt x="231" y="163"/>
                      <a:pt x="231" y="163"/>
                      <a:pt x="231" y="163"/>
                    </a:cubicBezTo>
                    <a:cubicBezTo>
                      <a:pt x="229" y="161"/>
                      <a:pt x="229" y="161"/>
                      <a:pt x="229" y="161"/>
                    </a:cubicBezTo>
                    <a:cubicBezTo>
                      <a:pt x="230" y="160"/>
                      <a:pt x="230" y="160"/>
                      <a:pt x="230" y="160"/>
                    </a:cubicBezTo>
                    <a:cubicBezTo>
                      <a:pt x="228" y="159"/>
                      <a:pt x="228" y="159"/>
                      <a:pt x="228" y="159"/>
                    </a:cubicBezTo>
                    <a:cubicBezTo>
                      <a:pt x="230" y="158"/>
                      <a:pt x="230" y="158"/>
                      <a:pt x="230" y="158"/>
                    </a:cubicBezTo>
                    <a:cubicBezTo>
                      <a:pt x="230" y="157"/>
                      <a:pt x="230" y="157"/>
                      <a:pt x="230" y="157"/>
                    </a:cubicBezTo>
                    <a:cubicBezTo>
                      <a:pt x="229" y="156"/>
                      <a:pt x="229" y="156"/>
                      <a:pt x="229" y="156"/>
                    </a:cubicBezTo>
                    <a:cubicBezTo>
                      <a:pt x="227" y="157"/>
                      <a:pt x="227" y="157"/>
                      <a:pt x="227" y="157"/>
                    </a:cubicBezTo>
                    <a:cubicBezTo>
                      <a:pt x="225" y="155"/>
                      <a:pt x="225" y="155"/>
                      <a:pt x="225" y="155"/>
                    </a:cubicBezTo>
                    <a:cubicBezTo>
                      <a:pt x="229" y="155"/>
                      <a:pt x="229" y="155"/>
                      <a:pt x="229" y="155"/>
                    </a:cubicBezTo>
                    <a:cubicBezTo>
                      <a:pt x="232" y="153"/>
                      <a:pt x="232" y="153"/>
                      <a:pt x="232" y="153"/>
                    </a:cubicBezTo>
                    <a:cubicBezTo>
                      <a:pt x="231" y="151"/>
                      <a:pt x="231" y="151"/>
                      <a:pt x="231" y="151"/>
                    </a:cubicBezTo>
                    <a:cubicBezTo>
                      <a:pt x="228" y="149"/>
                      <a:pt x="228" y="149"/>
                      <a:pt x="228" y="149"/>
                    </a:cubicBezTo>
                    <a:cubicBezTo>
                      <a:pt x="225" y="150"/>
                      <a:pt x="225" y="150"/>
                      <a:pt x="225" y="150"/>
                    </a:cubicBezTo>
                    <a:cubicBezTo>
                      <a:pt x="220" y="152"/>
                      <a:pt x="220" y="152"/>
                      <a:pt x="220" y="152"/>
                    </a:cubicBezTo>
                    <a:cubicBezTo>
                      <a:pt x="215" y="156"/>
                      <a:pt x="215" y="156"/>
                      <a:pt x="215" y="156"/>
                    </a:cubicBezTo>
                    <a:cubicBezTo>
                      <a:pt x="214" y="158"/>
                      <a:pt x="214" y="158"/>
                      <a:pt x="214" y="158"/>
                    </a:cubicBezTo>
                    <a:cubicBezTo>
                      <a:pt x="211" y="161"/>
                      <a:pt x="211" y="161"/>
                      <a:pt x="211" y="161"/>
                    </a:cubicBezTo>
                    <a:cubicBezTo>
                      <a:pt x="213" y="158"/>
                      <a:pt x="213" y="158"/>
                      <a:pt x="213" y="158"/>
                    </a:cubicBezTo>
                    <a:cubicBezTo>
                      <a:pt x="215" y="156"/>
                      <a:pt x="215" y="156"/>
                      <a:pt x="215" y="156"/>
                    </a:cubicBezTo>
                    <a:cubicBezTo>
                      <a:pt x="215" y="154"/>
                      <a:pt x="215" y="154"/>
                      <a:pt x="215" y="154"/>
                    </a:cubicBezTo>
                    <a:cubicBezTo>
                      <a:pt x="216" y="154"/>
                      <a:pt x="216" y="154"/>
                      <a:pt x="216" y="154"/>
                    </a:cubicBezTo>
                    <a:cubicBezTo>
                      <a:pt x="218" y="151"/>
                      <a:pt x="218" y="151"/>
                      <a:pt x="218" y="151"/>
                    </a:cubicBezTo>
                    <a:cubicBezTo>
                      <a:pt x="220" y="149"/>
                      <a:pt x="220" y="149"/>
                      <a:pt x="220" y="149"/>
                    </a:cubicBezTo>
                    <a:cubicBezTo>
                      <a:pt x="222" y="149"/>
                      <a:pt x="222" y="149"/>
                      <a:pt x="222" y="149"/>
                    </a:cubicBezTo>
                    <a:cubicBezTo>
                      <a:pt x="224" y="145"/>
                      <a:pt x="224" y="145"/>
                      <a:pt x="224" y="145"/>
                    </a:cubicBezTo>
                    <a:cubicBezTo>
                      <a:pt x="233" y="145"/>
                      <a:pt x="233" y="145"/>
                      <a:pt x="233" y="145"/>
                    </a:cubicBezTo>
                    <a:cubicBezTo>
                      <a:pt x="235" y="145"/>
                      <a:pt x="235" y="145"/>
                      <a:pt x="235" y="145"/>
                    </a:cubicBezTo>
                    <a:cubicBezTo>
                      <a:pt x="239" y="145"/>
                      <a:pt x="239" y="145"/>
                      <a:pt x="239" y="145"/>
                    </a:cubicBezTo>
                    <a:cubicBezTo>
                      <a:pt x="240" y="146"/>
                      <a:pt x="240" y="146"/>
                      <a:pt x="240" y="146"/>
                    </a:cubicBezTo>
                    <a:cubicBezTo>
                      <a:pt x="243" y="145"/>
                      <a:pt x="243" y="145"/>
                      <a:pt x="243" y="145"/>
                    </a:cubicBezTo>
                    <a:cubicBezTo>
                      <a:pt x="244" y="144"/>
                      <a:pt x="244" y="144"/>
                      <a:pt x="244" y="144"/>
                    </a:cubicBezTo>
                    <a:cubicBezTo>
                      <a:pt x="244" y="145"/>
                      <a:pt x="244" y="145"/>
                      <a:pt x="244" y="145"/>
                    </a:cubicBezTo>
                    <a:cubicBezTo>
                      <a:pt x="249" y="140"/>
                      <a:pt x="249" y="140"/>
                      <a:pt x="249" y="140"/>
                    </a:cubicBezTo>
                    <a:cubicBezTo>
                      <a:pt x="254" y="139"/>
                      <a:pt x="254" y="139"/>
                      <a:pt x="254" y="139"/>
                    </a:cubicBezTo>
                    <a:cubicBezTo>
                      <a:pt x="258" y="135"/>
                      <a:pt x="258" y="135"/>
                      <a:pt x="258" y="135"/>
                    </a:cubicBezTo>
                    <a:cubicBezTo>
                      <a:pt x="257" y="131"/>
                      <a:pt x="257" y="131"/>
                      <a:pt x="257" y="131"/>
                    </a:cubicBezTo>
                    <a:cubicBezTo>
                      <a:pt x="258" y="130"/>
                      <a:pt x="258" y="130"/>
                      <a:pt x="258" y="130"/>
                    </a:cubicBezTo>
                    <a:cubicBezTo>
                      <a:pt x="257" y="128"/>
                      <a:pt x="257" y="128"/>
                      <a:pt x="257" y="128"/>
                    </a:cubicBezTo>
                    <a:cubicBezTo>
                      <a:pt x="253" y="129"/>
                      <a:pt x="253" y="129"/>
                      <a:pt x="253" y="129"/>
                    </a:cubicBezTo>
                    <a:cubicBezTo>
                      <a:pt x="253" y="125"/>
                      <a:pt x="253" y="125"/>
                      <a:pt x="253" y="125"/>
                    </a:cubicBezTo>
                    <a:cubicBezTo>
                      <a:pt x="247" y="127"/>
                      <a:pt x="247" y="127"/>
                      <a:pt x="247" y="127"/>
                    </a:cubicBezTo>
                    <a:cubicBezTo>
                      <a:pt x="243" y="130"/>
                      <a:pt x="243" y="130"/>
                      <a:pt x="243" y="130"/>
                    </a:cubicBezTo>
                    <a:cubicBezTo>
                      <a:pt x="246" y="126"/>
                      <a:pt x="246" y="126"/>
                      <a:pt x="246" y="126"/>
                    </a:cubicBezTo>
                    <a:cubicBezTo>
                      <a:pt x="251" y="124"/>
                      <a:pt x="251" y="124"/>
                      <a:pt x="251" y="124"/>
                    </a:cubicBezTo>
                    <a:cubicBezTo>
                      <a:pt x="252" y="124"/>
                      <a:pt x="252" y="124"/>
                      <a:pt x="252" y="124"/>
                    </a:cubicBezTo>
                    <a:cubicBezTo>
                      <a:pt x="252" y="123"/>
                      <a:pt x="252" y="123"/>
                      <a:pt x="252" y="123"/>
                    </a:cubicBezTo>
                    <a:cubicBezTo>
                      <a:pt x="246" y="119"/>
                      <a:pt x="246" y="119"/>
                      <a:pt x="246" y="119"/>
                    </a:cubicBezTo>
                    <a:cubicBezTo>
                      <a:pt x="243" y="119"/>
                      <a:pt x="243" y="119"/>
                      <a:pt x="243" y="119"/>
                    </a:cubicBezTo>
                    <a:cubicBezTo>
                      <a:pt x="244" y="117"/>
                      <a:pt x="244" y="117"/>
                      <a:pt x="244" y="117"/>
                    </a:cubicBezTo>
                    <a:cubicBezTo>
                      <a:pt x="241" y="116"/>
                      <a:pt x="241" y="116"/>
                      <a:pt x="241" y="116"/>
                    </a:cubicBezTo>
                    <a:cubicBezTo>
                      <a:pt x="241" y="114"/>
                      <a:pt x="241" y="114"/>
                      <a:pt x="241" y="114"/>
                    </a:cubicBezTo>
                    <a:cubicBezTo>
                      <a:pt x="239" y="114"/>
                      <a:pt x="239" y="114"/>
                      <a:pt x="239" y="114"/>
                    </a:cubicBezTo>
                    <a:cubicBezTo>
                      <a:pt x="239" y="112"/>
                      <a:pt x="239" y="112"/>
                      <a:pt x="239" y="112"/>
                    </a:cubicBezTo>
                    <a:cubicBezTo>
                      <a:pt x="236" y="111"/>
                      <a:pt x="236" y="111"/>
                      <a:pt x="236" y="111"/>
                    </a:cubicBezTo>
                    <a:cubicBezTo>
                      <a:pt x="239" y="111"/>
                      <a:pt x="239" y="111"/>
                      <a:pt x="239" y="111"/>
                    </a:cubicBezTo>
                    <a:cubicBezTo>
                      <a:pt x="240" y="109"/>
                      <a:pt x="240" y="109"/>
                      <a:pt x="240" y="109"/>
                    </a:cubicBezTo>
                    <a:cubicBezTo>
                      <a:pt x="238" y="107"/>
                      <a:pt x="238" y="107"/>
                      <a:pt x="238" y="107"/>
                    </a:cubicBezTo>
                    <a:cubicBezTo>
                      <a:pt x="239" y="106"/>
                      <a:pt x="239" y="106"/>
                      <a:pt x="239" y="106"/>
                    </a:cubicBezTo>
                    <a:cubicBezTo>
                      <a:pt x="235" y="103"/>
                      <a:pt x="235" y="103"/>
                      <a:pt x="235" y="103"/>
                    </a:cubicBezTo>
                    <a:cubicBezTo>
                      <a:pt x="237" y="102"/>
                      <a:pt x="237" y="102"/>
                      <a:pt x="237" y="102"/>
                    </a:cubicBezTo>
                    <a:cubicBezTo>
                      <a:pt x="237" y="101"/>
                      <a:pt x="237" y="101"/>
                      <a:pt x="237" y="101"/>
                    </a:cubicBezTo>
                    <a:cubicBezTo>
                      <a:pt x="234" y="101"/>
                      <a:pt x="234" y="101"/>
                      <a:pt x="234" y="101"/>
                    </a:cubicBezTo>
                    <a:cubicBezTo>
                      <a:pt x="236" y="100"/>
                      <a:pt x="236" y="100"/>
                      <a:pt x="236" y="100"/>
                    </a:cubicBezTo>
                    <a:cubicBezTo>
                      <a:pt x="235" y="98"/>
                      <a:pt x="235" y="98"/>
                      <a:pt x="235" y="98"/>
                    </a:cubicBezTo>
                    <a:cubicBezTo>
                      <a:pt x="232" y="98"/>
                      <a:pt x="232" y="98"/>
                      <a:pt x="232" y="98"/>
                    </a:cubicBezTo>
                    <a:cubicBezTo>
                      <a:pt x="234" y="96"/>
                      <a:pt x="234" y="96"/>
                      <a:pt x="234" y="96"/>
                    </a:cubicBezTo>
                    <a:cubicBezTo>
                      <a:pt x="231" y="93"/>
                      <a:pt x="231" y="93"/>
                      <a:pt x="231" y="93"/>
                    </a:cubicBezTo>
                    <a:cubicBezTo>
                      <a:pt x="231" y="90"/>
                      <a:pt x="231" y="90"/>
                      <a:pt x="231" y="90"/>
                    </a:cubicBezTo>
                    <a:cubicBezTo>
                      <a:pt x="227" y="93"/>
                      <a:pt x="227" y="93"/>
                      <a:pt x="227" y="93"/>
                    </a:cubicBezTo>
                    <a:cubicBezTo>
                      <a:pt x="229" y="95"/>
                      <a:pt x="229" y="95"/>
                      <a:pt x="229" y="95"/>
                    </a:cubicBezTo>
                    <a:cubicBezTo>
                      <a:pt x="226" y="100"/>
                      <a:pt x="226" y="100"/>
                      <a:pt x="226" y="100"/>
                    </a:cubicBezTo>
                    <a:cubicBezTo>
                      <a:pt x="225" y="99"/>
                      <a:pt x="225" y="99"/>
                      <a:pt x="225" y="99"/>
                    </a:cubicBezTo>
                    <a:cubicBezTo>
                      <a:pt x="221" y="103"/>
                      <a:pt x="221" y="103"/>
                      <a:pt x="221" y="103"/>
                    </a:cubicBezTo>
                    <a:cubicBezTo>
                      <a:pt x="220" y="101"/>
                      <a:pt x="220" y="101"/>
                      <a:pt x="220" y="101"/>
                    </a:cubicBezTo>
                    <a:cubicBezTo>
                      <a:pt x="219" y="101"/>
                      <a:pt x="219" y="101"/>
                      <a:pt x="219" y="101"/>
                    </a:cubicBezTo>
                    <a:cubicBezTo>
                      <a:pt x="219" y="98"/>
                      <a:pt x="219" y="98"/>
                      <a:pt x="219" y="98"/>
                    </a:cubicBezTo>
                    <a:cubicBezTo>
                      <a:pt x="214" y="100"/>
                      <a:pt x="214" y="100"/>
                      <a:pt x="214" y="100"/>
                    </a:cubicBezTo>
                    <a:cubicBezTo>
                      <a:pt x="217" y="97"/>
                      <a:pt x="217" y="97"/>
                      <a:pt x="217" y="97"/>
                    </a:cubicBezTo>
                    <a:cubicBezTo>
                      <a:pt x="215" y="92"/>
                      <a:pt x="215" y="92"/>
                      <a:pt x="215" y="92"/>
                    </a:cubicBezTo>
                    <a:cubicBezTo>
                      <a:pt x="216" y="91"/>
                      <a:pt x="216" y="91"/>
                      <a:pt x="216" y="91"/>
                    </a:cubicBezTo>
                    <a:cubicBezTo>
                      <a:pt x="215" y="88"/>
                      <a:pt x="215" y="88"/>
                      <a:pt x="215" y="88"/>
                    </a:cubicBezTo>
                    <a:cubicBezTo>
                      <a:pt x="216" y="86"/>
                      <a:pt x="216" y="86"/>
                      <a:pt x="216" y="86"/>
                    </a:cubicBezTo>
                    <a:cubicBezTo>
                      <a:pt x="215" y="84"/>
                      <a:pt x="215" y="84"/>
                      <a:pt x="215" y="84"/>
                    </a:cubicBezTo>
                    <a:cubicBezTo>
                      <a:pt x="214" y="86"/>
                      <a:pt x="214" y="86"/>
                      <a:pt x="214" y="86"/>
                    </a:cubicBezTo>
                    <a:cubicBezTo>
                      <a:pt x="209" y="84"/>
                      <a:pt x="209" y="84"/>
                      <a:pt x="209" y="84"/>
                    </a:cubicBezTo>
                    <a:cubicBezTo>
                      <a:pt x="207" y="79"/>
                      <a:pt x="207" y="79"/>
                      <a:pt x="207" y="79"/>
                    </a:cubicBezTo>
                    <a:cubicBezTo>
                      <a:pt x="202" y="76"/>
                      <a:pt x="202" y="76"/>
                      <a:pt x="202" y="76"/>
                    </a:cubicBezTo>
                    <a:cubicBezTo>
                      <a:pt x="199" y="78"/>
                      <a:pt x="199" y="78"/>
                      <a:pt x="199" y="78"/>
                    </a:cubicBezTo>
                    <a:cubicBezTo>
                      <a:pt x="191" y="76"/>
                      <a:pt x="191" y="76"/>
                      <a:pt x="191" y="76"/>
                    </a:cubicBezTo>
                    <a:cubicBezTo>
                      <a:pt x="189" y="78"/>
                      <a:pt x="189" y="78"/>
                      <a:pt x="189" y="78"/>
                    </a:cubicBezTo>
                    <a:cubicBezTo>
                      <a:pt x="191" y="82"/>
                      <a:pt x="191" y="82"/>
                      <a:pt x="191" y="82"/>
                    </a:cubicBezTo>
                    <a:cubicBezTo>
                      <a:pt x="191" y="82"/>
                      <a:pt x="191" y="82"/>
                      <a:pt x="191" y="82"/>
                    </a:cubicBezTo>
                    <a:cubicBezTo>
                      <a:pt x="189" y="88"/>
                      <a:pt x="189" y="88"/>
                      <a:pt x="189" y="88"/>
                    </a:cubicBezTo>
                    <a:cubicBezTo>
                      <a:pt x="190" y="88"/>
                      <a:pt x="190" y="88"/>
                      <a:pt x="190" y="88"/>
                    </a:cubicBezTo>
                    <a:cubicBezTo>
                      <a:pt x="192" y="95"/>
                      <a:pt x="192" y="95"/>
                      <a:pt x="192" y="95"/>
                    </a:cubicBezTo>
                    <a:cubicBezTo>
                      <a:pt x="189" y="95"/>
                      <a:pt x="189" y="95"/>
                      <a:pt x="189" y="95"/>
                    </a:cubicBezTo>
                    <a:cubicBezTo>
                      <a:pt x="190" y="96"/>
                      <a:pt x="190" y="96"/>
                      <a:pt x="190" y="96"/>
                    </a:cubicBezTo>
                    <a:cubicBezTo>
                      <a:pt x="187" y="98"/>
                      <a:pt x="187" y="98"/>
                      <a:pt x="187" y="98"/>
                    </a:cubicBezTo>
                    <a:cubicBezTo>
                      <a:pt x="187" y="100"/>
                      <a:pt x="187" y="100"/>
                      <a:pt x="187" y="100"/>
                    </a:cubicBezTo>
                    <a:cubicBezTo>
                      <a:pt x="191" y="102"/>
                      <a:pt x="191" y="102"/>
                      <a:pt x="191" y="102"/>
                    </a:cubicBezTo>
                    <a:cubicBezTo>
                      <a:pt x="193" y="114"/>
                      <a:pt x="193" y="114"/>
                      <a:pt x="193" y="114"/>
                    </a:cubicBezTo>
                    <a:cubicBezTo>
                      <a:pt x="194" y="113"/>
                      <a:pt x="194" y="113"/>
                      <a:pt x="194" y="113"/>
                    </a:cubicBezTo>
                    <a:cubicBezTo>
                      <a:pt x="194" y="115"/>
                      <a:pt x="194" y="115"/>
                      <a:pt x="194" y="115"/>
                    </a:cubicBezTo>
                    <a:cubicBezTo>
                      <a:pt x="193" y="115"/>
                      <a:pt x="193" y="115"/>
                      <a:pt x="193" y="115"/>
                    </a:cubicBezTo>
                    <a:cubicBezTo>
                      <a:pt x="192" y="118"/>
                      <a:pt x="192" y="118"/>
                      <a:pt x="192" y="118"/>
                    </a:cubicBezTo>
                    <a:cubicBezTo>
                      <a:pt x="184" y="123"/>
                      <a:pt x="184" y="123"/>
                      <a:pt x="184" y="123"/>
                    </a:cubicBezTo>
                    <a:cubicBezTo>
                      <a:pt x="187" y="127"/>
                      <a:pt x="187" y="127"/>
                      <a:pt x="187" y="127"/>
                    </a:cubicBezTo>
                    <a:cubicBezTo>
                      <a:pt x="187" y="133"/>
                      <a:pt x="187" y="133"/>
                      <a:pt x="187" y="133"/>
                    </a:cubicBezTo>
                    <a:cubicBezTo>
                      <a:pt x="189" y="135"/>
                      <a:pt x="189" y="135"/>
                      <a:pt x="189" y="135"/>
                    </a:cubicBezTo>
                    <a:cubicBezTo>
                      <a:pt x="186" y="137"/>
                      <a:pt x="186" y="137"/>
                      <a:pt x="186" y="137"/>
                    </a:cubicBezTo>
                    <a:cubicBezTo>
                      <a:pt x="188" y="139"/>
                      <a:pt x="188" y="139"/>
                      <a:pt x="188" y="139"/>
                    </a:cubicBezTo>
                    <a:cubicBezTo>
                      <a:pt x="187" y="140"/>
                      <a:pt x="187" y="140"/>
                      <a:pt x="187" y="140"/>
                    </a:cubicBezTo>
                    <a:cubicBezTo>
                      <a:pt x="185" y="138"/>
                      <a:pt x="185" y="138"/>
                      <a:pt x="185" y="138"/>
                    </a:cubicBezTo>
                    <a:cubicBezTo>
                      <a:pt x="184" y="140"/>
                      <a:pt x="184" y="140"/>
                      <a:pt x="184" y="140"/>
                    </a:cubicBezTo>
                    <a:cubicBezTo>
                      <a:pt x="184" y="141"/>
                      <a:pt x="184" y="141"/>
                      <a:pt x="184" y="141"/>
                    </a:cubicBezTo>
                    <a:cubicBezTo>
                      <a:pt x="182" y="140"/>
                      <a:pt x="182" y="140"/>
                      <a:pt x="182" y="140"/>
                    </a:cubicBezTo>
                    <a:cubicBezTo>
                      <a:pt x="181" y="137"/>
                      <a:pt x="181" y="137"/>
                      <a:pt x="181" y="137"/>
                    </a:cubicBezTo>
                    <a:cubicBezTo>
                      <a:pt x="179" y="136"/>
                      <a:pt x="179" y="136"/>
                      <a:pt x="179" y="136"/>
                    </a:cubicBezTo>
                    <a:cubicBezTo>
                      <a:pt x="177" y="136"/>
                      <a:pt x="177" y="136"/>
                      <a:pt x="177" y="136"/>
                    </a:cubicBezTo>
                    <a:cubicBezTo>
                      <a:pt x="179" y="135"/>
                      <a:pt x="179" y="135"/>
                      <a:pt x="179" y="135"/>
                    </a:cubicBezTo>
                    <a:cubicBezTo>
                      <a:pt x="176" y="132"/>
                      <a:pt x="176" y="132"/>
                      <a:pt x="176" y="132"/>
                    </a:cubicBezTo>
                    <a:cubicBezTo>
                      <a:pt x="177" y="129"/>
                      <a:pt x="177" y="129"/>
                      <a:pt x="177" y="129"/>
                    </a:cubicBezTo>
                    <a:cubicBezTo>
                      <a:pt x="176" y="125"/>
                      <a:pt x="176" y="125"/>
                      <a:pt x="176" y="125"/>
                    </a:cubicBezTo>
                    <a:cubicBezTo>
                      <a:pt x="177" y="122"/>
                      <a:pt x="177" y="122"/>
                      <a:pt x="177" y="122"/>
                    </a:cubicBezTo>
                    <a:cubicBezTo>
                      <a:pt x="176" y="120"/>
                      <a:pt x="176" y="120"/>
                      <a:pt x="176" y="120"/>
                    </a:cubicBezTo>
                    <a:cubicBezTo>
                      <a:pt x="174" y="119"/>
                      <a:pt x="174" y="119"/>
                      <a:pt x="174" y="119"/>
                    </a:cubicBezTo>
                    <a:cubicBezTo>
                      <a:pt x="167" y="119"/>
                      <a:pt x="167" y="119"/>
                      <a:pt x="167" y="119"/>
                    </a:cubicBezTo>
                    <a:cubicBezTo>
                      <a:pt x="167" y="118"/>
                      <a:pt x="167" y="118"/>
                      <a:pt x="167" y="118"/>
                    </a:cubicBezTo>
                    <a:cubicBezTo>
                      <a:pt x="160" y="115"/>
                      <a:pt x="160" y="115"/>
                      <a:pt x="160" y="115"/>
                    </a:cubicBezTo>
                    <a:cubicBezTo>
                      <a:pt x="158" y="113"/>
                      <a:pt x="158" y="113"/>
                      <a:pt x="158" y="113"/>
                    </a:cubicBezTo>
                    <a:cubicBezTo>
                      <a:pt x="149" y="108"/>
                      <a:pt x="149" y="108"/>
                      <a:pt x="149" y="108"/>
                    </a:cubicBezTo>
                    <a:cubicBezTo>
                      <a:pt x="145" y="110"/>
                      <a:pt x="145" y="110"/>
                      <a:pt x="145" y="110"/>
                    </a:cubicBezTo>
                    <a:cubicBezTo>
                      <a:pt x="145" y="108"/>
                      <a:pt x="145" y="108"/>
                      <a:pt x="145" y="108"/>
                    </a:cubicBezTo>
                    <a:cubicBezTo>
                      <a:pt x="144" y="106"/>
                      <a:pt x="144" y="106"/>
                      <a:pt x="144" y="106"/>
                    </a:cubicBezTo>
                    <a:cubicBezTo>
                      <a:pt x="144" y="103"/>
                      <a:pt x="144" y="103"/>
                      <a:pt x="144" y="103"/>
                    </a:cubicBezTo>
                    <a:cubicBezTo>
                      <a:pt x="143" y="100"/>
                      <a:pt x="143" y="100"/>
                      <a:pt x="143" y="100"/>
                    </a:cubicBezTo>
                    <a:cubicBezTo>
                      <a:pt x="139" y="99"/>
                      <a:pt x="139" y="99"/>
                      <a:pt x="139" y="99"/>
                    </a:cubicBezTo>
                    <a:cubicBezTo>
                      <a:pt x="137" y="97"/>
                      <a:pt x="137" y="97"/>
                      <a:pt x="137" y="97"/>
                    </a:cubicBezTo>
                    <a:cubicBezTo>
                      <a:pt x="139" y="87"/>
                      <a:pt x="139" y="87"/>
                      <a:pt x="139" y="87"/>
                    </a:cubicBezTo>
                    <a:cubicBezTo>
                      <a:pt x="140" y="84"/>
                      <a:pt x="140" y="84"/>
                      <a:pt x="140" y="84"/>
                    </a:cubicBezTo>
                    <a:cubicBezTo>
                      <a:pt x="139" y="83"/>
                      <a:pt x="139" y="83"/>
                      <a:pt x="139" y="83"/>
                    </a:cubicBezTo>
                    <a:cubicBezTo>
                      <a:pt x="142" y="81"/>
                      <a:pt x="142" y="81"/>
                      <a:pt x="142" y="81"/>
                    </a:cubicBezTo>
                    <a:cubicBezTo>
                      <a:pt x="145" y="74"/>
                      <a:pt x="145" y="74"/>
                      <a:pt x="145" y="74"/>
                    </a:cubicBezTo>
                    <a:cubicBezTo>
                      <a:pt x="151" y="73"/>
                      <a:pt x="151" y="73"/>
                      <a:pt x="151" y="73"/>
                    </a:cubicBezTo>
                    <a:cubicBezTo>
                      <a:pt x="150" y="70"/>
                      <a:pt x="150" y="70"/>
                      <a:pt x="150" y="70"/>
                    </a:cubicBezTo>
                    <a:cubicBezTo>
                      <a:pt x="145" y="67"/>
                      <a:pt x="145" y="67"/>
                      <a:pt x="145" y="67"/>
                    </a:cubicBezTo>
                    <a:cubicBezTo>
                      <a:pt x="141" y="64"/>
                      <a:pt x="141" y="64"/>
                      <a:pt x="141" y="64"/>
                    </a:cubicBezTo>
                    <a:cubicBezTo>
                      <a:pt x="146" y="67"/>
                      <a:pt x="146" y="67"/>
                      <a:pt x="146" y="67"/>
                    </a:cubicBezTo>
                    <a:cubicBezTo>
                      <a:pt x="149" y="67"/>
                      <a:pt x="149" y="67"/>
                      <a:pt x="149" y="67"/>
                    </a:cubicBezTo>
                    <a:cubicBezTo>
                      <a:pt x="151" y="69"/>
                      <a:pt x="151" y="69"/>
                      <a:pt x="151" y="69"/>
                    </a:cubicBezTo>
                    <a:cubicBezTo>
                      <a:pt x="154" y="64"/>
                      <a:pt x="154" y="64"/>
                      <a:pt x="154" y="64"/>
                    </a:cubicBezTo>
                    <a:cubicBezTo>
                      <a:pt x="158" y="65"/>
                      <a:pt x="158" y="65"/>
                      <a:pt x="158" y="65"/>
                    </a:cubicBezTo>
                    <a:cubicBezTo>
                      <a:pt x="162" y="57"/>
                      <a:pt x="162" y="57"/>
                      <a:pt x="162" y="57"/>
                    </a:cubicBezTo>
                    <a:cubicBezTo>
                      <a:pt x="156" y="56"/>
                      <a:pt x="156" y="56"/>
                      <a:pt x="156" y="56"/>
                    </a:cubicBezTo>
                    <a:cubicBezTo>
                      <a:pt x="152" y="52"/>
                      <a:pt x="152" y="52"/>
                      <a:pt x="152" y="52"/>
                    </a:cubicBezTo>
                    <a:cubicBezTo>
                      <a:pt x="155" y="52"/>
                      <a:pt x="155" y="52"/>
                      <a:pt x="155" y="52"/>
                    </a:cubicBezTo>
                    <a:cubicBezTo>
                      <a:pt x="159" y="56"/>
                      <a:pt x="159" y="56"/>
                      <a:pt x="159" y="56"/>
                    </a:cubicBezTo>
                    <a:cubicBezTo>
                      <a:pt x="162" y="55"/>
                      <a:pt x="162" y="55"/>
                      <a:pt x="162" y="55"/>
                    </a:cubicBezTo>
                    <a:cubicBezTo>
                      <a:pt x="165" y="49"/>
                      <a:pt x="165" y="49"/>
                      <a:pt x="165" y="49"/>
                    </a:cubicBezTo>
                    <a:cubicBezTo>
                      <a:pt x="163" y="48"/>
                      <a:pt x="163" y="48"/>
                      <a:pt x="163" y="48"/>
                    </a:cubicBezTo>
                    <a:cubicBezTo>
                      <a:pt x="167" y="47"/>
                      <a:pt x="167" y="47"/>
                      <a:pt x="167" y="47"/>
                    </a:cubicBezTo>
                    <a:cubicBezTo>
                      <a:pt x="168" y="49"/>
                      <a:pt x="168" y="49"/>
                      <a:pt x="168" y="49"/>
                    </a:cubicBezTo>
                    <a:cubicBezTo>
                      <a:pt x="172" y="49"/>
                      <a:pt x="172" y="49"/>
                      <a:pt x="172" y="49"/>
                    </a:cubicBezTo>
                    <a:cubicBezTo>
                      <a:pt x="171" y="46"/>
                      <a:pt x="171" y="46"/>
                      <a:pt x="171" y="46"/>
                    </a:cubicBezTo>
                    <a:cubicBezTo>
                      <a:pt x="174" y="48"/>
                      <a:pt x="174" y="48"/>
                      <a:pt x="174" y="48"/>
                    </a:cubicBezTo>
                    <a:cubicBezTo>
                      <a:pt x="179" y="43"/>
                      <a:pt x="179" y="43"/>
                      <a:pt x="179" y="43"/>
                    </a:cubicBezTo>
                    <a:cubicBezTo>
                      <a:pt x="180" y="39"/>
                      <a:pt x="180" y="39"/>
                      <a:pt x="180" y="39"/>
                    </a:cubicBezTo>
                    <a:cubicBezTo>
                      <a:pt x="177" y="36"/>
                      <a:pt x="177" y="36"/>
                      <a:pt x="177" y="36"/>
                    </a:cubicBezTo>
                    <a:cubicBezTo>
                      <a:pt x="176" y="31"/>
                      <a:pt x="176" y="31"/>
                      <a:pt x="176" y="31"/>
                    </a:cubicBezTo>
                    <a:cubicBezTo>
                      <a:pt x="178" y="32"/>
                      <a:pt x="178" y="32"/>
                      <a:pt x="178" y="32"/>
                    </a:cubicBezTo>
                    <a:cubicBezTo>
                      <a:pt x="180" y="29"/>
                      <a:pt x="180" y="29"/>
                      <a:pt x="180" y="29"/>
                    </a:cubicBezTo>
                    <a:cubicBezTo>
                      <a:pt x="178" y="28"/>
                      <a:pt x="178" y="28"/>
                      <a:pt x="178" y="28"/>
                    </a:cubicBezTo>
                    <a:cubicBezTo>
                      <a:pt x="180" y="26"/>
                      <a:pt x="180" y="26"/>
                      <a:pt x="180" y="26"/>
                    </a:cubicBezTo>
                    <a:cubicBezTo>
                      <a:pt x="176" y="25"/>
                      <a:pt x="176" y="25"/>
                      <a:pt x="176" y="25"/>
                    </a:cubicBezTo>
                    <a:cubicBezTo>
                      <a:pt x="176" y="21"/>
                      <a:pt x="176" y="21"/>
                      <a:pt x="176" y="21"/>
                    </a:cubicBezTo>
                    <a:cubicBezTo>
                      <a:pt x="172" y="21"/>
                      <a:pt x="172" y="21"/>
                      <a:pt x="172" y="21"/>
                    </a:cubicBezTo>
                    <a:cubicBezTo>
                      <a:pt x="167" y="20"/>
                      <a:pt x="167" y="20"/>
                      <a:pt x="167" y="20"/>
                    </a:cubicBezTo>
                    <a:cubicBezTo>
                      <a:pt x="167" y="25"/>
                      <a:pt x="167" y="25"/>
                      <a:pt x="167" y="25"/>
                    </a:cubicBezTo>
                    <a:cubicBezTo>
                      <a:pt x="169" y="27"/>
                      <a:pt x="169" y="27"/>
                      <a:pt x="169" y="27"/>
                    </a:cubicBezTo>
                    <a:cubicBezTo>
                      <a:pt x="168" y="29"/>
                      <a:pt x="168" y="29"/>
                      <a:pt x="168" y="29"/>
                    </a:cubicBezTo>
                    <a:cubicBezTo>
                      <a:pt x="166" y="30"/>
                      <a:pt x="166" y="30"/>
                      <a:pt x="166" y="30"/>
                    </a:cubicBezTo>
                    <a:cubicBezTo>
                      <a:pt x="165" y="36"/>
                      <a:pt x="165" y="36"/>
                      <a:pt x="165" y="36"/>
                    </a:cubicBezTo>
                    <a:cubicBezTo>
                      <a:pt x="163" y="38"/>
                      <a:pt x="163" y="38"/>
                      <a:pt x="163" y="38"/>
                    </a:cubicBezTo>
                    <a:cubicBezTo>
                      <a:pt x="161" y="42"/>
                      <a:pt x="161" y="42"/>
                      <a:pt x="161" y="42"/>
                    </a:cubicBezTo>
                    <a:cubicBezTo>
                      <a:pt x="157" y="36"/>
                      <a:pt x="157" y="36"/>
                      <a:pt x="157" y="36"/>
                    </a:cubicBezTo>
                    <a:cubicBezTo>
                      <a:pt x="158" y="32"/>
                      <a:pt x="158" y="32"/>
                      <a:pt x="158" y="32"/>
                    </a:cubicBezTo>
                    <a:cubicBezTo>
                      <a:pt x="160" y="33"/>
                      <a:pt x="160" y="33"/>
                      <a:pt x="160" y="33"/>
                    </a:cubicBezTo>
                    <a:cubicBezTo>
                      <a:pt x="158" y="28"/>
                      <a:pt x="158" y="28"/>
                      <a:pt x="158" y="28"/>
                    </a:cubicBezTo>
                    <a:cubicBezTo>
                      <a:pt x="155" y="25"/>
                      <a:pt x="155" y="25"/>
                      <a:pt x="155" y="25"/>
                    </a:cubicBezTo>
                    <a:cubicBezTo>
                      <a:pt x="152" y="33"/>
                      <a:pt x="152" y="33"/>
                      <a:pt x="152" y="33"/>
                    </a:cubicBezTo>
                    <a:cubicBezTo>
                      <a:pt x="151" y="30"/>
                      <a:pt x="151" y="30"/>
                      <a:pt x="151" y="30"/>
                    </a:cubicBezTo>
                    <a:cubicBezTo>
                      <a:pt x="151" y="29"/>
                      <a:pt x="151" y="29"/>
                      <a:pt x="151" y="29"/>
                    </a:cubicBezTo>
                    <a:cubicBezTo>
                      <a:pt x="149" y="24"/>
                      <a:pt x="149" y="24"/>
                      <a:pt x="149" y="24"/>
                    </a:cubicBezTo>
                    <a:cubicBezTo>
                      <a:pt x="150" y="24"/>
                      <a:pt x="150" y="24"/>
                      <a:pt x="150" y="24"/>
                    </a:cubicBezTo>
                    <a:cubicBezTo>
                      <a:pt x="149" y="22"/>
                      <a:pt x="149" y="22"/>
                      <a:pt x="149" y="22"/>
                    </a:cubicBezTo>
                    <a:cubicBezTo>
                      <a:pt x="147" y="23"/>
                      <a:pt x="147" y="23"/>
                      <a:pt x="147" y="23"/>
                    </a:cubicBezTo>
                    <a:cubicBezTo>
                      <a:pt x="145" y="21"/>
                      <a:pt x="145" y="21"/>
                      <a:pt x="145" y="21"/>
                    </a:cubicBezTo>
                    <a:cubicBezTo>
                      <a:pt x="146" y="19"/>
                      <a:pt x="146" y="19"/>
                      <a:pt x="146" y="19"/>
                    </a:cubicBezTo>
                    <a:cubicBezTo>
                      <a:pt x="146" y="17"/>
                      <a:pt x="146" y="17"/>
                      <a:pt x="146" y="17"/>
                    </a:cubicBezTo>
                    <a:cubicBezTo>
                      <a:pt x="148" y="16"/>
                      <a:pt x="148" y="16"/>
                      <a:pt x="148" y="16"/>
                    </a:cubicBezTo>
                    <a:cubicBezTo>
                      <a:pt x="144" y="10"/>
                      <a:pt x="144" y="10"/>
                      <a:pt x="144" y="10"/>
                    </a:cubicBezTo>
                    <a:cubicBezTo>
                      <a:pt x="144" y="7"/>
                      <a:pt x="144" y="7"/>
                      <a:pt x="144" y="7"/>
                    </a:cubicBezTo>
                    <a:cubicBezTo>
                      <a:pt x="141" y="2"/>
                      <a:pt x="141" y="2"/>
                      <a:pt x="141" y="2"/>
                    </a:cubicBezTo>
                    <a:cubicBezTo>
                      <a:pt x="139" y="3"/>
                      <a:pt x="139" y="3"/>
                      <a:pt x="139" y="3"/>
                    </a:cubicBezTo>
                    <a:cubicBezTo>
                      <a:pt x="139" y="0"/>
                      <a:pt x="139" y="0"/>
                      <a:pt x="139" y="0"/>
                    </a:cubicBezTo>
                    <a:cubicBezTo>
                      <a:pt x="137" y="0"/>
                      <a:pt x="137" y="0"/>
                      <a:pt x="137" y="0"/>
                    </a:cubicBezTo>
                    <a:cubicBezTo>
                      <a:pt x="135" y="4"/>
                      <a:pt x="135" y="4"/>
                      <a:pt x="135" y="4"/>
                    </a:cubicBezTo>
                    <a:cubicBezTo>
                      <a:pt x="136" y="7"/>
                      <a:pt x="136" y="7"/>
                      <a:pt x="136" y="7"/>
                    </a:cubicBezTo>
                    <a:cubicBezTo>
                      <a:pt x="134" y="6"/>
                      <a:pt x="134" y="6"/>
                      <a:pt x="134" y="6"/>
                    </a:cubicBezTo>
                    <a:cubicBezTo>
                      <a:pt x="133" y="11"/>
                      <a:pt x="133" y="11"/>
                      <a:pt x="133" y="11"/>
                    </a:cubicBezTo>
                    <a:cubicBezTo>
                      <a:pt x="135" y="14"/>
                      <a:pt x="135" y="14"/>
                      <a:pt x="135" y="14"/>
                    </a:cubicBezTo>
                    <a:cubicBezTo>
                      <a:pt x="133" y="17"/>
                      <a:pt x="133" y="17"/>
                      <a:pt x="133" y="17"/>
                    </a:cubicBezTo>
                    <a:cubicBezTo>
                      <a:pt x="134" y="19"/>
                      <a:pt x="134" y="19"/>
                      <a:pt x="134" y="19"/>
                    </a:cubicBezTo>
                    <a:cubicBezTo>
                      <a:pt x="141" y="23"/>
                      <a:pt x="141" y="23"/>
                      <a:pt x="141" y="23"/>
                    </a:cubicBezTo>
                    <a:cubicBezTo>
                      <a:pt x="141" y="25"/>
                      <a:pt x="141" y="25"/>
                      <a:pt x="141" y="25"/>
                    </a:cubicBezTo>
                    <a:cubicBezTo>
                      <a:pt x="141" y="24"/>
                      <a:pt x="141" y="24"/>
                      <a:pt x="141" y="24"/>
                    </a:cubicBezTo>
                    <a:cubicBezTo>
                      <a:pt x="138" y="29"/>
                      <a:pt x="138" y="29"/>
                      <a:pt x="138" y="29"/>
                    </a:cubicBezTo>
                    <a:cubicBezTo>
                      <a:pt x="140" y="29"/>
                      <a:pt x="140" y="29"/>
                      <a:pt x="140" y="29"/>
                    </a:cubicBezTo>
                    <a:cubicBezTo>
                      <a:pt x="141" y="27"/>
                      <a:pt x="141" y="27"/>
                      <a:pt x="141" y="27"/>
                    </a:cubicBezTo>
                    <a:cubicBezTo>
                      <a:pt x="142" y="31"/>
                      <a:pt x="142" y="31"/>
                      <a:pt x="142" y="31"/>
                    </a:cubicBezTo>
                    <a:cubicBezTo>
                      <a:pt x="138" y="35"/>
                      <a:pt x="138" y="35"/>
                      <a:pt x="138" y="35"/>
                    </a:cubicBezTo>
                    <a:cubicBezTo>
                      <a:pt x="136" y="35"/>
                      <a:pt x="136" y="35"/>
                      <a:pt x="136" y="35"/>
                    </a:cubicBezTo>
                    <a:cubicBezTo>
                      <a:pt x="136" y="41"/>
                      <a:pt x="136" y="41"/>
                      <a:pt x="136" y="41"/>
                    </a:cubicBezTo>
                    <a:cubicBezTo>
                      <a:pt x="133" y="39"/>
                      <a:pt x="133" y="39"/>
                      <a:pt x="133" y="39"/>
                    </a:cubicBezTo>
                    <a:cubicBezTo>
                      <a:pt x="134" y="33"/>
                      <a:pt x="134" y="33"/>
                      <a:pt x="134" y="33"/>
                    </a:cubicBezTo>
                    <a:cubicBezTo>
                      <a:pt x="133" y="35"/>
                      <a:pt x="133" y="35"/>
                      <a:pt x="133" y="35"/>
                    </a:cubicBezTo>
                    <a:cubicBezTo>
                      <a:pt x="130" y="31"/>
                      <a:pt x="130" y="31"/>
                      <a:pt x="130" y="31"/>
                    </a:cubicBezTo>
                    <a:cubicBezTo>
                      <a:pt x="126" y="33"/>
                      <a:pt x="126" y="33"/>
                      <a:pt x="126" y="33"/>
                    </a:cubicBezTo>
                    <a:cubicBezTo>
                      <a:pt x="129" y="37"/>
                      <a:pt x="129" y="37"/>
                      <a:pt x="129" y="37"/>
                    </a:cubicBezTo>
                    <a:cubicBezTo>
                      <a:pt x="131" y="36"/>
                      <a:pt x="131" y="36"/>
                      <a:pt x="131" y="36"/>
                    </a:cubicBezTo>
                    <a:cubicBezTo>
                      <a:pt x="130" y="39"/>
                      <a:pt x="130" y="39"/>
                      <a:pt x="130" y="39"/>
                    </a:cubicBezTo>
                    <a:cubicBezTo>
                      <a:pt x="129" y="38"/>
                      <a:pt x="129" y="38"/>
                      <a:pt x="129" y="38"/>
                    </a:cubicBezTo>
                    <a:cubicBezTo>
                      <a:pt x="126" y="35"/>
                      <a:pt x="126" y="35"/>
                      <a:pt x="126" y="35"/>
                    </a:cubicBezTo>
                    <a:cubicBezTo>
                      <a:pt x="127" y="37"/>
                      <a:pt x="127" y="37"/>
                      <a:pt x="127" y="37"/>
                    </a:cubicBezTo>
                    <a:cubicBezTo>
                      <a:pt x="121" y="37"/>
                      <a:pt x="121" y="37"/>
                      <a:pt x="121" y="37"/>
                    </a:cubicBezTo>
                    <a:cubicBezTo>
                      <a:pt x="115" y="38"/>
                      <a:pt x="115" y="38"/>
                      <a:pt x="115" y="38"/>
                    </a:cubicBezTo>
                    <a:cubicBezTo>
                      <a:pt x="111" y="34"/>
                      <a:pt x="111" y="34"/>
                      <a:pt x="111" y="34"/>
                    </a:cubicBezTo>
                    <a:cubicBezTo>
                      <a:pt x="111" y="35"/>
                      <a:pt x="111" y="35"/>
                      <a:pt x="111" y="35"/>
                    </a:cubicBezTo>
                    <a:cubicBezTo>
                      <a:pt x="108" y="35"/>
                      <a:pt x="108" y="35"/>
                      <a:pt x="108" y="35"/>
                    </a:cubicBezTo>
                    <a:cubicBezTo>
                      <a:pt x="105" y="31"/>
                      <a:pt x="105" y="31"/>
                      <a:pt x="105" y="31"/>
                    </a:cubicBezTo>
                    <a:cubicBezTo>
                      <a:pt x="106" y="31"/>
                      <a:pt x="106" y="31"/>
                      <a:pt x="106" y="31"/>
                    </a:cubicBezTo>
                    <a:cubicBezTo>
                      <a:pt x="103" y="27"/>
                      <a:pt x="103" y="27"/>
                      <a:pt x="103" y="27"/>
                    </a:cubicBezTo>
                    <a:cubicBezTo>
                      <a:pt x="99" y="30"/>
                      <a:pt x="99" y="30"/>
                      <a:pt x="99" y="30"/>
                    </a:cubicBezTo>
                    <a:cubicBezTo>
                      <a:pt x="97" y="30"/>
                      <a:pt x="97" y="30"/>
                      <a:pt x="97" y="30"/>
                    </a:cubicBezTo>
                    <a:cubicBezTo>
                      <a:pt x="95" y="33"/>
                      <a:pt x="95" y="33"/>
                      <a:pt x="95" y="33"/>
                    </a:cubicBezTo>
                    <a:cubicBezTo>
                      <a:pt x="98" y="34"/>
                      <a:pt x="98" y="34"/>
                      <a:pt x="98" y="34"/>
                    </a:cubicBezTo>
                    <a:cubicBezTo>
                      <a:pt x="99" y="33"/>
                      <a:pt x="99" y="33"/>
                      <a:pt x="99" y="33"/>
                    </a:cubicBezTo>
                    <a:cubicBezTo>
                      <a:pt x="98" y="32"/>
                      <a:pt x="98" y="32"/>
                      <a:pt x="98" y="32"/>
                    </a:cubicBezTo>
                    <a:cubicBezTo>
                      <a:pt x="102" y="32"/>
                      <a:pt x="102" y="32"/>
                      <a:pt x="102" y="32"/>
                    </a:cubicBezTo>
                    <a:cubicBezTo>
                      <a:pt x="102" y="30"/>
                      <a:pt x="102" y="30"/>
                      <a:pt x="102" y="30"/>
                    </a:cubicBezTo>
                    <a:cubicBezTo>
                      <a:pt x="104" y="30"/>
                      <a:pt x="104" y="30"/>
                      <a:pt x="104" y="30"/>
                    </a:cubicBezTo>
                    <a:cubicBezTo>
                      <a:pt x="102" y="34"/>
                      <a:pt x="102" y="34"/>
                      <a:pt x="102" y="34"/>
                    </a:cubicBezTo>
                    <a:cubicBezTo>
                      <a:pt x="99" y="35"/>
                      <a:pt x="99" y="35"/>
                      <a:pt x="99" y="35"/>
                    </a:cubicBezTo>
                    <a:cubicBezTo>
                      <a:pt x="98" y="37"/>
                      <a:pt x="98" y="37"/>
                      <a:pt x="98" y="37"/>
                    </a:cubicBezTo>
                    <a:cubicBezTo>
                      <a:pt x="99" y="38"/>
                      <a:pt x="99" y="38"/>
                      <a:pt x="99" y="38"/>
                    </a:cubicBezTo>
                    <a:cubicBezTo>
                      <a:pt x="99" y="40"/>
                      <a:pt x="99" y="40"/>
                      <a:pt x="99" y="40"/>
                    </a:cubicBezTo>
                    <a:cubicBezTo>
                      <a:pt x="100" y="44"/>
                      <a:pt x="100" y="44"/>
                      <a:pt x="100" y="44"/>
                    </a:cubicBezTo>
                    <a:cubicBezTo>
                      <a:pt x="98" y="45"/>
                      <a:pt x="98" y="45"/>
                      <a:pt x="98" y="45"/>
                    </a:cubicBezTo>
                    <a:cubicBezTo>
                      <a:pt x="97" y="43"/>
                      <a:pt x="97" y="43"/>
                      <a:pt x="97" y="43"/>
                    </a:cubicBezTo>
                    <a:cubicBezTo>
                      <a:pt x="98" y="42"/>
                      <a:pt x="98" y="42"/>
                      <a:pt x="98" y="42"/>
                    </a:cubicBezTo>
                    <a:cubicBezTo>
                      <a:pt x="96" y="38"/>
                      <a:pt x="96" y="38"/>
                      <a:pt x="96" y="38"/>
                    </a:cubicBezTo>
                    <a:cubicBezTo>
                      <a:pt x="95" y="39"/>
                      <a:pt x="95" y="39"/>
                      <a:pt x="95" y="39"/>
                    </a:cubicBezTo>
                    <a:cubicBezTo>
                      <a:pt x="95" y="37"/>
                      <a:pt x="95" y="37"/>
                      <a:pt x="95" y="37"/>
                    </a:cubicBezTo>
                    <a:cubicBezTo>
                      <a:pt x="93" y="37"/>
                      <a:pt x="93" y="37"/>
                      <a:pt x="93" y="37"/>
                    </a:cubicBezTo>
                    <a:cubicBezTo>
                      <a:pt x="91" y="35"/>
                      <a:pt x="91" y="35"/>
                      <a:pt x="91" y="35"/>
                    </a:cubicBezTo>
                    <a:cubicBezTo>
                      <a:pt x="89" y="37"/>
                      <a:pt x="89" y="37"/>
                      <a:pt x="89" y="37"/>
                    </a:cubicBezTo>
                    <a:cubicBezTo>
                      <a:pt x="83" y="38"/>
                      <a:pt x="83" y="38"/>
                      <a:pt x="83" y="38"/>
                    </a:cubicBezTo>
                    <a:cubicBezTo>
                      <a:pt x="75" y="36"/>
                      <a:pt x="75" y="36"/>
                      <a:pt x="75" y="36"/>
                    </a:cubicBezTo>
                    <a:cubicBezTo>
                      <a:pt x="75" y="35"/>
                      <a:pt x="75" y="35"/>
                      <a:pt x="75" y="35"/>
                    </a:cubicBezTo>
                    <a:cubicBezTo>
                      <a:pt x="76" y="33"/>
                      <a:pt x="76" y="33"/>
                      <a:pt x="76" y="33"/>
                    </a:cubicBezTo>
                    <a:cubicBezTo>
                      <a:pt x="78" y="33"/>
                      <a:pt x="78" y="33"/>
                      <a:pt x="78" y="33"/>
                    </a:cubicBezTo>
                    <a:cubicBezTo>
                      <a:pt x="78" y="33"/>
                      <a:pt x="78" y="33"/>
                      <a:pt x="78" y="33"/>
                    </a:cubicBezTo>
                    <a:cubicBezTo>
                      <a:pt x="79" y="32"/>
                      <a:pt x="79" y="32"/>
                      <a:pt x="79" y="32"/>
                    </a:cubicBezTo>
                    <a:cubicBezTo>
                      <a:pt x="77" y="28"/>
                      <a:pt x="77" y="28"/>
                      <a:pt x="77" y="28"/>
                    </a:cubicBezTo>
                    <a:cubicBezTo>
                      <a:pt x="74" y="27"/>
                      <a:pt x="74" y="27"/>
                      <a:pt x="74" y="27"/>
                    </a:cubicBezTo>
                    <a:cubicBezTo>
                      <a:pt x="73" y="27"/>
                      <a:pt x="73" y="27"/>
                      <a:pt x="73" y="27"/>
                    </a:cubicBezTo>
                    <a:cubicBezTo>
                      <a:pt x="73" y="28"/>
                      <a:pt x="73" y="28"/>
                      <a:pt x="73" y="28"/>
                    </a:cubicBezTo>
                    <a:cubicBezTo>
                      <a:pt x="70" y="28"/>
                      <a:pt x="70" y="28"/>
                      <a:pt x="70" y="28"/>
                    </a:cubicBezTo>
                    <a:cubicBezTo>
                      <a:pt x="65" y="25"/>
                      <a:pt x="65" y="25"/>
                      <a:pt x="65" y="25"/>
                    </a:cubicBezTo>
                    <a:cubicBezTo>
                      <a:pt x="60" y="24"/>
                      <a:pt x="60" y="24"/>
                      <a:pt x="60" y="24"/>
                    </a:cubicBezTo>
                    <a:cubicBezTo>
                      <a:pt x="57" y="20"/>
                      <a:pt x="57" y="20"/>
                      <a:pt x="57" y="20"/>
                    </a:cubicBezTo>
                    <a:cubicBezTo>
                      <a:pt x="52" y="20"/>
                      <a:pt x="52" y="20"/>
                      <a:pt x="52" y="20"/>
                    </a:cubicBezTo>
                    <a:cubicBezTo>
                      <a:pt x="51" y="23"/>
                      <a:pt x="51" y="23"/>
                      <a:pt x="51" y="23"/>
                    </a:cubicBezTo>
                    <a:cubicBezTo>
                      <a:pt x="50" y="24"/>
                      <a:pt x="50" y="24"/>
                      <a:pt x="50" y="24"/>
                    </a:cubicBezTo>
                    <a:cubicBezTo>
                      <a:pt x="47" y="24"/>
                      <a:pt x="47" y="24"/>
                      <a:pt x="47" y="24"/>
                    </a:cubicBezTo>
                    <a:cubicBezTo>
                      <a:pt x="49" y="21"/>
                      <a:pt x="49" y="21"/>
                      <a:pt x="49" y="21"/>
                    </a:cubicBezTo>
                    <a:cubicBezTo>
                      <a:pt x="48" y="21"/>
                      <a:pt x="48" y="21"/>
                      <a:pt x="48" y="21"/>
                    </a:cubicBezTo>
                    <a:cubicBezTo>
                      <a:pt x="48" y="18"/>
                      <a:pt x="48" y="18"/>
                      <a:pt x="48" y="18"/>
                    </a:cubicBezTo>
                    <a:cubicBezTo>
                      <a:pt x="47" y="18"/>
                      <a:pt x="47" y="18"/>
                      <a:pt x="47" y="18"/>
                    </a:cubicBezTo>
                    <a:cubicBezTo>
                      <a:pt x="46" y="18"/>
                      <a:pt x="46" y="18"/>
                      <a:pt x="46" y="18"/>
                    </a:cubicBezTo>
                    <a:cubicBezTo>
                      <a:pt x="46" y="19"/>
                      <a:pt x="46" y="19"/>
                      <a:pt x="46" y="19"/>
                    </a:cubicBezTo>
                    <a:cubicBezTo>
                      <a:pt x="45" y="20"/>
                      <a:pt x="45" y="20"/>
                      <a:pt x="45" y="20"/>
                    </a:cubicBezTo>
                    <a:cubicBezTo>
                      <a:pt x="46" y="21"/>
                      <a:pt x="46" y="21"/>
                      <a:pt x="46" y="21"/>
                    </a:cubicBezTo>
                    <a:cubicBezTo>
                      <a:pt x="45" y="21"/>
                      <a:pt x="45" y="21"/>
                      <a:pt x="45" y="21"/>
                    </a:cubicBezTo>
                    <a:cubicBezTo>
                      <a:pt x="45" y="22"/>
                      <a:pt x="45" y="22"/>
                      <a:pt x="45" y="22"/>
                    </a:cubicBezTo>
                    <a:cubicBezTo>
                      <a:pt x="44" y="23"/>
                      <a:pt x="44" y="23"/>
                      <a:pt x="44" y="23"/>
                    </a:cubicBezTo>
                    <a:cubicBezTo>
                      <a:pt x="45" y="23"/>
                      <a:pt x="45" y="23"/>
                      <a:pt x="45" y="23"/>
                    </a:cubicBezTo>
                    <a:cubicBezTo>
                      <a:pt x="44" y="24"/>
                      <a:pt x="44" y="24"/>
                      <a:pt x="44" y="24"/>
                    </a:cubicBezTo>
                    <a:cubicBezTo>
                      <a:pt x="41" y="22"/>
                      <a:pt x="41" y="22"/>
                      <a:pt x="41" y="22"/>
                    </a:cubicBezTo>
                    <a:cubicBezTo>
                      <a:pt x="40" y="18"/>
                      <a:pt x="40" y="18"/>
                      <a:pt x="40" y="18"/>
                    </a:cubicBezTo>
                    <a:cubicBezTo>
                      <a:pt x="39" y="15"/>
                      <a:pt x="39" y="15"/>
                      <a:pt x="39" y="15"/>
                    </a:cubicBezTo>
                    <a:cubicBezTo>
                      <a:pt x="36" y="13"/>
                      <a:pt x="36" y="13"/>
                      <a:pt x="36" y="13"/>
                    </a:cubicBezTo>
                    <a:cubicBezTo>
                      <a:pt x="37" y="16"/>
                      <a:pt x="37" y="16"/>
                      <a:pt x="37" y="16"/>
                    </a:cubicBezTo>
                    <a:cubicBezTo>
                      <a:pt x="38" y="16"/>
                      <a:pt x="38" y="16"/>
                      <a:pt x="38" y="16"/>
                    </a:cubicBezTo>
                    <a:cubicBezTo>
                      <a:pt x="35" y="17"/>
                      <a:pt x="35" y="17"/>
                      <a:pt x="35" y="17"/>
                    </a:cubicBezTo>
                    <a:cubicBezTo>
                      <a:pt x="33" y="21"/>
                      <a:pt x="33" y="21"/>
                      <a:pt x="33" y="21"/>
                    </a:cubicBezTo>
                    <a:cubicBezTo>
                      <a:pt x="34" y="19"/>
                      <a:pt x="34" y="19"/>
                      <a:pt x="34" y="19"/>
                    </a:cubicBezTo>
                    <a:cubicBezTo>
                      <a:pt x="30" y="21"/>
                      <a:pt x="30" y="21"/>
                      <a:pt x="30" y="21"/>
                    </a:cubicBezTo>
                    <a:cubicBezTo>
                      <a:pt x="27" y="25"/>
                      <a:pt x="27" y="25"/>
                      <a:pt x="27" y="25"/>
                    </a:cubicBezTo>
                    <a:cubicBezTo>
                      <a:pt x="27" y="23"/>
                      <a:pt x="27" y="23"/>
                      <a:pt x="27" y="23"/>
                    </a:cubicBezTo>
                    <a:cubicBezTo>
                      <a:pt x="21" y="27"/>
                      <a:pt x="21" y="27"/>
                      <a:pt x="21" y="27"/>
                    </a:cubicBezTo>
                    <a:cubicBezTo>
                      <a:pt x="21" y="27"/>
                      <a:pt x="24" y="22"/>
                      <a:pt x="24" y="22"/>
                    </a:cubicBezTo>
                    <a:cubicBezTo>
                      <a:pt x="25" y="22"/>
                      <a:pt x="28" y="22"/>
                      <a:pt x="28" y="22"/>
                    </a:cubicBezTo>
                    <a:cubicBezTo>
                      <a:pt x="32" y="17"/>
                      <a:pt x="32" y="17"/>
                      <a:pt x="32" y="17"/>
                    </a:cubicBezTo>
                    <a:cubicBezTo>
                      <a:pt x="32" y="16"/>
                      <a:pt x="32" y="16"/>
                      <a:pt x="32" y="16"/>
                    </a:cubicBezTo>
                    <a:cubicBezTo>
                      <a:pt x="28" y="17"/>
                      <a:pt x="28" y="17"/>
                      <a:pt x="28" y="17"/>
                    </a:cubicBezTo>
                    <a:cubicBezTo>
                      <a:pt x="23" y="21"/>
                      <a:pt x="23" y="21"/>
                      <a:pt x="23" y="21"/>
                    </a:cubicBezTo>
                    <a:cubicBezTo>
                      <a:pt x="22" y="21"/>
                      <a:pt x="22" y="21"/>
                      <a:pt x="22" y="21"/>
                    </a:cubicBezTo>
                    <a:cubicBezTo>
                      <a:pt x="17" y="27"/>
                      <a:pt x="17" y="27"/>
                      <a:pt x="17" y="27"/>
                    </a:cubicBezTo>
                    <a:cubicBezTo>
                      <a:pt x="18" y="31"/>
                      <a:pt x="18" y="31"/>
                      <a:pt x="18" y="31"/>
                    </a:cubicBezTo>
                    <a:cubicBezTo>
                      <a:pt x="16" y="28"/>
                      <a:pt x="16" y="28"/>
                      <a:pt x="16" y="28"/>
                    </a:cubicBezTo>
                    <a:cubicBezTo>
                      <a:pt x="14" y="28"/>
                      <a:pt x="14" y="28"/>
                      <a:pt x="14" y="28"/>
                    </a:cubicBezTo>
                    <a:cubicBezTo>
                      <a:pt x="14" y="30"/>
                      <a:pt x="14" y="30"/>
                      <a:pt x="14" y="30"/>
                    </a:cubicBezTo>
                    <a:cubicBezTo>
                      <a:pt x="11" y="27"/>
                      <a:pt x="11" y="27"/>
                      <a:pt x="11" y="27"/>
                    </a:cubicBezTo>
                    <a:cubicBezTo>
                      <a:pt x="8" y="27"/>
                      <a:pt x="8" y="27"/>
                      <a:pt x="8" y="27"/>
                    </a:cubicBezTo>
                    <a:cubicBezTo>
                      <a:pt x="2" y="22"/>
                      <a:pt x="2" y="22"/>
                      <a:pt x="2" y="22"/>
                    </a:cubicBezTo>
                    <a:cubicBezTo>
                      <a:pt x="0" y="21"/>
                      <a:pt x="0" y="21"/>
                      <a:pt x="0" y="21"/>
                    </a:cubicBezTo>
                    <a:cubicBezTo>
                      <a:pt x="0" y="91"/>
                      <a:pt x="0" y="91"/>
                      <a:pt x="0" y="91"/>
                    </a:cubicBezTo>
                    <a:cubicBezTo>
                      <a:pt x="0" y="91"/>
                      <a:pt x="0" y="91"/>
                      <a:pt x="0" y="91"/>
                    </a:cubicBezTo>
                    <a:lnTo>
                      <a:pt x="3" y="90"/>
                    </a:lnTo>
                    <a:close/>
                    <a:moveTo>
                      <a:pt x="124" y="110"/>
                    </a:moveTo>
                    <a:cubicBezTo>
                      <a:pt x="125" y="110"/>
                      <a:pt x="125" y="110"/>
                      <a:pt x="125" y="110"/>
                    </a:cubicBezTo>
                    <a:cubicBezTo>
                      <a:pt x="127" y="108"/>
                      <a:pt x="127" y="108"/>
                      <a:pt x="127" y="108"/>
                    </a:cubicBezTo>
                    <a:cubicBezTo>
                      <a:pt x="127" y="107"/>
                      <a:pt x="127" y="107"/>
                      <a:pt x="127" y="107"/>
                    </a:cubicBezTo>
                    <a:cubicBezTo>
                      <a:pt x="128" y="106"/>
                      <a:pt x="128" y="106"/>
                      <a:pt x="128" y="106"/>
                    </a:cubicBezTo>
                    <a:cubicBezTo>
                      <a:pt x="127" y="107"/>
                      <a:pt x="127" y="107"/>
                      <a:pt x="127" y="107"/>
                    </a:cubicBezTo>
                    <a:cubicBezTo>
                      <a:pt x="131" y="108"/>
                      <a:pt x="131" y="108"/>
                      <a:pt x="131" y="108"/>
                    </a:cubicBezTo>
                    <a:cubicBezTo>
                      <a:pt x="131" y="108"/>
                      <a:pt x="131" y="108"/>
                      <a:pt x="131" y="108"/>
                    </a:cubicBezTo>
                    <a:cubicBezTo>
                      <a:pt x="129" y="108"/>
                      <a:pt x="129" y="108"/>
                      <a:pt x="129" y="108"/>
                    </a:cubicBezTo>
                    <a:cubicBezTo>
                      <a:pt x="128" y="109"/>
                      <a:pt x="128" y="109"/>
                      <a:pt x="128" y="109"/>
                    </a:cubicBezTo>
                    <a:cubicBezTo>
                      <a:pt x="127" y="109"/>
                      <a:pt x="127" y="109"/>
                      <a:pt x="127" y="109"/>
                    </a:cubicBezTo>
                    <a:cubicBezTo>
                      <a:pt x="124" y="112"/>
                      <a:pt x="124" y="112"/>
                      <a:pt x="124" y="112"/>
                    </a:cubicBezTo>
                    <a:cubicBezTo>
                      <a:pt x="124" y="112"/>
                      <a:pt x="124" y="112"/>
                      <a:pt x="124" y="112"/>
                    </a:cubicBezTo>
                    <a:cubicBezTo>
                      <a:pt x="123" y="112"/>
                      <a:pt x="123" y="112"/>
                      <a:pt x="123" y="112"/>
                    </a:cubicBezTo>
                    <a:cubicBezTo>
                      <a:pt x="123" y="112"/>
                      <a:pt x="124" y="110"/>
                      <a:pt x="124" y="110"/>
                    </a:cubicBezTo>
                    <a:close/>
                    <a:moveTo>
                      <a:pt x="119" y="129"/>
                    </a:moveTo>
                    <a:cubicBezTo>
                      <a:pt x="121" y="128"/>
                      <a:pt x="121" y="128"/>
                      <a:pt x="121" y="128"/>
                    </a:cubicBezTo>
                    <a:cubicBezTo>
                      <a:pt x="123" y="130"/>
                      <a:pt x="123" y="130"/>
                      <a:pt x="123" y="130"/>
                    </a:cubicBezTo>
                    <a:cubicBezTo>
                      <a:pt x="124" y="130"/>
                      <a:pt x="124" y="130"/>
                      <a:pt x="124" y="130"/>
                    </a:cubicBezTo>
                    <a:cubicBezTo>
                      <a:pt x="126" y="127"/>
                      <a:pt x="126" y="127"/>
                      <a:pt x="126" y="127"/>
                    </a:cubicBezTo>
                    <a:cubicBezTo>
                      <a:pt x="129" y="128"/>
                      <a:pt x="129" y="128"/>
                      <a:pt x="129" y="128"/>
                    </a:cubicBezTo>
                    <a:cubicBezTo>
                      <a:pt x="128" y="127"/>
                      <a:pt x="128" y="127"/>
                      <a:pt x="128" y="127"/>
                    </a:cubicBezTo>
                    <a:cubicBezTo>
                      <a:pt x="128" y="125"/>
                      <a:pt x="128" y="125"/>
                      <a:pt x="128" y="125"/>
                    </a:cubicBezTo>
                    <a:cubicBezTo>
                      <a:pt x="127" y="124"/>
                      <a:pt x="127" y="124"/>
                      <a:pt x="127" y="124"/>
                    </a:cubicBezTo>
                    <a:cubicBezTo>
                      <a:pt x="129" y="124"/>
                      <a:pt x="129" y="124"/>
                      <a:pt x="129" y="124"/>
                    </a:cubicBezTo>
                    <a:cubicBezTo>
                      <a:pt x="128" y="126"/>
                      <a:pt x="128" y="126"/>
                      <a:pt x="128" y="126"/>
                    </a:cubicBezTo>
                    <a:cubicBezTo>
                      <a:pt x="129" y="126"/>
                      <a:pt x="129" y="126"/>
                      <a:pt x="129" y="126"/>
                    </a:cubicBezTo>
                    <a:cubicBezTo>
                      <a:pt x="129" y="127"/>
                      <a:pt x="129" y="127"/>
                      <a:pt x="129" y="127"/>
                    </a:cubicBezTo>
                    <a:cubicBezTo>
                      <a:pt x="130" y="130"/>
                      <a:pt x="130" y="130"/>
                      <a:pt x="130" y="130"/>
                    </a:cubicBezTo>
                    <a:cubicBezTo>
                      <a:pt x="131" y="131"/>
                      <a:pt x="131" y="131"/>
                      <a:pt x="131" y="131"/>
                    </a:cubicBezTo>
                    <a:cubicBezTo>
                      <a:pt x="131" y="135"/>
                      <a:pt x="131" y="135"/>
                      <a:pt x="131" y="135"/>
                    </a:cubicBezTo>
                    <a:cubicBezTo>
                      <a:pt x="134" y="140"/>
                      <a:pt x="134" y="140"/>
                      <a:pt x="134" y="140"/>
                    </a:cubicBezTo>
                    <a:cubicBezTo>
                      <a:pt x="134" y="143"/>
                      <a:pt x="134" y="143"/>
                      <a:pt x="134" y="143"/>
                    </a:cubicBezTo>
                    <a:cubicBezTo>
                      <a:pt x="132" y="146"/>
                      <a:pt x="132" y="146"/>
                      <a:pt x="132" y="146"/>
                    </a:cubicBezTo>
                    <a:cubicBezTo>
                      <a:pt x="132" y="138"/>
                      <a:pt x="132" y="138"/>
                      <a:pt x="132" y="138"/>
                    </a:cubicBezTo>
                    <a:cubicBezTo>
                      <a:pt x="131" y="139"/>
                      <a:pt x="131" y="139"/>
                      <a:pt x="131" y="139"/>
                    </a:cubicBezTo>
                    <a:cubicBezTo>
                      <a:pt x="130" y="136"/>
                      <a:pt x="130" y="136"/>
                      <a:pt x="130" y="136"/>
                    </a:cubicBezTo>
                    <a:cubicBezTo>
                      <a:pt x="129" y="137"/>
                      <a:pt x="129" y="137"/>
                      <a:pt x="129" y="137"/>
                    </a:cubicBezTo>
                    <a:cubicBezTo>
                      <a:pt x="126" y="133"/>
                      <a:pt x="126" y="133"/>
                      <a:pt x="126" y="133"/>
                    </a:cubicBezTo>
                    <a:cubicBezTo>
                      <a:pt x="127" y="131"/>
                      <a:pt x="127" y="131"/>
                      <a:pt x="127" y="131"/>
                    </a:cubicBezTo>
                    <a:cubicBezTo>
                      <a:pt x="122" y="131"/>
                      <a:pt x="122" y="131"/>
                      <a:pt x="122" y="131"/>
                    </a:cubicBezTo>
                    <a:cubicBezTo>
                      <a:pt x="123" y="132"/>
                      <a:pt x="123" y="132"/>
                      <a:pt x="123" y="132"/>
                    </a:cubicBezTo>
                    <a:cubicBezTo>
                      <a:pt x="123" y="135"/>
                      <a:pt x="123" y="135"/>
                      <a:pt x="123" y="135"/>
                    </a:cubicBezTo>
                    <a:cubicBezTo>
                      <a:pt x="123" y="137"/>
                      <a:pt x="123" y="137"/>
                      <a:pt x="123" y="137"/>
                    </a:cubicBezTo>
                    <a:cubicBezTo>
                      <a:pt x="125" y="137"/>
                      <a:pt x="125" y="137"/>
                      <a:pt x="125" y="137"/>
                    </a:cubicBezTo>
                    <a:cubicBezTo>
                      <a:pt x="127" y="140"/>
                      <a:pt x="127" y="140"/>
                      <a:pt x="127" y="140"/>
                    </a:cubicBezTo>
                    <a:cubicBezTo>
                      <a:pt x="126" y="141"/>
                      <a:pt x="126" y="141"/>
                      <a:pt x="126" y="141"/>
                    </a:cubicBezTo>
                    <a:cubicBezTo>
                      <a:pt x="129" y="144"/>
                      <a:pt x="129" y="144"/>
                      <a:pt x="129" y="144"/>
                    </a:cubicBezTo>
                    <a:cubicBezTo>
                      <a:pt x="127" y="145"/>
                      <a:pt x="127" y="145"/>
                      <a:pt x="127" y="145"/>
                    </a:cubicBezTo>
                    <a:cubicBezTo>
                      <a:pt x="125" y="139"/>
                      <a:pt x="125" y="139"/>
                      <a:pt x="125" y="139"/>
                    </a:cubicBezTo>
                    <a:cubicBezTo>
                      <a:pt x="122" y="138"/>
                      <a:pt x="122" y="138"/>
                      <a:pt x="122" y="138"/>
                    </a:cubicBezTo>
                    <a:cubicBezTo>
                      <a:pt x="122" y="132"/>
                      <a:pt x="122" y="132"/>
                      <a:pt x="122" y="132"/>
                    </a:cubicBezTo>
                    <a:cubicBezTo>
                      <a:pt x="120" y="132"/>
                      <a:pt x="120" y="132"/>
                      <a:pt x="120" y="132"/>
                    </a:cubicBezTo>
                    <a:cubicBezTo>
                      <a:pt x="119" y="131"/>
                      <a:pt x="119" y="131"/>
                      <a:pt x="119" y="131"/>
                    </a:cubicBezTo>
                    <a:cubicBezTo>
                      <a:pt x="121" y="130"/>
                      <a:pt x="121" y="130"/>
                      <a:pt x="121" y="130"/>
                    </a:cubicBezTo>
                    <a:lnTo>
                      <a:pt x="119" y="129"/>
                    </a:lnTo>
                    <a:close/>
                    <a:moveTo>
                      <a:pt x="97" y="93"/>
                    </a:moveTo>
                    <a:cubicBezTo>
                      <a:pt x="94" y="95"/>
                      <a:pt x="94" y="95"/>
                      <a:pt x="94" y="95"/>
                    </a:cubicBezTo>
                    <a:cubicBezTo>
                      <a:pt x="96" y="95"/>
                      <a:pt x="96" y="95"/>
                      <a:pt x="96" y="95"/>
                    </a:cubicBezTo>
                    <a:cubicBezTo>
                      <a:pt x="96" y="96"/>
                      <a:pt x="96" y="96"/>
                      <a:pt x="96" y="96"/>
                    </a:cubicBezTo>
                    <a:cubicBezTo>
                      <a:pt x="98" y="95"/>
                      <a:pt x="98" y="95"/>
                      <a:pt x="98" y="95"/>
                    </a:cubicBezTo>
                    <a:cubicBezTo>
                      <a:pt x="104" y="96"/>
                      <a:pt x="104" y="96"/>
                      <a:pt x="104" y="96"/>
                    </a:cubicBezTo>
                    <a:cubicBezTo>
                      <a:pt x="99" y="96"/>
                      <a:pt x="99" y="96"/>
                      <a:pt x="99" y="96"/>
                    </a:cubicBezTo>
                    <a:cubicBezTo>
                      <a:pt x="97" y="98"/>
                      <a:pt x="97" y="98"/>
                      <a:pt x="97" y="98"/>
                    </a:cubicBezTo>
                    <a:cubicBezTo>
                      <a:pt x="94" y="97"/>
                      <a:pt x="94" y="97"/>
                      <a:pt x="94" y="97"/>
                    </a:cubicBezTo>
                    <a:cubicBezTo>
                      <a:pt x="91" y="99"/>
                      <a:pt x="91" y="99"/>
                      <a:pt x="91" y="99"/>
                    </a:cubicBezTo>
                    <a:cubicBezTo>
                      <a:pt x="91" y="100"/>
                      <a:pt x="91" y="100"/>
                      <a:pt x="91" y="100"/>
                    </a:cubicBezTo>
                    <a:cubicBezTo>
                      <a:pt x="89" y="100"/>
                      <a:pt x="89" y="100"/>
                      <a:pt x="89" y="100"/>
                    </a:cubicBezTo>
                    <a:cubicBezTo>
                      <a:pt x="88" y="99"/>
                      <a:pt x="88" y="99"/>
                      <a:pt x="88" y="99"/>
                    </a:cubicBezTo>
                    <a:cubicBezTo>
                      <a:pt x="92" y="95"/>
                      <a:pt x="92" y="95"/>
                      <a:pt x="92" y="95"/>
                    </a:cubicBezTo>
                    <a:cubicBezTo>
                      <a:pt x="93" y="94"/>
                      <a:pt x="93" y="94"/>
                      <a:pt x="93" y="94"/>
                    </a:cubicBezTo>
                    <a:cubicBezTo>
                      <a:pt x="94" y="92"/>
                      <a:pt x="94" y="92"/>
                      <a:pt x="94" y="92"/>
                    </a:cubicBezTo>
                    <a:lnTo>
                      <a:pt x="97" y="93"/>
                    </a:lnTo>
                    <a:close/>
                    <a:moveTo>
                      <a:pt x="72" y="72"/>
                    </a:moveTo>
                    <a:cubicBezTo>
                      <a:pt x="77" y="77"/>
                      <a:pt x="77" y="77"/>
                      <a:pt x="77" y="77"/>
                    </a:cubicBezTo>
                    <a:cubicBezTo>
                      <a:pt x="78" y="75"/>
                      <a:pt x="78" y="75"/>
                      <a:pt x="78" y="75"/>
                    </a:cubicBezTo>
                    <a:cubicBezTo>
                      <a:pt x="80" y="79"/>
                      <a:pt x="80" y="79"/>
                      <a:pt x="80" y="79"/>
                    </a:cubicBezTo>
                    <a:cubicBezTo>
                      <a:pt x="81" y="77"/>
                      <a:pt x="81" y="77"/>
                      <a:pt x="81" y="77"/>
                    </a:cubicBezTo>
                    <a:cubicBezTo>
                      <a:pt x="81" y="79"/>
                      <a:pt x="81" y="79"/>
                      <a:pt x="81" y="79"/>
                    </a:cubicBezTo>
                    <a:cubicBezTo>
                      <a:pt x="85" y="78"/>
                      <a:pt x="85" y="78"/>
                      <a:pt x="85" y="78"/>
                    </a:cubicBezTo>
                    <a:cubicBezTo>
                      <a:pt x="87" y="74"/>
                      <a:pt x="87" y="74"/>
                      <a:pt x="87" y="74"/>
                    </a:cubicBezTo>
                    <a:cubicBezTo>
                      <a:pt x="94" y="74"/>
                      <a:pt x="94" y="74"/>
                      <a:pt x="94" y="74"/>
                    </a:cubicBezTo>
                    <a:cubicBezTo>
                      <a:pt x="95" y="75"/>
                      <a:pt x="95" y="75"/>
                      <a:pt x="95" y="75"/>
                    </a:cubicBezTo>
                    <a:cubicBezTo>
                      <a:pt x="89" y="77"/>
                      <a:pt x="89" y="77"/>
                      <a:pt x="89" y="77"/>
                    </a:cubicBezTo>
                    <a:cubicBezTo>
                      <a:pt x="84" y="83"/>
                      <a:pt x="84" y="83"/>
                      <a:pt x="84" y="83"/>
                    </a:cubicBezTo>
                    <a:cubicBezTo>
                      <a:pt x="80" y="84"/>
                      <a:pt x="80" y="84"/>
                      <a:pt x="80" y="84"/>
                    </a:cubicBezTo>
                    <a:cubicBezTo>
                      <a:pt x="79" y="86"/>
                      <a:pt x="79" y="86"/>
                      <a:pt x="79" y="86"/>
                    </a:cubicBezTo>
                    <a:cubicBezTo>
                      <a:pt x="72" y="87"/>
                      <a:pt x="72" y="87"/>
                      <a:pt x="72" y="87"/>
                    </a:cubicBezTo>
                    <a:cubicBezTo>
                      <a:pt x="68" y="83"/>
                      <a:pt x="68" y="83"/>
                      <a:pt x="68" y="83"/>
                    </a:cubicBezTo>
                    <a:cubicBezTo>
                      <a:pt x="66" y="84"/>
                      <a:pt x="66" y="84"/>
                      <a:pt x="66" y="84"/>
                    </a:cubicBezTo>
                    <a:cubicBezTo>
                      <a:pt x="66" y="82"/>
                      <a:pt x="66" y="82"/>
                      <a:pt x="66" y="82"/>
                    </a:cubicBezTo>
                    <a:cubicBezTo>
                      <a:pt x="74" y="84"/>
                      <a:pt x="74" y="84"/>
                      <a:pt x="74" y="84"/>
                    </a:cubicBezTo>
                    <a:cubicBezTo>
                      <a:pt x="78" y="79"/>
                      <a:pt x="78" y="79"/>
                      <a:pt x="78" y="79"/>
                    </a:cubicBezTo>
                    <a:lnTo>
                      <a:pt x="72" y="72"/>
                    </a:lnTo>
                    <a:close/>
                    <a:moveTo>
                      <a:pt x="50" y="49"/>
                    </a:moveTo>
                    <a:cubicBezTo>
                      <a:pt x="61" y="43"/>
                      <a:pt x="61" y="43"/>
                      <a:pt x="61" y="43"/>
                    </a:cubicBezTo>
                    <a:cubicBezTo>
                      <a:pt x="64" y="44"/>
                      <a:pt x="64" y="44"/>
                      <a:pt x="64" y="44"/>
                    </a:cubicBezTo>
                    <a:cubicBezTo>
                      <a:pt x="60" y="48"/>
                      <a:pt x="60" y="48"/>
                      <a:pt x="60" y="48"/>
                    </a:cubicBezTo>
                    <a:cubicBezTo>
                      <a:pt x="67" y="48"/>
                      <a:pt x="67" y="48"/>
                      <a:pt x="67" y="48"/>
                    </a:cubicBezTo>
                    <a:cubicBezTo>
                      <a:pt x="69" y="46"/>
                      <a:pt x="69" y="46"/>
                      <a:pt x="69" y="46"/>
                    </a:cubicBezTo>
                    <a:cubicBezTo>
                      <a:pt x="66" y="53"/>
                      <a:pt x="66" y="53"/>
                      <a:pt x="66" y="53"/>
                    </a:cubicBezTo>
                    <a:cubicBezTo>
                      <a:pt x="63" y="53"/>
                      <a:pt x="63" y="53"/>
                      <a:pt x="63" y="53"/>
                    </a:cubicBezTo>
                    <a:cubicBezTo>
                      <a:pt x="63" y="56"/>
                      <a:pt x="63" y="56"/>
                      <a:pt x="63" y="56"/>
                    </a:cubicBezTo>
                    <a:cubicBezTo>
                      <a:pt x="57" y="60"/>
                      <a:pt x="57" y="60"/>
                      <a:pt x="57" y="60"/>
                    </a:cubicBezTo>
                    <a:cubicBezTo>
                      <a:pt x="60" y="55"/>
                      <a:pt x="60" y="55"/>
                      <a:pt x="60" y="55"/>
                    </a:cubicBezTo>
                    <a:cubicBezTo>
                      <a:pt x="56" y="57"/>
                      <a:pt x="56" y="57"/>
                      <a:pt x="56" y="57"/>
                    </a:cubicBezTo>
                    <a:cubicBezTo>
                      <a:pt x="56" y="59"/>
                      <a:pt x="56" y="59"/>
                      <a:pt x="56" y="59"/>
                    </a:cubicBezTo>
                    <a:cubicBezTo>
                      <a:pt x="50" y="58"/>
                      <a:pt x="50" y="58"/>
                      <a:pt x="50" y="58"/>
                    </a:cubicBezTo>
                    <a:cubicBezTo>
                      <a:pt x="55" y="53"/>
                      <a:pt x="55" y="53"/>
                      <a:pt x="55" y="53"/>
                    </a:cubicBezTo>
                    <a:cubicBezTo>
                      <a:pt x="54" y="52"/>
                      <a:pt x="54" y="52"/>
                      <a:pt x="54" y="52"/>
                    </a:cubicBezTo>
                    <a:cubicBezTo>
                      <a:pt x="58" y="51"/>
                      <a:pt x="58" y="51"/>
                      <a:pt x="58" y="51"/>
                    </a:cubicBezTo>
                    <a:cubicBezTo>
                      <a:pt x="52" y="49"/>
                      <a:pt x="52" y="49"/>
                      <a:pt x="52" y="49"/>
                    </a:cubicBezTo>
                    <a:cubicBezTo>
                      <a:pt x="47" y="51"/>
                      <a:pt x="47" y="51"/>
                      <a:pt x="47" y="51"/>
                    </a:cubicBezTo>
                    <a:cubicBezTo>
                      <a:pt x="46" y="52"/>
                      <a:pt x="46" y="52"/>
                      <a:pt x="46" y="52"/>
                    </a:cubicBezTo>
                    <a:cubicBezTo>
                      <a:pt x="46" y="49"/>
                      <a:pt x="46" y="49"/>
                      <a:pt x="46" y="49"/>
                    </a:cubicBezTo>
                    <a:lnTo>
                      <a:pt x="50" y="4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2" name="Freeform 573"/>
              <p:cNvSpPr>
                <a:spLocks/>
              </p:cNvSpPr>
              <p:nvPr/>
            </p:nvSpPr>
            <p:spPr bwMode="auto">
              <a:xfrm>
                <a:off x="1086" y="803"/>
                <a:ext cx="84" cy="66"/>
              </a:xfrm>
              <a:custGeom>
                <a:avLst/>
                <a:gdLst>
                  <a:gd name="T0" fmla="*/ 0 w 84"/>
                  <a:gd name="T1" fmla="*/ 0 h 66"/>
                  <a:gd name="T2" fmla="*/ 0 w 84"/>
                  <a:gd name="T3" fmla="*/ 30 h 66"/>
                  <a:gd name="T4" fmla="*/ 12 w 84"/>
                  <a:gd name="T5" fmla="*/ 36 h 66"/>
                  <a:gd name="T6" fmla="*/ 18 w 84"/>
                  <a:gd name="T7" fmla="*/ 60 h 66"/>
                  <a:gd name="T8" fmla="*/ 30 w 84"/>
                  <a:gd name="T9" fmla="*/ 66 h 66"/>
                  <a:gd name="T10" fmla="*/ 48 w 84"/>
                  <a:gd name="T11" fmla="*/ 54 h 66"/>
                  <a:gd name="T12" fmla="*/ 84 w 84"/>
                  <a:gd name="T13" fmla="*/ 60 h 66"/>
                  <a:gd name="T14" fmla="*/ 66 w 84"/>
                  <a:gd name="T15" fmla="*/ 12 h 66"/>
                  <a:gd name="T16" fmla="*/ 42 w 84"/>
                  <a:gd name="T17" fmla="*/ 0 h 66"/>
                  <a:gd name="T18" fmla="*/ 30 w 84"/>
                  <a:gd name="T19" fmla="*/ 6 h 66"/>
                  <a:gd name="T20" fmla="*/ 0 w 84"/>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66">
                    <a:moveTo>
                      <a:pt x="0" y="0"/>
                    </a:moveTo>
                    <a:lnTo>
                      <a:pt x="0" y="30"/>
                    </a:lnTo>
                    <a:lnTo>
                      <a:pt x="12" y="36"/>
                    </a:lnTo>
                    <a:lnTo>
                      <a:pt x="18" y="60"/>
                    </a:lnTo>
                    <a:lnTo>
                      <a:pt x="30" y="66"/>
                    </a:lnTo>
                    <a:lnTo>
                      <a:pt x="48" y="54"/>
                    </a:lnTo>
                    <a:lnTo>
                      <a:pt x="84" y="60"/>
                    </a:lnTo>
                    <a:lnTo>
                      <a:pt x="66" y="12"/>
                    </a:lnTo>
                    <a:lnTo>
                      <a:pt x="42" y="0"/>
                    </a:lnTo>
                    <a:lnTo>
                      <a:pt x="3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3" name="Freeform 574"/>
              <p:cNvSpPr>
                <a:spLocks/>
              </p:cNvSpPr>
              <p:nvPr/>
            </p:nvSpPr>
            <p:spPr bwMode="auto">
              <a:xfrm>
                <a:off x="1440" y="1872"/>
                <a:ext cx="30" cy="36"/>
              </a:xfrm>
              <a:custGeom>
                <a:avLst/>
                <a:gdLst>
                  <a:gd name="T0" fmla="*/ 18 w 30"/>
                  <a:gd name="T1" fmla="*/ 24 h 36"/>
                  <a:gd name="T2" fmla="*/ 24 w 30"/>
                  <a:gd name="T3" fmla="*/ 6 h 36"/>
                  <a:gd name="T4" fmla="*/ 18 w 30"/>
                  <a:gd name="T5" fmla="*/ 0 h 36"/>
                  <a:gd name="T6" fmla="*/ 12 w 30"/>
                  <a:gd name="T7" fmla="*/ 6 h 36"/>
                  <a:gd name="T8" fmla="*/ 12 w 30"/>
                  <a:gd name="T9" fmla="*/ 12 h 36"/>
                  <a:gd name="T10" fmla="*/ 0 w 30"/>
                  <a:gd name="T11" fmla="*/ 30 h 36"/>
                  <a:gd name="T12" fmla="*/ 6 w 30"/>
                  <a:gd name="T13" fmla="*/ 36 h 36"/>
                  <a:gd name="T14" fmla="*/ 12 w 30"/>
                  <a:gd name="T15" fmla="*/ 36 h 36"/>
                  <a:gd name="T16" fmla="*/ 18 w 30"/>
                  <a:gd name="T17" fmla="*/ 36 h 36"/>
                  <a:gd name="T18" fmla="*/ 30 w 30"/>
                  <a:gd name="T19" fmla="*/ 30 h 36"/>
                  <a:gd name="T20" fmla="*/ 30 w 30"/>
                  <a:gd name="T21" fmla="*/ 24 h 36"/>
                  <a:gd name="T22" fmla="*/ 18 w 30"/>
                  <a:gd name="T2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18" y="24"/>
                    </a:moveTo>
                    <a:lnTo>
                      <a:pt x="24" y="6"/>
                    </a:lnTo>
                    <a:lnTo>
                      <a:pt x="18" y="0"/>
                    </a:lnTo>
                    <a:lnTo>
                      <a:pt x="12" y="6"/>
                    </a:lnTo>
                    <a:lnTo>
                      <a:pt x="12" y="12"/>
                    </a:lnTo>
                    <a:lnTo>
                      <a:pt x="0" y="30"/>
                    </a:lnTo>
                    <a:lnTo>
                      <a:pt x="6" y="36"/>
                    </a:lnTo>
                    <a:lnTo>
                      <a:pt x="12" y="36"/>
                    </a:lnTo>
                    <a:lnTo>
                      <a:pt x="18" y="36"/>
                    </a:lnTo>
                    <a:lnTo>
                      <a:pt x="30" y="30"/>
                    </a:lnTo>
                    <a:lnTo>
                      <a:pt x="30" y="24"/>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4" name="Freeform 575"/>
              <p:cNvSpPr>
                <a:spLocks/>
              </p:cNvSpPr>
              <p:nvPr/>
            </p:nvSpPr>
            <p:spPr bwMode="auto">
              <a:xfrm>
                <a:off x="654" y="611"/>
                <a:ext cx="30" cy="24"/>
              </a:xfrm>
              <a:custGeom>
                <a:avLst/>
                <a:gdLst>
                  <a:gd name="T0" fmla="*/ 0 w 30"/>
                  <a:gd name="T1" fmla="*/ 6 h 24"/>
                  <a:gd name="T2" fmla="*/ 0 w 30"/>
                  <a:gd name="T3" fmla="*/ 18 h 24"/>
                  <a:gd name="T4" fmla="*/ 18 w 30"/>
                  <a:gd name="T5" fmla="*/ 24 h 24"/>
                  <a:gd name="T6" fmla="*/ 30 w 30"/>
                  <a:gd name="T7" fmla="*/ 12 h 24"/>
                  <a:gd name="T8" fmla="*/ 30 w 30"/>
                  <a:gd name="T9" fmla="*/ 6 h 24"/>
                  <a:gd name="T10" fmla="*/ 24 w 30"/>
                  <a:gd name="T11" fmla="*/ 0 h 24"/>
                  <a:gd name="T12" fmla="*/ 0 w 30"/>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0" y="6"/>
                    </a:moveTo>
                    <a:lnTo>
                      <a:pt x="0" y="18"/>
                    </a:lnTo>
                    <a:lnTo>
                      <a:pt x="18" y="24"/>
                    </a:lnTo>
                    <a:lnTo>
                      <a:pt x="30" y="12"/>
                    </a:lnTo>
                    <a:lnTo>
                      <a:pt x="30" y="6"/>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5" name="Freeform 576"/>
              <p:cNvSpPr>
                <a:spLocks/>
              </p:cNvSpPr>
              <p:nvPr/>
            </p:nvSpPr>
            <p:spPr bwMode="auto">
              <a:xfrm>
                <a:off x="648" y="587"/>
                <a:ext cx="30" cy="24"/>
              </a:xfrm>
              <a:custGeom>
                <a:avLst/>
                <a:gdLst>
                  <a:gd name="T0" fmla="*/ 0 w 30"/>
                  <a:gd name="T1" fmla="*/ 6 h 24"/>
                  <a:gd name="T2" fmla="*/ 6 w 30"/>
                  <a:gd name="T3" fmla="*/ 12 h 24"/>
                  <a:gd name="T4" fmla="*/ 6 w 30"/>
                  <a:gd name="T5" fmla="*/ 18 h 24"/>
                  <a:gd name="T6" fmla="*/ 6 w 30"/>
                  <a:gd name="T7" fmla="*/ 24 h 24"/>
                  <a:gd name="T8" fmla="*/ 24 w 30"/>
                  <a:gd name="T9" fmla="*/ 24 h 24"/>
                  <a:gd name="T10" fmla="*/ 30 w 30"/>
                  <a:gd name="T11" fmla="*/ 18 h 24"/>
                  <a:gd name="T12" fmla="*/ 12 w 30"/>
                  <a:gd name="T13" fmla="*/ 0 h 24"/>
                  <a:gd name="T14" fmla="*/ 0 w 30"/>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0" y="6"/>
                    </a:moveTo>
                    <a:lnTo>
                      <a:pt x="6" y="12"/>
                    </a:lnTo>
                    <a:lnTo>
                      <a:pt x="6" y="18"/>
                    </a:lnTo>
                    <a:lnTo>
                      <a:pt x="6" y="24"/>
                    </a:lnTo>
                    <a:lnTo>
                      <a:pt x="24" y="24"/>
                    </a:lnTo>
                    <a:lnTo>
                      <a:pt x="30" y="18"/>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6" name="Freeform 577"/>
              <p:cNvSpPr>
                <a:spLocks/>
              </p:cNvSpPr>
              <p:nvPr/>
            </p:nvSpPr>
            <p:spPr bwMode="auto">
              <a:xfrm>
                <a:off x="660" y="629"/>
                <a:ext cx="30" cy="18"/>
              </a:xfrm>
              <a:custGeom>
                <a:avLst/>
                <a:gdLst>
                  <a:gd name="T0" fmla="*/ 24 w 30"/>
                  <a:gd name="T1" fmla="*/ 12 h 18"/>
                  <a:gd name="T2" fmla="*/ 30 w 30"/>
                  <a:gd name="T3" fmla="*/ 6 h 18"/>
                  <a:gd name="T4" fmla="*/ 24 w 30"/>
                  <a:gd name="T5" fmla="*/ 0 h 18"/>
                  <a:gd name="T6" fmla="*/ 0 w 30"/>
                  <a:gd name="T7" fmla="*/ 12 h 18"/>
                  <a:gd name="T8" fmla="*/ 6 w 30"/>
                  <a:gd name="T9" fmla="*/ 18 h 18"/>
                  <a:gd name="T10" fmla="*/ 24 w 30"/>
                  <a:gd name="T11" fmla="*/ 12 h 18"/>
                </a:gdLst>
                <a:ahLst/>
                <a:cxnLst>
                  <a:cxn ang="0">
                    <a:pos x="T0" y="T1"/>
                  </a:cxn>
                  <a:cxn ang="0">
                    <a:pos x="T2" y="T3"/>
                  </a:cxn>
                  <a:cxn ang="0">
                    <a:pos x="T4" y="T5"/>
                  </a:cxn>
                  <a:cxn ang="0">
                    <a:pos x="T6" y="T7"/>
                  </a:cxn>
                  <a:cxn ang="0">
                    <a:pos x="T8" y="T9"/>
                  </a:cxn>
                  <a:cxn ang="0">
                    <a:pos x="T10" y="T11"/>
                  </a:cxn>
                </a:cxnLst>
                <a:rect l="0" t="0" r="r" b="b"/>
                <a:pathLst>
                  <a:path w="30" h="18">
                    <a:moveTo>
                      <a:pt x="24" y="12"/>
                    </a:moveTo>
                    <a:lnTo>
                      <a:pt x="30" y="6"/>
                    </a:lnTo>
                    <a:lnTo>
                      <a:pt x="24" y="0"/>
                    </a:lnTo>
                    <a:lnTo>
                      <a:pt x="0" y="12"/>
                    </a:lnTo>
                    <a:lnTo>
                      <a:pt x="6" y="18"/>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7" name="Freeform 578"/>
              <p:cNvSpPr>
                <a:spLocks/>
              </p:cNvSpPr>
              <p:nvPr/>
            </p:nvSpPr>
            <p:spPr bwMode="auto">
              <a:xfrm>
                <a:off x="1386" y="1788"/>
                <a:ext cx="48" cy="24"/>
              </a:xfrm>
              <a:custGeom>
                <a:avLst/>
                <a:gdLst>
                  <a:gd name="T0" fmla="*/ 42 w 48"/>
                  <a:gd name="T1" fmla="*/ 18 h 24"/>
                  <a:gd name="T2" fmla="*/ 36 w 48"/>
                  <a:gd name="T3" fmla="*/ 6 h 24"/>
                  <a:gd name="T4" fmla="*/ 6 w 48"/>
                  <a:gd name="T5" fmla="*/ 0 h 24"/>
                  <a:gd name="T6" fmla="*/ 0 w 48"/>
                  <a:gd name="T7" fmla="*/ 6 h 24"/>
                  <a:gd name="T8" fmla="*/ 12 w 48"/>
                  <a:gd name="T9" fmla="*/ 12 h 24"/>
                  <a:gd name="T10" fmla="*/ 18 w 48"/>
                  <a:gd name="T11" fmla="*/ 18 h 24"/>
                  <a:gd name="T12" fmla="*/ 36 w 48"/>
                  <a:gd name="T13" fmla="*/ 24 h 24"/>
                  <a:gd name="T14" fmla="*/ 48 w 48"/>
                  <a:gd name="T15" fmla="*/ 24 h 24"/>
                  <a:gd name="T16" fmla="*/ 48 w 48"/>
                  <a:gd name="T17" fmla="*/ 18 h 24"/>
                  <a:gd name="T18" fmla="*/ 42 w 48"/>
                  <a:gd name="T1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4">
                    <a:moveTo>
                      <a:pt x="42" y="18"/>
                    </a:moveTo>
                    <a:lnTo>
                      <a:pt x="36" y="6"/>
                    </a:lnTo>
                    <a:lnTo>
                      <a:pt x="6" y="0"/>
                    </a:lnTo>
                    <a:lnTo>
                      <a:pt x="0" y="6"/>
                    </a:lnTo>
                    <a:lnTo>
                      <a:pt x="12" y="12"/>
                    </a:lnTo>
                    <a:lnTo>
                      <a:pt x="18" y="18"/>
                    </a:lnTo>
                    <a:lnTo>
                      <a:pt x="36" y="24"/>
                    </a:lnTo>
                    <a:lnTo>
                      <a:pt x="48" y="24"/>
                    </a:lnTo>
                    <a:lnTo>
                      <a:pt x="48" y="18"/>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8" name="Freeform 579"/>
              <p:cNvSpPr>
                <a:spLocks/>
              </p:cNvSpPr>
              <p:nvPr/>
            </p:nvSpPr>
            <p:spPr bwMode="auto">
              <a:xfrm>
                <a:off x="1194" y="1116"/>
                <a:ext cx="24" cy="24"/>
              </a:xfrm>
              <a:custGeom>
                <a:avLst/>
                <a:gdLst>
                  <a:gd name="T0" fmla="*/ 12 w 24"/>
                  <a:gd name="T1" fmla="*/ 18 h 24"/>
                  <a:gd name="T2" fmla="*/ 18 w 24"/>
                  <a:gd name="T3" fmla="*/ 24 h 24"/>
                  <a:gd name="T4" fmla="*/ 24 w 24"/>
                  <a:gd name="T5" fmla="*/ 18 h 24"/>
                  <a:gd name="T6" fmla="*/ 18 w 24"/>
                  <a:gd name="T7" fmla="*/ 6 h 24"/>
                  <a:gd name="T8" fmla="*/ 12 w 24"/>
                  <a:gd name="T9" fmla="*/ 6 h 24"/>
                  <a:gd name="T10" fmla="*/ 12 w 24"/>
                  <a:gd name="T11" fmla="*/ 0 h 24"/>
                  <a:gd name="T12" fmla="*/ 6 w 24"/>
                  <a:gd name="T13" fmla="*/ 6 h 24"/>
                  <a:gd name="T14" fmla="*/ 0 w 24"/>
                  <a:gd name="T15" fmla="*/ 12 h 24"/>
                  <a:gd name="T16" fmla="*/ 6 w 24"/>
                  <a:gd name="T17" fmla="*/ 18 h 24"/>
                  <a:gd name="T18" fmla="*/ 12 w 24"/>
                  <a:gd name="T1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18"/>
                    </a:moveTo>
                    <a:lnTo>
                      <a:pt x="18" y="24"/>
                    </a:lnTo>
                    <a:lnTo>
                      <a:pt x="24" y="18"/>
                    </a:lnTo>
                    <a:lnTo>
                      <a:pt x="18" y="6"/>
                    </a:lnTo>
                    <a:lnTo>
                      <a:pt x="12" y="6"/>
                    </a:lnTo>
                    <a:lnTo>
                      <a:pt x="12" y="0"/>
                    </a:lnTo>
                    <a:lnTo>
                      <a:pt x="6" y="6"/>
                    </a:lnTo>
                    <a:lnTo>
                      <a:pt x="0" y="12"/>
                    </a:lnTo>
                    <a:lnTo>
                      <a:pt x="6"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9" name="Freeform 580"/>
              <p:cNvSpPr>
                <a:spLocks/>
              </p:cNvSpPr>
              <p:nvPr/>
            </p:nvSpPr>
            <p:spPr bwMode="auto">
              <a:xfrm>
                <a:off x="1386" y="1872"/>
                <a:ext cx="48" cy="30"/>
              </a:xfrm>
              <a:custGeom>
                <a:avLst/>
                <a:gdLst>
                  <a:gd name="T0" fmla="*/ 12 w 48"/>
                  <a:gd name="T1" fmla="*/ 12 h 30"/>
                  <a:gd name="T2" fmla="*/ 6 w 48"/>
                  <a:gd name="T3" fmla="*/ 6 h 30"/>
                  <a:gd name="T4" fmla="*/ 6 w 48"/>
                  <a:gd name="T5" fmla="*/ 0 h 30"/>
                  <a:gd name="T6" fmla="*/ 0 w 48"/>
                  <a:gd name="T7" fmla="*/ 6 h 30"/>
                  <a:gd name="T8" fmla="*/ 18 w 48"/>
                  <a:gd name="T9" fmla="*/ 24 h 30"/>
                  <a:gd name="T10" fmla="*/ 30 w 48"/>
                  <a:gd name="T11" fmla="*/ 24 h 30"/>
                  <a:gd name="T12" fmla="*/ 36 w 48"/>
                  <a:gd name="T13" fmla="*/ 30 h 30"/>
                  <a:gd name="T14" fmla="*/ 36 w 48"/>
                  <a:gd name="T15" fmla="*/ 18 h 30"/>
                  <a:gd name="T16" fmla="*/ 48 w 48"/>
                  <a:gd name="T17" fmla="*/ 12 h 30"/>
                  <a:gd name="T18" fmla="*/ 24 w 48"/>
                  <a:gd name="T19" fmla="*/ 18 h 30"/>
                  <a:gd name="T20" fmla="*/ 12 w 48"/>
                  <a:gd name="T2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12" y="12"/>
                    </a:moveTo>
                    <a:lnTo>
                      <a:pt x="6" y="6"/>
                    </a:lnTo>
                    <a:lnTo>
                      <a:pt x="6" y="0"/>
                    </a:lnTo>
                    <a:lnTo>
                      <a:pt x="0" y="6"/>
                    </a:lnTo>
                    <a:lnTo>
                      <a:pt x="18" y="24"/>
                    </a:lnTo>
                    <a:lnTo>
                      <a:pt x="30" y="24"/>
                    </a:lnTo>
                    <a:lnTo>
                      <a:pt x="36" y="30"/>
                    </a:lnTo>
                    <a:lnTo>
                      <a:pt x="36" y="18"/>
                    </a:lnTo>
                    <a:lnTo>
                      <a:pt x="48" y="12"/>
                    </a:lnTo>
                    <a:lnTo>
                      <a:pt x="24" y="18"/>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0" name="Freeform 581"/>
              <p:cNvSpPr>
                <a:spLocks/>
              </p:cNvSpPr>
              <p:nvPr/>
            </p:nvSpPr>
            <p:spPr bwMode="auto">
              <a:xfrm>
                <a:off x="684" y="479"/>
                <a:ext cx="36" cy="18"/>
              </a:xfrm>
              <a:custGeom>
                <a:avLst/>
                <a:gdLst>
                  <a:gd name="T0" fmla="*/ 0 w 36"/>
                  <a:gd name="T1" fmla="*/ 6 h 18"/>
                  <a:gd name="T2" fmla="*/ 18 w 36"/>
                  <a:gd name="T3" fmla="*/ 18 h 18"/>
                  <a:gd name="T4" fmla="*/ 24 w 36"/>
                  <a:gd name="T5" fmla="*/ 12 h 18"/>
                  <a:gd name="T6" fmla="*/ 36 w 36"/>
                  <a:gd name="T7" fmla="*/ 12 h 18"/>
                  <a:gd name="T8" fmla="*/ 18 w 36"/>
                  <a:gd name="T9" fmla="*/ 0 h 18"/>
                  <a:gd name="T10" fmla="*/ 0 w 36"/>
                  <a:gd name="T11" fmla="*/ 6 h 18"/>
                </a:gdLst>
                <a:ahLst/>
                <a:cxnLst>
                  <a:cxn ang="0">
                    <a:pos x="T0" y="T1"/>
                  </a:cxn>
                  <a:cxn ang="0">
                    <a:pos x="T2" y="T3"/>
                  </a:cxn>
                  <a:cxn ang="0">
                    <a:pos x="T4" y="T5"/>
                  </a:cxn>
                  <a:cxn ang="0">
                    <a:pos x="T6" y="T7"/>
                  </a:cxn>
                  <a:cxn ang="0">
                    <a:pos x="T8" y="T9"/>
                  </a:cxn>
                  <a:cxn ang="0">
                    <a:pos x="T10" y="T11"/>
                  </a:cxn>
                </a:cxnLst>
                <a:rect l="0" t="0" r="r" b="b"/>
                <a:pathLst>
                  <a:path w="36" h="18">
                    <a:moveTo>
                      <a:pt x="0" y="6"/>
                    </a:moveTo>
                    <a:lnTo>
                      <a:pt x="18" y="18"/>
                    </a:lnTo>
                    <a:lnTo>
                      <a:pt x="24" y="12"/>
                    </a:lnTo>
                    <a:lnTo>
                      <a:pt x="36" y="12"/>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1" name="Freeform 582"/>
              <p:cNvSpPr>
                <a:spLocks/>
              </p:cNvSpPr>
              <p:nvPr/>
            </p:nvSpPr>
            <p:spPr bwMode="auto">
              <a:xfrm>
                <a:off x="1128" y="1326"/>
                <a:ext cx="18" cy="18"/>
              </a:xfrm>
              <a:custGeom>
                <a:avLst/>
                <a:gdLst>
                  <a:gd name="T0" fmla="*/ 0 w 18"/>
                  <a:gd name="T1" fmla="*/ 6 h 18"/>
                  <a:gd name="T2" fmla="*/ 12 w 18"/>
                  <a:gd name="T3" fmla="*/ 18 h 18"/>
                  <a:gd name="T4" fmla="*/ 18 w 18"/>
                  <a:gd name="T5" fmla="*/ 6 h 18"/>
                  <a:gd name="T6" fmla="*/ 12 w 18"/>
                  <a:gd name="T7" fmla="*/ 0 h 18"/>
                  <a:gd name="T8" fmla="*/ 0 w 18"/>
                  <a:gd name="T9" fmla="*/ 6 h 18"/>
                </a:gdLst>
                <a:ahLst/>
                <a:cxnLst>
                  <a:cxn ang="0">
                    <a:pos x="T0" y="T1"/>
                  </a:cxn>
                  <a:cxn ang="0">
                    <a:pos x="T2" y="T3"/>
                  </a:cxn>
                  <a:cxn ang="0">
                    <a:pos x="T4" y="T5"/>
                  </a:cxn>
                  <a:cxn ang="0">
                    <a:pos x="T6" y="T7"/>
                  </a:cxn>
                  <a:cxn ang="0">
                    <a:pos x="T8" y="T9"/>
                  </a:cxn>
                </a:cxnLst>
                <a:rect l="0" t="0" r="r" b="b"/>
                <a:pathLst>
                  <a:path w="18" h="18">
                    <a:moveTo>
                      <a:pt x="0" y="6"/>
                    </a:moveTo>
                    <a:lnTo>
                      <a:pt x="12" y="18"/>
                    </a:lnTo>
                    <a:lnTo>
                      <a:pt x="18" y="6"/>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2" name="Freeform 583"/>
              <p:cNvSpPr>
                <a:spLocks/>
              </p:cNvSpPr>
              <p:nvPr/>
            </p:nvSpPr>
            <p:spPr bwMode="auto">
              <a:xfrm>
                <a:off x="1146" y="1110"/>
                <a:ext cx="42" cy="54"/>
              </a:xfrm>
              <a:custGeom>
                <a:avLst/>
                <a:gdLst>
                  <a:gd name="T0" fmla="*/ 30 w 42"/>
                  <a:gd name="T1" fmla="*/ 54 h 54"/>
                  <a:gd name="T2" fmla="*/ 42 w 42"/>
                  <a:gd name="T3" fmla="*/ 36 h 54"/>
                  <a:gd name="T4" fmla="*/ 42 w 42"/>
                  <a:gd name="T5" fmla="*/ 6 h 54"/>
                  <a:gd name="T6" fmla="*/ 36 w 42"/>
                  <a:gd name="T7" fmla="*/ 6 h 54"/>
                  <a:gd name="T8" fmla="*/ 24 w 42"/>
                  <a:gd name="T9" fmla="*/ 0 h 54"/>
                  <a:gd name="T10" fmla="*/ 12 w 42"/>
                  <a:gd name="T11" fmla="*/ 6 h 54"/>
                  <a:gd name="T12" fmla="*/ 0 w 42"/>
                  <a:gd name="T13" fmla="*/ 24 h 54"/>
                  <a:gd name="T14" fmla="*/ 6 w 42"/>
                  <a:gd name="T15" fmla="*/ 48 h 54"/>
                  <a:gd name="T16" fmla="*/ 18 w 42"/>
                  <a:gd name="T17" fmla="*/ 54 h 54"/>
                  <a:gd name="T18" fmla="*/ 30 w 42"/>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4">
                    <a:moveTo>
                      <a:pt x="30" y="54"/>
                    </a:moveTo>
                    <a:lnTo>
                      <a:pt x="42" y="36"/>
                    </a:lnTo>
                    <a:lnTo>
                      <a:pt x="42" y="6"/>
                    </a:lnTo>
                    <a:lnTo>
                      <a:pt x="36" y="6"/>
                    </a:lnTo>
                    <a:lnTo>
                      <a:pt x="24" y="0"/>
                    </a:lnTo>
                    <a:lnTo>
                      <a:pt x="12" y="6"/>
                    </a:lnTo>
                    <a:lnTo>
                      <a:pt x="0" y="24"/>
                    </a:lnTo>
                    <a:lnTo>
                      <a:pt x="6" y="48"/>
                    </a:lnTo>
                    <a:lnTo>
                      <a:pt x="18" y="54"/>
                    </a:lnTo>
                    <a:lnTo>
                      <a:pt x="3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3" name="Freeform 584"/>
              <p:cNvSpPr>
                <a:spLocks/>
              </p:cNvSpPr>
              <p:nvPr/>
            </p:nvSpPr>
            <p:spPr bwMode="auto">
              <a:xfrm>
                <a:off x="702" y="581"/>
                <a:ext cx="24" cy="12"/>
              </a:xfrm>
              <a:custGeom>
                <a:avLst/>
                <a:gdLst>
                  <a:gd name="T0" fmla="*/ 0 w 24"/>
                  <a:gd name="T1" fmla="*/ 12 h 12"/>
                  <a:gd name="T2" fmla="*/ 12 w 24"/>
                  <a:gd name="T3" fmla="*/ 12 h 12"/>
                  <a:gd name="T4" fmla="*/ 24 w 24"/>
                  <a:gd name="T5" fmla="*/ 0 h 12"/>
                  <a:gd name="T6" fmla="*/ 18 w 24"/>
                  <a:gd name="T7" fmla="*/ 0 h 12"/>
                  <a:gd name="T8" fmla="*/ 0 w 24"/>
                  <a:gd name="T9" fmla="*/ 12 h 12"/>
                  <a:gd name="T10" fmla="*/ 0 w 24"/>
                  <a:gd name="T11" fmla="*/ 12 h 12"/>
                </a:gdLst>
                <a:ahLst/>
                <a:cxnLst>
                  <a:cxn ang="0">
                    <a:pos x="T0" y="T1"/>
                  </a:cxn>
                  <a:cxn ang="0">
                    <a:pos x="T2" y="T3"/>
                  </a:cxn>
                  <a:cxn ang="0">
                    <a:pos x="T4" y="T5"/>
                  </a:cxn>
                  <a:cxn ang="0">
                    <a:pos x="T6" y="T7"/>
                  </a:cxn>
                  <a:cxn ang="0">
                    <a:pos x="T8" y="T9"/>
                  </a:cxn>
                  <a:cxn ang="0">
                    <a:pos x="T10" y="T11"/>
                  </a:cxn>
                </a:cxnLst>
                <a:rect l="0" t="0" r="r" b="b"/>
                <a:pathLst>
                  <a:path w="24" h="12">
                    <a:moveTo>
                      <a:pt x="0" y="12"/>
                    </a:moveTo>
                    <a:lnTo>
                      <a:pt x="12" y="12"/>
                    </a:lnTo>
                    <a:lnTo>
                      <a:pt x="24" y="0"/>
                    </a:lnTo>
                    <a:lnTo>
                      <a:pt x="18"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4" name="Freeform 585"/>
              <p:cNvSpPr>
                <a:spLocks/>
              </p:cNvSpPr>
              <p:nvPr/>
            </p:nvSpPr>
            <p:spPr bwMode="auto">
              <a:xfrm>
                <a:off x="762" y="395"/>
                <a:ext cx="66" cy="102"/>
              </a:xfrm>
              <a:custGeom>
                <a:avLst/>
                <a:gdLst>
                  <a:gd name="T0" fmla="*/ 12 w 66"/>
                  <a:gd name="T1" fmla="*/ 60 h 102"/>
                  <a:gd name="T2" fmla="*/ 30 w 66"/>
                  <a:gd name="T3" fmla="*/ 66 h 102"/>
                  <a:gd name="T4" fmla="*/ 12 w 66"/>
                  <a:gd name="T5" fmla="*/ 72 h 102"/>
                  <a:gd name="T6" fmla="*/ 24 w 66"/>
                  <a:gd name="T7" fmla="*/ 90 h 102"/>
                  <a:gd name="T8" fmla="*/ 30 w 66"/>
                  <a:gd name="T9" fmla="*/ 102 h 102"/>
                  <a:gd name="T10" fmla="*/ 36 w 66"/>
                  <a:gd name="T11" fmla="*/ 90 h 102"/>
                  <a:gd name="T12" fmla="*/ 60 w 66"/>
                  <a:gd name="T13" fmla="*/ 90 h 102"/>
                  <a:gd name="T14" fmla="*/ 66 w 66"/>
                  <a:gd name="T15" fmla="*/ 54 h 102"/>
                  <a:gd name="T16" fmla="*/ 66 w 66"/>
                  <a:gd name="T17" fmla="*/ 48 h 102"/>
                  <a:gd name="T18" fmla="*/ 60 w 66"/>
                  <a:gd name="T19" fmla="*/ 30 h 102"/>
                  <a:gd name="T20" fmla="*/ 42 w 66"/>
                  <a:gd name="T21" fmla="*/ 30 h 102"/>
                  <a:gd name="T22" fmla="*/ 42 w 66"/>
                  <a:gd name="T23" fmla="*/ 18 h 102"/>
                  <a:gd name="T24" fmla="*/ 6 w 66"/>
                  <a:gd name="T25" fmla="*/ 0 h 102"/>
                  <a:gd name="T26" fmla="*/ 6 w 66"/>
                  <a:gd name="T27" fmla="*/ 24 h 102"/>
                  <a:gd name="T28" fmla="*/ 0 w 66"/>
                  <a:gd name="T29" fmla="*/ 30 h 102"/>
                  <a:gd name="T30" fmla="*/ 12 w 66"/>
                  <a:gd name="T3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102">
                    <a:moveTo>
                      <a:pt x="12" y="60"/>
                    </a:moveTo>
                    <a:lnTo>
                      <a:pt x="30" y="66"/>
                    </a:lnTo>
                    <a:lnTo>
                      <a:pt x="12" y="72"/>
                    </a:lnTo>
                    <a:lnTo>
                      <a:pt x="24" y="90"/>
                    </a:lnTo>
                    <a:lnTo>
                      <a:pt x="30" y="102"/>
                    </a:lnTo>
                    <a:lnTo>
                      <a:pt x="36" y="90"/>
                    </a:lnTo>
                    <a:lnTo>
                      <a:pt x="60" y="90"/>
                    </a:lnTo>
                    <a:lnTo>
                      <a:pt x="66" y="54"/>
                    </a:lnTo>
                    <a:lnTo>
                      <a:pt x="66" y="48"/>
                    </a:lnTo>
                    <a:lnTo>
                      <a:pt x="60" y="30"/>
                    </a:lnTo>
                    <a:lnTo>
                      <a:pt x="42" y="30"/>
                    </a:lnTo>
                    <a:lnTo>
                      <a:pt x="42" y="18"/>
                    </a:lnTo>
                    <a:lnTo>
                      <a:pt x="6" y="0"/>
                    </a:lnTo>
                    <a:lnTo>
                      <a:pt x="6" y="24"/>
                    </a:lnTo>
                    <a:lnTo>
                      <a:pt x="0" y="30"/>
                    </a:lnTo>
                    <a:lnTo>
                      <a:pt x="1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5" name="Freeform 586"/>
              <p:cNvSpPr>
                <a:spLocks/>
              </p:cNvSpPr>
              <p:nvPr/>
            </p:nvSpPr>
            <p:spPr bwMode="auto">
              <a:xfrm>
                <a:off x="786" y="839"/>
                <a:ext cx="12" cy="18"/>
              </a:xfrm>
              <a:custGeom>
                <a:avLst/>
                <a:gdLst>
                  <a:gd name="T0" fmla="*/ 0 w 12"/>
                  <a:gd name="T1" fmla="*/ 6 h 18"/>
                  <a:gd name="T2" fmla="*/ 6 w 12"/>
                  <a:gd name="T3" fmla="*/ 18 h 18"/>
                  <a:gd name="T4" fmla="*/ 12 w 12"/>
                  <a:gd name="T5" fmla="*/ 6 h 18"/>
                  <a:gd name="T6" fmla="*/ 6 w 12"/>
                  <a:gd name="T7" fmla="*/ 0 h 18"/>
                  <a:gd name="T8" fmla="*/ 0 w 12"/>
                  <a:gd name="T9" fmla="*/ 6 h 18"/>
                </a:gdLst>
                <a:ahLst/>
                <a:cxnLst>
                  <a:cxn ang="0">
                    <a:pos x="T0" y="T1"/>
                  </a:cxn>
                  <a:cxn ang="0">
                    <a:pos x="T2" y="T3"/>
                  </a:cxn>
                  <a:cxn ang="0">
                    <a:pos x="T4" y="T5"/>
                  </a:cxn>
                  <a:cxn ang="0">
                    <a:pos x="T6" y="T7"/>
                  </a:cxn>
                  <a:cxn ang="0">
                    <a:pos x="T8" y="T9"/>
                  </a:cxn>
                </a:cxnLst>
                <a:rect l="0" t="0" r="r" b="b"/>
                <a:pathLst>
                  <a:path w="12" h="18">
                    <a:moveTo>
                      <a:pt x="0" y="6"/>
                    </a:moveTo>
                    <a:lnTo>
                      <a:pt x="6" y="18"/>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6" name="Freeform 587"/>
              <p:cNvSpPr>
                <a:spLocks/>
              </p:cNvSpPr>
              <p:nvPr/>
            </p:nvSpPr>
            <p:spPr bwMode="auto">
              <a:xfrm>
                <a:off x="798" y="665"/>
                <a:ext cx="54" cy="72"/>
              </a:xfrm>
              <a:custGeom>
                <a:avLst/>
                <a:gdLst>
                  <a:gd name="T0" fmla="*/ 54 w 54"/>
                  <a:gd name="T1" fmla="*/ 72 h 72"/>
                  <a:gd name="T2" fmla="*/ 54 w 54"/>
                  <a:gd name="T3" fmla="*/ 30 h 72"/>
                  <a:gd name="T4" fmla="*/ 36 w 54"/>
                  <a:gd name="T5" fmla="*/ 6 h 72"/>
                  <a:gd name="T6" fmla="*/ 24 w 54"/>
                  <a:gd name="T7" fmla="*/ 0 h 72"/>
                  <a:gd name="T8" fmla="*/ 0 w 54"/>
                  <a:gd name="T9" fmla="*/ 30 h 72"/>
                  <a:gd name="T10" fmla="*/ 6 w 54"/>
                  <a:gd name="T11" fmla="*/ 54 h 72"/>
                  <a:gd name="T12" fmla="*/ 36 w 54"/>
                  <a:gd name="T13" fmla="*/ 72 h 72"/>
                  <a:gd name="T14" fmla="*/ 54 w 54"/>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2">
                    <a:moveTo>
                      <a:pt x="54" y="72"/>
                    </a:moveTo>
                    <a:lnTo>
                      <a:pt x="54" y="30"/>
                    </a:lnTo>
                    <a:lnTo>
                      <a:pt x="36" y="6"/>
                    </a:lnTo>
                    <a:lnTo>
                      <a:pt x="24" y="0"/>
                    </a:lnTo>
                    <a:lnTo>
                      <a:pt x="0" y="30"/>
                    </a:lnTo>
                    <a:lnTo>
                      <a:pt x="6" y="54"/>
                    </a:lnTo>
                    <a:lnTo>
                      <a:pt x="36" y="72"/>
                    </a:lnTo>
                    <a:lnTo>
                      <a:pt x="5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7" name="Freeform 588"/>
              <p:cNvSpPr>
                <a:spLocks/>
              </p:cNvSpPr>
              <p:nvPr/>
            </p:nvSpPr>
            <p:spPr bwMode="auto">
              <a:xfrm>
                <a:off x="786" y="665"/>
                <a:ext cx="12" cy="18"/>
              </a:xfrm>
              <a:custGeom>
                <a:avLst/>
                <a:gdLst>
                  <a:gd name="T0" fmla="*/ 12 w 12"/>
                  <a:gd name="T1" fmla="*/ 18 h 18"/>
                  <a:gd name="T2" fmla="*/ 12 w 12"/>
                  <a:gd name="T3" fmla="*/ 0 h 18"/>
                  <a:gd name="T4" fmla="*/ 0 w 12"/>
                  <a:gd name="T5" fmla="*/ 12 h 18"/>
                  <a:gd name="T6" fmla="*/ 6 w 12"/>
                  <a:gd name="T7" fmla="*/ 18 h 18"/>
                  <a:gd name="T8" fmla="*/ 12 w 12"/>
                  <a:gd name="T9" fmla="*/ 18 h 18"/>
                </a:gdLst>
                <a:ahLst/>
                <a:cxnLst>
                  <a:cxn ang="0">
                    <a:pos x="T0" y="T1"/>
                  </a:cxn>
                  <a:cxn ang="0">
                    <a:pos x="T2" y="T3"/>
                  </a:cxn>
                  <a:cxn ang="0">
                    <a:pos x="T4" y="T5"/>
                  </a:cxn>
                  <a:cxn ang="0">
                    <a:pos x="T6" y="T7"/>
                  </a:cxn>
                  <a:cxn ang="0">
                    <a:pos x="T8" y="T9"/>
                  </a:cxn>
                </a:cxnLst>
                <a:rect l="0" t="0" r="r" b="b"/>
                <a:pathLst>
                  <a:path w="12" h="18">
                    <a:moveTo>
                      <a:pt x="12" y="18"/>
                    </a:moveTo>
                    <a:lnTo>
                      <a:pt x="12" y="0"/>
                    </a:lnTo>
                    <a:lnTo>
                      <a:pt x="0" y="12"/>
                    </a:lnTo>
                    <a:lnTo>
                      <a:pt x="6"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8" name="Freeform 589"/>
              <p:cNvSpPr>
                <a:spLocks/>
              </p:cNvSpPr>
              <p:nvPr/>
            </p:nvSpPr>
            <p:spPr bwMode="auto">
              <a:xfrm>
                <a:off x="1062" y="1692"/>
                <a:ext cx="24" cy="18"/>
              </a:xfrm>
              <a:custGeom>
                <a:avLst/>
                <a:gdLst>
                  <a:gd name="T0" fmla="*/ 6 w 24"/>
                  <a:gd name="T1" fmla="*/ 0 h 18"/>
                  <a:gd name="T2" fmla="*/ 0 w 24"/>
                  <a:gd name="T3" fmla="*/ 6 h 18"/>
                  <a:gd name="T4" fmla="*/ 12 w 24"/>
                  <a:gd name="T5" fmla="*/ 12 h 18"/>
                  <a:gd name="T6" fmla="*/ 18 w 24"/>
                  <a:gd name="T7" fmla="*/ 18 h 18"/>
                  <a:gd name="T8" fmla="*/ 24 w 24"/>
                  <a:gd name="T9" fmla="*/ 18 h 18"/>
                  <a:gd name="T10" fmla="*/ 18 w 24"/>
                  <a:gd name="T11" fmla="*/ 6 h 18"/>
                  <a:gd name="T12" fmla="*/ 6 w 2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6" y="0"/>
                    </a:moveTo>
                    <a:lnTo>
                      <a:pt x="0" y="6"/>
                    </a:lnTo>
                    <a:lnTo>
                      <a:pt x="12" y="12"/>
                    </a:lnTo>
                    <a:lnTo>
                      <a:pt x="18" y="18"/>
                    </a:lnTo>
                    <a:lnTo>
                      <a:pt x="24" y="18"/>
                    </a:lnTo>
                    <a:lnTo>
                      <a:pt x="18"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9" name="Freeform 590"/>
              <p:cNvSpPr>
                <a:spLocks/>
              </p:cNvSpPr>
              <p:nvPr/>
            </p:nvSpPr>
            <p:spPr bwMode="auto">
              <a:xfrm>
                <a:off x="126" y="1662"/>
                <a:ext cx="24" cy="30"/>
              </a:xfrm>
              <a:custGeom>
                <a:avLst/>
                <a:gdLst>
                  <a:gd name="T0" fmla="*/ 18 w 24"/>
                  <a:gd name="T1" fmla="*/ 24 h 30"/>
                  <a:gd name="T2" fmla="*/ 24 w 24"/>
                  <a:gd name="T3" fmla="*/ 0 h 30"/>
                  <a:gd name="T4" fmla="*/ 12 w 24"/>
                  <a:gd name="T5" fmla="*/ 18 h 30"/>
                  <a:gd name="T6" fmla="*/ 12 w 24"/>
                  <a:gd name="T7" fmla="*/ 12 h 30"/>
                  <a:gd name="T8" fmla="*/ 18 w 24"/>
                  <a:gd name="T9" fmla="*/ 6 h 30"/>
                  <a:gd name="T10" fmla="*/ 6 w 24"/>
                  <a:gd name="T11" fmla="*/ 0 h 30"/>
                  <a:gd name="T12" fmla="*/ 0 w 24"/>
                  <a:gd name="T13" fmla="*/ 0 h 30"/>
                  <a:gd name="T14" fmla="*/ 6 w 24"/>
                  <a:gd name="T15" fmla="*/ 18 h 30"/>
                  <a:gd name="T16" fmla="*/ 12 w 24"/>
                  <a:gd name="T17" fmla="*/ 24 h 30"/>
                  <a:gd name="T18" fmla="*/ 12 w 24"/>
                  <a:gd name="T19" fmla="*/ 30 h 30"/>
                  <a:gd name="T20" fmla="*/ 18 w 24"/>
                  <a:gd name="T2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18" y="24"/>
                    </a:moveTo>
                    <a:lnTo>
                      <a:pt x="24" y="0"/>
                    </a:lnTo>
                    <a:lnTo>
                      <a:pt x="12" y="18"/>
                    </a:lnTo>
                    <a:lnTo>
                      <a:pt x="12" y="12"/>
                    </a:lnTo>
                    <a:lnTo>
                      <a:pt x="18" y="6"/>
                    </a:lnTo>
                    <a:lnTo>
                      <a:pt x="6" y="0"/>
                    </a:lnTo>
                    <a:lnTo>
                      <a:pt x="0" y="0"/>
                    </a:lnTo>
                    <a:lnTo>
                      <a:pt x="6" y="18"/>
                    </a:lnTo>
                    <a:lnTo>
                      <a:pt x="12" y="24"/>
                    </a:lnTo>
                    <a:lnTo>
                      <a:pt x="12" y="30"/>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0" name="Freeform 591"/>
              <p:cNvSpPr>
                <a:spLocks/>
              </p:cNvSpPr>
              <p:nvPr/>
            </p:nvSpPr>
            <p:spPr bwMode="auto">
              <a:xfrm>
                <a:off x="684" y="785"/>
                <a:ext cx="114" cy="168"/>
              </a:xfrm>
              <a:custGeom>
                <a:avLst/>
                <a:gdLst>
                  <a:gd name="T0" fmla="*/ 90 w 114"/>
                  <a:gd name="T1" fmla="*/ 66 h 168"/>
                  <a:gd name="T2" fmla="*/ 84 w 114"/>
                  <a:gd name="T3" fmla="*/ 66 h 168"/>
                  <a:gd name="T4" fmla="*/ 102 w 114"/>
                  <a:gd name="T5" fmla="*/ 12 h 168"/>
                  <a:gd name="T6" fmla="*/ 66 w 114"/>
                  <a:gd name="T7" fmla="*/ 18 h 168"/>
                  <a:gd name="T8" fmla="*/ 48 w 114"/>
                  <a:gd name="T9" fmla="*/ 0 h 168"/>
                  <a:gd name="T10" fmla="*/ 24 w 114"/>
                  <a:gd name="T11" fmla="*/ 36 h 168"/>
                  <a:gd name="T12" fmla="*/ 48 w 114"/>
                  <a:gd name="T13" fmla="*/ 48 h 168"/>
                  <a:gd name="T14" fmla="*/ 48 w 114"/>
                  <a:gd name="T15" fmla="*/ 78 h 168"/>
                  <a:gd name="T16" fmla="*/ 30 w 114"/>
                  <a:gd name="T17" fmla="*/ 90 h 168"/>
                  <a:gd name="T18" fmla="*/ 12 w 114"/>
                  <a:gd name="T19" fmla="*/ 60 h 168"/>
                  <a:gd name="T20" fmla="*/ 0 w 114"/>
                  <a:gd name="T21" fmla="*/ 72 h 168"/>
                  <a:gd name="T22" fmla="*/ 24 w 114"/>
                  <a:gd name="T23" fmla="*/ 114 h 168"/>
                  <a:gd name="T24" fmla="*/ 42 w 114"/>
                  <a:gd name="T25" fmla="*/ 108 h 168"/>
                  <a:gd name="T26" fmla="*/ 72 w 114"/>
                  <a:gd name="T27" fmla="*/ 168 h 168"/>
                  <a:gd name="T28" fmla="*/ 114 w 114"/>
                  <a:gd name="T29" fmla="*/ 138 h 168"/>
                  <a:gd name="T30" fmla="*/ 108 w 114"/>
                  <a:gd name="T31" fmla="*/ 84 h 168"/>
                  <a:gd name="T32" fmla="*/ 90 w 114"/>
                  <a:gd name="T33" fmla="*/ 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68">
                    <a:moveTo>
                      <a:pt x="90" y="66"/>
                    </a:moveTo>
                    <a:lnTo>
                      <a:pt x="84" y="66"/>
                    </a:lnTo>
                    <a:lnTo>
                      <a:pt x="102" y="12"/>
                    </a:lnTo>
                    <a:lnTo>
                      <a:pt x="66" y="18"/>
                    </a:lnTo>
                    <a:lnTo>
                      <a:pt x="48" y="0"/>
                    </a:lnTo>
                    <a:lnTo>
                      <a:pt x="24" y="36"/>
                    </a:lnTo>
                    <a:lnTo>
                      <a:pt x="48" y="48"/>
                    </a:lnTo>
                    <a:lnTo>
                      <a:pt x="48" y="78"/>
                    </a:lnTo>
                    <a:lnTo>
                      <a:pt x="30" y="90"/>
                    </a:lnTo>
                    <a:lnTo>
                      <a:pt x="12" y="60"/>
                    </a:lnTo>
                    <a:lnTo>
                      <a:pt x="0" y="72"/>
                    </a:lnTo>
                    <a:lnTo>
                      <a:pt x="24" y="114"/>
                    </a:lnTo>
                    <a:lnTo>
                      <a:pt x="42" y="108"/>
                    </a:lnTo>
                    <a:lnTo>
                      <a:pt x="72" y="168"/>
                    </a:lnTo>
                    <a:lnTo>
                      <a:pt x="114" y="138"/>
                    </a:lnTo>
                    <a:lnTo>
                      <a:pt x="108" y="84"/>
                    </a:lnTo>
                    <a:lnTo>
                      <a:pt x="9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1" name="Freeform 592"/>
              <p:cNvSpPr>
                <a:spLocks/>
              </p:cNvSpPr>
              <p:nvPr/>
            </p:nvSpPr>
            <p:spPr bwMode="auto">
              <a:xfrm>
                <a:off x="744" y="1032"/>
                <a:ext cx="78" cy="72"/>
              </a:xfrm>
              <a:custGeom>
                <a:avLst/>
                <a:gdLst>
                  <a:gd name="T0" fmla="*/ 18 w 78"/>
                  <a:gd name="T1" fmla="*/ 30 h 72"/>
                  <a:gd name="T2" fmla="*/ 0 w 78"/>
                  <a:gd name="T3" fmla="*/ 42 h 72"/>
                  <a:gd name="T4" fmla="*/ 0 w 78"/>
                  <a:gd name="T5" fmla="*/ 48 h 72"/>
                  <a:gd name="T6" fmla="*/ 6 w 78"/>
                  <a:gd name="T7" fmla="*/ 54 h 72"/>
                  <a:gd name="T8" fmla="*/ 12 w 78"/>
                  <a:gd name="T9" fmla="*/ 48 h 72"/>
                  <a:gd name="T10" fmla="*/ 54 w 78"/>
                  <a:gd name="T11" fmla="*/ 72 h 72"/>
                  <a:gd name="T12" fmla="*/ 66 w 78"/>
                  <a:gd name="T13" fmla="*/ 60 h 72"/>
                  <a:gd name="T14" fmla="*/ 78 w 78"/>
                  <a:gd name="T15" fmla="*/ 54 h 72"/>
                  <a:gd name="T16" fmla="*/ 66 w 78"/>
                  <a:gd name="T17" fmla="*/ 48 h 72"/>
                  <a:gd name="T18" fmla="*/ 66 w 78"/>
                  <a:gd name="T19" fmla="*/ 36 h 72"/>
                  <a:gd name="T20" fmla="*/ 24 w 78"/>
                  <a:gd name="T21" fmla="*/ 0 h 72"/>
                  <a:gd name="T22" fmla="*/ 18 w 78"/>
                  <a:gd name="T2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2">
                    <a:moveTo>
                      <a:pt x="18" y="30"/>
                    </a:moveTo>
                    <a:lnTo>
                      <a:pt x="0" y="42"/>
                    </a:lnTo>
                    <a:lnTo>
                      <a:pt x="0" y="48"/>
                    </a:lnTo>
                    <a:lnTo>
                      <a:pt x="6" y="54"/>
                    </a:lnTo>
                    <a:lnTo>
                      <a:pt x="12" y="48"/>
                    </a:lnTo>
                    <a:lnTo>
                      <a:pt x="54" y="72"/>
                    </a:lnTo>
                    <a:lnTo>
                      <a:pt x="66" y="60"/>
                    </a:lnTo>
                    <a:lnTo>
                      <a:pt x="78" y="54"/>
                    </a:lnTo>
                    <a:lnTo>
                      <a:pt x="66" y="48"/>
                    </a:lnTo>
                    <a:lnTo>
                      <a:pt x="66" y="36"/>
                    </a:lnTo>
                    <a:lnTo>
                      <a:pt x="24" y="0"/>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2" name="Freeform 593"/>
              <p:cNvSpPr>
                <a:spLocks/>
              </p:cNvSpPr>
              <p:nvPr/>
            </p:nvSpPr>
            <p:spPr bwMode="auto">
              <a:xfrm>
                <a:off x="1026" y="1350"/>
                <a:ext cx="42" cy="36"/>
              </a:xfrm>
              <a:custGeom>
                <a:avLst/>
                <a:gdLst>
                  <a:gd name="T0" fmla="*/ 5 w 7"/>
                  <a:gd name="T1" fmla="*/ 0 h 6"/>
                  <a:gd name="T2" fmla="*/ 2 w 7"/>
                  <a:gd name="T3" fmla="*/ 1 h 6"/>
                  <a:gd name="T4" fmla="*/ 0 w 7"/>
                  <a:gd name="T5" fmla="*/ 6 h 6"/>
                  <a:gd name="T6" fmla="*/ 4 w 7"/>
                  <a:gd name="T7" fmla="*/ 5 h 6"/>
                  <a:gd name="T8" fmla="*/ 4 w 7"/>
                  <a:gd name="T9" fmla="*/ 3 h 6"/>
                  <a:gd name="T10" fmla="*/ 7 w 7"/>
                  <a:gd name="T11" fmla="*/ 1 h 6"/>
                  <a:gd name="T12" fmla="*/ 5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5" y="0"/>
                    </a:moveTo>
                    <a:cubicBezTo>
                      <a:pt x="2" y="1"/>
                      <a:pt x="2" y="1"/>
                      <a:pt x="2" y="1"/>
                    </a:cubicBezTo>
                    <a:cubicBezTo>
                      <a:pt x="0" y="6"/>
                      <a:pt x="0" y="6"/>
                      <a:pt x="0" y="6"/>
                    </a:cubicBezTo>
                    <a:cubicBezTo>
                      <a:pt x="0" y="6"/>
                      <a:pt x="4" y="5"/>
                      <a:pt x="4" y="5"/>
                    </a:cubicBezTo>
                    <a:cubicBezTo>
                      <a:pt x="4" y="3"/>
                      <a:pt x="4" y="3"/>
                      <a:pt x="4" y="3"/>
                    </a:cubicBezTo>
                    <a:cubicBezTo>
                      <a:pt x="7" y="1"/>
                      <a:pt x="7" y="1"/>
                      <a:pt x="7" y="1"/>
                    </a:cubicBezTo>
                    <a:lnTo>
                      <a:pt x="5"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3" name="Freeform 594"/>
              <p:cNvSpPr>
                <a:spLocks/>
              </p:cNvSpPr>
              <p:nvPr/>
            </p:nvSpPr>
            <p:spPr bwMode="auto">
              <a:xfrm>
                <a:off x="1020" y="1212"/>
                <a:ext cx="24" cy="24"/>
              </a:xfrm>
              <a:custGeom>
                <a:avLst/>
                <a:gdLst>
                  <a:gd name="T0" fmla="*/ 24 w 24"/>
                  <a:gd name="T1" fmla="*/ 24 h 24"/>
                  <a:gd name="T2" fmla="*/ 12 w 24"/>
                  <a:gd name="T3" fmla="*/ 18 h 24"/>
                  <a:gd name="T4" fmla="*/ 12 w 24"/>
                  <a:gd name="T5" fmla="*/ 12 h 24"/>
                  <a:gd name="T6" fmla="*/ 0 w 24"/>
                  <a:gd name="T7" fmla="*/ 0 h 24"/>
                  <a:gd name="T8" fmla="*/ 12 w 24"/>
                  <a:gd name="T9" fmla="*/ 24 h 24"/>
                  <a:gd name="T10" fmla="*/ 24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24" y="24"/>
                    </a:moveTo>
                    <a:lnTo>
                      <a:pt x="12" y="18"/>
                    </a:lnTo>
                    <a:lnTo>
                      <a:pt x="12" y="12"/>
                    </a:lnTo>
                    <a:lnTo>
                      <a:pt x="0" y="0"/>
                    </a:lnTo>
                    <a:lnTo>
                      <a:pt x="12" y="24"/>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4" name="Freeform 595"/>
              <p:cNvSpPr>
                <a:spLocks/>
              </p:cNvSpPr>
              <p:nvPr/>
            </p:nvSpPr>
            <p:spPr bwMode="auto">
              <a:xfrm>
                <a:off x="810" y="767"/>
                <a:ext cx="102" cy="138"/>
              </a:xfrm>
              <a:custGeom>
                <a:avLst/>
                <a:gdLst>
                  <a:gd name="T0" fmla="*/ 66 w 102"/>
                  <a:gd name="T1" fmla="*/ 18 h 138"/>
                  <a:gd name="T2" fmla="*/ 42 w 102"/>
                  <a:gd name="T3" fmla="*/ 0 h 138"/>
                  <a:gd name="T4" fmla="*/ 6 w 102"/>
                  <a:gd name="T5" fmla="*/ 18 h 138"/>
                  <a:gd name="T6" fmla="*/ 18 w 102"/>
                  <a:gd name="T7" fmla="*/ 36 h 138"/>
                  <a:gd name="T8" fmla="*/ 0 w 102"/>
                  <a:gd name="T9" fmla="*/ 30 h 138"/>
                  <a:gd name="T10" fmla="*/ 6 w 102"/>
                  <a:gd name="T11" fmla="*/ 96 h 138"/>
                  <a:gd name="T12" fmla="*/ 12 w 102"/>
                  <a:gd name="T13" fmla="*/ 114 h 138"/>
                  <a:gd name="T14" fmla="*/ 12 w 102"/>
                  <a:gd name="T15" fmla="*/ 138 h 138"/>
                  <a:gd name="T16" fmla="*/ 30 w 102"/>
                  <a:gd name="T17" fmla="*/ 138 h 138"/>
                  <a:gd name="T18" fmla="*/ 42 w 102"/>
                  <a:gd name="T19" fmla="*/ 108 h 138"/>
                  <a:gd name="T20" fmla="*/ 30 w 102"/>
                  <a:gd name="T21" fmla="*/ 96 h 138"/>
                  <a:gd name="T22" fmla="*/ 48 w 102"/>
                  <a:gd name="T23" fmla="*/ 96 h 138"/>
                  <a:gd name="T24" fmla="*/ 66 w 102"/>
                  <a:gd name="T25" fmla="*/ 96 h 138"/>
                  <a:gd name="T26" fmla="*/ 102 w 102"/>
                  <a:gd name="T27" fmla="*/ 24 h 138"/>
                  <a:gd name="T28" fmla="*/ 72 w 102"/>
                  <a:gd name="T29" fmla="*/ 12 h 138"/>
                  <a:gd name="T30" fmla="*/ 66 w 102"/>
                  <a:gd name="T3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66" y="18"/>
                    </a:moveTo>
                    <a:lnTo>
                      <a:pt x="42" y="0"/>
                    </a:lnTo>
                    <a:lnTo>
                      <a:pt x="6" y="18"/>
                    </a:lnTo>
                    <a:lnTo>
                      <a:pt x="18" y="36"/>
                    </a:lnTo>
                    <a:lnTo>
                      <a:pt x="0" y="30"/>
                    </a:lnTo>
                    <a:lnTo>
                      <a:pt x="6" y="96"/>
                    </a:lnTo>
                    <a:lnTo>
                      <a:pt x="12" y="114"/>
                    </a:lnTo>
                    <a:lnTo>
                      <a:pt x="12" y="138"/>
                    </a:lnTo>
                    <a:lnTo>
                      <a:pt x="30" y="138"/>
                    </a:lnTo>
                    <a:lnTo>
                      <a:pt x="42" y="108"/>
                    </a:lnTo>
                    <a:lnTo>
                      <a:pt x="30" y="96"/>
                    </a:lnTo>
                    <a:lnTo>
                      <a:pt x="48" y="96"/>
                    </a:lnTo>
                    <a:lnTo>
                      <a:pt x="66" y="96"/>
                    </a:lnTo>
                    <a:lnTo>
                      <a:pt x="102" y="24"/>
                    </a:lnTo>
                    <a:lnTo>
                      <a:pt x="72" y="12"/>
                    </a:lnTo>
                    <a:lnTo>
                      <a:pt x="6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5" name="Freeform 596"/>
              <p:cNvSpPr>
                <a:spLocks/>
              </p:cNvSpPr>
              <p:nvPr/>
            </p:nvSpPr>
            <p:spPr bwMode="auto">
              <a:xfrm>
                <a:off x="972" y="1110"/>
                <a:ext cx="6" cy="24"/>
              </a:xfrm>
              <a:custGeom>
                <a:avLst/>
                <a:gdLst>
                  <a:gd name="T0" fmla="*/ 6 w 6"/>
                  <a:gd name="T1" fmla="*/ 0 h 24"/>
                  <a:gd name="T2" fmla="*/ 0 w 6"/>
                  <a:gd name="T3" fmla="*/ 0 h 24"/>
                  <a:gd name="T4" fmla="*/ 0 w 6"/>
                  <a:gd name="T5" fmla="*/ 18 h 24"/>
                  <a:gd name="T6" fmla="*/ 6 w 6"/>
                  <a:gd name="T7" fmla="*/ 24 h 24"/>
                  <a:gd name="T8" fmla="*/ 6 w 6"/>
                  <a:gd name="T9" fmla="*/ 18 h 24"/>
                  <a:gd name="T10" fmla="*/ 6 w 6"/>
                  <a:gd name="T11" fmla="*/ 0 h 24"/>
                  <a:gd name="T12" fmla="*/ 6 w 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6" y="0"/>
                    </a:moveTo>
                    <a:lnTo>
                      <a:pt x="0" y="0"/>
                    </a:lnTo>
                    <a:lnTo>
                      <a:pt x="0" y="18"/>
                    </a:lnTo>
                    <a:lnTo>
                      <a:pt x="6" y="24"/>
                    </a:lnTo>
                    <a:lnTo>
                      <a:pt x="6" y="18"/>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6" name="Freeform 597"/>
              <p:cNvSpPr>
                <a:spLocks/>
              </p:cNvSpPr>
              <p:nvPr/>
            </p:nvSpPr>
            <p:spPr bwMode="auto">
              <a:xfrm>
                <a:off x="786" y="551"/>
                <a:ext cx="318" cy="198"/>
              </a:xfrm>
              <a:custGeom>
                <a:avLst/>
                <a:gdLst>
                  <a:gd name="T0" fmla="*/ 132 w 318"/>
                  <a:gd name="T1" fmla="*/ 168 h 198"/>
                  <a:gd name="T2" fmla="*/ 144 w 318"/>
                  <a:gd name="T3" fmla="*/ 180 h 198"/>
                  <a:gd name="T4" fmla="*/ 156 w 318"/>
                  <a:gd name="T5" fmla="*/ 168 h 198"/>
                  <a:gd name="T6" fmla="*/ 156 w 318"/>
                  <a:gd name="T7" fmla="*/ 198 h 198"/>
                  <a:gd name="T8" fmla="*/ 240 w 318"/>
                  <a:gd name="T9" fmla="*/ 192 h 198"/>
                  <a:gd name="T10" fmla="*/ 252 w 318"/>
                  <a:gd name="T11" fmla="*/ 168 h 198"/>
                  <a:gd name="T12" fmla="*/ 270 w 318"/>
                  <a:gd name="T13" fmla="*/ 192 h 198"/>
                  <a:gd name="T14" fmla="*/ 306 w 318"/>
                  <a:gd name="T15" fmla="*/ 186 h 198"/>
                  <a:gd name="T16" fmla="*/ 300 w 318"/>
                  <a:gd name="T17" fmla="*/ 162 h 198"/>
                  <a:gd name="T18" fmla="*/ 318 w 318"/>
                  <a:gd name="T19" fmla="*/ 132 h 198"/>
                  <a:gd name="T20" fmla="*/ 276 w 318"/>
                  <a:gd name="T21" fmla="*/ 102 h 198"/>
                  <a:gd name="T22" fmla="*/ 210 w 318"/>
                  <a:gd name="T23" fmla="*/ 120 h 198"/>
                  <a:gd name="T24" fmla="*/ 204 w 318"/>
                  <a:gd name="T25" fmla="*/ 132 h 198"/>
                  <a:gd name="T26" fmla="*/ 180 w 318"/>
                  <a:gd name="T27" fmla="*/ 132 h 198"/>
                  <a:gd name="T28" fmla="*/ 126 w 318"/>
                  <a:gd name="T29" fmla="*/ 96 h 198"/>
                  <a:gd name="T30" fmla="*/ 102 w 318"/>
                  <a:gd name="T31" fmla="*/ 108 h 198"/>
                  <a:gd name="T32" fmla="*/ 102 w 318"/>
                  <a:gd name="T33" fmla="*/ 78 h 198"/>
                  <a:gd name="T34" fmla="*/ 144 w 318"/>
                  <a:gd name="T35" fmla="*/ 66 h 198"/>
                  <a:gd name="T36" fmla="*/ 120 w 318"/>
                  <a:gd name="T37" fmla="*/ 54 h 198"/>
                  <a:gd name="T38" fmla="*/ 108 w 318"/>
                  <a:gd name="T39" fmla="*/ 30 h 198"/>
                  <a:gd name="T40" fmla="*/ 60 w 318"/>
                  <a:gd name="T41" fmla="*/ 54 h 198"/>
                  <a:gd name="T42" fmla="*/ 66 w 318"/>
                  <a:gd name="T43" fmla="*/ 18 h 198"/>
                  <a:gd name="T44" fmla="*/ 18 w 318"/>
                  <a:gd name="T45" fmla="*/ 0 h 198"/>
                  <a:gd name="T46" fmla="*/ 0 w 318"/>
                  <a:gd name="T47" fmla="*/ 12 h 198"/>
                  <a:gd name="T48" fmla="*/ 36 w 318"/>
                  <a:gd name="T49" fmla="*/ 72 h 198"/>
                  <a:gd name="T50" fmla="*/ 72 w 318"/>
                  <a:gd name="T51" fmla="*/ 66 h 198"/>
                  <a:gd name="T52" fmla="*/ 90 w 318"/>
                  <a:gd name="T53" fmla="*/ 120 h 198"/>
                  <a:gd name="T54" fmla="*/ 78 w 318"/>
                  <a:gd name="T55" fmla="*/ 138 h 198"/>
                  <a:gd name="T56" fmla="*/ 96 w 318"/>
                  <a:gd name="T57" fmla="*/ 186 h 198"/>
                  <a:gd name="T58" fmla="*/ 114 w 318"/>
                  <a:gd name="T59" fmla="*/ 186 h 198"/>
                  <a:gd name="T60" fmla="*/ 126 w 318"/>
                  <a:gd name="T61" fmla="*/ 198 h 198"/>
                  <a:gd name="T62" fmla="*/ 138 w 318"/>
                  <a:gd name="T63" fmla="*/ 192 h 198"/>
                  <a:gd name="T64" fmla="*/ 132 w 318"/>
                  <a:gd name="T65" fmla="*/ 16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198">
                    <a:moveTo>
                      <a:pt x="132" y="168"/>
                    </a:moveTo>
                    <a:lnTo>
                      <a:pt x="144" y="180"/>
                    </a:lnTo>
                    <a:lnTo>
                      <a:pt x="156" y="168"/>
                    </a:lnTo>
                    <a:lnTo>
                      <a:pt x="156" y="198"/>
                    </a:lnTo>
                    <a:lnTo>
                      <a:pt x="240" y="192"/>
                    </a:lnTo>
                    <a:lnTo>
                      <a:pt x="252" y="168"/>
                    </a:lnTo>
                    <a:lnTo>
                      <a:pt x="270" y="192"/>
                    </a:lnTo>
                    <a:lnTo>
                      <a:pt x="306" y="186"/>
                    </a:lnTo>
                    <a:lnTo>
                      <a:pt x="300" y="162"/>
                    </a:lnTo>
                    <a:lnTo>
                      <a:pt x="318" y="132"/>
                    </a:lnTo>
                    <a:lnTo>
                      <a:pt x="276" y="102"/>
                    </a:lnTo>
                    <a:lnTo>
                      <a:pt x="210" y="120"/>
                    </a:lnTo>
                    <a:lnTo>
                      <a:pt x="204" y="132"/>
                    </a:lnTo>
                    <a:lnTo>
                      <a:pt x="180" y="132"/>
                    </a:lnTo>
                    <a:lnTo>
                      <a:pt x="126" y="96"/>
                    </a:lnTo>
                    <a:lnTo>
                      <a:pt x="102" y="108"/>
                    </a:lnTo>
                    <a:lnTo>
                      <a:pt x="102" y="78"/>
                    </a:lnTo>
                    <a:lnTo>
                      <a:pt x="144" y="66"/>
                    </a:lnTo>
                    <a:lnTo>
                      <a:pt x="120" y="54"/>
                    </a:lnTo>
                    <a:lnTo>
                      <a:pt x="108" y="30"/>
                    </a:lnTo>
                    <a:lnTo>
                      <a:pt x="60" y="54"/>
                    </a:lnTo>
                    <a:lnTo>
                      <a:pt x="66" y="18"/>
                    </a:lnTo>
                    <a:lnTo>
                      <a:pt x="18" y="0"/>
                    </a:lnTo>
                    <a:lnTo>
                      <a:pt x="0" y="12"/>
                    </a:lnTo>
                    <a:lnTo>
                      <a:pt x="36" y="72"/>
                    </a:lnTo>
                    <a:lnTo>
                      <a:pt x="72" y="66"/>
                    </a:lnTo>
                    <a:lnTo>
                      <a:pt x="90" y="120"/>
                    </a:lnTo>
                    <a:lnTo>
                      <a:pt x="78" y="138"/>
                    </a:lnTo>
                    <a:lnTo>
                      <a:pt x="96" y="186"/>
                    </a:lnTo>
                    <a:lnTo>
                      <a:pt x="114" y="186"/>
                    </a:lnTo>
                    <a:lnTo>
                      <a:pt x="126" y="198"/>
                    </a:lnTo>
                    <a:lnTo>
                      <a:pt x="138" y="192"/>
                    </a:lnTo>
                    <a:lnTo>
                      <a:pt x="132" y="16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7" name="Freeform 598"/>
              <p:cNvSpPr>
                <a:spLocks/>
              </p:cNvSpPr>
              <p:nvPr/>
            </p:nvSpPr>
            <p:spPr bwMode="auto">
              <a:xfrm>
                <a:off x="798" y="659"/>
                <a:ext cx="6" cy="18"/>
              </a:xfrm>
              <a:custGeom>
                <a:avLst/>
                <a:gdLst>
                  <a:gd name="T0" fmla="*/ 0 w 6"/>
                  <a:gd name="T1" fmla="*/ 0 h 18"/>
                  <a:gd name="T2" fmla="*/ 6 w 6"/>
                  <a:gd name="T3" fmla="*/ 18 h 18"/>
                  <a:gd name="T4" fmla="*/ 6 w 6"/>
                  <a:gd name="T5" fmla="*/ 12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8" name="Freeform 599"/>
              <p:cNvSpPr>
                <a:spLocks/>
              </p:cNvSpPr>
              <p:nvPr/>
            </p:nvSpPr>
            <p:spPr bwMode="auto">
              <a:xfrm>
                <a:off x="912" y="233"/>
                <a:ext cx="372" cy="396"/>
              </a:xfrm>
              <a:custGeom>
                <a:avLst/>
                <a:gdLst>
                  <a:gd name="T0" fmla="*/ 126 w 372"/>
                  <a:gd name="T1" fmla="*/ 36 h 396"/>
                  <a:gd name="T2" fmla="*/ 144 w 372"/>
                  <a:gd name="T3" fmla="*/ 60 h 396"/>
                  <a:gd name="T4" fmla="*/ 174 w 372"/>
                  <a:gd name="T5" fmla="*/ 96 h 396"/>
                  <a:gd name="T6" fmla="*/ 144 w 372"/>
                  <a:gd name="T7" fmla="*/ 108 h 396"/>
                  <a:gd name="T8" fmla="*/ 84 w 372"/>
                  <a:gd name="T9" fmla="*/ 30 h 396"/>
                  <a:gd name="T10" fmla="*/ 54 w 372"/>
                  <a:gd name="T11" fmla="*/ 54 h 396"/>
                  <a:gd name="T12" fmla="*/ 66 w 372"/>
                  <a:gd name="T13" fmla="*/ 84 h 396"/>
                  <a:gd name="T14" fmla="*/ 120 w 372"/>
                  <a:gd name="T15" fmla="*/ 162 h 396"/>
                  <a:gd name="T16" fmla="*/ 156 w 372"/>
                  <a:gd name="T17" fmla="*/ 180 h 396"/>
                  <a:gd name="T18" fmla="*/ 108 w 372"/>
                  <a:gd name="T19" fmla="*/ 186 h 396"/>
                  <a:gd name="T20" fmla="*/ 60 w 372"/>
                  <a:gd name="T21" fmla="*/ 216 h 396"/>
                  <a:gd name="T22" fmla="*/ 84 w 372"/>
                  <a:gd name="T23" fmla="*/ 276 h 396"/>
                  <a:gd name="T24" fmla="*/ 144 w 372"/>
                  <a:gd name="T25" fmla="*/ 264 h 396"/>
                  <a:gd name="T26" fmla="*/ 102 w 372"/>
                  <a:gd name="T27" fmla="*/ 312 h 396"/>
                  <a:gd name="T28" fmla="*/ 30 w 372"/>
                  <a:gd name="T29" fmla="*/ 276 h 396"/>
                  <a:gd name="T30" fmla="*/ 54 w 372"/>
                  <a:gd name="T31" fmla="*/ 330 h 396"/>
                  <a:gd name="T32" fmla="*/ 0 w 372"/>
                  <a:gd name="T33" fmla="*/ 348 h 396"/>
                  <a:gd name="T34" fmla="*/ 36 w 372"/>
                  <a:gd name="T35" fmla="*/ 372 h 396"/>
                  <a:gd name="T36" fmla="*/ 90 w 372"/>
                  <a:gd name="T37" fmla="*/ 396 h 396"/>
                  <a:gd name="T38" fmla="*/ 114 w 372"/>
                  <a:gd name="T39" fmla="*/ 366 h 396"/>
                  <a:gd name="T40" fmla="*/ 150 w 372"/>
                  <a:gd name="T41" fmla="*/ 354 h 396"/>
                  <a:gd name="T42" fmla="*/ 186 w 372"/>
                  <a:gd name="T43" fmla="*/ 384 h 396"/>
                  <a:gd name="T44" fmla="*/ 222 w 372"/>
                  <a:gd name="T45" fmla="*/ 360 h 396"/>
                  <a:gd name="T46" fmla="*/ 174 w 372"/>
                  <a:gd name="T47" fmla="*/ 312 h 396"/>
                  <a:gd name="T48" fmla="*/ 150 w 372"/>
                  <a:gd name="T49" fmla="*/ 306 h 396"/>
                  <a:gd name="T50" fmla="*/ 162 w 372"/>
                  <a:gd name="T51" fmla="*/ 300 h 396"/>
                  <a:gd name="T52" fmla="*/ 228 w 372"/>
                  <a:gd name="T53" fmla="*/ 300 h 396"/>
                  <a:gd name="T54" fmla="*/ 216 w 372"/>
                  <a:gd name="T55" fmla="*/ 258 h 396"/>
                  <a:gd name="T56" fmla="*/ 234 w 372"/>
                  <a:gd name="T57" fmla="*/ 228 h 396"/>
                  <a:gd name="T58" fmla="*/ 276 w 372"/>
                  <a:gd name="T59" fmla="*/ 168 h 396"/>
                  <a:gd name="T60" fmla="*/ 210 w 372"/>
                  <a:gd name="T61" fmla="*/ 162 h 396"/>
                  <a:gd name="T62" fmla="*/ 276 w 372"/>
                  <a:gd name="T63" fmla="*/ 114 h 396"/>
                  <a:gd name="T64" fmla="*/ 276 w 372"/>
                  <a:gd name="T65" fmla="*/ 78 h 396"/>
                  <a:gd name="T66" fmla="*/ 330 w 372"/>
                  <a:gd name="T67" fmla="*/ 66 h 396"/>
                  <a:gd name="T68" fmla="*/ 336 w 372"/>
                  <a:gd name="T69" fmla="*/ 36 h 396"/>
                  <a:gd name="T70" fmla="*/ 360 w 372"/>
                  <a:gd name="T71" fmla="*/ 30 h 396"/>
                  <a:gd name="T72" fmla="*/ 204 w 372"/>
                  <a:gd name="T7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396">
                    <a:moveTo>
                      <a:pt x="204" y="6"/>
                    </a:moveTo>
                    <a:lnTo>
                      <a:pt x="126" y="36"/>
                    </a:lnTo>
                    <a:lnTo>
                      <a:pt x="126" y="48"/>
                    </a:lnTo>
                    <a:lnTo>
                      <a:pt x="144" y="60"/>
                    </a:lnTo>
                    <a:lnTo>
                      <a:pt x="150" y="90"/>
                    </a:lnTo>
                    <a:lnTo>
                      <a:pt x="174" y="96"/>
                    </a:lnTo>
                    <a:lnTo>
                      <a:pt x="168" y="108"/>
                    </a:lnTo>
                    <a:lnTo>
                      <a:pt x="144" y="108"/>
                    </a:lnTo>
                    <a:lnTo>
                      <a:pt x="132" y="84"/>
                    </a:lnTo>
                    <a:lnTo>
                      <a:pt x="84" y="30"/>
                    </a:lnTo>
                    <a:lnTo>
                      <a:pt x="60" y="30"/>
                    </a:lnTo>
                    <a:lnTo>
                      <a:pt x="54" y="54"/>
                    </a:lnTo>
                    <a:lnTo>
                      <a:pt x="72" y="72"/>
                    </a:lnTo>
                    <a:lnTo>
                      <a:pt x="66" y="84"/>
                    </a:lnTo>
                    <a:lnTo>
                      <a:pt x="90" y="102"/>
                    </a:lnTo>
                    <a:lnTo>
                      <a:pt x="120" y="162"/>
                    </a:lnTo>
                    <a:lnTo>
                      <a:pt x="144" y="162"/>
                    </a:lnTo>
                    <a:lnTo>
                      <a:pt x="156" y="180"/>
                    </a:lnTo>
                    <a:lnTo>
                      <a:pt x="132" y="204"/>
                    </a:lnTo>
                    <a:lnTo>
                      <a:pt x="108" y="186"/>
                    </a:lnTo>
                    <a:lnTo>
                      <a:pt x="66" y="186"/>
                    </a:lnTo>
                    <a:lnTo>
                      <a:pt x="60" y="216"/>
                    </a:lnTo>
                    <a:lnTo>
                      <a:pt x="96" y="228"/>
                    </a:lnTo>
                    <a:lnTo>
                      <a:pt x="84" y="276"/>
                    </a:lnTo>
                    <a:lnTo>
                      <a:pt x="108" y="288"/>
                    </a:lnTo>
                    <a:lnTo>
                      <a:pt x="144" y="264"/>
                    </a:lnTo>
                    <a:lnTo>
                      <a:pt x="126" y="300"/>
                    </a:lnTo>
                    <a:lnTo>
                      <a:pt x="102" y="312"/>
                    </a:lnTo>
                    <a:lnTo>
                      <a:pt x="54" y="264"/>
                    </a:lnTo>
                    <a:lnTo>
                      <a:pt x="30" y="276"/>
                    </a:lnTo>
                    <a:lnTo>
                      <a:pt x="60" y="312"/>
                    </a:lnTo>
                    <a:lnTo>
                      <a:pt x="54" y="330"/>
                    </a:lnTo>
                    <a:lnTo>
                      <a:pt x="42" y="324"/>
                    </a:lnTo>
                    <a:lnTo>
                      <a:pt x="0" y="348"/>
                    </a:lnTo>
                    <a:lnTo>
                      <a:pt x="24" y="372"/>
                    </a:lnTo>
                    <a:lnTo>
                      <a:pt x="36" y="372"/>
                    </a:lnTo>
                    <a:lnTo>
                      <a:pt x="72" y="378"/>
                    </a:lnTo>
                    <a:lnTo>
                      <a:pt x="90" y="396"/>
                    </a:lnTo>
                    <a:lnTo>
                      <a:pt x="96" y="372"/>
                    </a:lnTo>
                    <a:lnTo>
                      <a:pt x="114" y="366"/>
                    </a:lnTo>
                    <a:lnTo>
                      <a:pt x="138" y="378"/>
                    </a:lnTo>
                    <a:lnTo>
                      <a:pt x="150" y="354"/>
                    </a:lnTo>
                    <a:lnTo>
                      <a:pt x="162" y="372"/>
                    </a:lnTo>
                    <a:lnTo>
                      <a:pt x="186" y="384"/>
                    </a:lnTo>
                    <a:lnTo>
                      <a:pt x="210" y="378"/>
                    </a:lnTo>
                    <a:lnTo>
                      <a:pt x="222" y="360"/>
                    </a:lnTo>
                    <a:lnTo>
                      <a:pt x="216" y="336"/>
                    </a:lnTo>
                    <a:lnTo>
                      <a:pt x="174" y="312"/>
                    </a:lnTo>
                    <a:lnTo>
                      <a:pt x="150" y="324"/>
                    </a:lnTo>
                    <a:lnTo>
                      <a:pt x="150" y="306"/>
                    </a:lnTo>
                    <a:lnTo>
                      <a:pt x="156" y="288"/>
                    </a:lnTo>
                    <a:lnTo>
                      <a:pt x="162" y="300"/>
                    </a:lnTo>
                    <a:lnTo>
                      <a:pt x="204" y="306"/>
                    </a:lnTo>
                    <a:lnTo>
                      <a:pt x="228" y="300"/>
                    </a:lnTo>
                    <a:lnTo>
                      <a:pt x="216" y="288"/>
                    </a:lnTo>
                    <a:lnTo>
                      <a:pt x="216" y="258"/>
                    </a:lnTo>
                    <a:lnTo>
                      <a:pt x="240" y="252"/>
                    </a:lnTo>
                    <a:lnTo>
                      <a:pt x="234" y="228"/>
                    </a:lnTo>
                    <a:lnTo>
                      <a:pt x="276" y="204"/>
                    </a:lnTo>
                    <a:lnTo>
                      <a:pt x="276" y="168"/>
                    </a:lnTo>
                    <a:lnTo>
                      <a:pt x="246" y="168"/>
                    </a:lnTo>
                    <a:lnTo>
                      <a:pt x="210" y="162"/>
                    </a:lnTo>
                    <a:lnTo>
                      <a:pt x="222" y="114"/>
                    </a:lnTo>
                    <a:lnTo>
                      <a:pt x="276" y="114"/>
                    </a:lnTo>
                    <a:lnTo>
                      <a:pt x="294" y="108"/>
                    </a:lnTo>
                    <a:lnTo>
                      <a:pt x="276" y="78"/>
                    </a:lnTo>
                    <a:lnTo>
                      <a:pt x="324" y="96"/>
                    </a:lnTo>
                    <a:lnTo>
                      <a:pt x="330" y="66"/>
                    </a:lnTo>
                    <a:lnTo>
                      <a:pt x="312" y="42"/>
                    </a:lnTo>
                    <a:lnTo>
                      <a:pt x="336" y="36"/>
                    </a:lnTo>
                    <a:lnTo>
                      <a:pt x="342" y="18"/>
                    </a:lnTo>
                    <a:lnTo>
                      <a:pt x="360" y="30"/>
                    </a:lnTo>
                    <a:lnTo>
                      <a:pt x="372" y="0"/>
                    </a:lnTo>
                    <a:lnTo>
                      <a:pt x="204" y="0"/>
                    </a:lnTo>
                    <a:lnTo>
                      <a:pt x="20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9" name="Freeform 600"/>
              <p:cNvSpPr>
                <a:spLocks/>
              </p:cNvSpPr>
              <p:nvPr/>
            </p:nvSpPr>
            <p:spPr bwMode="auto">
              <a:xfrm>
                <a:off x="486" y="467"/>
                <a:ext cx="66" cy="66"/>
              </a:xfrm>
              <a:custGeom>
                <a:avLst/>
                <a:gdLst>
                  <a:gd name="T0" fmla="*/ 66 w 66"/>
                  <a:gd name="T1" fmla="*/ 0 h 66"/>
                  <a:gd name="T2" fmla="*/ 54 w 66"/>
                  <a:gd name="T3" fmla="*/ 0 h 66"/>
                  <a:gd name="T4" fmla="*/ 48 w 66"/>
                  <a:gd name="T5" fmla="*/ 6 h 66"/>
                  <a:gd name="T6" fmla="*/ 42 w 66"/>
                  <a:gd name="T7" fmla="*/ 0 h 66"/>
                  <a:gd name="T8" fmla="*/ 0 w 66"/>
                  <a:gd name="T9" fmla="*/ 18 h 66"/>
                  <a:gd name="T10" fmla="*/ 0 w 66"/>
                  <a:gd name="T11" fmla="*/ 48 h 66"/>
                  <a:gd name="T12" fmla="*/ 12 w 66"/>
                  <a:gd name="T13" fmla="*/ 54 h 66"/>
                  <a:gd name="T14" fmla="*/ 18 w 66"/>
                  <a:gd name="T15" fmla="*/ 66 h 66"/>
                  <a:gd name="T16" fmla="*/ 24 w 66"/>
                  <a:gd name="T17" fmla="*/ 66 h 66"/>
                  <a:gd name="T18" fmla="*/ 36 w 66"/>
                  <a:gd name="T19" fmla="*/ 54 h 66"/>
                  <a:gd name="T20" fmla="*/ 60 w 66"/>
                  <a:gd name="T21" fmla="*/ 48 h 66"/>
                  <a:gd name="T22" fmla="*/ 60 w 66"/>
                  <a:gd name="T23" fmla="*/ 30 h 66"/>
                  <a:gd name="T24" fmla="*/ 48 w 66"/>
                  <a:gd name="T25" fmla="*/ 24 h 66"/>
                  <a:gd name="T26" fmla="*/ 42 w 66"/>
                  <a:gd name="T27" fmla="*/ 30 h 66"/>
                  <a:gd name="T28" fmla="*/ 36 w 66"/>
                  <a:gd name="T29" fmla="*/ 24 h 66"/>
                  <a:gd name="T30" fmla="*/ 66 w 66"/>
                  <a:gd name="T31" fmla="*/ 12 h 66"/>
                  <a:gd name="T32" fmla="*/ 66 w 66"/>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6">
                    <a:moveTo>
                      <a:pt x="66" y="0"/>
                    </a:moveTo>
                    <a:lnTo>
                      <a:pt x="54" y="0"/>
                    </a:lnTo>
                    <a:lnTo>
                      <a:pt x="48" y="6"/>
                    </a:lnTo>
                    <a:lnTo>
                      <a:pt x="42" y="0"/>
                    </a:lnTo>
                    <a:lnTo>
                      <a:pt x="0" y="18"/>
                    </a:lnTo>
                    <a:lnTo>
                      <a:pt x="0" y="48"/>
                    </a:lnTo>
                    <a:lnTo>
                      <a:pt x="12" y="54"/>
                    </a:lnTo>
                    <a:lnTo>
                      <a:pt x="18" y="66"/>
                    </a:lnTo>
                    <a:lnTo>
                      <a:pt x="24" y="66"/>
                    </a:lnTo>
                    <a:lnTo>
                      <a:pt x="36" y="54"/>
                    </a:lnTo>
                    <a:lnTo>
                      <a:pt x="60" y="48"/>
                    </a:lnTo>
                    <a:lnTo>
                      <a:pt x="60" y="30"/>
                    </a:lnTo>
                    <a:lnTo>
                      <a:pt x="48" y="24"/>
                    </a:lnTo>
                    <a:lnTo>
                      <a:pt x="42" y="30"/>
                    </a:lnTo>
                    <a:lnTo>
                      <a:pt x="36" y="24"/>
                    </a:lnTo>
                    <a:lnTo>
                      <a:pt x="66" y="12"/>
                    </a:lnTo>
                    <a:lnTo>
                      <a:pt x="6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0" name="Freeform 601"/>
              <p:cNvSpPr>
                <a:spLocks/>
              </p:cNvSpPr>
              <p:nvPr/>
            </p:nvSpPr>
            <p:spPr bwMode="auto">
              <a:xfrm>
                <a:off x="486" y="407"/>
                <a:ext cx="72" cy="42"/>
              </a:xfrm>
              <a:custGeom>
                <a:avLst/>
                <a:gdLst>
                  <a:gd name="T0" fmla="*/ 2 w 12"/>
                  <a:gd name="T1" fmla="*/ 7 h 7"/>
                  <a:gd name="T2" fmla="*/ 3 w 12"/>
                  <a:gd name="T3" fmla="*/ 5 h 7"/>
                  <a:gd name="T4" fmla="*/ 5 w 12"/>
                  <a:gd name="T5" fmla="*/ 7 h 7"/>
                  <a:gd name="T6" fmla="*/ 6 w 12"/>
                  <a:gd name="T7" fmla="*/ 7 h 7"/>
                  <a:gd name="T8" fmla="*/ 6 w 12"/>
                  <a:gd name="T9" fmla="*/ 5 h 7"/>
                  <a:gd name="T10" fmla="*/ 9 w 12"/>
                  <a:gd name="T11" fmla="*/ 7 h 7"/>
                  <a:gd name="T12" fmla="*/ 10 w 12"/>
                  <a:gd name="T13" fmla="*/ 6 h 7"/>
                  <a:gd name="T14" fmla="*/ 12 w 12"/>
                  <a:gd name="T15" fmla="*/ 6 h 7"/>
                  <a:gd name="T16" fmla="*/ 12 w 12"/>
                  <a:gd name="T17" fmla="*/ 4 h 7"/>
                  <a:gd name="T18" fmla="*/ 8 w 12"/>
                  <a:gd name="T19" fmla="*/ 0 h 7"/>
                  <a:gd name="T20" fmla="*/ 6 w 12"/>
                  <a:gd name="T21" fmla="*/ 2 h 7"/>
                  <a:gd name="T22" fmla="*/ 3 w 12"/>
                  <a:gd name="T23" fmla="*/ 3 h 7"/>
                  <a:gd name="T24" fmla="*/ 2 w 12"/>
                  <a:gd name="T25" fmla="*/ 4 h 7"/>
                  <a:gd name="T26" fmla="*/ 2 w 12"/>
                  <a:gd name="T27" fmla="*/ 4 h 7"/>
                  <a:gd name="T28" fmla="*/ 0 w 12"/>
                  <a:gd name="T29" fmla="*/ 7 h 7"/>
                  <a:gd name="T30" fmla="*/ 1 w 12"/>
                  <a:gd name="T31" fmla="*/ 7 h 7"/>
                  <a:gd name="T32" fmla="*/ 2 w 12"/>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7">
                    <a:moveTo>
                      <a:pt x="2" y="7"/>
                    </a:moveTo>
                    <a:cubicBezTo>
                      <a:pt x="3" y="5"/>
                      <a:pt x="3" y="5"/>
                      <a:pt x="3" y="5"/>
                    </a:cubicBezTo>
                    <a:cubicBezTo>
                      <a:pt x="5" y="7"/>
                      <a:pt x="5" y="7"/>
                      <a:pt x="5" y="7"/>
                    </a:cubicBezTo>
                    <a:cubicBezTo>
                      <a:pt x="6" y="7"/>
                      <a:pt x="6" y="7"/>
                      <a:pt x="6" y="7"/>
                    </a:cubicBezTo>
                    <a:cubicBezTo>
                      <a:pt x="6" y="5"/>
                      <a:pt x="6" y="5"/>
                      <a:pt x="6" y="5"/>
                    </a:cubicBezTo>
                    <a:cubicBezTo>
                      <a:pt x="9" y="7"/>
                      <a:pt x="9" y="7"/>
                      <a:pt x="9" y="7"/>
                    </a:cubicBezTo>
                    <a:cubicBezTo>
                      <a:pt x="10" y="6"/>
                      <a:pt x="10" y="6"/>
                      <a:pt x="10" y="6"/>
                    </a:cubicBezTo>
                    <a:cubicBezTo>
                      <a:pt x="12" y="6"/>
                      <a:pt x="12" y="6"/>
                      <a:pt x="12" y="6"/>
                    </a:cubicBezTo>
                    <a:cubicBezTo>
                      <a:pt x="12" y="4"/>
                      <a:pt x="12" y="4"/>
                      <a:pt x="12" y="4"/>
                    </a:cubicBezTo>
                    <a:cubicBezTo>
                      <a:pt x="8" y="0"/>
                      <a:pt x="8" y="0"/>
                      <a:pt x="8" y="0"/>
                    </a:cubicBezTo>
                    <a:cubicBezTo>
                      <a:pt x="6" y="2"/>
                      <a:pt x="6" y="2"/>
                      <a:pt x="6" y="2"/>
                    </a:cubicBezTo>
                    <a:cubicBezTo>
                      <a:pt x="3" y="3"/>
                      <a:pt x="3" y="3"/>
                      <a:pt x="3" y="3"/>
                    </a:cubicBezTo>
                    <a:cubicBezTo>
                      <a:pt x="2" y="4"/>
                      <a:pt x="2" y="4"/>
                      <a:pt x="2" y="4"/>
                    </a:cubicBezTo>
                    <a:cubicBezTo>
                      <a:pt x="2" y="4"/>
                      <a:pt x="2" y="4"/>
                      <a:pt x="2" y="4"/>
                    </a:cubicBezTo>
                    <a:cubicBezTo>
                      <a:pt x="2" y="4"/>
                      <a:pt x="0" y="7"/>
                      <a:pt x="0" y="7"/>
                    </a:cubicBezTo>
                    <a:cubicBezTo>
                      <a:pt x="1" y="7"/>
                      <a:pt x="1" y="7"/>
                      <a:pt x="1" y="7"/>
                    </a:cubicBezTo>
                    <a:lnTo>
                      <a:pt x="2" y="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1" name="Freeform 602"/>
              <p:cNvSpPr>
                <a:spLocks/>
              </p:cNvSpPr>
              <p:nvPr/>
            </p:nvSpPr>
            <p:spPr bwMode="auto">
              <a:xfrm>
                <a:off x="378" y="629"/>
                <a:ext cx="36" cy="48"/>
              </a:xfrm>
              <a:custGeom>
                <a:avLst/>
                <a:gdLst>
                  <a:gd name="T0" fmla="*/ 0 w 36"/>
                  <a:gd name="T1" fmla="*/ 36 h 48"/>
                  <a:gd name="T2" fmla="*/ 18 w 36"/>
                  <a:gd name="T3" fmla="*/ 48 h 48"/>
                  <a:gd name="T4" fmla="*/ 24 w 36"/>
                  <a:gd name="T5" fmla="*/ 42 h 48"/>
                  <a:gd name="T6" fmla="*/ 36 w 36"/>
                  <a:gd name="T7" fmla="*/ 0 h 48"/>
                  <a:gd name="T8" fmla="*/ 18 w 36"/>
                  <a:gd name="T9" fmla="*/ 12 h 48"/>
                  <a:gd name="T10" fmla="*/ 0 w 36"/>
                  <a:gd name="T11" fmla="*/ 36 h 48"/>
                </a:gdLst>
                <a:ahLst/>
                <a:cxnLst>
                  <a:cxn ang="0">
                    <a:pos x="T0" y="T1"/>
                  </a:cxn>
                  <a:cxn ang="0">
                    <a:pos x="T2" y="T3"/>
                  </a:cxn>
                  <a:cxn ang="0">
                    <a:pos x="T4" y="T5"/>
                  </a:cxn>
                  <a:cxn ang="0">
                    <a:pos x="T6" y="T7"/>
                  </a:cxn>
                  <a:cxn ang="0">
                    <a:pos x="T8" y="T9"/>
                  </a:cxn>
                  <a:cxn ang="0">
                    <a:pos x="T10" y="T11"/>
                  </a:cxn>
                </a:cxnLst>
                <a:rect l="0" t="0" r="r" b="b"/>
                <a:pathLst>
                  <a:path w="36" h="48">
                    <a:moveTo>
                      <a:pt x="0" y="36"/>
                    </a:moveTo>
                    <a:lnTo>
                      <a:pt x="18" y="48"/>
                    </a:lnTo>
                    <a:lnTo>
                      <a:pt x="24" y="42"/>
                    </a:lnTo>
                    <a:lnTo>
                      <a:pt x="36" y="0"/>
                    </a:lnTo>
                    <a:lnTo>
                      <a:pt x="18" y="12"/>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2" name="Freeform 603"/>
              <p:cNvSpPr>
                <a:spLocks/>
              </p:cNvSpPr>
              <p:nvPr/>
            </p:nvSpPr>
            <p:spPr bwMode="auto">
              <a:xfrm>
                <a:off x="804" y="233"/>
                <a:ext cx="186" cy="234"/>
              </a:xfrm>
              <a:custGeom>
                <a:avLst/>
                <a:gdLst>
                  <a:gd name="T0" fmla="*/ 12 w 186"/>
                  <a:gd name="T1" fmla="*/ 6 h 234"/>
                  <a:gd name="T2" fmla="*/ 24 w 186"/>
                  <a:gd name="T3" fmla="*/ 36 h 234"/>
                  <a:gd name="T4" fmla="*/ 36 w 186"/>
                  <a:gd name="T5" fmla="*/ 54 h 234"/>
                  <a:gd name="T6" fmla="*/ 0 w 186"/>
                  <a:gd name="T7" fmla="*/ 66 h 234"/>
                  <a:gd name="T8" fmla="*/ 6 w 186"/>
                  <a:gd name="T9" fmla="*/ 78 h 234"/>
                  <a:gd name="T10" fmla="*/ 30 w 186"/>
                  <a:gd name="T11" fmla="*/ 90 h 234"/>
                  <a:gd name="T12" fmla="*/ 36 w 186"/>
                  <a:gd name="T13" fmla="*/ 102 h 234"/>
                  <a:gd name="T14" fmla="*/ 60 w 186"/>
                  <a:gd name="T15" fmla="*/ 108 h 234"/>
                  <a:gd name="T16" fmla="*/ 84 w 186"/>
                  <a:gd name="T17" fmla="*/ 126 h 234"/>
                  <a:gd name="T18" fmla="*/ 90 w 186"/>
                  <a:gd name="T19" fmla="*/ 150 h 234"/>
                  <a:gd name="T20" fmla="*/ 54 w 186"/>
                  <a:gd name="T21" fmla="*/ 132 h 234"/>
                  <a:gd name="T22" fmla="*/ 36 w 186"/>
                  <a:gd name="T23" fmla="*/ 150 h 234"/>
                  <a:gd name="T24" fmla="*/ 42 w 186"/>
                  <a:gd name="T25" fmla="*/ 174 h 234"/>
                  <a:gd name="T26" fmla="*/ 66 w 186"/>
                  <a:gd name="T27" fmla="*/ 198 h 234"/>
                  <a:gd name="T28" fmla="*/ 42 w 186"/>
                  <a:gd name="T29" fmla="*/ 210 h 234"/>
                  <a:gd name="T30" fmla="*/ 78 w 186"/>
                  <a:gd name="T31" fmla="*/ 234 h 234"/>
                  <a:gd name="T32" fmla="*/ 90 w 186"/>
                  <a:gd name="T33" fmla="*/ 216 h 234"/>
                  <a:gd name="T34" fmla="*/ 102 w 186"/>
                  <a:gd name="T35" fmla="*/ 216 h 234"/>
                  <a:gd name="T36" fmla="*/ 102 w 186"/>
                  <a:gd name="T37" fmla="*/ 192 h 234"/>
                  <a:gd name="T38" fmla="*/ 126 w 186"/>
                  <a:gd name="T39" fmla="*/ 210 h 234"/>
                  <a:gd name="T40" fmla="*/ 138 w 186"/>
                  <a:gd name="T41" fmla="*/ 186 h 234"/>
                  <a:gd name="T42" fmla="*/ 138 w 186"/>
                  <a:gd name="T43" fmla="*/ 156 h 234"/>
                  <a:gd name="T44" fmla="*/ 168 w 186"/>
                  <a:gd name="T45" fmla="*/ 150 h 234"/>
                  <a:gd name="T46" fmla="*/ 186 w 186"/>
                  <a:gd name="T47" fmla="*/ 132 h 234"/>
                  <a:gd name="T48" fmla="*/ 168 w 186"/>
                  <a:gd name="T49" fmla="*/ 108 h 234"/>
                  <a:gd name="T50" fmla="*/ 150 w 186"/>
                  <a:gd name="T51" fmla="*/ 102 h 234"/>
                  <a:gd name="T52" fmla="*/ 150 w 186"/>
                  <a:gd name="T53" fmla="*/ 78 h 234"/>
                  <a:gd name="T54" fmla="*/ 138 w 186"/>
                  <a:gd name="T55" fmla="*/ 60 h 234"/>
                  <a:gd name="T56" fmla="*/ 108 w 186"/>
                  <a:gd name="T57" fmla="*/ 54 h 234"/>
                  <a:gd name="T58" fmla="*/ 102 w 186"/>
                  <a:gd name="T59" fmla="*/ 30 h 234"/>
                  <a:gd name="T60" fmla="*/ 96 w 186"/>
                  <a:gd name="T61" fmla="*/ 6 h 234"/>
                  <a:gd name="T62" fmla="*/ 84 w 186"/>
                  <a:gd name="T63" fmla="*/ 0 h 234"/>
                  <a:gd name="T64" fmla="*/ 30 w 186"/>
                  <a:gd name="T65" fmla="*/ 0 h 234"/>
                  <a:gd name="T66" fmla="*/ 30 w 186"/>
                  <a:gd name="T67" fmla="*/ 6 h 234"/>
                  <a:gd name="T68" fmla="*/ 12 w 186"/>
                  <a:gd name="T69" fmla="*/ 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234">
                    <a:moveTo>
                      <a:pt x="12" y="6"/>
                    </a:moveTo>
                    <a:lnTo>
                      <a:pt x="24" y="36"/>
                    </a:lnTo>
                    <a:lnTo>
                      <a:pt x="36" y="54"/>
                    </a:lnTo>
                    <a:lnTo>
                      <a:pt x="0" y="66"/>
                    </a:lnTo>
                    <a:lnTo>
                      <a:pt x="6" y="78"/>
                    </a:lnTo>
                    <a:lnTo>
                      <a:pt x="30" y="90"/>
                    </a:lnTo>
                    <a:lnTo>
                      <a:pt x="36" y="102"/>
                    </a:lnTo>
                    <a:lnTo>
                      <a:pt x="60" y="108"/>
                    </a:lnTo>
                    <a:lnTo>
                      <a:pt x="84" y="126"/>
                    </a:lnTo>
                    <a:lnTo>
                      <a:pt x="90" y="150"/>
                    </a:lnTo>
                    <a:lnTo>
                      <a:pt x="54" y="132"/>
                    </a:lnTo>
                    <a:lnTo>
                      <a:pt x="36" y="150"/>
                    </a:lnTo>
                    <a:lnTo>
                      <a:pt x="42" y="174"/>
                    </a:lnTo>
                    <a:lnTo>
                      <a:pt x="66" y="198"/>
                    </a:lnTo>
                    <a:lnTo>
                      <a:pt x="42" y="210"/>
                    </a:lnTo>
                    <a:lnTo>
                      <a:pt x="78" y="234"/>
                    </a:lnTo>
                    <a:lnTo>
                      <a:pt x="90" y="216"/>
                    </a:lnTo>
                    <a:lnTo>
                      <a:pt x="102" y="216"/>
                    </a:lnTo>
                    <a:lnTo>
                      <a:pt x="102" y="192"/>
                    </a:lnTo>
                    <a:lnTo>
                      <a:pt x="126" y="210"/>
                    </a:lnTo>
                    <a:lnTo>
                      <a:pt x="138" y="186"/>
                    </a:lnTo>
                    <a:lnTo>
                      <a:pt x="138" y="156"/>
                    </a:lnTo>
                    <a:lnTo>
                      <a:pt x="168" y="150"/>
                    </a:lnTo>
                    <a:lnTo>
                      <a:pt x="186" y="132"/>
                    </a:lnTo>
                    <a:lnTo>
                      <a:pt x="168" y="108"/>
                    </a:lnTo>
                    <a:lnTo>
                      <a:pt x="150" y="102"/>
                    </a:lnTo>
                    <a:lnTo>
                      <a:pt x="150" y="78"/>
                    </a:lnTo>
                    <a:lnTo>
                      <a:pt x="138" y="60"/>
                    </a:lnTo>
                    <a:lnTo>
                      <a:pt x="108" y="54"/>
                    </a:lnTo>
                    <a:lnTo>
                      <a:pt x="102" y="30"/>
                    </a:lnTo>
                    <a:lnTo>
                      <a:pt x="96" y="6"/>
                    </a:lnTo>
                    <a:lnTo>
                      <a:pt x="84" y="0"/>
                    </a:lnTo>
                    <a:lnTo>
                      <a:pt x="30" y="0"/>
                    </a:lnTo>
                    <a:lnTo>
                      <a:pt x="3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3" name="Freeform 604"/>
              <p:cNvSpPr>
                <a:spLocks/>
              </p:cNvSpPr>
              <p:nvPr/>
            </p:nvSpPr>
            <p:spPr bwMode="auto">
              <a:xfrm>
                <a:off x="408" y="569"/>
                <a:ext cx="228" cy="180"/>
              </a:xfrm>
              <a:custGeom>
                <a:avLst/>
                <a:gdLst>
                  <a:gd name="T0" fmla="*/ 26 w 38"/>
                  <a:gd name="T1" fmla="*/ 11 h 30"/>
                  <a:gd name="T2" fmla="*/ 28 w 38"/>
                  <a:gd name="T3" fmla="*/ 15 h 30"/>
                  <a:gd name="T4" fmla="*/ 21 w 38"/>
                  <a:gd name="T5" fmla="*/ 17 h 30"/>
                  <a:gd name="T6" fmla="*/ 17 w 38"/>
                  <a:gd name="T7" fmla="*/ 14 h 30"/>
                  <a:gd name="T8" fmla="*/ 15 w 38"/>
                  <a:gd name="T9" fmla="*/ 7 h 30"/>
                  <a:gd name="T10" fmla="*/ 11 w 38"/>
                  <a:gd name="T11" fmla="*/ 5 h 30"/>
                  <a:gd name="T12" fmla="*/ 5 w 38"/>
                  <a:gd name="T13" fmla="*/ 8 h 30"/>
                  <a:gd name="T14" fmla="*/ 4 w 38"/>
                  <a:gd name="T15" fmla="*/ 9 h 30"/>
                  <a:gd name="T16" fmla="*/ 8 w 38"/>
                  <a:gd name="T17" fmla="*/ 13 h 30"/>
                  <a:gd name="T18" fmla="*/ 2 w 38"/>
                  <a:gd name="T19" fmla="*/ 17 h 30"/>
                  <a:gd name="T20" fmla="*/ 8 w 38"/>
                  <a:gd name="T21" fmla="*/ 15 h 30"/>
                  <a:gd name="T22" fmla="*/ 1 w 38"/>
                  <a:gd name="T23" fmla="*/ 17 h 30"/>
                  <a:gd name="T24" fmla="*/ 4 w 38"/>
                  <a:gd name="T25" fmla="*/ 22 h 30"/>
                  <a:gd name="T26" fmla="*/ 6 w 38"/>
                  <a:gd name="T27" fmla="*/ 24 h 30"/>
                  <a:gd name="T28" fmla="*/ 8 w 38"/>
                  <a:gd name="T29" fmla="*/ 24 h 30"/>
                  <a:gd name="T30" fmla="*/ 10 w 38"/>
                  <a:gd name="T31" fmla="*/ 20 h 30"/>
                  <a:gd name="T32" fmla="*/ 12 w 38"/>
                  <a:gd name="T33" fmla="*/ 18 h 30"/>
                  <a:gd name="T34" fmla="*/ 11 w 38"/>
                  <a:gd name="T35" fmla="*/ 23 h 30"/>
                  <a:gd name="T36" fmla="*/ 15 w 38"/>
                  <a:gd name="T37" fmla="*/ 21 h 30"/>
                  <a:gd name="T38" fmla="*/ 21 w 38"/>
                  <a:gd name="T39" fmla="*/ 20 h 30"/>
                  <a:gd name="T40" fmla="*/ 17 w 38"/>
                  <a:gd name="T41" fmla="*/ 23 h 30"/>
                  <a:gd name="T42" fmla="*/ 10 w 38"/>
                  <a:gd name="T43" fmla="*/ 27 h 30"/>
                  <a:gd name="T44" fmla="*/ 16 w 38"/>
                  <a:gd name="T45" fmla="*/ 30 h 30"/>
                  <a:gd name="T46" fmla="*/ 22 w 38"/>
                  <a:gd name="T47" fmla="*/ 26 h 30"/>
                  <a:gd name="T48" fmla="*/ 28 w 38"/>
                  <a:gd name="T49" fmla="*/ 22 h 30"/>
                  <a:gd name="T50" fmla="*/ 31 w 38"/>
                  <a:gd name="T51" fmla="*/ 22 h 30"/>
                  <a:gd name="T52" fmla="*/ 36 w 38"/>
                  <a:gd name="T53" fmla="*/ 23 h 30"/>
                  <a:gd name="T54" fmla="*/ 38 w 38"/>
                  <a:gd name="T55" fmla="*/ 17 h 30"/>
                  <a:gd name="T56" fmla="*/ 34 w 38"/>
                  <a:gd name="T57" fmla="*/ 11 h 30"/>
                  <a:gd name="T58" fmla="*/ 32 w 38"/>
                  <a:gd name="T59" fmla="*/ 12 h 30"/>
                  <a:gd name="T60" fmla="*/ 31 w 38"/>
                  <a:gd name="T61" fmla="*/ 11 h 30"/>
                  <a:gd name="T62" fmla="*/ 30 w 38"/>
                  <a:gd name="T63" fmla="*/ 7 h 30"/>
                  <a:gd name="T64" fmla="*/ 29 w 38"/>
                  <a:gd name="T65" fmla="*/ 2 h 30"/>
                  <a:gd name="T66" fmla="*/ 26 w 38"/>
                  <a:gd name="T67" fmla="*/ 1 h 30"/>
                  <a:gd name="T68" fmla="*/ 22 w 38"/>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30">
                    <a:moveTo>
                      <a:pt x="22" y="6"/>
                    </a:moveTo>
                    <a:cubicBezTo>
                      <a:pt x="26" y="11"/>
                      <a:pt x="26" y="11"/>
                      <a:pt x="26" y="11"/>
                    </a:cubicBezTo>
                    <a:cubicBezTo>
                      <a:pt x="24" y="12"/>
                      <a:pt x="24" y="12"/>
                      <a:pt x="24" y="12"/>
                    </a:cubicBezTo>
                    <a:cubicBezTo>
                      <a:pt x="28" y="15"/>
                      <a:pt x="28" y="15"/>
                      <a:pt x="28" y="15"/>
                    </a:cubicBezTo>
                    <a:cubicBezTo>
                      <a:pt x="27" y="17"/>
                      <a:pt x="27" y="17"/>
                      <a:pt x="27" y="17"/>
                    </a:cubicBezTo>
                    <a:cubicBezTo>
                      <a:pt x="21" y="17"/>
                      <a:pt x="21" y="17"/>
                      <a:pt x="21" y="17"/>
                    </a:cubicBezTo>
                    <a:cubicBezTo>
                      <a:pt x="19" y="13"/>
                      <a:pt x="19" y="13"/>
                      <a:pt x="19" y="13"/>
                    </a:cubicBezTo>
                    <a:cubicBezTo>
                      <a:pt x="17" y="14"/>
                      <a:pt x="17" y="14"/>
                      <a:pt x="17" y="14"/>
                    </a:cubicBezTo>
                    <a:cubicBezTo>
                      <a:pt x="18" y="12"/>
                      <a:pt x="18" y="12"/>
                      <a:pt x="18" y="12"/>
                    </a:cubicBezTo>
                    <a:cubicBezTo>
                      <a:pt x="15" y="7"/>
                      <a:pt x="15" y="7"/>
                      <a:pt x="15" y="7"/>
                    </a:cubicBezTo>
                    <a:cubicBezTo>
                      <a:pt x="11" y="8"/>
                      <a:pt x="11" y="8"/>
                      <a:pt x="11" y="8"/>
                    </a:cubicBezTo>
                    <a:cubicBezTo>
                      <a:pt x="11" y="5"/>
                      <a:pt x="11" y="5"/>
                      <a:pt x="11" y="5"/>
                    </a:cubicBezTo>
                    <a:cubicBezTo>
                      <a:pt x="6" y="5"/>
                      <a:pt x="6" y="5"/>
                      <a:pt x="6" y="5"/>
                    </a:cubicBezTo>
                    <a:cubicBezTo>
                      <a:pt x="5" y="8"/>
                      <a:pt x="5" y="8"/>
                      <a:pt x="5" y="8"/>
                    </a:cubicBezTo>
                    <a:cubicBezTo>
                      <a:pt x="9" y="9"/>
                      <a:pt x="9" y="9"/>
                      <a:pt x="9" y="9"/>
                    </a:cubicBezTo>
                    <a:cubicBezTo>
                      <a:pt x="4" y="9"/>
                      <a:pt x="4" y="9"/>
                      <a:pt x="4" y="9"/>
                    </a:cubicBezTo>
                    <a:cubicBezTo>
                      <a:pt x="3" y="13"/>
                      <a:pt x="3" y="13"/>
                      <a:pt x="3" y="13"/>
                    </a:cubicBezTo>
                    <a:cubicBezTo>
                      <a:pt x="8" y="13"/>
                      <a:pt x="8" y="13"/>
                      <a:pt x="8" y="13"/>
                    </a:cubicBezTo>
                    <a:cubicBezTo>
                      <a:pt x="2" y="14"/>
                      <a:pt x="2" y="14"/>
                      <a:pt x="2" y="14"/>
                    </a:cubicBezTo>
                    <a:cubicBezTo>
                      <a:pt x="2" y="17"/>
                      <a:pt x="2" y="17"/>
                      <a:pt x="2" y="17"/>
                    </a:cubicBezTo>
                    <a:cubicBezTo>
                      <a:pt x="4" y="17"/>
                      <a:pt x="4" y="17"/>
                      <a:pt x="4" y="17"/>
                    </a:cubicBezTo>
                    <a:cubicBezTo>
                      <a:pt x="8" y="15"/>
                      <a:pt x="8" y="15"/>
                      <a:pt x="8" y="15"/>
                    </a:cubicBezTo>
                    <a:cubicBezTo>
                      <a:pt x="5" y="18"/>
                      <a:pt x="5" y="18"/>
                      <a:pt x="5" y="18"/>
                    </a:cubicBezTo>
                    <a:cubicBezTo>
                      <a:pt x="1" y="17"/>
                      <a:pt x="1" y="17"/>
                      <a:pt x="1" y="17"/>
                    </a:cubicBezTo>
                    <a:cubicBezTo>
                      <a:pt x="0" y="20"/>
                      <a:pt x="0" y="20"/>
                      <a:pt x="0" y="20"/>
                    </a:cubicBezTo>
                    <a:cubicBezTo>
                      <a:pt x="4" y="22"/>
                      <a:pt x="4" y="22"/>
                      <a:pt x="4" y="22"/>
                    </a:cubicBezTo>
                    <a:cubicBezTo>
                      <a:pt x="4" y="21"/>
                      <a:pt x="4" y="21"/>
                      <a:pt x="4" y="21"/>
                    </a:cubicBezTo>
                    <a:cubicBezTo>
                      <a:pt x="6" y="24"/>
                      <a:pt x="6" y="24"/>
                      <a:pt x="6" y="24"/>
                    </a:cubicBezTo>
                    <a:cubicBezTo>
                      <a:pt x="8" y="22"/>
                      <a:pt x="8" y="22"/>
                      <a:pt x="8" y="22"/>
                    </a:cubicBezTo>
                    <a:cubicBezTo>
                      <a:pt x="8" y="24"/>
                      <a:pt x="8" y="24"/>
                      <a:pt x="8" y="24"/>
                    </a:cubicBezTo>
                    <a:cubicBezTo>
                      <a:pt x="10" y="22"/>
                      <a:pt x="10" y="22"/>
                      <a:pt x="10" y="22"/>
                    </a:cubicBezTo>
                    <a:cubicBezTo>
                      <a:pt x="10" y="20"/>
                      <a:pt x="10" y="20"/>
                      <a:pt x="10" y="20"/>
                    </a:cubicBezTo>
                    <a:cubicBezTo>
                      <a:pt x="11" y="20"/>
                      <a:pt x="11" y="20"/>
                      <a:pt x="11" y="20"/>
                    </a:cubicBezTo>
                    <a:cubicBezTo>
                      <a:pt x="12" y="18"/>
                      <a:pt x="12" y="18"/>
                      <a:pt x="12" y="18"/>
                    </a:cubicBezTo>
                    <a:cubicBezTo>
                      <a:pt x="14" y="18"/>
                      <a:pt x="14" y="18"/>
                      <a:pt x="14" y="18"/>
                    </a:cubicBezTo>
                    <a:cubicBezTo>
                      <a:pt x="11" y="23"/>
                      <a:pt x="11" y="23"/>
                      <a:pt x="11" y="23"/>
                    </a:cubicBezTo>
                    <a:cubicBezTo>
                      <a:pt x="15" y="23"/>
                      <a:pt x="15" y="23"/>
                      <a:pt x="15" y="23"/>
                    </a:cubicBezTo>
                    <a:cubicBezTo>
                      <a:pt x="15" y="21"/>
                      <a:pt x="15" y="21"/>
                      <a:pt x="15" y="21"/>
                    </a:cubicBezTo>
                    <a:cubicBezTo>
                      <a:pt x="17" y="22"/>
                      <a:pt x="17" y="22"/>
                      <a:pt x="17" y="22"/>
                    </a:cubicBezTo>
                    <a:cubicBezTo>
                      <a:pt x="21" y="20"/>
                      <a:pt x="21" y="20"/>
                      <a:pt x="21" y="20"/>
                    </a:cubicBezTo>
                    <a:cubicBezTo>
                      <a:pt x="18" y="24"/>
                      <a:pt x="18" y="24"/>
                      <a:pt x="18" y="24"/>
                    </a:cubicBezTo>
                    <a:cubicBezTo>
                      <a:pt x="17" y="23"/>
                      <a:pt x="17" y="23"/>
                      <a:pt x="17" y="23"/>
                    </a:cubicBezTo>
                    <a:cubicBezTo>
                      <a:pt x="13" y="24"/>
                      <a:pt x="13" y="24"/>
                      <a:pt x="13" y="24"/>
                    </a:cubicBezTo>
                    <a:cubicBezTo>
                      <a:pt x="10" y="27"/>
                      <a:pt x="10" y="27"/>
                      <a:pt x="10" y="27"/>
                    </a:cubicBezTo>
                    <a:cubicBezTo>
                      <a:pt x="12" y="29"/>
                      <a:pt x="12" y="29"/>
                      <a:pt x="12" y="29"/>
                    </a:cubicBezTo>
                    <a:cubicBezTo>
                      <a:pt x="16" y="30"/>
                      <a:pt x="16" y="30"/>
                      <a:pt x="16" y="30"/>
                    </a:cubicBezTo>
                    <a:cubicBezTo>
                      <a:pt x="22" y="27"/>
                      <a:pt x="22" y="27"/>
                      <a:pt x="22" y="27"/>
                    </a:cubicBezTo>
                    <a:cubicBezTo>
                      <a:pt x="22" y="27"/>
                      <a:pt x="21" y="26"/>
                      <a:pt x="22" y="26"/>
                    </a:cubicBezTo>
                    <a:cubicBezTo>
                      <a:pt x="22" y="26"/>
                      <a:pt x="27" y="24"/>
                      <a:pt x="27" y="24"/>
                    </a:cubicBezTo>
                    <a:cubicBezTo>
                      <a:pt x="28" y="22"/>
                      <a:pt x="28" y="22"/>
                      <a:pt x="28" y="22"/>
                    </a:cubicBezTo>
                    <a:cubicBezTo>
                      <a:pt x="29" y="24"/>
                      <a:pt x="29" y="24"/>
                      <a:pt x="29" y="24"/>
                    </a:cubicBezTo>
                    <a:cubicBezTo>
                      <a:pt x="31" y="22"/>
                      <a:pt x="31" y="22"/>
                      <a:pt x="31" y="22"/>
                    </a:cubicBezTo>
                    <a:cubicBezTo>
                      <a:pt x="34" y="25"/>
                      <a:pt x="34" y="25"/>
                      <a:pt x="34" y="25"/>
                    </a:cubicBezTo>
                    <a:cubicBezTo>
                      <a:pt x="36" y="23"/>
                      <a:pt x="36" y="23"/>
                      <a:pt x="36" y="23"/>
                    </a:cubicBezTo>
                    <a:cubicBezTo>
                      <a:pt x="37" y="17"/>
                      <a:pt x="37" y="17"/>
                      <a:pt x="37" y="17"/>
                    </a:cubicBezTo>
                    <a:cubicBezTo>
                      <a:pt x="38" y="17"/>
                      <a:pt x="38" y="17"/>
                      <a:pt x="38" y="17"/>
                    </a:cubicBezTo>
                    <a:cubicBezTo>
                      <a:pt x="36" y="11"/>
                      <a:pt x="36" y="11"/>
                      <a:pt x="36" y="11"/>
                    </a:cubicBezTo>
                    <a:cubicBezTo>
                      <a:pt x="34" y="11"/>
                      <a:pt x="34" y="11"/>
                      <a:pt x="34" y="11"/>
                    </a:cubicBezTo>
                    <a:cubicBezTo>
                      <a:pt x="33" y="15"/>
                      <a:pt x="33" y="15"/>
                      <a:pt x="33" y="15"/>
                    </a:cubicBezTo>
                    <a:cubicBezTo>
                      <a:pt x="32" y="12"/>
                      <a:pt x="32" y="12"/>
                      <a:pt x="32" y="12"/>
                    </a:cubicBezTo>
                    <a:cubicBezTo>
                      <a:pt x="30" y="14"/>
                      <a:pt x="30" y="14"/>
                      <a:pt x="30" y="14"/>
                    </a:cubicBezTo>
                    <a:cubicBezTo>
                      <a:pt x="31" y="11"/>
                      <a:pt x="31" y="11"/>
                      <a:pt x="31" y="11"/>
                    </a:cubicBezTo>
                    <a:cubicBezTo>
                      <a:pt x="29" y="10"/>
                      <a:pt x="29" y="10"/>
                      <a:pt x="29" y="10"/>
                    </a:cubicBezTo>
                    <a:cubicBezTo>
                      <a:pt x="30" y="7"/>
                      <a:pt x="30" y="7"/>
                      <a:pt x="30" y="7"/>
                    </a:cubicBezTo>
                    <a:cubicBezTo>
                      <a:pt x="28" y="3"/>
                      <a:pt x="28" y="3"/>
                      <a:pt x="28" y="3"/>
                    </a:cubicBezTo>
                    <a:cubicBezTo>
                      <a:pt x="29" y="2"/>
                      <a:pt x="29" y="2"/>
                      <a:pt x="29" y="2"/>
                    </a:cubicBezTo>
                    <a:cubicBezTo>
                      <a:pt x="28" y="0"/>
                      <a:pt x="28" y="0"/>
                      <a:pt x="28" y="0"/>
                    </a:cubicBezTo>
                    <a:cubicBezTo>
                      <a:pt x="26" y="1"/>
                      <a:pt x="26" y="1"/>
                      <a:pt x="26" y="1"/>
                    </a:cubicBezTo>
                    <a:cubicBezTo>
                      <a:pt x="25" y="5"/>
                      <a:pt x="25" y="5"/>
                      <a:pt x="25" y="5"/>
                    </a:cubicBezTo>
                    <a:lnTo>
                      <a:pt x="2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4" name="Freeform 605"/>
              <p:cNvSpPr>
                <a:spLocks/>
              </p:cNvSpPr>
              <p:nvPr/>
            </p:nvSpPr>
            <p:spPr bwMode="auto">
              <a:xfrm>
                <a:off x="462" y="569"/>
                <a:ext cx="24" cy="12"/>
              </a:xfrm>
              <a:custGeom>
                <a:avLst/>
                <a:gdLst>
                  <a:gd name="T0" fmla="*/ 0 w 24"/>
                  <a:gd name="T1" fmla="*/ 6 h 12"/>
                  <a:gd name="T2" fmla="*/ 6 w 24"/>
                  <a:gd name="T3" fmla="*/ 12 h 12"/>
                  <a:gd name="T4" fmla="*/ 24 w 24"/>
                  <a:gd name="T5" fmla="*/ 12 h 12"/>
                  <a:gd name="T6" fmla="*/ 24 w 24"/>
                  <a:gd name="T7" fmla="*/ 6 h 12"/>
                  <a:gd name="T8" fmla="*/ 12 w 24"/>
                  <a:gd name="T9" fmla="*/ 0 h 12"/>
                  <a:gd name="T10" fmla="*/ 0 w 24"/>
                  <a:gd name="T11" fmla="*/ 6 h 12"/>
                </a:gdLst>
                <a:ahLst/>
                <a:cxnLst>
                  <a:cxn ang="0">
                    <a:pos x="T0" y="T1"/>
                  </a:cxn>
                  <a:cxn ang="0">
                    <a:pos x="T2" y="T3"/>
                  </a:cxn>
                  <a:cxn ang="0">
                    <a:pos x="T4" y="T5"/>
                  </a:cxn>
                  <a:cxn ang="0">
                    <a:pos x="T6" y="T7"/>
                  </a:cxn>
                  <a:cxn ang="0">
                    <a:pos x="T8" y="T9"/>
                  </a:cxn>
                  <a:cxn ang="0">
                    <a:pos x="T10" y="T11"/>
                  </a:cxn>
                </a:cxnLst>
                <a:rect l="0" t="0" r="r" b="b"/>
                <a:pathLst>
                  <a:path w="24" h="12">
                    <a:moveTo>
                      <a:pt x="0" y="6"/>
                    </a:moveTo>
                    <a:lnTo>
                      <a:pt x="6" y="12"/>
                    </a:lnTo>
                    <a:lnTo>
                      <a:pt x="24" y="12"/>
                    </a:lnTo>
                    <a:lnTo>
                      <a:pt x="24" y="6"/>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5" name="Freeform 606"/>
              <p:cNvSpPr>
                <a:spLocks/>
              </p:cNvSpPr>
              <p:nvPr/>
            </p:nvSpPr>
            <p:spPr bwMode="auto">
              <a:xfrm>
                <a:off x="258" y="737"/>
                <a:ext cx="192" cy="222"/>
              </a:xfrm>
              <a:custGeom>
                <a:avLst/>
                <a:gdLst>
                  <a:gd name="T0" fmla="*/ 150 w 192"/>
                  <a:gd name="T1" fmla="*/ 24 h 222"/>
                  <a:gd name="T2" fmla="*/ 114 w 192"/>
                  <a:gd name="T3" fmla="*/ 30 h 222"/>
                  <a:gd name="T4" fmla="*/ 84 w 192"/>
                  <a:gd name="T5" fmla="*/ 0 h 222"/>
                  <a:gd name="T6" fmla="*/ 24 w 192"/>
                  <a:gd name="T7" fmla="*/ 12 h 222"/>
                  <a:gd name="T8" fmla="*/ 42 w 192"/>
                  <a:gd name="T9" fmla="*/ 60 h 222"/>
                  <a:gd name="T10" fmla="*/ 12 w 192"/>
                  <a:gd name="T11" fmla="*/ 114 h 222"/>
                  <a:gd name="T12" fmla="*/ 12 w 192"/>
                  <a:gd name="T13" fmla="*/ 132 h 222"/>
                  <a:gd name="T14" fmla="*/ 0 w 192"/>
                  <a:gd name="T15" fmla="*/ 174 h 222"/>
                  <a:gd name="T16" fmla="*/ 36 w 192"/>
                  <a:gd name="T17" fmla="*/ 180 h 222"/>
                  <a:gd name="T18" fmla="*/ 54 w 192"/>
                  <a:gd name="T19" fmla="*/ 222 h 222"/>
                  <a:gd name="T20" fmla="*/ 72 w 192"/>
                  <a:gd name="T21" fmla="*/ 198 h 222"/>
                  <a:gd name="T22" fmla="*/ 102 w 192"/>
                  <a:gd name="T23" fmla="*/ 210 h 222"/>
                  <a:gd name="T24" fmla="*/ 108 w 192"/>
                  <a:gd name="T25" fmla="*/ 156 h 222"/>
                  <a:gd name="T26" fmla="*/ 192 w 192"/>
                  <a:gd name="T27" fmla="*/ 72 h 222"/>
                  <a:gd name="T28" fmla="*/ 150 w 192"/>
                  <a:gd name="T29" fmla="*/ 2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222">
                    <a:moveTo>
                      <a:pt x="150" y="24"/>
                    </a:moveTo>
                    <a:lnTo>
                      <a:pt x="114" y="30"/>
                    </a:lnTo>
                    <a:lnTo>
                      <a:pt x="84" y="0"/>
                    </a:lnTo>
                    <a:lnTo>
                      <a:pt x="24" y="12"/>
                    </a:lnTo>
                    <a:lnTo>
                      <a:pt x="42" y="60"/>
                    </a:lnTo>
                    <a:lnTo>
                      <a:pt x="12" y="114"/>
                    </a:lnTo>
                    <a:lnTo>
                      <a:pt x="12" y="132"/>
                    </a:lnTo>
                    <a:lnTo>
                      <a:pt x="0" y="174"/>
                    </a:lnTo>
                    <a:lnTo>
                      <a:pt x="36" y="180"/>
                    </a:lnTo>
                    <a:lnTo>
                      <a:pt x="54" y="222"/>
                    </a:lnTo>
                    <a:lnTo>
                      <a:pt x="72" y="198"/>
                    </a:lnTo>
                    <a:lnTo>
                      <a:pt x="102" y="210"/>
                    </a:lnTo>
                    <a:lnTo>
                      <a:pt x="108" y="156"/>
                    </a:lnTo>
                    <a:lnTo>
                      <a:pt x="192" y="72"/>
                    </a:lnTo>
                    <a:lnTo>
                      <a:pt x="15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333" name="Group 808"/>
            <p:cNvGrpSpPr>
              <a:grpSpLocks/>
            </p:cNvGrpSpPr>
            <p:nvPr/>
          </p:nvGrpSpPr>
          <p:grpSpPr bwMode="auto">
            <a:xfrm>
              <a:off x="0" y="233"/>
              <a:ext cx="3991" cy="2545"/>
              <a:chOff x="0" y="233"/>
              <a:chExt cx="3991" cy="2545"/>
            </a:xfrm>
            <a:grpFill/>
          </p:grpSpPr>
          <p:sp>
            <p:nvSpPr>
              <p:cNvPr id="565" name="Freeform 608"/>
              <p:cNvSpPr>
                <a:spLocks/>
              </p:cNvSpPr>
              <p:nvPr/>
            </p:nvSpPr>
            <p:spPr bwMode="auto">
              <a:xfrm>
                <a:off x="384" y="821"/>
                <a:ext cx="336" cy="271"/>
              </a:xfrm>
              <a:custGeom>
                <a:avLst/>
                <a:gdLst>
                  <a:gd name="T0" fmla="*/ 264 w 336"/>
                  <a:gd name="T1" fmla="*/ 138 h 271"/>
                  <a:gd name="T2" fmla="*/ 270 w 336"/>
                  <a:gd name="T3" fmla="*/ 120 h 271"/>
                  <a:gd name="T4" fmla="*/ 252 w 336"/>
                  <a:gd name="T5" fmla="*/ 36 h 271"/>
                  <a:gd name="T6" fmla="*/ 198 w 336"/>
                  <a:gd name="T7" fmla="*/ 6 h 271"/>
                  <a:gd name="T8" fmla="*/ 222 w 336"/>
                  <a:gd name="T9" fmla="*/ 90 h 271"/>
                  <a:gd name="T10" fmla="*/ 198 w 336"/>
                  <a:gd name="T11" fmla="*/ 102 h 271"/>
                  <a:gd name="T12" fmla="*/ 186 w 336"/>
                  <a:gd name="T13" fmla="*/ 48 h 271"/>
                  <a:gd name="T14" fmla="*/ 156 w 336"/>
                  <a:gd name="T15" fmla="*/ 24 h 271"/>
                  <a:gd name="T16" fmla="*/ 162 w 336"/>
                  <a:gd name="T17" fmla="*/ 54 h 271"/>
                  <a:gd name="T18" fmla="*/ 132 w 336"/>
                  <a:gd name="T19" fmla="*/ 66 h 271"/>
                  <a:gd name="T20" fmla="*/ 144 w 336"/>
                  <a:gd name="T21" fmla="*/ 48 h 271"/>
                  <a:gd name="T22" fmla="*/ 108 w 336"/>
                  <a:gd name="T23" fmla="*/ 24 h 271"/>
                  <a:gd name="T24" fmla="*/ 90 w 336"/>
                  <a:gd name="T25" fmla="*/ 30 h 271"/>
                  <a:gd name="T26" fmla="*/ 96 w 336"/>
                  <a:gd name="T27" fmla="*/ 42 h 271"/>
                  <a:gd name="T28" fmla="*/ 78 w 336"/>
                  <a:gd name="T29" fmla="*/ 48 h 271"/>
                  <a:gd name="T30" fmla="*/ 90 w 336"/>
                  <a:gd name="T31" fmla="*/ 0 h 271"/>
                  <a:gd name="T32" fmla="*/ 18 w 336"/>
                  <a:gd name="T33" fmla="*/ 42 h 271"/>
                  <a:gd name="T34" fmla="*/ 0 w 336"/>
                  <a:gd name="T35" fmla="*/ 96 h 271"/>
                  <a:gd name="T36" fmla="*/ 30 w 336"/>
                  <a:gd name="T37" fmla="*/ 120 h 271"/>
                  <a:gd name="T38" fmla="*/ 54 w 336"/>
                  <a:gd name="T39" fmla="*/ 114 h 271"/>
                  <a:gd name="T40" fmla="*/ 60 w 336"/>
                  <a:gd name="T41" fmla="*/ 120 h 271"/>
                  <a:gd name="T42" fmla="*/ 48 w 336"/>
                  <a:gd name="T43" fmla="*/ 120 h 271"/>
                  <a:gd name="T44" fmla="*/ 12 w 336"/>
                  <a:gd name="T45" fmla="*/ 144 h 271"/>
                  <a:gd name="T46" fmla="*/ 36 w 336"/>
                  <a:gd name="T47" fmla="*/ 162 h 271"/>
                  <a:gd name="T48" fmla="*/ 96 w 336"/>
                  <a:gd name="T49" fmla="*/ 162 h 271"/>
                  <a:gd name="T50" fmla="*/ 132 w 336"/>
                  <a:gd name="T51" fmla="*/ 181 h 271"/>
                  <a:gd name="T52" fmla="*/ 126 w 336"/>
                  <a:gd name="T53" fmla="*/ 187 h 271"/>
                  <a:gd name="T54" fmla="*/ 84 w 336"/>
                  <a:gd name="T55" fmla="*/ 174 h 271"/>
                  <a:gd name="T56" fmla="*/ 30 w 336"/>
                  <a:gd name="T57" fmla="*/ 199 h 271"/>
                  <a:gd name="T58" fmla="*/ 36 w 336"/>
                  <a:gd name="T59" fmla="*/ 217 h 271"/>
                  <a:gd name="T60" fmla="*/ 60 w 336"/>
                  <a:gd name="T61" fmla="*/ 241 h 271"/>
                  <a:gd name="T62" fmla="*/ 90 w 336"/>
                  <a:gd name="T63" fmla="*/ 235 h 271"/>
                  <a:gd name="T64" fmla="*/ 108 w 336"/>
                  <a:gd name="T65" fmla="*/ 271 h 271"/>
                  <a:gd name="T66" fmla="*/ 186 w 336"/>
                  <a:gd name="T67" fmla="*/ 265 h 271"/>
                  <a:gd name="T68" fmla="*/ 234 w 336"/>
                  <a:gd name="T69" fmla="*/ 229 h 271"/>
                  <a:gd name="T70" fmla="*/ 234 w 336"/>
                  <a:gd name="T71" fmla="*/ 241 h 271"/>
                  <a:gd name="T72" fmla="*/ 282 w 336"/>
                  <a:gd name="T73" fmla="*/ 265 h 271"/>
                  <a:gd name="T74" fmla="*/ 324 w 336"/>
                  <a:gd name="T75" fmla="*/ 247 h 271"/>
                  <a:gd name="T76" fmla="*/ 306 w 336"/>
                  <a:gd name="T77" fmla="*/ 229 h 271"/>
                  <a:gd name="T78" fmla="*/ 288 w 336"/>
                  <a:gd name="T79" fmla="*/ 235 h 271"/>
                  <a:gd name="T80" fmla="*/ 306 w 336"/>
                  <a:gd name="T81" fmla="*/ 205 h 271"/>
                  <a:gd name="T82" fmla="*/ 336 w 336"/>
                  <a:gd name="T83" fmla="*/ 217 h 271"/>
                  <a:gd name="T84" fmla="*/ 336 w 336"/>
                  <a:gd name="T85" fmla="*/ 199 h 271"/>
                  <a:gd name="T86" fmla="*/ 288 w 336"/>
                  <a:gd name="T87" fmla="*/ 168 h 271"/>
                  <a:gd name="T88" fmla="*/ 264 w 336"/>
                  <a:gd name="T89" fmla="*/ 13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6" h="271">
                    <a:moveTo>
                      <a:pt x="264" y="138"/>
                    </a:moveTo>
                    <a:lnTo>
                      <a:pt x="270" y="120"/>
                    </a:lnTo>
                    <a:lnTo>
                      <a:pt x="252" y="36"/>
                    </a:lnTo>
                    <a:lnTo>
                      <a:pt x="198" y="6"/>
                    </a:lnTo>
                    <a:lnTo>
                      <a:pt x="222" y="90"/>
                    </a:lnTo>
                    <a:lnTo>
                      <a:pt x="198" y="102"/>
                    </a:lnTo>
                    <a:lnTo>
                      <a:pt x="186" y="48"/>
                    </a:lnTo>
                    <a:lnTo>
                      <a:pt x="156" y="24"/>
                    </a:lnTo>
                    <a:lnTo>
                      <a:pt x="162" y="54"/>
                    </a:lnTo>
                    <a:lnTo>
                      <a:pt x="132" y="66"/>
                    </a:lnTo>
                    <a:lnTo>
                      <a:pt x="144" y="48"/>
                    </a:lnTo>
                    <a:lnTo>
                      <a:pt x="108" y="24"/>
                    </a:lnTo>
                    <a:lnTo>
                      <a:pt x="90" y="30"/>
                    </a:lnTo>
                    <a:lnTo>
                      <a:pt x="96" y="42"/>
                    </a:lnTo>
                    <a:lnTo>
                      <a:pt x="78" y="48"/>
                    </a:lnTo>
                    <a:lnTo>
                      <a:pt x="90" y="0"/>
                    </a:lnTo>
                    <a:lnTo>
                      <a:pt x="18" y="42"/>
                    </a:lnTo>
                    <a:lnTo>
                      <a:pt x="0" y="96"/>
                    </a:lnTo>
                    <a:lnTo>
                      <a:pt x="30" y="120"/>
                    </a:lnTo>
                    <a:lnTo>
                      <a:pt x="54" y="114"/>
                    </a:lnTo>
                    <a:lnTo>
                      <a:pt x="60" y="120"/>
                    </a:lnTo>
                    <a:lnTo>
                      <a:pt x="48" y="120"/>
                    </a:lnTo>
                    <a:lnTo>
                      <a:pt x="12" y="144"/>
                    </a:lnTo>
                    <a:lnTo>
                      <a:pt x="36" y="162"/>
                    </a:lnTo>
                    <a:lnTo>
                      <a:pt x="96" y="162"/>
                    </a:lnTo>
                    <a:lnTo>
                      <a:pt x="132" y="181"/>
                    </a:lnTo>
                    <a:lnTo>
                      <a:pt x="126" y="187"/>
                    </a:lnTo>
                    <a:lnTo>
                      <a:pt x="84" y="174"/>
                    </a:lnTo>
                    <a:lnTo>
                      <a:pt x="30" y="199"/>
                    </a:lnTo>
                    <a:lnTo>
                      <a:pt x="36" y="217"/>
                    </a:lnTo>
                    <a:lnTo>
                      <a:pt x="60" y="241"/>
                    </a:lnTo>
                    <a:lnTo>
                      <a:pt x="90" y="235"/>
                    </a:lnTo>
                    <a:lnTo>
                      <a:pt x="108" y="271"/>
                    </a:lnTo>
                    <a:lnTo>
                      <a:pt x="186" y="265"/>
                    </a:lnTo>
                    <a:lnTo>
                      <a:pt x="234" y="229"/>
                    </a:lnTo>
                    <a:lnTo>
                      <a:pt x="234" y="241"/>
                    </a:lnTo>
                    <a:lnTo>
                      <a:pt x="282" y="265"/>
                    </a:lnTo>
                    <a:lnTo>
                      <a:pt x="324" y="247"/>
                    </a:lnTo>
                    <a:lnTo>
                      <a:pt x="306" y="229"/>
                    </a:lnTo>
                    <a:lnTo>
                      <a:pt x="288" y="235"/>
                    </a:lnTo>
                    <a:lnTo>
                      <a:pt x="306" y="205"/>
                    </a:lnTo>
                    <a:lnTo>
                      <a:pt x="336" y="217"/>
                    </a:lnTo>
                    <a:lnTo>
                      <a:pt x="336" y="199"/>
                    </a:lnTo>
                    <a:lnTo>
                      <a:pt x="288" y="168"/>
                    </a:lnTo>
                    <a:lnTo>
                      <a:pt x="264"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6" name="Freeform 609"/>
              <p:cNvSpPr>
                <a:spLocks/>
              </p:cNvSpPr>
              <p:nvPr/>
            </p:nvSpPr>
            <p:spPr bwMode="auto">
              <a:xfrm>
                <a:off x="456" y="467"/>
                <a:ext cx="24" cy="36"/>
              </a:xfrm>
              <a:custGeom>
                <a:avLst/>
                <a:gdLst>
                  <a:gd name="T0" fmla="*/ 6 w 24"/>
                  <a:gd name="T1" fmla="*/ 24 h 36"/>
                  <a:gd name="T2" fmla="*/ 12 w 24"/>
                  <a:gd name="T3" fmla="*/ 36 h 36"/>
                  <a:gd name="T4" fmla="*/ 24 w 24"/>
                  <a:gd name="T5" fmla="*/ 30 h 36"/>
                  <a:gd name="T6" fmla="*/ 24 w 24"/>
                  <a:gd name="T7" fmla="*/ 18 h 36"/>
                  <a:gd name="T8" fmla="*/ 12 w 24"/>
                  <a:gd name="T9" fmla="*/ 12 h 36"/>
                  <a:gd name="T10" fmla="*/ 12 w 24"/>
                  <a:gd name="T11" fmla="*/ 0 h 36"/>
                  <a:gd name="T12" fmla="*/ 0 w 24"/>
                  <a:gd name="T13" fmla="*/ 12 h 36"/>
                  <a:gd name="T14" fmla="*/ 6 w 24"/>
                  <a:gd name="T15" fmla="*/ 24 h 36"/>
                  <a:gd name="T16" fmla="*/ 6 w 24"/>
                  <a:gd name="T1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6" y="24"/>
                    </a:moveTo>
                    <a:lnTo>
                      <a:pt x="12" y="36"/>
                    </a:lnTo>
                    <a:lnTo>
                      <a:pt x="24" y="30"/>
                    </a:lnTo>
                    <a:lnTo>
                      <a:pt x="24" y="18"/>
                    </a:lnTo>
                    <a:lnTo>
                      <a:pt x="12" y="12"/>
                    </a:lnTo>
                    <a:lnTo>
                      <a:pt x="12" y="0"/>
                    </a:lnTo>
                    <a:lnTo>
                      <a:pt x="0" y="12"/>
                    </a:lnTo>
                    <a:lnTo>
                      <a:pt x="6" y="24"/>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7" name="Freeform 610"/>
              <p:cNvSpPr>
                <a:spLocks/>
              </p:cNvSpPr>
              <p:nvPr/>
            </p:nvSpPr>
            <p:spPr bwMode="auto">
              <a:xfrm>
                <a:off x="312" y="515"/>
                <a:ext cx="138" cy="132"/>
              </a:xfrm>
              <a:custGeom>
                <a:avLst/>
                <a:gdLst>
                  <a:gd name="T0" fmla="*/ 6 w 138"/>
                  <a:gd name="T1" fmla="*/ 120 h 132"/>
                  <a:gd name="T2" fmla="*/ 30 w 138"/>
                  <a:gd name="T3" fmla="*/ 126 h 132"/>
                  <a:gd name="T4" fmla="*/ 36 w 138"/>
                  <a:gd name="T5" fmla="*/ 108 h 132"/>
                  <a:gd name="T6" fmla="*/ 48 w 138"/>
                  <a:gd name="T7" fmla="*/ 132 h 132"/>
                  <a:gd name="T8" fmla="*/ 60 w 138"/>
                  <a:gd name="T9" fmla="*/ 126 h 132"/>
                  <a:gd name="T10" fmla="*/ 60 w 138"/>
                  <a:gd name="T11" fmla="*/ 102 h 132"/>
                  <a:gd name="T12" fmla="*/ 66 w 138"/>
                  <a:gd name="T13" fmla="*/ 96 h 132"/>
                  <a:gd name="T14" fmla="*/ 72 w 138"/>
                  <a:gd name="T15" fmla="*/ 114 h 132"/>
                  <a:gd name="T16" fmla="*/ 78 w 138"/>
                  <a:gd name="T17" fmla="*/ 96 h 132"/>
                  <a:gd name="T18" fmla="*/ 72 w 138"/>
                  <a:gd name="T19" fmla="*/ 78 h 132"/>
                  <a:gd name="T20" fmla="*/ 78 w 138"/>
                  <a:gd name="T21" fmla="*/ 84 h 132"/>
                  <a:gd name="T22" fmla="*/ 84 w 138"/>
                  <a:gd name="T23" fmla="*/ 66 h 132"/>
                  <a:gd name="T24" fmla="*/ 96 w 138"/>
                  <a:gd name="T25" fmla="*/ 60 h 132"/>
                  <a:gd name="T26" fmla="*/ 84 w 138"/>
                  <a:gd name="T27" fmla="*/ 90 h 132"/>
                  <a:gd name="T28" fmla="*/ 102 w 138"/>
                  <a:gd name="T29" fmla="*/ 102 h 132"/>
                  <a:gd name="T30" fmla="*/ 108 w 138"/>
                  <a:gd name="T31" fmla="*/ 78 h 132"/>
                  <a:gd name="T32" fmla="*/ 126 w 138"/>
                  <a:gd name="T33" fmla="*/ 72 h 132"/>
                  <a:gd name="T34" fmla="*/ 120 w 138"/>
                  <a:gd name="T35" fmla="*/ 54 h 132"/>
                  <a:gd name="T36" fmla="*/ 132 w 138"/>
                  <a:gd name="T37" fmla="*/ 54 h 132"/>
                  <a:gd name="T38" fmla="*/ 120 w 138"/>
                  <a:gd name="T39" fmla="*/ 30 h 132"/>
                  <a:gd name="T40" fmla="*/ 138 w 138"/>
                  <a:gd name="T41" fmla="*/ 18 h 132"/>
                  <a:gd name="T42" fmla="*/ 114 w 138"/>
                  <a:gd name="T43" fmla="*/ 0 h 132"/>
                  <a:gd name="T44" fmla="*/ 102 w 138"/>
                  <a:gd name="T45" fmla="*/ 6 h 132"/>
                  <a:gd name="T46" fmla="*/ 114 w 138"/>
                  <a:gd name="T47" fmla="*/ 12 h 132"/>
                  <a:gd name="T48" fmla="*/ 102 w 138"/>
                  <a:gd name="T49" fmla="*/ 18 h 132"/>
                  <a:gd name="T50" fmla="*/ 96 w 138"/>
                  <a:gd name="T51" fmla="*/ 12 h 132"/>
                  <a:gd name="T52" fmla="*/ 72 w 138"/>
                  <a:gd name="T53" fmla="*/ 18 h 132"/>
                  <a:gd name="T54" fmla="*/ 30 w 138"/>
                  <a:gd name="T55" fmla="*/ 84 h 132"/>
                  <a:gd name="T56" fmla="*/ 18 w 138"/>
                  <a:gd name="T57" fmla="*/ 84 h 132"/>
                  <a:gd name="T58" fmla="*/ 0 w 138"/>
                  <a:gd name="T59" fmla="*/ 108 h 132"/>
                  <a:gd name="T60" fmla="*/ 6 w 138"/>
                  <a:gd name="T61" fmla="*/ 108 h 132"/>
                  <a:gd name="T62" fmla="*/ 6 w 138"/>
                  <a:gd name="T63"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32">
                    <a:moveTo>
                      <a:pt x="6" y="120"/>
                    </a:moveTo>
                    <a:lnTo>
                      <a:pt x="30" y="126"/>
                    </a:lnTo>
                    <a:lnTo>
                      <a:pt x="36" y="108"/>
                    </a:lnTo>
                    <a:lnTo>
                      <a:pt x="48" y="132"/>
                    </a:lnTo>
                    <a:lnTo>
                      <a:pt x="60" y="126"/>
                    </a:lnTo>
                    <a:lnTo>
                      <a:pt x="60" y="102"/>
                    </a:lnTo>
                    <a:lnTo>
                      <a:pt x="66" y="96"/>
                    </a:lnTo>
                    <a:lnTo>
                      <a:pt x="72" y="114"/>
                    </a:lnTo>
                    <a:lnTo>
                      <a:pt x="78" y="96"/>
                    </a:lnTo>
                    <a:lnTo>
                      <a:pt x="72" y="78"/>
                    </a:lnTo>
                    <a:lnTo>
                      <a:pt x="78" y="84"/>
                    </a:lnTo>
                    <a:lnTo>
                      <a:pt x="84" y="66"/>
                    </a:lnTo>
                    <a:lnTo>
                      <a:pt x="96" y="60"/>
                    </a:lnTo>
                    <a:lnTo>
                      <a:pt x="84" y="90"/>
                    </a:lnTo>
                    <a:lnTo>
                      <a:pt x="102" y="102"/>
                    </a:lnTo>
                    <a:lnTo>
                      <a:pt x="108" y="78"/>
                    </a:lnTo>
                    <a:lnTo>
                      <a:pt x="126" y="72"/>
                    </a:lnTo>
                    <a:lnTo>
                      <a:pt x="120" y="54"/>
                    </a:lnTo>
                    <a:lnTo>
                      <a:pt x="132" y="54"/>
                    </a:lnTo>
                    <a:lnTo>
                      <a:pt x="120" y="30"/>
                    </a:lnTo>
                    <a:lnTo>
                      <a:pt x="138" y="18"/>
                    </a:lnTo>
                    <a:lnTo>
                      <a:pt x="114" y="0"/>
                    </a:lnTo>
                    <a:lnTo>
                      <a:pt x="102" y="6"/>
                    </a:lnTo>
                    <a:lnTo>
                      <a:pt x="114" y="12"/>
                    </a:lnTo>
                    <a:lnTo>
                      <a:pt x="102" y="18"/>
                    </a:lnTo>
                    <a:lnTo>
                      <a:pt x="96" y="12"/>
                    </a:lnTo>
                    <a:lnTo>
                      <a:pt x="72" y="18"/>
                    </a:lnTo>
                    <a:lnTo>
                      <a:pt x="30" y="84"/>
                    </a:lnTo>
                    <a:lnTo>
                      <a:pt x="18" y="84"/>
                    </a:lnTo>
                    <a:lnTo>
                      <a:pt x="0" y="108"/>
                    </a:lnTo>
                    <a:lnTo>
                      <a:pt x="6" y="108"/>
                    </a:lnTo>
                    <a:lnTo>
                      <a:pt x="6"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8" name="Freeform 611"/>
              <p:cNvSpPr>
                <a:spLocks/>
              </p:cNvSpPr>
              <p:nvPr/>
            </p:nvSpPr>
            <p:spPr bwMode="auto">
              <a:xfrm>
                <a:off x="1104" y="1584"/>
                <a:ext cx="12" cy="24"/>
              </a:xfrm>
              <a:custGeom>
                <a:avLst/>
                <a:gdLst>
                  <a:gd name="T0" fmla="*/ 0 w 12"/>
                  <a:gd name="T1" fmla="*/ 12 h 24"/>
                  <a:gd name="T2" fmla="*/ 6 w 12"/>
                  <a:gd name="T3" fmla="*/ 24 h 24"/>
                  <a:gd name="T4" fmla="*/ 6 w 12"/>
                  <a:gd name="T5" fmla="*/ 18 h 24"/>
                  <a:gd name="T6" fmla="*/ 12 w 12"/>
                  <a:gd name="T7" fmla="*/ 6 h 24"/>
                  <a:gd name="T8" fmla="*/ 12 w 12"/>
                  <a:gd name="T9" fmla="*/ 0 h 24"/>
                  <a:gd name="T10" fmla="*/ 0 w 12"/>
                  <a:gd name="T11" fmla="*/ 12 h 24"/>
                </a:gdLst>
                <a:ahLst/>
                <a:cxnLst>
                  <a:cxn ang="0">
                    <a:pos x="T0" y="T1"/>
                  </a:cxn>
                  <a:cxn ang="0">
                    <a:pos x="T2" y="T3"/>
                  </a:cxn>
                  <a:cxn ang="0">
                    <a:pos x="T4" y="T5"/>
                  </a:cxn>
                  <a:cxn ang="0">
                    <a:pos x="T6" y="T7"/>
                  </a:cxn>
                  <a:cxn ang="0">
                    <a:pos x="T8" y="T9"/>
                  </a:cxn>
                  <a:cxn ang="0">
                    <a:pos x="T10" y="T11"/>
                  </a:cxn>
                </a:cxnLst>
                <a:rect l="0" t="0" r="r" b="b"/>
                <a:pathLst>
                  <a:path w="12" h="24">
                    <a:moveTo>
                      <a:pt x="0" y="12"/>
                    </a:moveTo>
                    <a:lnTo>
                      <a:pt x="6" y="24"/>
                    </a:lnTo>
                    <a:lnTo>
                      <a:pt x="6" y="18"/>
                    </a:lnTo>
                    <a:lnTo>
                      <a:pt x="12" y="6"/>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9" name="Freeform 612"/>
              <p:cNvSpPr>
                <a:spLocks/>
              </p:cNvSpPr>
              <p:nvPr/>
            </p:nvSpPr>
            <p:spPr bwMode="auto">
              <a:xfrm>
                <a:off x="972" y="233"/>
                <a:ext cx="18" cy="6"/>
              </a:xfrm>
              <a:custGeom>
                <a:avLst/>
                <a:gdLst>
                  <a:gd name="T0" fmla="*/ 18 w 18"/>
                  <a:gd name="T1" fmla="*/ 0 h 6"/>
                  <a:gd name="T2" fmla="*/ 0 w 18"/>
                  <a:gd name="T3" fmla="*/ 0 h 6"/>
                  <a:gd name="T4" fmla="*/ 0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0"/>
                    </a:lnTo>
                    <a:lnTo>
                      <a:pt x="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0" name="Freeform 613"/>
              <p:cNvSpPr>
                <a:spLocks/>
              </p:cNvSpPr>
              <p:nvPr/>
            </p:nvSpPr>
            <p:spPr bwMode="auto">
              <a:xfrm>
                <a:off x="1092" y="1032"/>
                <a:ext cx="18" cy="18"/>
              </a:xfrm>
              <a:custGeom>
                <a:avLst/>
                <a:gdLst>
                  <a:gd name="T0" fmla="*/ 18 w 18"/>
                  <a:gd name="T1" fmla="*/ 6 h 18"/>
                  <a:gd name="T2" fmla="*/ 0 w 18"/>
                  <a:gd name="T3" fmla="*/ 0 h 18"/>
                  <a:gd name="T4" fmla="*/ 6 w 18"/>
                  <a:gd name="T5" fmla="*/ 18 h 18"/>
                  <a:gd name="T6" fmla="*/ 6 w 18"/>
                  <a:gd name="T7" fmla="*/ 12 h 18"/>
                  <a:gd name="T8" fmla="*/ 12 w 18"/>
                  <a:gd name="T9" fmla="*/ 12 h 18"/>
                  <a:gd name="T10" fmla="*/ 18 w 18"/>
                  <a:gd name="T11" fmla="*/ 6 h 18"/>
                </a:gdLst>
                <a:ahLst/>
                <a:cxnLst>
                  <a:cxn ang="0">
                    <a:pos x="T0" y="T1"/>
                  </a:cxn>
                  <a:cxn ang="0">
                    <a:pos x="T2" y="T3"/>
                  </a:cxn>
                  <a:cxn ang="0">
                    <a:pos x="T4" y="T5"/>
                  </a:cxn>
                  <a:cxn ang="0">
                    <a:pos x="T6" y="T7"/>
                  </a:cxn>
                  <a:cxn ang="0">
                    <a:pos x="T8" y="T9"/>
                  </a:cxn>
                  <a:cxn ang="0">
                    <a:pos x="T10" y="T11"/>
                  </a:cxn>
                </a:cxnLst>
                <a:rect l="0" t="0" r="r" b="b"/>
                <a:pathLst>
                  <a:path w="18" h="18">
                    <a:moveTo>
                      <a:pt x="18" y="6"/>
                    </a:moveTo>
                    <a:lnTo>
                      <a:pt x="0" y="0"/>
                    </a:lnTo>
                    <a:lnTo>
                      <a:pt x="6" y="18"/>
                    </a:lnTo>
                    <a:lnTo>
                      <a:pt x="6" y="12"/>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1" name="Freeform 614"/>
              <p:cNvSpPr>
                <a:spLocks/>
              </p:cNvSpPr>
              <p:nvPr/>
            </p:nvSpPr>
            <p:spPr bwMode="auto">
              <a:xfrm>
                <a:off x="1098" y="1374"/>
                <a:ext cx="12" cy="36"/>
              </a:xfrm>
              <a:custGeom>
                <a:avLst/>
                <a:gdLst>
                  <a:gd name="T0" fmla="*/ 0 w 12"/>
                  <a:gd name="T1" fmla="*/ 0 h 36"/>
                  <a:gd name="T2" fmla="*/ 0 w 12"/>
                  <a:gd name="T3" fmla="*/ 18 h 36"/>
                  <a:gd name="T4" fmla="*/ 6 w 12"/>
                  <a:gd name="T5" fmla="*/ 36 h 36"/>
                  <a:gd name="T6" fmla="*/ 6 w 12"/>
                  <a:gd name="T7" fmla="*/ 24 h 36"/>
                  <a:gd name="T8" fmla="*/ 12 w 12"/>
                  <a:gd name="T9" fmla="*/ 0 h 36"/>
                  <a:gd name="T10" fmla="*/ 0 w 12"/>
                  <a:gd name="T11" fmla="*/ 0 h 36"/>
                </a:gdLst>
                <a:ahLst/>
                <a:cxnLst>
                  <a:cxn ang="0">
                    <a:pos x="T0" y="T1"/>
                  </a:cxn>
                  <a:cxn ang="0">
                    <a:pos x="T2" y="T3"/>
                  </a:cxn>
                  <a:cxn ang="0">
                    <a:pos x="T4" y="T5"/>
                  </a:cxn>
                  <a:cxn ang="0">
                    <a:pos x="T6" y="T7"/>
                  </a:cxn>
                  <a:cxn ang="0">
                    <a:pos x="T8" y="T9"/>
                  </a:cxn>
                  <a:cxn ang="0">
                    <a:pos x="T10" y="T11"/>
                  </a:cxn>
                </a:cxnLst>
                <a:rect l="0" t="0" r="r" b="b"/>
                <a:pathLst>
                  <a:path w="12" h="36">
                    <a:moveTo>
                      <a:pt x="0" y="0"/>
                    </a:moveTo>
                    <a:lnTo>
                      <a:pt x="0" y="18"/>
                    </a:lnTo>
                    <a:lnTo>
                      <a:pt x="6" y="36"/>
                    </a:lnTo>
                    <a:lnTo>
                      <a:pt x="6" y="24"/>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2" name="Freeform 615"/>
              <p:cNvSpPr>
                <a:spLocks/>
              </p:cNvSpPr>
              <p:nvPr/>
            </p:nvSpPr>
            <p:spPr bwMode="auto">
              <a:xfrm>
                <a:off x="972" y="1224"/>
                <a:ext cx="126" cy="120"/>
              </a:xfrm>
              <a:custGeom>
                <a:avLst/>
                <a:gdLst>
                  <a:gd name="T0" fmla="*/ 114 w 126"/>
                  <a:gd name="T1" fmla="*/ 78 h 120"/>
                  <a:gd name="T2" fmla="*/ 96 w 126"/>
                  <a:gd name="T3" fmla="*/ 84 h 120"/>
                  <a:gd name="T4" fmla="*/ 90 w 126"/>
                  <a:gd name="T5" fmla="*/ 54 h 120"/>
                  <a:gd name="T6" fmla="*/ 66 w 126"/>
                  <a:gd name="T7" fmla="*/ 42 h 120"/>
                  <a:gd name="T8" fmla="*/ 66 w 126"/>
                  <a:gd name="T9" fmla="*/ 36 h 120"/>
                  <a:gd name="T10" fmla="*/ 48 w 126"/>
                  <a:gd name="T11" fmla="*/ 30 h 120"/>
                  <a:gd name="T12" fmla="*/ 42 w 126"/>
                  <a:gd name="T13" fmla="*/ 18 h 120"/>
                  <a:gd name="T14" fmla="*/ 36 w 126"/>
                  <a:gd name="T15" fmla="*/ 24 h 120"/>
                  <a:gd name="T16" fmla="*/ 36 w 126"/>
                  <a:gd name="T17" fmla="*/ 18 h 120"/>
                  <a:gd name="T18" fmla="*/ 36 w 126"/>
                  <a:gd name="T19" fmla="*/ 12 h 120"/>
                  <a:gd name="T20" fmla="*/ 24 w 126"/>
                  <a:gd name="T21" fmla="*/ 0 h 120"/>
                  <a:gd name="T22" fmla="*/ 12 w 126"/>
                  <a:gd name="T23" fmla="*/ 18 h 120"/>
                  <a:gd name="T24" fmla="*/ 12 w 126"/>
                  <a:gd name="T25" fmla="*/ 54 h 120"/>
                  <a:gd name="T26" fmla="*/ 18 w 126"/>
                  <a:gd name="T27" fmla="*/ 72 h 120"/>
                  <a:gd name="T28" fmla="*/ 0 w 126"/>
                  <a:gd name="T29" fmla="*/ 90 h 120"/>
                  <a:gd name="T30" fmla="*/ 0 w 126"/>
                  <a:gd name="T31" fmla="*/ 102 h 120"/>
                  <a:gd name="T32" fmla="*/ 24 w 126"/>
                  <a:gd name="T33" fmla="*/ 90 h 120"/>
                  <a:gd name="T34" fmla="*/ 30 w 126"/>
                  <a:gd name="T35" fmla="*/ 120 h 120"/>
                  <a:gd name="T36" fmla="*/ 42 w 126"/>
                  <a:gd name="T37" fmla="*/ 114 h 120"/>
                  <a:gd name="T38" fmla="*/ 66 w 126"/>
                  <a:gd name="T39" fmla="*/ 90 h 120"/>
                  <a:gd name="T40" fmla="*/ 60 w 126"/>
                  <a:gd name="T41" fmla="*/ 78 h 120"/>
                  <a:gd name="T42" fmla="*/ 78 w 126"/>
                  <a:gd name="T43" fmla="*/ 72 h 120"/>
                  <a:gd name="T44" fmla="*/ 72 w 126"/>
                  <a:gd name="T45" fmla="*/ 84 h 120"/>
                  <a:gd name="T46" fmla="*/ 90 w 126"/>
                  <a:gd name="T47" fmla="*/ 90 h 120"/>
                  <a:gd name="T48" fmla="*/ 84 w 126"/>
                  <a:gd name="T49" fmla="*/ 96 h 120"/>
                  <a:gd name="T50" fmla="*/ 108 w 126"/>
                  <a:gd name="T51" fmla="*/ 102 h 120"/>
                  <a:gd name="T52" fmla="*/ 126 w 126"/>
                  <a:gd name="T53" fmla="*/ 90 h 120"/>
                  <a:gd name="T54" fmla="*/ 114 w 126"/>
                  <a:gd name="T55"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120">
                    <a:moveTo>
                      <a:pt x="114" y="78"/>
                    </a:moveTo>
                    <a:lnTo>
                      <a:pt x="96" y="84"/>
                    </a:lnTo>
                    <a:lnTo>
                      <a:pt x="90" y="54"/>
                    </a:lnTo>
                    <a:lnTo>
                      <a:pt x="66" y="42"/>
                    </a:lnTo>
                    <a:lnTo>
                      <a:pt x="66" y="36"/>
                    </a:lnTo>
                    <a:lnTo>
                      <a:pt x="48" y="30"/>
                    </a:lnTo>
                    <a:lnTo>
                      <a:pt x="42" y="18"/>
                    </a:lnTo>
                    <a:lnTo>
                      <a:pt x="36" y="24"/>
                    </a:lnTo>
                    <a:lnTo>
                      <a:pt x="36" y="18"/>
                    </a:lnTo>
                    <a:lnTo>
                      <a:pt x="36" y="12"/>
                    </a:lnTo>
                    <a:lnTo>
                      <a:pt x="24" y="0"/>
                    </a:lnTo>
                    <a:lnTo>
                      <a:pt x="12" y="18"/>
                    </a:lnTo>
                    <a:lnTo>
                      <a:pt x="12" y="54"/>
                    </a:lnTo>
                    <a:lnTo>
                      <a:pt x="18" y="72"/>
                    </a:lnTo>
                    <a:lnTo>
                      <a:pt x="0" y="90"/>
                    </a:lnTo>
                    <a:lnTo>
                      <a:pt x="0" y="102"/>
                    </a:lnTo>
                    <a:lnTo>
                      <a:pt x="24" y="90"/>
                    </a:lnTo>
                    <a:lnTo>
                      <a:pt x="30" y="120"/>
                    </a:lnTo>
                    <a:lnTo>
                      <a:pt x="42" y="114"/>
                    </a:lnTo>
                    <a:lnTo>
                      <a:pt x="66" y="90"/>
                    </a:lnTo>
                    <a:lnTo>
                      <a:pt x="60" y="78"/>
                    </a:lnTo>
                    <a:lnTo>
                      <a:pt x="78" y="72"/>
                    </a:lnTo>
                    <a:lnTo>
                      <a:pt x="72" y="84"/>
                    </a:lnTo>
                    <a:lnTo>
                      <a:pt x="90" y="90"/>
                    </a:lnTo>
                    <a:lnTo>
                      <a:pt x="84" y="96"/>
                    </a:lnTo>
                    <a:lnTo>
                      <a:pt x="108" y="102"/>
                    </a:lnTo>
                    <a:lnTo>
                      <a:pt x="126" y="90"/>
                    </a:lnTo>
                    <a:lnTo>
                      <a:pt x="114"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3" name="Freeform 616"/>
              <p:cNvSpPr>
                <a:spLocks/>
              </p:cNvSpPr>
              <p:nvPr/>
            </p:nvSpPr>
            <p:spPr bwMode="auto">
              <a:xfrm>
                <a:off x="1110" y="1056"/>
                <a:ext cx="24" cy="24"/>
              </a:xfrm>
              <a:custGeom>
                <a:avLst/>
                <a:gdLst>
                  <a:gd name="T0" fmla="*/ 0 w 4"/>
                  <a:gd name="T1" fmla="*/ 4 h 4"/>
                  <a:gd name="T2" fmla="*/ 2 w 4"/>
                  <a:gd name="T3" fmla="*/ 3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cubicBezTo>
                      <a:pt x="2" y="3"/>
                      <a:pt x="2" y="3"/>
                      <a:pt x="2" y="3"/>
                    </a:cubicBezTo>
                    <a:cubicBezTo>
                      <a:pt x="4" y="0"/>
                      <a:pt x="4" y="0"/>
                      <a:pt x="4" y="0"/>
                    </a:cubicBezTo>
                    <a:cubicBezTo>
                      <a:pt x="4" y="0"/>
                      <a:pt x="0" y="4"/>
                      <a:pt x="0"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4" name="Freeform 617"/>
              <p:cNvSpPr>
                <a:spLocks/>
              </p:cNvSpPr>
              <p:nvPr/>
            </p:nvSpPr>
            <p:spPr bwMode="auto">
              <a:xfrm>
                <a:off x="102" y="1572"/>
                <a:ext cx="12" cy="12"/>
              </a:xfrm>
              <a:custGeom>
                <a:avLst/>
                <a:gdLst>
                  <a:gd name="T0" fmla="*/ 0 w 12"/>
                  <a:gd name="T1" fmla="*/ 6 h 12"/>
                  <a:gd name="T2" fmla="*/ 6 w 12"/>
                  <a:gd name="T3" fmla="*/ 12 h 12"/>
                  <a:gd name="T4" fmla="*/ 12 w 12"/>
                  <a:gd name="T5" fmla="*/ 6 h 12"/>
                  <a:gd name="T6" fmla="*/ 6 w 12"/>
                  <a:gd name="T7" fmla="*/ 0 h 12"/>
                  <a:gd name="T8" fmla="*/ 0 w 12"/>
                  <a:gd name="T9" fmla="*/ 6 h 12"/>
                </a:gdLst>
                <a:ahLst/>
                <a:cxnLst>
                  <a:cxn ang="0">
                    <a:pos x="T0" y="T1"/>
                  </a:cxn>
                  <a:cxn ang="0">
                    <a:pos x="T2" y="T3"/>
                  </a:cxn>
                  <a:cxn ang="0">
                    <a:pos x="T4" y="T5"/>
                  </a:cxn>
                  <a:cxn ang="0">
                    <a:pos x="T6" y="T7"/>
                  </a:cxn>
                  <a:cxn ang="0">
                    <a:pos x="T8" y="T9"/>
                  </a:cxn>
                </a:cxnLst>
                <a:rect l="0" t="0" r="r" b="b"/>
                <a:pathLst>
                  <a:path w="12" h="12">
                    <a:moveTo>
                      <a:pt x="0" y="6"/>
                    </a:moveTo>
                    <a:lnTo>
                      <a:pt x="6" y="12"/>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5" name="Freeform 618"/>
              <p:cNvSpPr>
                <a:spLocks/>
              </p:cNvSpPr>
              <p:nvPr/>
            </p:nvSpPr>
            <p:spPr bwMode="auto">
              <a:xfrm>
                <a:off x="66" y="1524"/>
                <a:ext cx="24" cy="30"/>
              </a:xfrm>
              <a:custGeom>
                <a:avLst/>
                <a:gdLst>
                  <a:gd name="T0" fmla="*/ 24 w 24"/>
                  <a:gd name="T1" fmla="*/ 12 h 30"/>
                  <a:gd name="T2" fmla="*/ 18 w 24"/>
                  <a:gd name="T3" fmla="*/ 6 h 30"/>
                  <a:gd name="T4" fmla="*/ 6 w 24"/>
                  <a:gd name="T5" fmla="*/ 0 h 30"/>
                  <a:gd name="T6" fmla="*/ 0 w 24"/>
                  <a:gd name="T7" fmla="*/ 12 h 30"/>
                  <a:gd name="T8" fmla="*/ 6 w 24"/>
                  <a:gd name="T9" fmla="*/ 30 h 30"/>
                  <a:gd name="T10" fmla="*/ 12 w 24"/>
                  <a:gd name="T11" fmla="*/ 18 h 30"/>
                  <a:gd name="T12" fmla="*/ 24 w 24"/>
                  <a:gd name="T13" fmla="*/ 24 h 30"/>
                  <a:gd name="T14" fmla="*/ 24 w 24"/>
                  <a:gd name="T15" fmla="*/ 1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24" y="12"/>
                    </a:moveTo>
                    <a:lnTo>
                      <a:pt x="18" y="6"/>
                    </a:lnTo>
                    <a:lnTo>
                      <a:pt x="6" y="0"/>
                    </a:lnTo>
                    <a:lnTo>
                      <a:pt x="0" y="12"/>
                    </a:lnTo>
                    <a:lnTo>
                      <a:pt x="6" y="30"/>
                    </a:lnTo>
                    <a:lnTo>
                      <a:pt x="12" y="18"/>
                    </a:lnTo>
                    <a:lnTo>
                      <a:pt x="24" y="24"/>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6" name="Freeform 619"/>
              <p:cNvSpPr>
                <a:spLocks/>
              </p:cNvSpPr>
              <p:nvPr/>
            </p:nvSpPr>
            <p:spPr bwMode="auto">
              <a:xfrm>
                <a:off x="114" y="1596"/>
                <a:ext cx="30" cy="48"/>
              </a:xfrm>
              <a:custGeom>
                <a:avLst/>
                <a:gdLst>
                  <a:gd name="T0" fmla="*/ 24 w 30"/>
                  <a:gd name="T1" fmla="*/ 36 h 48"/>
                  <a:gd name="T2" fmla="*/ 30 w 30"/>
                  <a:gd name="T3" fmla="*/ 48 h 48"/>
                  <a:gd name="T4" fmla="*/ 30 w 30"/>
                  <a:gd name="T5" fmla="*/ 42 h 48"/>
                  <a:gd name="T6" fmla="*/ 30 w 30"/>
                  <a:gd name="T7" fmla="*/ 36 h 48"/>
                  <a:gd name="T8" fmla="*/ 30 w 30"/>
                  <a:gd name="T9" fmla="*/ 36 h 48"/>
                  <a:gd name="T10" fmla="*/ 24 w 30"/>
                  <a:gd name="T11" fmla="*/ 24 h 48"/>
                  <a:gd name="T12" fmla="*/ 24 w 30"/>
                  <a:gd name="T13" fmla="*/ 12 h 48"/>
                  <a:gd name="T14" fmla="*/ 12 w 30"/>
                  <a:gd name="T15" fmla="*/ 6 h 48"/>
                  <a:gd name="T16" fmla="*/ 12 w 30"/>
                  <a:gd name="T17" fmla="*/ 0 h 48"/>
                  <a:gd name="T18" fmla="*/ 0 w 30"/>
                  <a:gd name="T19" fmla="*/ 0 h 48"/>
                  <a:gd name="T20" fmla="*/ 0 w 30"/>
                  <a:gd name="T21" fmla="*/ 6 h 48"/>
                  <a:gd name="T22" fmla="*/ 6 w 30"/>
                  <a:gd name="T23" fmla="*/ 6 h 48"/>
                  <a:gd name="T24" fmla="*/ 6 w 30"/>
                  <a:gd name="T25" fmla="*/ 18 h 48"/>
                  <a:gd name="T26" fmla="*/ 12 w 30"/>
                  <a:gd name="T27" fmla="*/ 18 h 48"/>
                  <a:gd name="T28" fmla="*/ 12 w 30"/>
                  <a:gd name="T29" fmla="*/ 30 h 48"/>
                  <a:gd name="T30" fmla="*/ 24 w 30"/>
                  <a:gd name="T3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8">
                    <a:moveTo>
                      <a:pt x="24" y="36"/>
                    </a:moveTo>
                    <a:lnTo>
                      <a:pt x="30" y="48"/>
                    </a:lnTo>
                    <a:lnTo>
                      <a:pt x="30" y="42"/>
                    </a:lnTo>
                    <a:lnTo>
                      <a:pt x="30" y="36"/>
                    </a:lnTo>
                    <a:lnTo>
                      <a:pt x="30" y="36"/>
                    </a:lnTo>
                    <a:lnTo>
                      <a:pt x="24" y="24"/>
                    </a:lnTo>
                    <a:lnTo>
                      <a:pt x="24" y="12"/>
                    </a:lnTo>
                    <a:lnTo>
                      <a:pt x="12" y="6"/>
                    </a:lnTo>
                    <a:lnTo>
                      <a:pt x="12" y="0"/>
                    </a:lnTo>
                    <a:lnTo>
                      <a:pt x="0" y="0"/>
                    </a:lnTo>
                    <a:lnTo>
                      <a:pt x="0" y="6"/>
                    </a:lnTo>
                    <a:lnTo>
                      <a:pt x="6" y="6"/>
                    </a:lnTo>
                    <a:lnTo>
                      <a:pt x="6" y="18"/>
                    </a:lnTo>
                    <a:lnTo>
                      <a:pt x="12" y="18"/>
                    </a:lnTo>
                    <a:lnTo>
                      <a:pt x="12" y="30"/>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7" name="Freeform 620"/>
              <p:cNvSpPr>
                <a:spLocks/>
              </p:cNvSpPr>
              <p:nvPr/>
            </p:nvSpPr>
            <p:spPr bwMode="auto">
              <a:xfrm>
                <a:off x="90" y="1578"/>
                <a:ext cx="6" cy="18"/>
              </a:xfrm>
              <a:custGeom>
                <a:avLst/>
                <a:gdLst>
                  <a:gd name="T0" fmla="*/ 0 w 6"/>
                  <a:gd name="T1" fmla="*/ 6 h 18"/>
                  <a:gd name="T2" fmla="*/ 6 w 6"/>
                  <a:gd name="T3" fmla="*/ 18 h 18"/>
                  <a:gd name="T4" fmla="*/ 6 w 6"/>
                  <a:gd name="T5" fmla="*/ 0 h 18"/>
                  <a:gd name="T6" fmla="*/ 0 w 6"/>
                  <a:gd name="T7" fmla="*/ 6 h 18"/>
                </a:gdLst>
                <a:ahLst/>
                <a:cxnLst>
                  <a:cxn ang="0">
                    <a:pos x="T0" y="T1"/>
                  </a:cxn>
                  <a:cxn ang="0">
                    <a:pos x="T2" y="T3"/>
                  </a:cxn>
                  <a:cxn ang="0">
                    <a:pos x="T4" y="T5"/>
                  </a:cxn>
                  <a:cxn ang="0">
                    <a:pos x="T6" y="T7"/>
                  </a:cxn>
                </a:cxnLst>
                <a:rect l="0" t="0" r="r" b="b"/>
                <a:pathLst>
                  <a:path w="6" h="18">
                    <a:moveTo>
                      <a:pt x="0" y="6"/>
                    </a:moveTo>
                    <a:lnTo>
                      <a:pt x="6" y="18"/>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8" name="Freeform 621"/>
              <p:cNvSpPr>
                <a:spLocks/>
              </p:cNvSpPr>
              <p:nvPr/>
            </p:nvSpPr>
            <p:spPr bwMode="auto">
              <a:xfrm>
                <a:off x="150" y="1608"/>
                <a:ext cx="12" cy="24"/>
              </a:xfrm>
              <a:custGeom>
                <a:avLst/>
                <a:gdLst>
                  <a:gd name="T0" fmla="*/ 2 w 2"/>
                  <a:gd name="T1" fmla="*/ 0 h 4"/>
                  <a:gd name="T2" fmla="*/ 1 w 2"/>
                  <a:gd name="T3" fmla="*/ 0 h 4"/>
                  <a:gd name="T4" fmla="*/ 0 w 2"/>
                  <a:gd name="T5" fmla="*/ 3 h 4"/>
                  <a:gd name="T6" fmla="*/ 0 w 2"/>
                  <a:gd name="T7" fmla="*/ 3 h 4"/>
                  <a:gd name="T8" fmla="*/ 1 w 2"/>
                  <a:gd name="T9" fmla="*/ 1 h 4"/>
                  <a:gd name="T10" fmla="*/ 1 w 2"/>
                  <a:gd name="T11" fmla="*/ 3 h 4"/>
                  <a:gd name="T12" fmla="*/ 2 w 2"/>
                  <a:gd name="T13" fmla="*/ 4 h 4"/>
                  <a:gd name="T14" fmla="*/ 2 w 2"/>
                  <a:gd name="T15" fmla="*/ 3 h 4"/>
                  <a:gd name="T16" fmla="*/ 2 w 2"/>
                  <a:gd name="T17" fmla="*/ 1 h 4"/>
                  <a:gd name="T18" fmla="*/ 2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0"/>
                    </a:moveTo>
                    <a:cubicBezTo>
                      <a:pt x="1" y="0"/>
                      <a:pt x="1" y="0"/>
                      <a:pt x="1" y="0"/>
                    </a:cubicBezTo>
                    <a:cubicBezTo>
                      <a:pt x="0" y="3"/>
                      <a:pt x="0" y="3"/>
                      <a:pt x="0" y="3"/>
                    </a:cubicBezTo>
                    <a:cubicBezTo>
                      <a:pt x="0" y="3"/>
                      <a:pt x="0" y="3"/>
                      <a:pt x="0" y="3"/>
                    </a:cubicBezTo>
                    <a:cubicBezTo>
                      <a:pt x="1" y="1"/>
                      <a:pt x="1" y="1"/>
                      <a:pt x="1" y="1"/>
                    </a:cubicBezTo>
                    <a:cubicBezTo>
                      <a:pt x="1" y="3"/>
                      <a:pt x="1" y="3"/>
                      <a:pt x="1" y="3"/>
                    </a:cubicBezTo>
                    <a:cubicBezTo>
                      <a:pt x="2" y="4"/>
                      <a:pt x="2" y="4"/>
                      <a:pt x="2" y="4"/>
                    </a:cubicBezTo>
                    <a:cubicBezTo>
                      <a:pt x="2" y="3"/>
                      <a:pt x="2" y="3"/>
                      <a:pt x="2" y="3"/>
                    </a:cubicBezTo>
                    <a:cubicBezTo>
                      <a:pt x="2" y="1"/>
                      <a:pt x="2" y="1"/>
                      <a:pt x="2" y="1"/>
                    </a:cubicBezTo>
                    <a:lnTo>
                      <a:pt x="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9" name="Freeform 622"/>
              <p:cNvSpPr>
                <a:spLocks/>
              </p:cNvSpPr>
              <p:nvPr/>
            </p:nvSpPr>
            <p:spPr bwMode="auto">
              <a:xfrm>
                <a:off x="1212" y="2028"/>
                <a:ext cx="36" cy="12"/>
              </a:xfrm>
              <a:custGeom>
                <a:avLst/>
                <a:gdLst>
                  <a:gd name="T0" fmla="*/ 24 w 36"/>
                  <a:gd name="T1" fmla="*/ 6 h 12"/>
                  <a:gd name="T2" fmla="*/ 36 w 36"/>
                  <a:gd name="T3" fmla="*/ 0 h 12"/>
                  <a:gd name="T4" fmla="*/ 18 w 36"/>
                  <a:gd name="T5" fmla="*/ 0 h 12"/>
                  <a:gd name="T6" fmla="*/ 0 w 36"/>
                  <a:gd name="T7" fmla="*/ 6 h 12"/>
                  <a:gd name="T8" fmla="*/ 0 w 36"/>
                  <a:gd name="T9" fmla="*/ 12 h 12"/>
                  <a:gd name="T10" fmla="*/ 6 w 36"/>
                  <a:gd name="T11" fmla="*/ 6 h 12"/>
                  <a:gd name="T12" fmla="*/ 24 w 36"/>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24" y="6"/>
                    </a:moveTo>
                    <a:lnTo>
                      <a:pt x="36" y="0"/>
                    </a:lnTo>
                    <a:lnTo>
                      <a:pt x="18" y="0"/>
                    </a:lnTo>
                    <a:lnTo>
                      <a:pt x="0" y="6"/>
                    </a:lnTo>
                    <a:lnTo>
                      <a:pt x="0" y="12"/>
                    </a:lnTo>
                    <a:lnTo>
                      <a:pt x="6" y="6"/>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0" name="Freeform 623"/>
              <p:cNvSpPr>
                <a:spLocks/>
              </p:cNvSpPr>
              <p:nvPr/>
            </p:nvSpPr>
            <p:spPr bwMode="auto">
              <a:xfrm>
                <a:off x="30" y="1470"/>
                <a:ext cx="156" cy="168"/>
              </a:xfrm>
              <a:custGeom>
                <a:avLst/>
                <a:gdLst>
                  <a:gd name="T0" fmla="*/ 156 w 156"/>
                  <a:gd name="T1" fmla="*/ 132 h 168"/>
                  <a:gd name="T2" fmla="*/ 120 w 156"/>
                  <a:gd name="T3" fmla="*/ 114 h 168"/>
                  <a:gd name="T4" fmla="*/ 84 w 156"/>
                  <a:gd name="T5" fmla="*/ 42 h 168"/>
                  <a:gd name="T6" fmla="*/ 72 w 156"/>
                  <a:gd name="T7" fmla="*/ 36 h 168"/>
                  <a:gd name="T8" fmla="*/ 60 w 156"/>
                  <a:gd name="T9" fmla="*/ 18 h 168"/>
                  <a:gd name="T10" fmla="*/ 54 w 156"/>
                  <a:gd name="T11" fmla="*/ 0 h 168"/>
                  <a:gd name="T12" fmla="*/ 36 w 156"/>
                  <a:gd name="T13" fmla="*/ 6 h 168"/>
                  <a:gd name="T14" fmla="*/ 18 w 156"/>
                  <a:gd name="T15" fmla="*/ 30 h 168"/>
                  <a:gd name="T16" fmla="*/ 18 w 156"/>
                  <a:gd name="T17" fmla="*/ 30 h 168"/>
                  <a:gd name="T18" fmla="*/ 18 w 156"/>
                  <a:gd name="T19" fmla="*/ 30 h 168"/>
                  <a:gd name="T20" fmla="*/ 6 w 156"/>
                  <a:gd name="T21" fmla="*/ 18 h 168"/>
                  <a:gd name="T22" fmla="*/ 6 w 156"/>
                  <a:gd name="T23" fmla="*/ 18 h 168"/>
                  <a:gd name="T24" fmla="*/ 6 w 156"/>
                  <a:gd name="T25" fmla="*/ 18 h 168"/>
                  <a:gd name="T26" fmla="*/ 0 w 156"/>
                  <a:gd name="T27" fmla="*/ 30 h 168"/>
                  <a:gd name="T28" fmla="*/ 12 w 156"/>
                  <a:gd name="T29" fmla="*/ 42 h 168"/>
                  <a:gd name="T30" fmla="*/ 12 w 156"/>
                  <a:gd name="T31" fmla="*/ 42 h 168"/>
                  <a:gd name="T32" fmla="*/ 30 w 156"/>
                  <a:gd name="T33" fmla="*/ 54 h 168"/>
                  <a:gd name="T34" fmla="*/ 42 w 156"/>
                  <a:gd name="T35" fmla="*/ 48 h 168"/>
                  <a:gd name="T36" fmla="*/ 30 w 156"/>
                  <a:gd name="T37" fmla="*/ 36 h 168"/>
                  <a:gd name="T38" fmla="*/ 24 w 156"/>
                  <a:gd name="T39" fmla="*/ 30 h 168"/>
                  <a:gd name="T40" fmla="*/ 30 w 156"/>
                  <a:gd name="T41" fmla="*/ 30 h 168"/>
                  <a:gd name="T42" fmla="*/ 36 w 156"/>
                  <a:gd name="T43" fmla="*/ 36 h 168"/>
                  <a:gd name="T44" fmla="*/ 42 w 156"/>
                  <a:gd name="T45" fmla="*/ 30 h 168"/>
                  <a:gd name="T46" fmla="*/ 48 w 156"/>
                  <a:gd name="T47" fmla="*/ 54 h 168"/>
                  <a:gd name="T48" fmla="*/ 54 w 156"/>
                  <a:gd name="T49" fmla="*/ 48 h 168"/>
                  <a:gd name="T50" fmla="*/ 54 w 156"/>
                  <a:gd name="T51" fmla="*/ 54 h 168"/>
                  <a:gd name="T52" fmla="*/ 60 w 156"/>
                  <a:gd name="T53" fmla="*/ 48 h 168"/>
                  <a:gd name="T54" fmla="*/ 54 w 156"/>
                  <a:gd name="T55" fmla="*/ 24 h 168"/>
                  <a:gd name="T56" fmla="*/ 54 w 156"/>
                  <a:gd name="T57" fmla="*/ 18 h 168"/>
                  <a:gd name="T58" fmla="*/ 60 w 156"/>
                  <a:gd name="T59" fmla="*/ 48 h 168"/>
                  <a:gd name="T60" fmla="*/ 72 w 156"/>
                  <a:gd name="T61" fmla="*/ 54 h 168"/>
                  <a:gd name="T62" fmla="*/ 84 w 156"/>
                  <a:gd name="T63" fmla="*/ 66 h 168"/>
                  <a:gd name="T64" fmla="*/ 90 w 156"/>
                  <a:gd name="T65" fmla="*/ 66 h 168"/>
                  <a:gd name="T66" fmla="*/ 90 w 156"/>
                  <a:gd name="T67" fmla="*/ 78 h 168"/>
                  <a:gd name="T68" fmla="*/ 96 w 156"/>
                  <a:gd name="T69" fmla="*/ 84 h 168"/>
                  <a:gd name="T70" fmla="*/ 90 w 156"/>
                  <a:gd name="T71" fmla="*/ 84 h 168"/>
                  <a:gd name="T72" fmla="*/ 96 w 156"/>
                  <a:gd name="T73" fmla="*/ 90 h 168"/>
                  <a:gd name="T74" fmla="*/ 102 w 156"/>
                  <a:gd name="T75" fmla="*/ 102 h 168"/>
                  <a:gd name="T76" fmla="*/ 108 w 156"/>
                  <a:gd name="T77" fmla="*/ 108 h 168"/>
                  <a:gd name="T78" fmla="*/ 114 w 156"/>
                  <a:gd name="T79" fmla="*/ 114 h 168"/>
                  <a:gd name="T80" fmla="*/ 126 w 156"/>
                  <a:gd name="T81" fmla="*/ 126 h 168"/>
                  <a:gd name="T82" fmla="*/ 114 w 156"/>
                  <a:gd name="T83" fmla="*/ 132 h 168"/>
                  <a:gd name="T84" fmla="*/ 114 w 156"/>
                  <a:gd name="T85" fmla="*/ 144 h 168"/>
                  <a:gd name="T86" fmla="*/ 114 w 156"/>
                  <a:gd name="T87" fmla="*/ 150 h 168"/>
                  <a:gd name="T88" fmla="*/ 120 w 156"/>
                  <a:gd name="T89" fmla="*/ 132 h 168"/>
                  <a:gd name="T90" fmla="*/ 138 w 156"/>
                  <a:gd name="T91" fmla="*/ 132 h 168"/>
                  <a:gd name="T92" fmla="*/ 138 w 156"/>
                  <a:gd name="T93" fmla="*/ 156 h 168"/>
                  <a:gd name="T94" fmla="*/ 138 w 156"/>
                  <a:gd name="T95" fmla="*/ 168 h 168"/>
                  <a:gd name="T96" fmla="*/ 150 w 156"/>
                  <a:gd name="T97" fmla="*/ 162 h 168"/>
                  <a:gd name="T98" fmla="*/ 150 w 156"/>
                  <a:gd name="T99" fmla="*/ 168 h 168"/>
                  <a:gd name="T100" fmla="*/ 150 w 156"/>
                  <a:gd name="T101" fmla="*/ 162 h 168"/>
                  <a:gd name="T102" fmla="*/ 156 w 156"/>
                  <a:gd name="T103" fmla="*/ 162 h 168"/>
                  <a:gd name="T104" fmla="*/ 156 w 156"/>
                  <a:gd name="T105"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68">
                    <a:moveTo>
                      <a:pt x="156" y="132"/>
                    </a:moveTo>
                    <a:lnTo>
                      <a:pt x="120" y="114"/>
                    </a:lnTo>
                    <a:lnTo>
                      <a:pt x="84" y="42"/>
                    </a:lnTo>
                    <a:lnTo>
                      <a:pt x="72" y="36"/>
                    </a:lnTo>
                    <a:lnTo>
                      <a:pt x="60" y="18"/>
                    </a:lnTo>
                    <a:lnTo>
                      <a:pt x="54" y="0"/>
                    </a:lnTo>
                    <a:lnTo>
                      <a:pt x="36" y="6"/>
                    </a:lnTo>
                    <a:lnTo>
                      <a:pt x="18" y="30"/>
                    </a:lnTo>
                    <a:lnTo>
                      <a:pt x="18" y="30"/>
                    </a:lnTo>
                    <a:lnTo>
                      <a:pt x="18" y="30"/>
                    </a:lnTo>
                    <a:lnTo>
                      <a:pt x="6" y="18"/>
                    </a:lnTo>
                    <a:lnTo>
                      <a:pt x="6" y="18"/>
                    </a:lnTo>
                    <a:lnTo>
                      <a:pt x="6" y="18"/>
                    </a:lnTo>
                    <a:lnTo>
                      <a:pt x="0" y="30"/>
                    </a:lnTo>
                    <a:lnTo>
                      <a:pt x="12" y="42"/>
                    </a:lnTo>
                    <a:lnTo>
                      <a:pt x="12" y="42"/>
                    </a:lnTo>
                    <a:lnTo>
                      <a:pt x="30" y="54"/>
                    </a:lnTo>
                    <a:lnTo>
                      <a:pt x="42" y="48"/>
                    </a:lnTo>
                    <a:lnTo>
                      <a:pt x="30" y="36"/>
                    </a:lnTo>
                    <a:lnTo>
                      <a:pt x="24" y="30"/>
                    </a:lnTo>
                    <a:lnTo>
                      <a:pt x="30" y="30"/>
                    </a:lnTo>
                    <a:lnTo>
                      <a:pt x="36" y="36"/>
                    </a:lnTo>
                    <a:lnTo>
                      <a:pt x="42" y="30"/>
                    </a:lnTo>
                    <a:lnTo>
                      <a:pt x="48" y="54"/>
                    </a:lnTo>
                    <a:lnTo>
                      <a:pt x="54" y="48"/>
                    </a:lnTo>
                    <a:lnTo>
                      <a:pt x="54" y="54"/>
                    </a:lnTo>
                    <a:lnTo>
                      <a:pt x="60" y="48"/>
                    </a:lnTo>
                    <a:lnTo>
                      <a:pt x="54" y="24"/>
                    </a:lnTo>
                    <a:lnTo>
                      <a:pt x="54" y="18"/>
                    </a:lnTo>
                    <a:lnTo>
                      <a:pt x="60" y="48"/>
                    </a:lnTo>
                    <a:lnTo>
                      <a:pt x="72" y="54"/>
                    </a:lnTo>
                    <a:lnTo>
                      <a:pt x="84" y="66"/>
                    </a:lnTo>
                    <a:lnTo>
                      <a:pt x="90" y="66"/>
                    </a:lnTo>
                    <a:lnTo>
                      <a:pt x="90" y="78"/>
                    </a:lnTo>
                    <a:lnTo>
                      <a:pt x="96" y="84"/>
                    </a:lnTo>
                    <a:lnTo>
                      <a:pt x="90" y="84"/>
                    </a:lnTo>
                    <a:lnTo>
                      <a:pt x="96" y="90"/>
                    </a:lnTo>
                    <a:lnTo>
                      <a:pt x="102" y="102"/>
                    </a:lnTo>
                    <a:lnTo>
                      <a:pt x="108" y="108"/>
                    </a:lnTo>
                    <a:lnTo>
                      <a:pt x="114" y="114"/>
                    </a:lnTo>
                    <a:lnTo>
                      <a:pt x="126" y="126"/>
                    </a:lnTo>
                    <a:lnTo>
                      <a:pt x="114" y="132"/>
                    </a:lnTo>
                    <a:lnTo>
                      <a:pt x="114" y="144"/>
                    </a:lnTo>
                    <a:lnTo>
                      <a:pt x="114" y="150"/>
                    </a:lnTo>
                    <a:lnTo>
                      <a:pt x="120" y="132"/>
                    </a:lnTo>
                    <a:lnTo>
                      <a:pt x="138" y="132"/>
                    </a:lnTo>
                    <a:lnTo>
                      <a:pt x="138" y="156"/>
                    </a:lnTo>
                    <a:lnTo>
                      <a:pt x="138" y="168"/>
                    </a:lnTo>
                    <a:lnTo>
                      <a:pt x="150" y="162"/>
                    </a:lnTo>
                    <a:lnTo>
                      <a:pt x="150" y="168"/>
                    </a:lnTo>
                    <a:lnTo>
                      <a:pt x="150" y="162"/>
                    </a:lnTo>
                    <a:lnTo>
                      <a:pt x="156" y="162"/>
                    </a:lnTo>
                    <a:lnTo>
                      <a:pt x="156" y="13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1" name="Freeform 624"/>
              <p:cNvSpPr>
                <a:spLocks/>
              </p:cNvSpPr>
              <p:nvPr/>
            </p:nvSpPr>
            <p:spPr bwMode="auto">
              <a:xfrm>
                <a:off x="126" y="1590"/>
                <a:ext cx="6" cy="6"/>
              </a:xfrm>
              <a:custGeom>
                <a:avLst/>
                <a:gdLst>
                  <a:gd name="T0" fmla="*/ 6 w 6"/>
                  <a:gd name="T1" fmla="*/ 0 h 6"/>
                  <a:gd name="T2" fmla="*/ 6 w 6"/>
                  <a:gd name="T3" fmla="*/ 0 h 6"/>
                  <a:gd name="T4" fmla="*/ 0 w 6"/>
                  <a:gd name="T5" fmla="*/ 0 h 6"/>
                  <a:gd name="T6" fmla="*/ 6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6" y="0"/>
                    </a:lnTo>
                    <a:lnTo>
                      <a:pt x="0" y="0"/>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2" name="Freeform 625"/>
              <p:cNvSpPr>
                <a:spLocks/>
              </p:cNvSpPr>
              <p:nvPr/>
            </p:nvSpPr>
            <p:spPr bwMode="auto">
              <a:xfrm>
                <a:off x="108" y="1566"/>
                <a:ext cx="18" cy="24"/>
              </a:xfrm>
              <a:custGeom>
                <a:avLst/>
                <a:gdLst>
                  <a:gd name="T0" fmla="*/ 6 w 18"/>
                  <a:gd name="T1" fmla="*/ 12 h 24"/>
                  <a:gd name="T2" fmla="*/ 12 w 18"/>
                  <a:gd name="T3" fmla="*/ 24 h 24"/>
                  <a:gd name="T4" fmla="*/ 18 w 18"/>
                  <a:gd name="T5" fmla="*/ 18 h 24"/>
                  <a:gd name="T6" fmla="*/ 12 w 18"/>
                  <a:gd name="T7" fmla="*/ 6 h 24"/>
                  <a:gd name="T8" fmla="*/ 18 w 18"/>
                  <a:gd name="T9" fmla="*/ 12 h 24"/>
                  <a:gd name="T10" fmla="*/ 18 w 18"/>
                  <a:gd name="T11" fmla="*/ 0 h 24"/>
                  <a:gd name="T12" fmla="*/ 0 w 18"/>
                  <a:gd name="T13" fmla="*/ 0 h 24"/>
                  <a:gd name="T14" fmla="*/ 6 w 18"/>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6" y="12"/>
                    </a:moveTo>
                    <a:lnTo>
                      <a:pt x="12" y="24"/>
                    </a:lnTo>
                    <a:lnTo>
                      <a:pt x="18" y="18"/>
                    </a:lnTo>
                    <a:lnTo>
                      <a:pt x="12" y="6"/>
                    </a:lnTo>
                    <a:lnTo>
                      <a:pt x="18" y="12"/>
                    </a:lnTo>
                    <a:lnTo>
                      <a:pt x="18"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3" name="Freeform 626"/>
              <p:cNvSpPr>
                <a:spLocks noEditPoints="1"/>
              </p:cNvSpPr>
              <p:nvPr/>
            </p:nvSpPr>
            <p:spPr bwMode="auto">
              <a:xfrm>
                <a:off x="282" y="1806"/>
                <a:ext cx="1062" cy="570"/>
              </a:xfrm>
              <a:custGeom>
                <a:avLst/>
                <a:gdLst>
                  <a:gd name="T0" fmla="*/ 1002 w 1062"/>
                  <a:gd name="T1" fmla="*/ 72 h 570"/>
                  <a:gd name="T2" fmla="*/ 888 w 1062"/>
                  <a:gd name="T3" fmla="*/ 138 h 570"/>
                  <a:gd name="T4" fmla="*/ 834 w 1062"/>
                  <a:gd name="T5" fmla="*/ 174 h 570"/>
                  <a:gd name="T6" fmla="*/ 762 w 1062"/>
                  <a:gd name="T7" fmla="*/ 210 h 570"/>
                  <a:gd name="T8" fmla="*/ 768 w 1062"/>
                  <a:gd name="T9" fmla="*/ 180 h 570"/>
                  <a:gd name="T10" fmla="*/ 744 w 1062"/>
                  <a:gd name="T11" fmla="*/ 156 h 570"/>
                  <a:gd name="T12" fmla="*/ 726 w 1062"/>
                  <a:gd name="T13" fmla="*/ 102 h 570"/>
                  <a:gd name="T14" fmla="*/ 702 w 1062"/>
                  <a:gd name="T15" fmla="*/ 144 h 570"/>
                  <a:gd name="T16" fmla="*/ 678 w 1062"/>
                  <a:gd name="T17" fmla="*/ 174 h 570"/>
                  <a:gd name="T18" fmla="*/ 696 w 1062"/>
                  <a:gd name="T19" fmla="*/ 96 h 570"/>
                  <a:gd name="T20" fmla="*/ 726 w 1062"/>
                  <a:gd name="T21" fmla="*/ 84 h 570"/>
                  <a:gd name="T22" fmla="*/ 648 w 1062"/>
                  <a:gd name="T23" fmla="*/ 66 h 570"/>
                  <a:gd name="T24" fmla="*/ 642 w 1062"/>
                  <a:gd name="T25" fmla="*/ 42 h 570"/>
                  <a:gd name="T26" fmla="*/ 582 w 1062"/>
                  <a:gd name="T27" fmla="*/ 18 h 570"/>
                  <a:gd name="T28" fmla="*/ 552 w 1062"/>
                  <a:gd name="T29" fmla="*/ 18 h 570"/>
                  <a:gd name="T30" fmla="*/ 36 w 1062"/>
                  <a:gd name="T31" fmla="*/ 12 h 570"/>
                  <a:gd name="T32" fmla="*/ 36 w 1062"/>
                  <a:gd name="T33" fmla="*/ 36 h 570"/>
                  <a:gd name="T34" fmla="*/ 18 w 1062"/>
                  <a:gd name="T35" fmla="*/ 84 h 570"/>
                  <a:gd name="T36" fmla="*/ 12 w 1062"/>
                  <a:gd name="T37" fmla="*/ 210 h 570"/>
                  <a:gd name="T38" fmla="*/ 36 w 1062"/>
                  <a:gd name="T39" fmla="*/ 294 h 570"/>
                  <a:gd name="T40" fmla="*/ 36 w 1062"/>
                  <a:gd name="T41" fmla="*/ 300 h 570"/>
                  <a:gd name="T42" fmla="*/ 72 w 1062"/>
                  <a:gd name="T43" fmla="*/ 372 h 570"/>
                  <a:gd name="T44" fmla="*/ 120 w 1062"/>
                  <a:gd name="T45" fmla="*/ 390 h 570"/>
                  <a:gd name="T46" fmla="*/ 300 w 1062"/>
                  <a:gd name="T47" fmla="*/ 444 h 570"/>
                  <a:gd name="T48" fmla="*/ 390 w 1062"/>
                  <a:gd name="T49" fmla="*/ 492 h 570"/>
                  <a:gd name="T50" fmla="*/ 450 w 1062"/>
                  <a:gd name="T51" fmla="*/ 516 h 570"/>
                  <a:gd name="T52" fmla="*/ 510 w 1062"/>
                  <a:gd name="T53" fmla="*/ 510 h 570"/>
                  <a:gd name="T54" fmla="*/ 540 w 1062"/>
                  <a:gd name="T55" fmla="*/ 492 h 570"/>
                  <a:gd name="T56" fmla="*/ 594 w 1062"/>
                  <a:gd name="T57" fmla="*/ 474 h 570"/>
                  <a:gd name="T58" fmla="*/ 642 w 1062"/>
                  <a:gd name="T59" fmla="*/ 486 h 570"/>
                  <a:gd name="T60" fmla="*/ 648 w 1062"/>
                  <a:gd name="T61" fmla="*/ 462 h 570"/>
                  <a:gd name="T62" fmla="*/ 684 w 1062"/>
                  <a:gd name="T63" fmla="*/ 462 h 570"/>
                  <a:gd name="T64" fmla="*/ 726 w 1062"/>
                  <a:gd name="T65" fmla="*/ 474 h 570"/>
                  <a:gd name="T66" fmla="*/ 768 w 1062"/>
                  <a:gd name="T67" fmla="*/ 492 h 570"/>
                  <a:gd name="T68" fmla="*/ 774 w 1062"/>
                  <a:gd name="T69" fmla="*/ 534 h 570"/>
                  <a:gd name="T70" fmla="*/ 792 w 1062"/>
                  <a:gd name="T71" fmla="*/ 570 h 570"/>
                  <a:gd name="T72" fmla="*/ 816 w 1062"/>
                  <a:gd name="T73" fmla="*/ 552 h 570"/>
                  <a:gd name="T74" fmla="*/ 804 w 1062"/>
                  <a:gd name="T75" fmla="*/ 504 h 570"/>
                  <a:gd name="T76" fmla="*/ 792 w 1062"/>
                  <a:gd name="T77" fmla="*/ 456 h 570"/>
                  <a:gd name="T78" fmla="*/ 804 w 1062"/>
                  <a:gd name="T79" fmla="*/ 426 h 570"/>
                  <a:gd name="T80" fmla="*/ 828 w 1062"/>
                  <a:gd name="T81" fmla="*/ 408 h 570"/>
                  <a:gd name="T82" fmla="*/ 858 w 1062"/>
                  <a:gd name="T83" fmla="*/ 378 h 570"/>
                  <a:gd name="T84" fmla="*/ 882 w 1062"/>
                  <a:gd name="T85" fmla="*/ 366 h 570"/>
                  <a:gd name="T86" fmla="*/ 882 w 1062"/>
                  <a:gd name="T87" fmla="*/ 354 h 570"/>
                  <a:gd name="T88" fmla="*/ 888 w 1062"/>
                  <a:gd name="T89" fmla="*/ 342 h 570"/>
                  <a:gd name="T90" fmla="*/ 894 w 1062"/>
                  <a:gd name="T91" fmla="*/ 330 h 570"/>
                  <a:gd name="T92" fmla="*/ 888 w 1062"/>
                  <a:gd name="T93" fmla="*/ 306 h 570"/>
                  <a:gd name="T94" fmla="*/ 870 w 1062"/>
                  <a:gd name="T95" fmla="*/ 282 h 570"/>
                  <a:gd name="T96" fmla="*/ 894 w 1062"/>
                  <a:gd name="T97" fmla="*/ 258 h 570"/>
                  <a:gd name="T98" fmla="*/ 888 w 1062"/>
                  <a:gd name="T99" fmla="*/ 288 h 570"/>
                  <a:gd name="T100" fmla="*/ 894 w 1062"/>
                  <a:gd name="T101" fmla="*/ 306 h 570"/>
                  <a:gd name="T102" fmla="*/ 912 w 1062"/>
                  <a:gd name="T103" fmla="*/ 264 h 570"/>
                  <a:gd name="T104" fmla="*/ 930 w 1062"/>
                  <a:gd name="T105" fmla="*/ 240 h 570"/>
                  <a:gd name="T106" fmla="*/ 954 w 1062"/>
                  <a:gd name="T107" fmla="*/ 216 h 570"/>
                  <a:gd name="T108" fmla="*/ 990 w 1062"/>
                  <a:gd name="T109" fmla="*/ 210 h 570"/>
                  <a:gd name="T110" fmla="*/ 990 w 1062"/>
                  <a:gd name="T111" fmla="*/ 198 h 570"/>
                  <a:gd name="T112" fmla="*/ 1002 w 1062"/>
                  <a:gd name="T113" fmla="*/ 150 h 570"/>
                  <a:gd name="T114" fmla="*/ 1062 w 1062"/>
                  <a:gd name="T115" fmla="*/ 126 h 570"/>
                  <a:gd name="T116" fmla="*/ 1044 w 1062"/>
                  <a:gd name="T117" fmla="*/ 72 h 570"/>
                  <a:gd name="T118" fmla="*/ 228 w 1062"/>
                  <a:gd name="T119" fmla="*/ 21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2" h="570">
                    <a:moveTo>
                      <a:pt x="1044" y="72"/>
                    </a:moveTo>
                    <a:lnTo>
                      <a:pt x="1032" y="60"/>
                    </a:lnTo>
                    <a:lnTo>
                      <a:pt x="1020" y="60"/>
                    </a:lnTo>
                    <a:lnTo>
                      <a:pt x="1014" y="54"/>
                    </a:lnTo>
                    <a:lnTo>
                      <a:pt x="1002" y="72"/>
                    </a:lnTo>
                    <a:lnTo>
                      <a:pt x="996" y="90"/>
                    </a:lnTo>
                    <a:lnTo>
                      <a:pt x="996" y="102"/>
                    </a:lnTo>
                    <a:lnTo>
                      <a:pt x="972" y="120"/>
                    </a:lnTo>
                    <a:lnTo>
                      <a:pt x="906" y="120"/>
                    </a:lnTo>
                    <a:lnTo>
                      <a:pt x="888" y="138"/>
                    </a:lnTo>
                    <a:lnTo>
                      <a:pt x="888" y="162"/>
                    </a:lnTo>
                    <a:lnTo>
                      <a:pt x="864" y="168"/>
                    </a:lnTo>
                    <a:lnTo>
                      <a:pt x="852" y="162"/>
                    </a:lnTo>
                    <a:lnTo>
                      <a:pt x="834" y="168"/>
                    </a:lnTo>
                    <a:lnTo>
                      <a:pt x="834" y="174"/>
                    </a:lnTo>
                    <a:lnTo>
                      <a:pt x="840" y="174"/>
                    </a:lnTo>
                    <a:lnTo>
                      <a:pt x="810" y="198"/>
                    </a:lnTo>
                    <a:lnTo>
                      <a:pt x="804" y="198"/>
                    </a:lnTo>
                    <a:lnTo>
                      <a:pt x="780" y="210"/>
                    </a:lnTo>
                    <a:lnTo>
                      <a:pt x="762" y="210"/>
                    </a:lnTo>
                    <a:lnTo>
                      <a:pt x="756" y="204"/>
                    </a:lnTo>
                    <a:lnTo>
                      <a:pt x="762" y="198"/>
                    </a:lnTo>
                    <a:lnTo>
                      <a:pt x="762" y="198"/>
                    </a:lnTo>
                    <a:lnTo>
                      <a:pt x="762" y="186"/>
                    </a:lnTo>
                    <a:lnTo>
                      <a:pt x="768" y="180"/>
                    </a:lnTo>
                    <a:lnTo>
                      <a:pt x="774" y="168"/>
                    </a:lnTo>
                    <a:lnTo>
                      <a:pt x="774" y="168"/>
                    </a:lnTo>
                    <a:lnTo>
                      <a:pt x="762" y="144"/>
                    </a:lnTo>
                    <a:lnTo>
                      <a:pt x="756" y="150"/>
                    </a:lnTo>
                    <a:lnTo>
                      <a:pt x="744" y="156"/>
                    </a:lnTo>
                    <a:lnTo>
                      <a:pt x="750" y="144"/>
                    </a:lnTo>
                    <a:lnTo>
                      <a:pt x="756" y="132"/>
                    </a:lnTo>
                    <a:lnTo>
                      <a:pt x="750" y="120"/>
                    </a:lnTo>
                    <a:lnTo>
                      <a:pt x="756" y="114"/>
                    </a:lnTo>
                    <a:lnTo>
                      <a:pt x="726" y="102"/>
                    </a:lnTo>
                    <a:lnTo>
                      <a:pt x="726" y="114"/>
                    </a:lnTo>
                    <a:lnTo>
                      <a:pt x="720" y="114"/>
                    </a:lnTo>
                    <a:lnTo>
                      <a:pt x="714" y="126"/>
                    </a:lnTo>
                    <a:lnTo>
                      <a:pt x="714" y="120"/>
                    </a:lnTo>
                    <a:lnTo>
                      <a:pt x="702" y="144"/>
                    </a:lnTo>
                    <a:lnTo>
                      <a:pt x="702" y="168"/>
                    </a:lnTo>
                    <a:lnTo>
                      <a:pt x="690" y="204"/>
                    </a:lnTo>
                    <a:lnTo>
                      <a:pt x="678" y="204"/>
                    </a:lnTo>
                    <a:lnTo>
                      <a:pt x="672" y="186"/>
                    </a:lnTo>
                    <a:lnTo>
                      <a:pt x="678" y="174"/>
                    </a:lnTo>
                    <a:lnTo>
                      <a:pt x="672" y="168"/>
                    </a:lnTo>
                    <a:lnTo>
                      <a:pt x="690" y="114"/>
                    </a:lnTo>
                    <a:lnTo>
                      <a:pt x="672" y="126"/>
                    </a:lnTo>
                    <a:lnTo>
                      <a:pt x="684" y="102"/>
                    </a:lnTo>
                    <a:lnTo>
                      <a:pt x="696" y="96"/>
                    </a:lnTo>
                    <a:lnTo>
                      <a:pt x="696" y="102"/>
                    </a:lnTo>
                    <a:lnTo>
                      <a:pt x="726" y="90"/>
                    </a:lnTo>
                    <a:lnTo>
                      <a:pt x="744" y="96"/>
                    </a:lnTo>
                    <a:lnTo>
                      <a:pt x="738" y="78"/>
                    </a:lnTo>
                    <a:lnTo>
                      <a:pt x="726" y="84"/>
                    </a:lnTo>
                    <a:lnTo>
                      <a:pt x="726" y="72"/>
                    </a:lnTo>
                    <a:lnTo>
                      <a:pt x="678" y="84"/>
                    </a:lnTo>
                    <a:lnTo>
                      <a:pt x="660" y="72"/>
                    </a:lnTo>
                    <a:lnTo>
                      <a:pt x="672" y="54"/>
                    </a:lnTo>
                    <a:lnTo>
                      <a:pt x="648" y="66"/>
                    </a:lnTo>
                    <a:lnTo>
                      <a:pt x="630" y="78"/>
                    </a:lnTo>
                    <a:lnTo>
                      <a:pt x="618" y="66"/>
                    </a:lnTo>
                    <a:lnTo>
                      <a:pt x="600" y="78"/>
                    </a:lnTo>
                    <a:lnTo>
                      <a:pt x="594" y="72"/>
                    </a:lnTo>
                    <a:lnTo>
                      <a:pt x="642" y="42"/>
                    </a:lnTo>
                    <a:lnTo>
                      <a:pt x="636" y="36"/>
                    </a:lnTo>
                    <a:lnTo>
                      <a:pt x="624" y="36"/>
                    </a:lnTo>
                    <a:lnTo>
                      <a:pt x="612" y="36"/>
                    </a:lnTo>
                    <a:lnTo>
                      <a:pt x="612" y="36"/>
                    </a:lnTo>
                    <a:lnTo>
                      <a:pt x="582" y="18"/>
                    </a:lnTo>
                    <a:lnTo>
                      <a:pt x="570" y="24"/>
                    </a:lnTo>
                    <a:lnTo>
                      <a:pt x="558" y="18"/>
                    </a:lnTo>
                    <a:lnTo>
                      <a:pt x="552" y="18"/>
                    </a:lnTo>
                    <a:lnTo>
                      <a:pt x="552" y="18"/>
                    </a:lnTo>
                    <a:lnTo>
                      <a:pt x="552" y="18"/>
                    </a:lnTo>
                    <a:lnTo>
                      <a:pt x="546" y="6"/>
                    </a:lnTo>
                    <a:lnTo>
                      <a:pt x="546" y="0"/>
                    </a:lnTo>
                    <a:lnTo>
                      <a:pt x="540" y="0"/>
                    </a:lnTo>
                    <a:lnTo>
                      <a:pt x="540" y="12"/>
                    </a:lnTo>
                    <a:lnTo>
                      <a:pt x="36" y="12"/>
                    </a:lnTo>
                    <a:lnTo>
                      <a:pt x="42" y="24"/>
                    </a:lnTo>
                    <a:lnTo>
                      <a:pt x="36" y="30"/>
                    </a:lnTo>
                    <a:lnTo>
                      <a:pt x="42" y="42"/>
                    </a:lnTo>
                    <a:lnTo>
                      <a:pt x="30" y="54"/>
                    </a:lnTo>
                    <a:lnTo>
                      <a:pt x="36" y="36"/>
                    </a:lnTo>
                    <a:lnTo>
                      <a:pt x="0" y="30"/>
                    </a:lnTo>
                    <a:lnTo>
                      <a:pt x="0" y="36"/>
                    </a:lnTo>
                    <a:lnTo>
                      <a:pt x="18" y="72"/>
                    </a:lnTo>
                    <a:lnTo>
                      <a:pt x="12" y="84"/>
                    </a:lnTo>
                    <a:lnTo>
                      <a:pt x="18" y="84"/>
                    </a:lnTo>
                    <a:lnTo>
                      <a:pt x="12" y="90"/>
                    </a:lnTo>
                    <a:lnTo>
                      <a:pt x="6" y="150"/>
                    </a:lnTo>
                    <a:lnTo>
                      <a:pt x="6" y="156"/>
                    </a:lnTo>
                    <a:lnTo>
                      <a:pt x="0" y="174"/>
                    </a:lnTo>
                    <a:lnTo>
                      <a:pt x="12" y="210"/>
                    </a:lnTo>
                    <a:lnTo>
                      <a:pt x="12" y="222"/>
                    </a:lnTo>
                    <a:lnTo>
                      <a:pt x="6" y="234"/>
                    </a:lnTo>
                    <a:lnTo>
                      <a:pt x="18" y="252"/>
                    </a:lnTo>
                    <a:lnTo>
                      <a:pt x="12" y="264"/>
                    </a:lnTo>
                    <a:lnTo>
                      <a:pt x="36" y="294"/>
                    </a:lnTo>
                    <a:lnTo>
                      <a:pt x="42" y="288"/>
                    </a:lnTo>
                    <a:lnTo>
                      <a:pt x="54" y="288"/>
                    </a:lnTo>
                    <a:lnTo>
                      <a:pt x="42" y="294"/>
                    </a:lnTo>
                    <a:lnTo>
                      <a:pt x="42" y="300"/>
                    </a:lnTo>
                    <a:lnTo>
                      <a:pt x="36" y="300"/>
                    </a:lnTo>
                    <a:lnTo>
                      <a:pt x="42" y="318"/>
                    </a:lnTo>
                    <a:lnTo>
                      <a:pt x="54" y="318"/>
                    </a:lnTo>
                    <a:lnTo>
                      <a:pt x="48" y="330"/>
                    </a:lnTo>
                    <a:lnTo>
                      <a:pt x="72" y="360"/>
                    </a:lnTo>
                    <a:lnTo>
                      <a:pt x="72" y="372"/>
                    </a:lnTo>
                    <a:lnTo>
                      <a:pt x="96" y="378"/>
                    </a:lnTo>
                    <a:lnTo>
                      <a:pt x="108" y="384"/>
                    </a:lnTo>
                    <a:lnTo>
                      <a:pt x="108" y="384"/>
                    </a:lnTo>
                    <a:lnTo>
                      <a:pt x="114" y="390"/>
                    </a:lnTo>
                    <a:lnTo>
                      <a:pt x="120" y="390"/>
                    </a:lnTo>
                    <a:lnTo>
                      <a:pt x="138" y="408"/>
                    </a:lnTo>
                    <a:lnTo>
                      <a:pt x="138" y="414"/>
                    </a:lnTo>
                    <a:lnTo>
                      <a:pt x="174" y="414"/>
                    </a:lnTo>
                    <a:lnTo>
                      <a:pt x="252" y="444"/>
                    </a:lnTo>
                    <a:lnTo>
                      <a:pt x="300" y="444"/>
                    </a:lnTo>
                    <a:lnTo>
                      <a:pt x="300" y="432"/>
                    </a:lnTo>
                    <a:lnTo>
                      <a:pt x="330" y="432"/>
                    </a:lnTo>
                    <a:lnTo>
                      <a:pt x="360" y="456"/>
                    </a:lnTo>
                    <a:lnTo>
                      <a:pt x="366" y="474"/>
                    </a:lnTo>
                    <a:lnTo>
                      <a:pt x="390" y="492"/>
                    </a:lnTo>
                    <a:lnTo>
                      <a:pt x="402" y="474"/>
                    </a:lnTo>
                    <a:lnTo>
                      <a:pt x="426" y="474"/>
                    </a:lnTo>
                    <a:lnTo>
                      <a:pt x="426" y="474"/>
                    </a:lnTo>
                    <a:lnTo>
                      <a:pt x="426" y="474"/>
                    </a:lnTo>
                    <a:lnTo>
                      <a:pt x="450" y="516"/>
                    </a:lnTo>
                    <a:lnTo>
                      <a:pt x="462" y="522"/>
                    </a:lnTo>
                    <a:lnTo>
                      <a:pt x="468" y="546"/>
                    </a:lnTo>
                    <a:lnTo>
                      <a:pt x="504" y="558"/>
                    </a:lnTo>
                    <a:lnTo>
                      <a:pt x="498" y="534"/>
                    </a:lnTo>
                    <a:lnTo>
                      <a:pt x="510" y="510"/>
                    </a:lnTo>
                    <a:lnTo>
                      <a:pt x="516" y="504"/>
                    </a:lnTo>
                    <a:lnTo>
                      <a:pt x="516" y="498"/>
                    </a:lnTo>
                    <a:lnTo>
                      <a:pt x="522" y="498"/>
                    </a:lnTo>
                    <a:lnTo>
                      <a:pt x="522" y="504"/>
                    </a:lnTo>
                    <a:lnTo>
                      <a:pt x="540" y="492"/>
                    </a:lnTo>
                    <a:lnTo>
                      <a:pt x="546" y="474"/>
                    </a:lnTo>
                    <a:lnTo>
                      <a:pt x="546" y="480"/>
                    </a:lnTo>
                    <a:lnTo>
                      <a:pt x="570" y="474"/>
                    </a:lnTo>
                    <a:lnTo>
                      <a:pt x="588" y="480"/>
                    </a:lnTo>
                    <a:lnTo>
                      <a:pt x="594" y="474"/>
                    </a:lnTo>
                    <a:lnTo>
                      <a:pt x="606" y="474"/>
                    </a:lnTo>
                    <a:lnTo>
                      <a:pt x="612" y="486"/>
                    </a:lnTo>
                    <a:lnTo>
                      <a:pt x="630" y="486"/>
                    </a:lnTo>
                    <a:lnTo>
                      <a:pt x="630" y="480"/>
                    </a:lnTo>
                    <a:lnTo>
                      <a:pt x="642" y="486"/>
                    </a:lnTo>
                    <a:lnTo>
                      <a:pt x="642" y="480"/>
                    </a:lnTo>
                    <a:lnTo>
                      <a:pt x="648" y="468"/>
                    </a:lnTo>
                    <a:lnTo>
                      <a:pt x="636" y="468"/>
                    </a:lnTo>
                    <a:lnTo>
                      <a:pt x="630" y="468"/>
                    </a:lnTo>
                    <a:lnTo>
                      <a:pt x="648" y="462"/>
                    </a:lnTo>
                    <a:lnTo>
                      <a:pt x="666" y="462"/>
                    </a:lnTo>
                    <a:lnTo>
                      <a:pt x="672" y="456"/>
                    </a:lnTo>
                    <a:lnTo>
                      <a:pt x="672" y="462"/>
                    </a:lnTo>
                    <a:lnTo>
                      <a:pt x="690" y="456"/>
                    </a:lnTo>
                    <a:lnTo>
                      <a:pt x="684" y="462"/>
                    </a:lnTo>
                    <a:lnTo>
                      <a:pt x="696" y="462"/>
                    </a:lnTo>
                    <a:lnTo>
                      <a:pt x="702" y="462"/>
                    </a:lnTo>
                    <a:lnTo>
                      <a:pt x="714" y="468"/>
                    </a:lnTo>
                    <a:lnTo>
                      <a:pt x="720" y="474"/>
                    </a:lnTo>
                    <a:lnTo>
                      <a:pt x="726" y="474"/>
                    </a:lnTo>
                    <a:lnTo>
                      <a:pt x="744" y="468"/>
                    </a:lnTo>
                    <a:lnTo>
                      <a:pt x="756" y="474"/>
                    </a:lnTo>
                    <a:lnTo>
                      <a:pt x="756" y="480"/>
                    </a:lnTo>
                    <a:lnTo>
                      <a:pt x="762" y="486"/>
                    </a:lnTo>
                    <a:lnTo>
                      <a:pt x="768" y="492"/>
                    </a:lnTo>
                    <a:lnTo>
                      <a:pt x="768" y="504"/>
                    </a:lnTo>
                    <a:lnTo>
                      <a:pt x="768" y="516"/>
                    </a:lnTo>
                    <a:lnTo>
                      <a:pt x="774" y="510"/>
                    </a:lnTo>
                    <a:lnTo>
                      <a:pt x="768" y="522"/>
                    </a:lnTo>
                    <a:lnTo>
                      <a:pt x="774" y="534"/>
                    </a:lnTo>
                    <a:lnTo>
                      <a:pt x="780" y="534"/>
                    </a:lnTo>
                    <a:lnTo>
                      <a:pt x="786" y="558"/>
                    </a:lnTo>
                    <a:lnTo>
                      <a:pt x="792" y="558"/>
                    </a:lnTo>
                    <a:lnTo>
                      <a:pt x="792" y="564"/>
                    </a:lnTo>
                    <a:lnTo>
                      <a:pt x="792" y="570"/>
                    </a:lnTo>
                    <a:lnTo>
                      <a:pt x="792" y="570"/>
                    </a:lnTo>
                    <a:lnTo>
                      <a:pt x="798" y="570"/>
                    </a:lnTo>
                    <a:lnTo>
                      <a:pt x="810" y="570"/>
                    </a:lnTo>
                    <a:lnTo>
                      <a:pt x="810" y="558"/>
                    </a:lnTo>
                    <a:lnTo>
                      <a:pt x="816" y="552"/>
                    </a:lnTo>
                    <a:lnTo>
                      <a:pt x="816" y="534"/>
                    </a:lnTo>
                    <a:lnTo>
                      <a:pt x="810" y="522"/>
                    </a:lnTo>
                    <a:lnTo>
                      <a:pt x="804" y="510"/>
                    </a:lnTo>
                    <a:lnTo>
                      <a:pt x="804" y="510"/>
                    </a:lnTo>
                    <a:lnTo>
                      <a:pt x="804" y="504"/>
                    </a:lnTo>
                    <a:lnTo>
                      <a:pt x="804" y="498"/>
                    </a:lnTo>
                    <a:lnTo>
                      <a:pt x="798" y="486"/>
                    </a:lnTo>
                    <a:lnTo>
                      <a:pt x="792" y="474"/>
                    </a:lnTo>
                    <a:lnTo>
                      <a:pt x="786" y="462"/>
                    </a:lnTo>
                    <a:lnTo>
                      <a:pt x="792" y="456"/>
                    </a:lnTo>
                    <a:lnTo>
                      <a:pt x="792" y="450"/>
                    </a:lnTo>
                    <a:lnTo>
                      <a:pt x="792" y="444"/>
                    </a:lnTo>
                    <a:lnTo>
                      <a:pt x="792" y="444"/>
                    </a:lnTo>
                    <a:lnTo>
                      <a:pt x="798" y="426"/>
                    </a:lnTo>
                    <a:lnTo>
                      <a:pt x="804" y="426"/>
                    </a:lnTo>
                    <a:lnTo>
                      <a:pt x="804" y="420"/>
                    </a:lnTo>
                    <a:lnTo>
                      <a:pt x="804" y="414"/>
                    </a:lnTo>
                    <a:lnTo>
                      <a:pt x="804" y="414"/>
                    </a:lnTo>
                    <a:lnTo>
                      <a:pt x="816" y="414"/>
                    </a:lnTo>
                    <a:lnTo>
                      <a:pt x="828" y="408"/>
                    </a:lnTo>
                    <a:lnTo>
                      <a:pt x="834" y="402"/>
                    </a:lnTo>
                    <a:lnTo>
                      <a:pt x="834" y="396"/>
                    </a:lnTo>
                    <a:lnTo>
                      <a:pt x="846" y="390"/>
                    </a:lnTo>
                    <a:lnTo>
                      <a:pt x="858" y="384"/>
                    </a:lnTo>
                    <a:lnTo>
                      <a:pt x="858" y="378"/>
                    </a:lnTo>
                    <a:lnTo>
                      <a:pt x="870" y="372"/>
                    </a:lnTo>
                    <a:lnTo>
                      <a:pt x="876" y="372"/>
                    </a:lnTo>
                    <a:lnTo>
                      <a:pt x="882" y="366"/>
                    </a:lnTo>
                    <a:lnTo>
                      <a:pt x="882" y="366"/>
                    </a:lnTo>
                    <a:lnTo>
                      <a:pt x="882" y="366"/>
                    </a:lnTo>
                    <a:lnTo>
                      <a:pt x="876" y="366"/>
                    </a:lnTo>
                    <a:lnTo>
                      <a:pt x="876" y="360"/>
                    </a:lnTo>
                    <a:lnTo>
                      <a:pt x="882" y="354"/>
                    </a:lnTo>
                    <a:lnTo>
                      <a:pt x="876" y="354"/>
                    </a:lnTo>
                    <a:lnTo>
                      <a:pt x="882" y="354"/>
                    </a:lnTo>
                    <a:lnTo>
                      <a:pt x="888" y="354"/>
                    </a:lnTo>
                    <a:lnTo>
                      <a:pt x="894" y="348"/>
                    </a:lnTo>
                    <a:lnTo>
                      <a:pt x="894" y="342"/>
                    </a:lnTo>
                    <a:lnTo>
                      <a:pt x="894" y="348"/>
                    </a:lnTo>
                    <a:lnTo>
                      <a:pt x="888" y="342"/>
                    </a:lnTo>
                    <a:lnTo>
                      <a:pt x="882" y="342"/>
                    </a:lnTo>
                    <a:lnTo>
                      <a:pt x="882" y="336"/>
                    </a:lnTo>
                    <a:lnTo>
                      <a:pt x="882" y="342"/>
                    </a:lnTo>
                    <a:lnTo>
                      <a:pt x="894" y="336"/>
                    </a:lnTo>
                    <a:lnTo>
                      <a:pt x="894" y="330"/>
                    </a:lnTo>
                    <a:lnTo>
                      <a:pt x="894" y="324"/>
                    </a:lnTo>
                    <a:lnTo>
                      <a:pt x="894" y="318"/>
                    </a:lnTo>
                    <a:lnTo>
                      <a:pt x="882" y="318"/>
                    </a:lnTo>
                    <a:lnTo>
                      <a:pt x="882" y="318"/>
                    </a:lnTo>
                    <a:lnTo>
                      <a:pt x="888" y="306"/>
                    </a:lnTo>
                    <a:lnTo>
                      <a:pt x="882" y="306"/>
                    </a:lnTo>
                    <a:lnTo>
                      <a:pt x="888" y="294"/>
                    </a:lnTo>
                    <a:lnTo>
                      <a:pt x="870" y="282"/>
                    </a:lnTo>
                    <a:lnTo>
                      <a:pt x="870" y="276"/>
                    </a:lnTo>
                    <a:lnTo>
                      <a:pt x="870" y="282"/>
                    </a:lnTo>
                    <a:lnTo>
                      <a:pt x="882" y="288"/>
                    </a:lnTo>
                    <a:lnTo>
                      <a:pt x="882" y="264"/>
                    </a:lnTo>
                    <a:lnTo>
                      <a:pt x="888" y="258"/>
                    </a:lnTo>
                    <a:lnTo>
                      <a:pt x="888" y="258"/>
                    </a:lnTo>
                    <a:lnTo>
                      <a:pt x="894" y="258"/>
                    </a:lnTo>
                    <a:lnTo>
                      <a:pt x="888" y="264"/>
                    </a:lnTo>
                    <a:lnTo>
                      <a:pt x="888" y="270"/>
                    </a:lnTo>
                    <a:lnTo>
                      <a:pt x="888" y="270"/>
                    </a:lnTo>
                    <a:lnTo>
                      <a:pt x="888" y="276"/>
                    </a:lnTo>
                    <a:lnTo>
                      <a:pt x="888" y="288"/>
                    </a:lnTo>
                    <a:lnTo>
                      <a:pt x="900" y="294"/>
                    </a:lnTo>
                    <a:lnTo>
                      <a:pt x="894" y="300"/>
                    </a:lnTo>
                    <a:lnTo>
                      <a:pt x="894" y="312"/>
                    </a:lnTo>
                    <a:lnTo>
                      <a:pt x="894" y="312"/>
                    </a:lnTo>
                    <a:lnTo>
                      <a:pt x="894" y="306"/>
                    </a:lnTo>
                    <a:lnTo>
                      <a:pt x="906" y="294"/>
                    </a:lnTo>
                    <a:lnTo>
                      <a:pt x="912" y="282"/>
                    </a:lnTo>
                    <a:lnTo>
                      <a:pt x="900" y="258"/>
                    </a:lnTo>
                    <a:lnTo>
                      <a:pt x="900" y="258"/>
                    </a:lnTo>
                    <a:lnTo>
                      <a:pt x="912" y="264"/>
                    </a:lnTo>
                    <a:lnTo>
                      <a:pt x="912" y="270"/>
                    </a:lnTo>
                    <a:lnTo>
                      <a:pt x="924" y="252"/>
                    </a:lnTo>
                    <a:lnTo>
                      <a:pt x="924" y="246"/>
                    </a:lnTo>
                    <a:lnTo>
                      <a:pt x="930" y="246"/>
                    </a:lnTo>
                    <a:lnTo>
                      <a:pt x="930" y="240"/>
                    </a:lnTo>
                    <a:lnTo>
                      <a:pt x="924" y="234"/>
                    </a:lnTo>
                    <a:lnTo>
                      <a:pt x="930" y="222"/>
                    </a:lnTo>
                    <a:lnTo>
                      <a:pt x="948" y="216"/>
                    </a:lnTo>
                    <a:lnTo>
                      <a:pt x="948" y="216"/>
                    </a:lnTo>
                    <a:lnTo>
                      <a:pt x="954" y="216"/>
                    </a:lnTo>
                    <a:lnTo>
                      <a:pt x="978" y="210"/>
                    </a:lnTo>
                    <a:lnTo>
                      <a:pt x="978" y="204"/>
                    </a:lnTo>
                    <a:lnTo>
                      <a:pt x="984" y="210"/>
                    </a:lnTo>
                    <a:lnTo>
                      <a:pt x="990" y="204"/>
                    </a:lnTo>
                    <a:lnTo>
                      <a:pt x="990" y="210"/>
                    </a:lnTo>
                    <a:lnTo>
                      <a:pt x="996" y="210"/>
                    </a:lnTo>
                    <a:lnTo>
                      <a:pt x="1002" y="204"/>
                    </a:lnTo>
                    <a:lnTo>
                      <a:pt x="1002" y="198"/>
                    </a:lnTo>
                    <a:lnTo>
                      <a:pt x="996" y="204"/>
                    </a:lnTo>
                    <a:lnTo>
                      <a:pt x="990" y="198"/>
                    </a:lnTo>
                    <a:lnTo>
                      <a:pt x="984" y="186"/>
                    </a:lnTo>
                    <a:lnTo>
                      <a:pt x="990" y="180"/>
                    </a:lnTo>
                    <a:lnTo>
                      <a:pt x="984" y="168"/>
                    </a:lnTo>
                    <a:lnTo>
                      <a:pt x="990" y="168"/>
                    </a:lnTo>
                    <a:lnTo>
                      <a:pt x="1002" y="150"/>
                    </a:lnTo>
                    <a:lnTo>
                      <a:pt x="1008" y="156"/>
                    </a:lnTo>
                    <a:lnTo>
                      <a:pt x="1020" y="144"/>
                    </a:lnTo>
                    <a:lnTo>
                      <a:pt x="1026" y="132"/>
                    </a:lnTo>
                    <a:lnTo>
                      <a:pt x="1032" y="138"/>
                    </a:lnTo>
                    <a:lnTo>
                      <a:pt x="1062" y="126"/>
                    </a:lnTo>
                    <a:lnTo>
                      <a:pt x="1056" y="120"/>
                    </a:lnTo>
                    <a:lnTo>
                      <a:pt x="1056" y="114"/>
                    </a:lnTo>
                    <a:lnTo>
                      <a:pt x="1050" y="114"/>
                    </a:lnTo>
                    <a:lnTo>
                      <a:pt x="1044" y="108"/>
                    </a:lnTo>
                    <a:lnTo>
                      <a:pt x="1044" y="72"/>
                    </a:lnTo>
                    <a:close/>
                    <a:moveTo>
                      <a:pt x="228" y="234"/>
                    </a:moveTo>
                    <a:lnTo>
                      <a:pt x="210" y="204"/>
                    </a:lnTo>
                    <a:lnTo>
                      <a:pt x="222" y="210"/>
                    </a:lnTo>
                    <a:lnTo>
                      <a:pt x="234" y="204"/>
                    </a:lnTo>
                    <a:lnTo>
                      <a:pt x="228" y="216"/>
                    </a:lnTo>
                    <a:lnTo>
                      <a:pt x="234" y="222"/>
                    </a:lnTo>
                    <a:lnTo>
                      <a:pt x="228" y="23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4" name="Freeform 627"/>
              <p:cNvSpPr>
                <a:spLocks/>
              </p:cNvSpPr>
              <p:nvPr/>
            </p:nvSpPr>
            <p:spPr bwMode="auto">
              <a:xfrm>
                <a:off x="102" y="1584"/>
                <a:ext cx="6" cy="12"/>
              </a:xfrm>
              <a:custGeom>
                <a:avLst/>
                <a:gdLst>
                  <a:gd name="T0" fmla="*/ 6 w 6"/>
                  <a:gd name="T1" fmla="*/ 12 h 12"/>
                  <a:gd name="T2" fmla="*/ 6 w 6"/>
                  <a:gd name="T3" fmla="*/ 0 h 12"/>
                  <a:gd name="T4" fmla="*/ 0 w 6"/>
                  <a:gd name="T5" fmla="*/ 6 h 12"/>
                  <a:gd name="T6" fmla="*/ 6 w 6"/>
                  <a:gd name="T7" fmla="*/ 12 h 12"/>
                </a:gdLst>
                <a:ahLst/>
                <a:cxnLst>
                  <a:cxn ang="0">
                    <a:pos x="T0" y="T1"/>
                  </a:cxn>
                  <a:cxn ang="0">
                    <a:pos x="T2" y="T3"/>
                  </a:cxn>
                  <a:cxn ang="0">
                    <a:pos x="T4" y="T5"/>
                  </a:cxn>
                  <a:cxn ang="0">
                    <a:pos x="T6" y="T7"/>
                  </a:cxn>
                </a:cxnLst>
                <a:rect l="0" t="0" r="r" b="b"/>
                <a:pathLst>
                  <a:path w="6" h="12">
                    <a:moveTo>
                      <a:pt x="6" y="12"/>
                    </a:moveTo>
                    <a:lnTo>
                      <a:pt x="6" y="0"/>
                    </a:lnTo>
                    <a:lnTo>
                      <a:pt x="0" y="6"/>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5" name="Freeform 628"/>
              <p:cNvSpPr>
                <a:spLocks/>
              </p:cNvSpPr>
              <p:nvPr/>
            </p:nvSpPr>
            <p:spPr bwMode="auto">
              <a:xfrm>
                <a:off x="96" y="1530"/>
                <a:ext cx="18" cy="36"/>
              </a:xfrm>
              <a:custGeom>
                <a:avLst/>
                <a:gdLst>
                  <a:gd name="T0" fmla="*/ 12 w 18"/>
                  <a:gd name="T1" fmla="*/ 12 h 36"/>
                  <a:gd name="T2" fmla="*/ 12 w 18"/>
                  <a:gd name="T3" fmla="*/ 0 h 36"/>
                  <a:gd name="T4" fmla="*/ 0 w 18"/>
                  <a:gd name="T5" fmla="*/ 0 h 36"/>
                  <a:gd name="T6" fmla="*/ 0 w 18"/>
                  <a:gd name="T7" fmla="*/ 6 h 36"/>
                  <a:gd name="T8" fmla="*/ 6 w 18"/>
                  <a:gd name="T9" fmla="*/ 24 h 36"/>
                  <a:gd name="T10" fmla="*/ 0 w 18"/>
                  <a:gd name="T11" fmla="*/ 36 h 36"/>
                  <a:gd name="T12" fmla="*/ 6 w 18"/>
                  <a:gd name="T13" fmla="*/ 36 h 36"/>
                  <a:gd name="T14" fmla="*/ 18 w 18"/>
                  <a:gd name="T15" fmla="*/ 24 h 36"/>
                  <a:gd name="T16" fmla="*/ 12 w 18"/>
                  <a:gd name="T17"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6">
                    <a:moveTo>
                      <a:pt x="12" y="12"/>
                    </a:moveTo>
                    <a:lnTo>
                      <a:pt x="12" y="0"/>
                    </a:lnTo>
                    <a:lnTo>
                      <a:pt x="0" y="0"/>
                    </a:lnTo>
                    <a:lnTo>
                      <a:pt x="0" y="6"/>
                    </a:lnTo>
                    <a:lnTo>
                      <a:pt x="6" y="24"/>
                    </a:lnTo>
                    <a:lnTo>
                      <a:pt x="0" y="36"/>
                    </a:lnTo>
                    <a:lnTo>
                      <a:pt x="6" y="36"/>
                    </a:lnTo>
                    <a:lnTo>
                      <a:pt x="18" y="24"/>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6" name="Freeform 629"/>
              <p:cNvSpPr>
                <a:spLocks/>
              </p:cNvSpPr>
              <p:nvPr/>
            </p:nvSpPr>
            <p:spPr bwMode="auto">
              <a:xfrm>
                <a:off x="84" y="1554"/>
                <a:ext cx="12" cy="24"/>
              </a:xfrm>
              <a:custGeom>
                <a:avLst/>
                <a:gdLst>
                  <a:gd name="T0" fmla="*/ 6 w 12"/>
                  <a:gd name="T1" fmla="*/ 6 h 24"/>
                  <a:gd name="T2" fmla="*/ 0 w 12"/>
                  <a:gd name="T3" fmla="*/ 0 h 24"/>
                  <a:gd name="T4" fmla="*/ 0 w 12"/>
                  <a:gd name="T5" fmla="*/ 6 h 24"/>
                  <a:gd name="T6" fmla="*/ 6 w 12"/>
                  <a:gd name="T7" fmla="*/ 12 h 24"/>
                  <a:gd name="T8" fmla="*/ 6 w 12"/>
                  <a:gd name="T9" fmla="*/ 24 h 24"/>
                  <a:gd name="T10" fmla="*/ 12 w 12"/>
                  <a:gd name="T11" fmla="*/ 12 h 24"/>
                  <a:gd name="T12" fmla="*/ 6 w 12"/>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6"/>
                    </a:moveTo>
                    <a:lnTo>
                      <a:pt x="0" y="0"/>
                    </a:lnTo>
                    <a:lnTo>
                      <a:pt x="0" y="6"/>
                    </a:lnTo>
                    <a:lnTo>
                      <a:pt x="6" y="12"/>
                    </a:lnTo>
                    <a:lnTo>
                      <a:pt x="6" y="24"/>
                    </a:lnTo>
                    <a:lnTo>
                      <a:pt x="12" y="12"/>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7" name="Freeform 630"/>
              <p:cNvSpPr>
                <a:spLocks/>
              </p:cNvSpPr>
              <p:nvPr/>
            </p:nvSpPr>
            <p:spPr bwMode="auto">
              <a:xfrm>
                <a:off x="0" y="1452"/>
                <a:ext cx="36" cy="42"/>
              </a:xfrm>
              <a:custGeom>
                <a:avLst/>
                <a:gdLst>
                  <a:gd name="T0" fmla="*/ 18 w 36"/>
                  <a:gd name="T1" fmla="*/ 18 h 42"/>
                  <a:gd name="T2" fmla="*/ 12 w 36"/>
                  <a:gd name="T3" fmla="*/ 30 h 42"/>
                  <a:gd name="T4" fmla="*/ 12 w 36"/>
                  <a:gd name="T5" fmla="*/ 12 h 42"/>
                  <a:gd name="T6" fmla="*/ 6 w 36"/>
                  <a:gd name="T7" fmla="*/ 24 h 42"/>
                  <a:gd name="T8" fmla="*/ 0 w 36"/>
                  <a:gd name="T9" fmla="*/ 30 h 42"/>
                  <a:gd name="T10" fmla="*/ 24 w 36"/>
                  <a:gd name="T11" fmla="*/ 42 h 42"/>
                  <a:gd name="T12" fmla="*/ 30 w 36"/>
                  <a:gd name="T13" fmla="*/ 30 h 42"/>
                  <a:gd name="T14" fmla="*/ 36 w 36"/>
                  <a:gd name="T15" fmla="*/ 30 h 42"/>
                  <a:gd name="T16" fmla="*/ 30 w 36"/>
                  <a:gd name="T17" fmla="*/ 24 h 42"/>
                  <a:gd name="T18" fmla="*/ 18 w 36"/>
                  <a:gd name="T19" fmla="*/ 0 h 42"/>
                  <a:gd name="T20" fmla="*/ 0 w 36"/>
                  <a:gd name="T21" fmla="*/ 6 h 42"/>
                  <a:gd name="T22" fmla="*/ 0 w 36"/>
                  <a:gd name="T23" fmla="*/ 6 h 42"/>
                  <a:gd name="T24" fmla="*/ 0 w 36"/>
                  <a:gd name="T25" fmla="*/ 12 h 42"/>
                  <a:gd name="T26" fmla="*/ 6 w 36"/>
                  <a:gd name="T27" fmla="*/ 12 h 42"/>
                  <a:gd name="T28" fmla="*/ 18 w 36"/>
                  <a:gd name="T2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2">
                    <a:moveTo>
                      <a:pt x="18" y="18"/>
                    </a:moveTo>
                    <a:lnTo>
                      <a:pt x="12" y="30"/>
                    </a:lnTo>
                    <a:lnTo>
                      <a:pt x="12" y="12"/>
                    </a:lnTo>
                    <a:lnTo>
                      <a:pt x="6" y="24"/>
                    </a:lnTo>
                    <a:lnTo>
                      <a:pt x="0" y="30"/>
                    </a:lnTo>
                    <a:lnTo>
                      <a:pt x="24" y="42"/>
                    </a:lnTo>
                    <a:lnTo>
                      <a:pt x="30" y="30"/>
                    </a:lnTo>
                    <a:lnTo>
                      <a:pt x="36" y="30"/>
                    </a:lnTo>
                    <a:lnTo>
                      <a:pt x="30" y="24"/>
                    </a:lnTo>
                    <a:lnTo>
                      <a:pt x="18" y="0"/>
                    </a:lnTo>
                    <a:lnTo>
                      <a:pt x="0" y="6"/>
                    </a:lnTo>
                    <a:lnTo>
                      <a:pt x="0" y="6"/>
                    </a:lnTo>
                    <a:lnTo>
                      <a:pt x="0" y="12"/>
                    </a:lnTo>
                    <a:lnTo>
                      <a:pt x="6" y="12"/>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8" name="Freeform 631"/>
              <p:cNvSpPr>
                <a:spLocks/>
              </p:cNvSpPr>
              <p:nvPr/>
            </p:nvSpPr>
            <p:spPr bwMode="auto">
              <a:xfrm>
                <a:off x="828" y="1812"/>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9" name="Freeform 632"/>
              <p:cNvSpPr>
                <a:spLocks/>
              </p:cNvSpPr>
              <p:nvPr/>
            </p:nvSpPr>
            <p:spPr bwMode="auto">
              <a:xfrm>
                <a:off x="90" y="1488"/>
                <a:ext cx="24" cy="24"/>
              </a:xfrm>
              <a:custGeom>
                <a:avLst/>
                <a:gdLst>
                  <a:gd name="T0" fmla="*/ 24 w 24"/>
                  <a:gd name="T1" fmla="*/ 24 h 24"/>
                  <a:gd name="T2" fmla="*/ 12 w 24"/>
                  <a:gd name="T3" fmla="*/ 18 h 24"/>
                  <a:gd name="T4" fmla="*/ 0 w 24"/>
                  <a:gd name="T5" fmla="*/ 0 h 24"/>
                  <a:gd name="T6" fmla="*/ 12 w 24"/>
                  <a:gd name="T7" fmla="*/ 18 h 24"/>
                  <a:gd name="T8" fmla="*/ 24 w 24"/>
                  <a:gd name="T9" fmla="*/ 24 h 24"/>
                </a:gdLst>
                <a:ahLst/>
                <a:cxnLst>
                  <a:cxn ang="0">
                    <a:pos x="T0" y="T1"/>
                  </a:cxn>
                  <a:cxn ang="0">
                    <a:pos x="T2" y="T3"/>
                  </a:cxn>
                  <a:cxn ang="0">
                    <a:pos x="T4" y="T5"/>
                  </a:cxn>
                  <a:cxn ang="0">
                    <a:pos x="T6" y="T7"/>
                  </a:cxn>
                  <a:cxn ang="0">
                    <a:pos x="T8" y="T9"/>
                  </a:cxn>
                </a:cxnLst>
                <a:rect l="0" t="0" r="r" b="b"/>
                <a:pathLst>
                  <a:path w="24" h="24">
                    <a:moveTo>
                      <a:pt x="24" y="24"/>
                    </a:moveTo>
                    <a:lnTo>
                      <a:pt x="12" y="18"/>
                    </a:lnTo>
                    <a:lnTo>
                      <a:pt x="0" y="0"/>
                    </a:lnTo>
                    <a:lnTo>
                      <a:pt x="12" y="18"/>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0" name="Freeform 633"/>
              <p:cNvSpPr>
                <a:spLocks/>
              </p:cNvSpPr>
              <p:nvPr/>
            </p:nvSpPr>
            <p:spPr bwMode="auto">
              <a:xfrm>
                <a:off x="36" y="1488"/>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1" name="Freeform 634"/>
              <p:cNvSpPr>
                <a:spLocks/>
              </p:cNvSpPr>
              <p:nvPr/>
            </p:nvSpPr>
            <p:spPr bwMode="auto">
              <a:xfrm>
                <a:off x="114" y="1512"/>
                <a:ext cx="72" cy="90"/>
              </a:xfrm>
              <a:custGeom>
                <a:avLst/>
                <a:gdLst>
                  <a:gd name="T0" fmla="*/ 72 w 72"/>
                  <a:gd name="T1" fmla="*/ 90 h 90"/>
                  <a:gd name="T2" fmla="*/ 36 w 72"/>
                  <a:gd name="T3" fmla="*/ 72 h 90"/>
                  <a:gd name="T4" fmla="*/ 0 w 72"/>
                  <a:gd name="T5" fmla="*/ 0 h 90"/>
                  <a:gd name="T6" fmla="*/ 36 w 72"/>
                  <a:gd name="T7" fmla="*/ 72 h 90"/>
                  <a:gd name="T8" fmla="*/ 72 w 72"/>
                  <a:gd name="T9" fmla="*/ 90 h 90"/>
                </a:gdLst>
                <a:ahLst/>
                <a:cxnLst>
                  <a:cxn ang="0">
                    <a:pos x="T0" y="T1"/>
                  </a:cxn>
                  <a:cxn ang="0">
                    <a:pos x="T2" y="T3"/>
                  </a:cxn>
                  <a:cxn ang="0">
                    <a:pos x="T4" y="T5"/>
                  </a:cxn>
                  <a:cxn ang="0">
                    <a:pos x="T6" y="T7"/>
                  </a:cxn>
                  <a:cxn ang="0">
                    <a:pos x="T8" y="T9"/>
                  </a:cxn>
                </a:cxnLst>
                <a:rect l="0" t="0" r="r" b="b"/>
                <a:pathLst>
                  <a:path w="72" h="90">
                    <a:moveTo>
                      <a:pt x="72" y="90"/>
                    </a:moveTo>
                    <a:lnTo>
                      <a:pt x="36" y="72"/>
                    </a:lnTo>
                    <a:lnTo>
                      <a:pt x="0" y="0"/>
                    </a:lnTo>
                    <a:lnTo>
                      <a:pt x="36" y="72"/>
                    </a:lnTo>
                    <a:lnTo>
                      <a:pt x="7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2" name="Freeform 635"/>
              <p:cNvSpPr>
                <a:spLocks/>
              </p:cNvSpPr>
              <p:nvPr/>
            </p:nvSpPr>
            <p:spPr bwMode="auto">
              <a:xfrm>
                <a:off x="318" y="1818"/>
                <a:ext cx="504" cy="0"/>
              </a:xfrm>
              <a:custGeom>
                <a:avLst/>
                <a:gdLst>
                  <a:gd name="T0" fmla="*/ 0 w 504"/>
                  <a:gd name="T1" fmla="*/ 0 w 504"/>
                  <a:gd name="T2" fmla="*/ 504 w 504"/>
                  <a:gd name="T3" fmla="*/ 0 w 504"/>
                </a:gdLst>
                <a:ahLst/>
                <a:cxnLst>
                  <a:cxn ang="0">
                    <a:pos x="T0" y="0"/>
                  </a:cxn>
                  <a:cxn ang="0">
                    <a:pos x="T1" y="0"/>
                  </a:cxn>
                  <a:cxn ang="0">
                    <a:pos x="T2" y="0"/>
                  </a:cxn>
                  <a:cxn ang="0">
                    <a:pos x="T3" y="0"/>
                  </a:cxn>
                </a:cxnLst>
                <a:rect l="0" t="0" r="r" b="b"/>
                <a:pathLst>
                  <a:path w="504">
                    <a:moveTo>
                      <a:pt x="0" y="0"/>
                    </a:moveTo>
                    <a:lnTo>
                      <a:pt x="0" y="0"/>
                    </a:lnTo>
                    <a:lnTo>
                      <a:pt x="50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3" name="Freeform 636"/>
              <p:cNvSpPr>
                <a:spLocks/>
              </p:cNvSpPr>
              <p:nvPr/>
            </p:nvSpPr>
            <p:spPr bwMode="auto">
              <a:xfrm>
                <a:off x="180" y="1602"/>
                <a:ext cx="6" cy="30"/>
              </a:xfrm>
              <a:custGeom>
                <a:avLst/>
                <a:gdLst>
                  <a:gd name="T0" fmla="*/ 6 w 6"/>
                  <a:gd name="T1" fmla="*/ 0 h 30"/>
                  <a:gd name="T2" fmla="*/ 6 w 6"/>
                  <a:gd name="T3" fmla="*/ 30 h 30"/>
                  <a:gd name="T4" fmla="*/ 0 w 6"/>
                  <a:gd name="T5" fmla="*/ 30 h 30"/>
                  <a:gd name="T6" fmla="*/ 6 w 6"/>
                  <a:gd name="T7" fmla="*/ 30 h 30"/>
                  <a:gd name="T8" fmla="*/ 6 w 6"/>
                  <a:gd name="T9" fmla="*/ 0 h 30"/>
                </a:gdLst>
                <a:ahLst/>
                <a:cxnLst>
                  <a:cxn ang="0">
                    <a:pos x="T0" y="T1"/>
                  </a:cxn>
                  <a:cxn ang="0">
                    <a:pos x="T2" y="T3"/>
                  </a:cxn>
                  <a:cxn ang="0">
                    <a:pos x="T4" y="T5"/>
                  </a:cxn>
                  <a:cxn ang="0">
                    <a:pos x="T6" y="T7"/>
                  </a:cxn>
                  <a:cxn ang="0">
                    <a:pos x="T8" y="T9"/>
                  </a:cxn>
                </a:cxnLst>
                <a:rect l="0" t="0" r="r" b="b"/>
                <a:pathLst>
                  <a:path w="6" h="30">
                    <a:moveTo>
                      <a:pt x="6" y="0"/>
                    </a:moveTo>
                    <a:lnTo>
                      <a:pt x="6" y="30"/>
                    </a:lnTo>
                    <a:lnTo>
                      <a:pt x="0" y="30"/>
                    </a:lnTo>
                    <a:lnTo>
                      <a:pt x="6" y="3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4" name="Freeform 637"/>
              <p:cNvSpPr>
                <a:spLocks/>
              </p:cNvSpPr>
              <p:nvPr/>
            </p:nvSpPr>
            <p:spPr bwMode="auto">
              <a:xfrm>
                <a:off x="1044" y="1992"/>
                <a:ext cx="0" cy="12"/>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5" name="Freeform 638"/>
              <p:cNvSpPr>
                <a:spLocks/>
              </p:cNvSpPr>
              <p:nvPr/>
            </p:nvSpPr>
            <p:spPr bwMode="auto">
              <a:xfrm>
                <a:off x="1326" y="1878"/>
                <a:ext cx="6" cy="42"/>
              </a:xfrm>
              <a:custGeom>
                <a:avLst/>
                <a:gdLst>
                  <a:gd name="T0" fmla="*/ 0 w 6"/>
                  <a:gd name="T1" fmla="*/ 0 h 42"/>
                  <a:gd name="T2" fmla="*/ 0 w 6"/>
                  <a:gd name="T3" fmla="*/ 0 h 42"/>
                  <a:gd name="T4" fmla="*/ 0 w 6"/>
                  <a:gd name="T5" fmla="*/ 36 h 42"/>
                  <a:gd name="T6" fmla="*/ 6 w 6"/>
                  <a:gd name="T7" fmla="*/ 42 h 42"/>
                  <a:gd name="T8" fmla="*/ 0 w 6"/>
                  <a:gd name="T9" fmla="*/ 36 h 42"/>
                  <a:gd name="T10" fmla="*/ 0 w 6"/>
                  <a:gd name="T11" fmla="*/ 0 h 42"/>
                </a:gdLst>
                <a:ahLst/>
                <a:cxnLst>
                  <a:cxn ang="0">
                    <a:pos x="T0" y="T1"/>
                  </a:cxn>
                  <a:cxn ang="0">
                    <a:pos x="T2" y="T3"/>
                  </a:cxn>
                  <a:cxn ang="0">
                    <a:pos x="T4" y="T5"/>
                  </a:cxn>
                  <a:cxn ang="0">
                    <a:pos x="T6" y="T7"/>
                  </a:cxn>
                  <a:cxn ang="0">
                    <a:pos x="T8" y="T9"/>
                  </a:cxn>
                  <a:cxn ang="0">
                    <a:pos x="T10" y="T11"/>
                  </a:cxn>
                </a:cxnLst>
                <a:rect l="0" t="0" r="r" b="b"/>
                <a:pathLst>
                  <a:path w="6" h="42">
                    <a:moveTo>
                      <a:pt x="0" y="0"/>
                    </a:moveTo>
                    <a:lnTo>
                      <a:pt x="0" y="0"/>
                    </a:lnTo>
                    <a:lnTo>
                      <a:pt x="0" y="36"/>
                    </a:lnTo>
                    <a:lnTo>
                      <a:pt x="6" y="42"/>
                    </a:lnTo>
                    <a:lnTo>
                      <a:pt x="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6" name="Freeform 639"/>
              <p:cNvSpPr>
                <a:spLocks/>
              </p:cNvSpPr>
              <p:nvPr/>
            </p:nvSpPr>
            <p:spPr bwMode="auto">
              <a:xfrm>
                <a:off x="894" y="1842"/>
                <a:ext cx="24" cy="0"/>
              </a:xfrm>
              <a:custGeom>
                <a:avLst/>
                <a:gdLst>
                  <a:gd name="T0" fmla="*/ 24 w 24"/>
                  <a:gd name="T1" fmla="*/ 6 w 24"/>
                  <a:gd name="T2" fmla="*/ 0 w 24"/>
                  <a:gd name="T3" fmla="*/ 12 w 24"/>
                  <a:gd name="T4" fmla="*/ 24 w 24"/>
                </a:gdLst>
                <a:ahLst/>
                <a:cxnLst>
                  <a:cxn ang="0">
                    <a:pos x="T0" y="0"/>
                  </a:cxn>
                  <a:cxn ang="0">
                    <a:pos x="T1" y="0"/>
                  </a:cxn>
                  <a:cxn ang="0">
                    <a:pos x="T2" y="0"/>
                  </a:cxn>
                  <a:cxn ang="0">
                    <a:pos x="T3" y="0"/>
                  </a:cxn>
                  <a:cxn ang="0">
                    <a:pos x="T4" y="0"/>
                  </a:cxn>
                </a:cxnLst>
                <a:rect l="0" t="0" r="r" b="b"/>
                <a:pathLst>
                  <a:path w="24">
                    <a:moveTo>
                      <a:pt x="24" y="0"/>
                    </a:moveTo>
                    <a:lnTo>
                      <a:pt x="6" y="0"/>
                    </a:lnTo>
                    <a:lnTo>
                      <a:pt x="0" y="0"/>
                    </a:lnTo>
                    <a:lnTo>
                      <a:pt x="12"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7" name="Freeform 640"/>
              <p:cNvSpPr>
                <a:spLocks/>
              </p:cNvSpPr>
              <p:nvPr/>
            </p:nvSpPr>
            <p:spPr bwMode="auto">
              <a:xfrm>
                <a:off x="1284" y="1860"/>
                <a:ext cx="12" cy="18"/>
              </a:xfrm>
              <a:custGeom>
                <a:avLst/>
                <a:gdLst>
                  <a:gd name="T0" fmla="*/ 12 w 12"/>
                  <a:gd name="T1" fmla="*/ 0 h 18"/>
                  <a:gd name="T2" fmla="*/ 0 w 12"/>
                  <a:gd name="T3" fmla="*/ 18 h 18"/>
                  <a:gd name="T4" fmla="*/ 12 w 12"/>
                  <a:gd name="T5" fmla="*/ 0 h 18"/>
                  <a:gd name="T6" fmla="*/ 12 w 12"/>
                  <a:gd name="T7" fmla="*/ 0 h 18"/>
                </a:gdLst>
                <a:ahLst/>
                <a:cxnLst>
                  <a:cxn ang="0">
                    <a:pos x="T0" y="T1"/>
                  </a:cxn>
                  <a:cxn ang="0">
                    <a:pos x="T2" y="T3"/>
                  </a:cxn>
                  <a:cxn ang="0">
                    <a:pos x="T4" y="T5"/>
                  </a:cxn>
                  <a:cxn ang="0">
                    <a:pos x="T6" y="T7"/>
                  </a:cxn>
                </a:cxnLst>
                <a:rect l="0" t="0" r="r" b="b"/>
                <a:pathLst>
                  <a:path w="12" h="18">
                    <a:moveTo>
                      <a:pt x="12" y="0"/>
                    </a:moveTo>
                    <a:lnTo>
                      <a:pt x="0" y="18"/>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8" name="Rectangle 641"/>
              <p:cNvSpPr>
                <a:spLocks noChangeArrowheads="1"/>
              </p:cNvSpPr>
              <p:nvPr/>
            </p:nvSpPr>
            <p:spPr bwMode="auto">
              <a:xfrm>
                <a:off x="504" y="2298"/>
                <a:ext cx="6"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9" name="Freeform 642"/>
              <p:cNvSpPr>
                <a:spLocks/>
              </p:cNvSpPr>
              <p:nvPr/>
            </p:nvSpPr>
            <p:spPr bwMode="auto">
              <a:xfrm>
                <a:off x="420" y="2220"/>
                <a:ext cx="552" cy="360"/>
              </a:xfrm>
              <a:custGeom>
                <a:avLst/>
                <a:gdLst>
                  <a:gd name="T0" fmla="*/ 52 w 92"/>
                  <a:gd name="T1" fmla="*/ 17 h 60"/>
                  <a:gd name="T2" fmla="*/ 52 w 92"/>
                  <a:gd name="T3" fmla="*/ 17 h 60"/>
                  <a:gd name="T4" fmla="*/ 44 w 92"/>
                  <a:gd name="T5" fmla="*/ 10 h 60"/>
                  <a:gd name="T6" fmla="*/ 38 w 92"/>
                  <a:gd name="T7" fmla="*/ 10 h 60"/>
                  <a:gd name="T8" fmla="*/ 32 w 92"/>
                  <a:gd name="T9" fmla="*/ 3 h 60"/>
                  <a:gd name="T10" fmla="*/ 27 w 92"/>
                  <a:gd name="T11" fmla="*/ 5 h 60"/>
                  <a:gd name="T12" fmla="*/ 19 w 92"/>
                  <a:gd name="T13" fmla="*/ 5 h 60"/>
                  <a:gd name="T14" fmla="*/ 6 w 92"/>
                  <a:gd name="T15" fmla="*/ 0 h 60"/>
                  <a:gd name="T16" fmla="*/ 0 w 92"/>
                  <a:gd name="T17" fmla="*/ 1 h 60"/>
                  <a:gd name="T18" fmla="*/ 5 w 92"/>
                  <a:gd name="T19" fmla="*/ 10 h 60"/>
                  <a:gd name="T20" fmla="*/ 10 w 92"/>
                  <a:gd name="T21" fmla="*/ 15 h 60"/>
                  <a:gd name="T22" fmla="*/ 7 w 92"/>
                  <a:gd name="T23" fmla="*/ 17 h 60"/>
                  <a:gd name="T24" fmla="*/ 12 w 92"/>
                  <a:gd name="T25" fmla="*/ 20 h 60"/>
                  <a:gd name="T26" fmla="*/ 15 w 92"/>
                  <a:gd name="T27" fmla="*/ 23 h 60"/>
                  <a:gd name="T28" fmla="*/ 15 w 92"/>
                  <a:gd name="T29" fmla="*/ 28 h 60"/>
                  <a:gd name="T30" fmla="*/ 21 w 92"/>
                  <a:gd name="T31" fmla="*/ 32 h 60"/>
                  <a:gd name="T32" fmla="*/ 23 w 92"/>
                  <a:gd name="T33" fmla="*/ 33 h 60"/>
                  <a:gd name="T34" fmla="*/ 21 w 92"/>
                  <a:gd name="T35" fmla="*/ 29 h 60"/>
                  <a:gd name="T36" fmla="*/ 19 w 92"/>
                  <a:gd name="T37" fmla="*/ 28 h 60"/>
                  <a:gd name="T38" fmla="*/ 18 w 92"/>
                  <a:gd name="T39" fmla="*/ 23 h 60"/>
                  <a:gd name="T40" fmla="*/ 16 w 92"/>
                  <a:gd name="T41" fmla="*/ 21 h 60"/>
                  <a:gd name="T42" fmla="*/ 13 w 92"/>
                  <a:gd name="T43" fmla="*/ 15 h 60"/>
                  <a:gd name="T44" fmla="*/ 8 w 92"/>
                  <a:gd name="T45" fmla="*/ 6 h 60"/>
                  <a:gd name="T46" fmla="*/ 7 w 92"/>
                  <a:gd name="T47" fmla="*/ 3 h 60"/>
                  <a:gd name="T48" fmla="*/ 15 w 92"/>
                  <a:gd name="T49" fmla="*/ 12 h 60"/>
                  <a:gd name="T50" fmla="*/ 20 w 92"/>
                  <a:gd name="T51" fmla="*/ 17 h 60"/>
                  <a:gd name="T52" fmla="*/ 25 w 92"/>
                  <a:gd name="T53" fmla="*/ 23 h 60"/>
                  <a:gd name="T54" fmla="*/ 25 w 92"/>
                  <a:gd name="T55" fmla="*/ 24 h 60"/>
                  <a:gd name="T56" fmla="*/ 28 w 92"/>
                  <a:gd name="T57" fmla="*/ 27 h 60"/>
                  <a:gd name="T58" fmla="*/ 35 w 92"/>
                  <a:gd name="T59" fmla="*/ 34 h 60"/>
                  <a:gd name="T60" fmla="*/ 36 w 92"/>
                  <a:gd name="T61" fmla="*/ 41 h 60"/>
                  <a:gd name="T62" fmla="*/ 36 w 92"/>
                  <a:gd name="T63" fmla="*/ 42 h 60"/>
                  <a:gd name="T64" fmla="*/ 41 w 92"/>
                  <a:gd name="T65" fmla="*/ 47 h 60"/>
                  <a:gd name="T66" fmla="*/ 47 w 92"/>
                  <a:gd name="T67" fmla="*/ 50 h 60"/>
                  <a:gd name="T68" fmla="*/ 60 w 92"/>
                  <a:gd name="T69" fmla="*/ 57 h 60"/>
                  <a:gd name="T70" fmla="*/ 67 w 92"/>
                  <a:gd name="T71" fmla="*/ 55 h 60"/>
                  <a:gd name="T72" fmla="*/ 76 w 92"/>
                  <a:gd name="T73" fmla="*/ 60 h 60"/>
                  <a:gd name="T74" fmla="*/ 81 w 92"/>
                  <a:gd name="T75" fmla="*/ 55 h 60"/>
                  <a:gd name="T76" fmla="*/ 80 w 92"/>
                  <a:gd name="T77" fmla="*/ 52 h 60"/>
                  <a:gd name="T78" fmla="*/ 85 w 92"/>
                  <a:gd name="T79" fmla="*/ 50 h 60"/>
                  <a:gd name="T80" fmla="*/ 86 w 92"/>
                  <a:gd name="T81" fmla="*/ 50 h 60"/>
                  <a:gd name="T82" fmla="*/ 87 w 92"/>
                  <a:gd name="T83" fmla="*/ 48 h 60"/>
                  <a:gd name="T84" fmla="*/ 88 w 92"/>
                  <a:gd name="T85" fmla="*/ 49 h 60"/>
                  <a:gd name="T86" fmla="*/ 89 w 92"/>
                  <a:gd name="T87" fmla="*/ 49 h 60"/>
                  <a:gd name="T88" fmla="*/ 90 w 92"/>
                  <a:gd name="T89" fmla="*/ 44 h 60"/>
                  <a:gd name="T90" fmla="*/ 92 w 92"/>
                  <a:gd name="T91" fmla="*/ 40 h 60"/>
                  <a:gd name="T92" fmla="*/ 88 w 92"/>
                  <a:gd name="T93" fmla="*/ 38 h 60"/>
                  <a:gd name="T94" fmla="*/ 82 w 92"/>
                  <a:gd name="T95" fmla="*/ 39 h 60"/>
                  <a:gd name="T96" fmla="*/ 80 w 92"/>
                  <a:gd name="T97" fmla="*/ 46 h 60"/>
                  <a:gd name="T98" fmla="*/ 78 w 92"/>
                  <a:gd name="T99" fmla="*/ 48 h 60"/>
                  <a:gd name="T100" fmla="*/ 76 w 92"/>
                  <a:gd name="T101" fmla="*/ 47 h 60"/>
                  <a:gd name="T102" fmla="*/ 67 w 92"/>
                  <a:gd name="T103" fmla="*/ 48 h 60"/>
                  <a:gd name="T104" fmla="*/ 62 w 92"/>
                  <a:gd name="T105" fmla="*/ 43 h 60"/>
                  <a:gd name="T106" fmla="*/ 61 w 92"/>
                  <a:gd name="T107" fmla="*/ 39 h 60"/>
                  <a:gd name="T108" fmla="*/ 60 w 92"/>
                  <a:gd name="T109" fmla="*/ 34 h 60"/>
                  <a:gd name="T110" fmla="*/ 59 w 92"/>
                  <a:gd name="T111" fmla="*/ 30 h 60"/>
                  <a:gd name="T112" fmla="*/ 60 w 92"/>
                  <a:gd name="T113" fmla="*/ 26 h 60"/>
                  <a:gd name="T114" fmla="*/ 61 w 92"/>
                  <a:gd name="T115" fmla="*/ 25 h 60"/>
                  <a:gd name="T116" fmla="*/ 55 w 92"/>
                  <a:gd name="T1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 h="60">
                    <a:moveTo>
                      <a:pt x="54" y="18"/>
                    </a:moveTo>
                    <a:cubicBezTo>
                      <a:pt x="52" y="17"/>
                      <a:pt x="52" y="17"/>
                      <a:pt x="52" y="17"/>
                    </a:cubicBezTo>
                    <a:cubicBezTo>
                      <a:pt x="52" y="17"/>
                      <a:pt x="52" y="17"/>
                      <a:pt x="52" y="17"/>
                    </a:cubicBezTo>
                    <a:cubicBezTo>
                      <a:pt x="52" y="17"/>
                      <a:pt x="52" y="17"/>
                      <a:pt x="52" y="17"/>
                    </a:cubicBezTo>
                    <a:cubicBezTo>
                      <a:pt x="48" y="10"/>
                      <a:pt x="48" y="10"/>
                      <a:pt x="48" y="10"/>
                    </a:cubicBezTo>
                    <a:cubicBezTo>
                      <a:pt x="44" y="10"/>
                      <a:pt x="44" y="10"/>
                      <a:pt x="44" y="10"/>
                    </a:cubicBezTo>
                    <a:cubicBezTo>
                      <a:pt x="42" y="13"/>
                      <a:pt x="42" y="13"/>
                      <a:pt x="42" y="13"/>
                    </a:cubicBezTo>
                    <a:cubicBezTo>
                      <a:pt x="38" y="10"/>
                      <a:pt x="38" y="10"/>
                      <a:pt x="38" y="10"/>
                    </a:cubicBezTo>
                    <a:cubicBezTo>
                      <a:pt x="37" y="7"/>
                      <a:pt x="37" y="7"/>
                      <a:pt x="37" y="7"/>
                    </a:cubicBezTo>
                    <a:cubicBezTo>
                      <a:pt x="32" y="3"/>
                      <a:pt x="32" y="3"/>
                      <a:pt x="32" y="3"/>
                    </a:cubicBezTo>
                    <a:cubicBezTo>
                      <a:pt x="27" y="3"/>
                      <a:pt x="27" y="3"/>
                      <a:pt x="27" y="3"/>
                    </a:cubicBezTo>
                    <a:cubicBezTo>
                      <a:pt x="27" y="5"/>
                      <a:pt x="27" y="5"/>
                      <a:pt x="27" y="5"/>
                    </a:cubicBezTo>
                    <a:cubicBezTo>
                      <a:pt x="27" y="5"/>
                      <a:pt x="27" y="5"/>
                      <a:pt x="27" y="5"/>
                    </a:cubicBezTo>
                    <a:cubicBezTo>
                      <a:pt x="19" y="5"/>
                      <a:pt x="19" y="5"/>
                      <a:pt x="19" y="5"/>
                    </a:cubicBezTo>
                    <a:cubicBezTo>
                      <a:pt x="19" y="5"/>
                      <a:pt x="19" y="5"/>
                      <a:pt x="19" y="5"/>
                    </a:cubicBezTo>
                    <a:cubicBezTo>
                      <a:pt x="6" y="0"/>
                      <a:pt x="6" y="0"/>
                      <a:pt x="6" y="0"/>
                    </a:cubicBezTo>
                    <a:cubicBezTo>
                      <a:pt x="0" y="0"/>
                      <a:pt x="0" y="0"/>
                      <a:pt x="0" y="0"/>
                    </a:cubicBezTo>
                    <a:cubicBezTo>
                      <a:pt x="0" y="1"/>
                      <a:pt x="0" y="1"/>
                      <a:pt x="0" y="1"/>
                    </a:cubicBezTo>
                    <a:cubicBezTo>
                      <a:pt x="4" y="8"/>
                      <a:pt x="4" y="8"/>
                      <a:pt x="4" y="8"/>
                    </a:cubicBezTo>
                    <a:cubicBezTo>
                      <a:pt x="5" y="10"/>
                      <a:pt x="5" y="10"/>
                      <a:pt x="5" y="10"/>
                    </a:cubicBezTo>
                    <a:cubicBezTo>
                      <a:pt x="7" y="12"/>
                      <a:pt x="7" y="12"/>
                      <a:pt x="7" y="12"/>
                    </a:cubicBezTo>
                    <a:cubicBezTo>
                      <a:pt x="10" y="15"/>
                      <a:pt x="10" y="15"/>
                      <a:pt x="10" y="15"/>
                    </a:cubicBezTo>
                    <a:cubicBezTo>
                      <a:pt x="9" y="17"/>
                      <a:pt x="9" y="17"/>
                      <a:pt x="9" y="17"/>
                    </a:cubicBezTo>
                    <a:cubicBezTo>
                      <a:pt x="7" y="17"/>
                      <a:pt x="7" y="17"/>
                      <a:pt x="7" y="17"/>
                    </a:cubicBezTo>
                    <a:cubicBezTo>
                      <a:pt x="12" y="21"/>
                      <a:pt x="12" y="21"/>
                      <a:pt x="12" y="21"/>
                    </a:cubicBezTo>
                    <a:cubicBezTo>
                      <a:pt x="12" y="20"/>
                      <a:pt x="12" y="20"/>
                      <a:pt x="12" y="20"/>
                    </a:cubicBezTo>
                    <a:cubicBezTo>
                      <a:pt x="14" y="23"/>
                      <a:pt x="14" y="23"/>
                      <a:pt x="14" y="23"/>
                    </a:cubicBezTo>
                    <a:cubicBezTo>
                      <a:pt x="15" y="23"/>
                      <a:pt x="15" y="23"/>
                      <a:pt x="15" y="23"/>
                    </a:cubicBezTo>
                    <a:cubicBezTo>
                      <a:pt x="16" y="25"/>
                      <a:pt x="16" y="25"/>
                      <a:pt x="16" y="25"/>
                    </a:cubicBezTo>
                    <a:cubicBezTo>
                      <a:pt x="15" y="28"/>
                      <a:pt x="15" y="28"/>
                      <a:pt x="15" y="28"/>
                    </a:cubicBezTo>
                    <a:cubicBezTo>
                      <a:pt x="16" y="28"/>
                      <a:pt x="16" y="28"/>
                      <a:pt x="16" y="28"/>
                    </a:cubicBezTo>
                    <a:cubicBezTo>
                      <a:pt x="21" y="32"/>
                      <a:pt x="21" y="32"/>
                      <a:pt x="21" y="32"/>
                    </a:cubicBezTo>
                    <a:cubicBezTo>
                      <a:pt x="22" y="34"/>
                      <a:pt x="22" y="34"/>
                      <a:pt x="22" y="34"/>
                    </a:cubicBezTo>
                    <a:cubicBezTo>
                      <a:pt x="23" y="33"/>
                      <a:pt x="23" y="33"/>
                      <a:pt x="23" y="33"/>
                    </a:cubicBezTo>
                    <a:cubicBezTo>
                      <a:pt x="23" y="32"/>
                      <a:pt x="23" y="32"/>
                      <a:pt x="23" y="32"/>
                    </a:cubicBezTo>
                    <a:cubicBezTo>
                      <a:pt x="21" y="29"/>
                      <a:pt x="21" y="29"/>
                      <a:pt x="21" y="29"/>
                    </a:cubicBezTo>
                    <a:cubicBezTo>
                      <a:pt x="21" y="29"/>
                      <a:pt x="21" y="29"/>
                      <a:pt x="21" y="29"/>
                    </a:cubicBezTo>
                    <a:cubicBezTo>
                      <a:pt x="19" y="28"/>
                      <a:pt x="19" y="28"/>
                      <a:pt x="19" y="28"/>
                    </a:cubicBezTo>
                    <a:cubicBezTo>
                      <a:pt x="20" y="27"/>
                      <a:pt x="20" y="27"/>
                      <a:pt x="20" y="27"/>
                    </a:cubicBezTo>
                    <a:cubicBezTo>
                      <a:pt x="18" y="23"/>
                      <a:pt x="18" y="23"/>
                      <a:pt x="18" y="23"/>
                    </a:cubicBezTo>
                    <a:cubicBezTo>
                      <a:pt x="17" y="21"/>
                      <a:pt x="17" y="21"/>
                      <a:pt x="17" y="21"/>
                    </a:cubicBezTo>
                    <a:cubicBezTo>
                      <a:pt x="16" y="21"/>
                      <a:pt x="16" y="21"/>
                      <a:pt x="16" y="21"/>
                    </a:cubicBezTo>
                    <a:cubicBezTo>
                      <a:pt x="14" y="17"/>
                      <a:pt x="14" y="17"/>
                      <a:pt x="14" y="17"/>
                    </a:cubicBezTo>
                    <a:cubicBezTo>
                      <a:pt x="13" y="15"/>
                      <a:pt x="13" y="15"/>
                      <a:pt x="13" y="15"/>
                    </a:cubicBezTo>
                    <a:cubicBezTo>
                      <a:pt x="8" y="10"/>
                      <a:pt x="8" y="10"/>
                      <a:pt x="8" y="10"/>
                    </a:cubicBezTo>
                    <a:cubicBezTo>
                      <a:pt x="8" y="6"/>
                      <a:pt x="8" y="6"/>
                      <a:pt x="8" y="6"/>
                    </a:cubicBezTo>
                    <a:cubicBezTo>
                      <a:pt x="7" y="6"/>
                      <a:pt x="7" y="6"/>
                      <a:pt x="7" y="6"/>
                    </a:cubicBezTo>
                    <a:cubicBezTo>
                      <a:pt x="7" y="3"/>
                      <a:pt x="7" y="3"/>
                      <a:pt x="7" y="3"/>
                    </a:cubicBezTo>
                    <a:cubicBezTo>
                      <a:pt x="12" y="5"/>
                      <a:pt x="12" y="5"/>
                      <a:pt x="12" y="5"/>
                    </a:cubicBezTo>
                    <a:cubicBezTo>
                      <a:pt x="15" y="12"/>
                      <a:pt x="15" y="12"/>
                      <a:pt x="15" y="12"/>
                    </a:cubicBezTo>
                    <a:cubicBezTo>
                      <a:pt x="18" y="16"/>
                      <a:pt x="18" y="16"/>
                      <a:pt x="18" y="16"/>
                    </a:cubicBezTo>
                    <a:cubicBezTo>
                      <a:pt x="20" y="17"/>
                      <a:pt x="20" y="17"/>
                      <a:pt x="20" y="17"/>
                    </a:cubicBezTo>
                    <a:cubicBezTo>
                      <a:pt x="20" y="19"/>
                      <a:pt x="20" y="19"/>
                      <a:pt x="20" y="19"/>
                    </a:cubicBezTo>
                    <a:cubicBezTo>
                      <a:pt x="25" y="23"/>
                      <a:pt x="25" y="23"/>
                      <a:pt x="25" y="23"/>
                    </a:cubicBezTo>
                    <a:cubicBezTo>
                      <a:pt x="24" y="24"/>
                      <a:pt x="24" y="24"/>
                      <a:pt x="24" y="24"/>
                    </a:cubicBezTo>
                    <a:cubicBezTo>
                      <a:pt x="25" y="24"/>
                      <a:pt x="25" y="24"/>
                      <a:pt x="25" y="24"/>
                    </a:cubicBezTo>
                    <a:cubicBezTo>
                      <a:pt x="27" y="26"/>
                      <a:pt x="27" y="26"/>
                      <a:pt x="27" y="26"/>
                    </a:cubicBezTo>
                    <a:cubicBezTo>
                      <a:pt x="28" y="27"/>
                      <a:pt x="28" y="27"/>
                      <a:pt x="28" y="27"/>
                    </a:cubicBezTo>
                    <a:cubicBezTo>
                      <a:pt x="28" y="28"/>
                      <a:pt x="28" y="28"/>
                      <a:pt x="28" y="28"/>
                    </a:cubicBezTo>
                    <a:cubicBezTo>
                      <a:pt x="35" y="34"/>
                      <a:pt x="35" y="34"/>
                      <a:pt x="35" y="34"/>
                    </a:cubicBezTo>
                    <a:cubicBezTo>
                      <a:pt x="37" y="40"/>
                      <a:pt x="37" y="40"/>
                      <a:pt x="37" y="40"/>
                    </a:cubicBezTo>
                    <a:cubicBezTo>
                      <a:pt x="36" y="41"/>
                      <a:pt x="36" y="41"/>
                      <a:pt x="36" y="41"/>
                    </a:cubicBezTo>
                    <a:cubicBezTo>
                      <a:pt x="37" y="41"/>
                      <a:pt x="37" y="41"/>
                      <a:pt x="37" y="41"/>
                    </a:cubicBezTo>
                    <a:cubicBezTo>
                      <a:pt x="36" y="42"/>
                      <a:pt x="36" y="42"/>
                      <a:pt x="36" y="42"/>
                    </a:cubicBezTo>
                    <a:cubicBezTo>
                      <a:pt x="36" y="44"/>
                      <a:pt x="36" y="44"/>
                      <a:pt x="36" y="44"/>
                    </a:cubicBezTo>
                    <a:cubicBezTo>
                      <a:pt x="41" y="47"/>
                      <a:pt x="41" y="47"/>
                      <a:pt x="41" y="47"/>
                    </a:cubicBezTo>
                    <a:cubicBezTo>
                      <a:pt x="42" y="49"/>
                      <a:pt x="42" y="49"/>
                      <a:pt x="42" y="49"/>
                    </a:cubicBezTo>
                    <a:cubicBezTo>
                      <a:pt x="47" y="50"/>
                      <a:pt x="47" y="50"/>
                      <a:pt x="47" y="50"/>
                    </a:cubicBezTo>
                    <a:cubicBezTo>
                      <a:pt x="49" y="52"/>
                      <a:pt x="49" y="52"/>
                      <a:pt x="49" y="52"/>
                    </a:cubicBezTo>
                    <a:cubicBezTo>
                      <a:pt x="60" y="57"/>
                      <a:pt x="60" y="57"/>
                      <a:pt x="60" y="57"/>
                    </a:cubicBezTo>
                    <a:cubicBezTo>
                      <a:pt x="64" y="57"/>
                      <a:pt x="64" y="57"/>
                      <a:pt x="64" y="57"/>
                    </a:cubicBezTo>
                    <a:cubicBezTo>
                      <a:pt x="67" y="55"/>
                      <a:pt x="67" y="55"/>
                      <a:pt x="67" y="55"/>
                    </a:cubicBezTo>
                    <a:cubicBezTo>
                      <a:pt x="72" y="57"/>
                      <a:pt x="72" y="57"/>
                      <a:pt x="72" y="57"/>
                    </a:cubicBezTo>
                    <a:cubicBezTo>
                      <a:pt x="76" y="60"/>
                      <a:pt x="76" y="60"/>
                      <a:pt x="76" y="60"/>
                    </a:cubicBezTo>
                    <a:cubicBezTo>
                      <a:pt x="78" y="56"/>
                      <a:pt x="78" y="56"/>
                      <a:pt x="78" y="56"/>
                    </a:cubicBezTo>
                    <a:cubicBezTo>
                      <a:pt x="81" y="55"/>
                      <a:pt x="81" y="55"/>
                      <a:pt x="81" y="55"/>
                    </a:cubicBezTo>
                    <a:cubicBezTo>
                      <a:pt x="78" y="52"/>
                      <a:pt x="78" y="52"/>
                      <a:pt x="78" y="52"/>
                    </a:cubicBezTo>
                    <a:cubicBezTo>
                      <a:pt x="80" y="52"/>
                      <a:pt x="80" y="52"/>
                      <a:pt x="80" y="52"/>
                    </a:cubicBezTo>
                    <a:cubicBezTo>
                      <a:pt x="80" y="50"/>
                      <a:pt x="80" y="50"/>
                      <a:pt x="80" y="50"/>
                    </a:cubicBezTo>
                    <a:cubicBezTo>
                      <a:pt x="85" y="50"/>
                      <a:pt x="85" y="50"/>
                      <a:pt x="85" y="50"/>
                    </a:cubicBezTo>
                    <a:cubicBezTo>
                      <a:pt x="85" y="50"/>
                      <a:pt x="85" y="50"/>
                      <a:pt x="85" y="50"/>
                    </a:cubicBezTo>
                    <a:cubicBezTo>
                      <a:pt x="86" y="50"/>
                      <a:pt x="86" y="50"/>
                      <a:pt x="86" y="50"/>
                    </a:cubicBezTo>
                    <a:cubicBezTo>
                      <a:pt x="87" y="48"/>
                      <a:pt x="87" y="48"/>
                      <a:pt x="87" y="48"/>
                    </a:cubicBezTo>
                    <a:cubicBezTo>
                      <a:pt x="87" y="48"/>
                      <a:pt x="87" y="48"/>
                      <a:pt x="87" y="48"/>
                    </a:cubicBezTo>
                    <a:cubicBezTo>
                      <a:pt x="87" y="48"/>
                      <a:pt x="87" y="48"/>
                      <a:pt x="87" y="48"/>
                    </a:cubicBezTo>
                    <a:cubicBezTo>
                      <a:pt x="88" y="49"/>
                      <a:pt x="88" y="49"/>
                      <a:pt x="88" y="49"/>
                    </a:cubicBezTo>
                    <a:cubicBezTo>
                      <a:pt x="88" y="47"/>
                      <a:pt x="88" y="47"/>
                      <a:pt x="88" y="47"/>
                    </a:cubicBezTo>
                    <a:cubicBezTo>
                      <a:pt x="89" y="49"/>
                      <a:pt x="89" y="49"/>
                      <a:pt x="89" y="49"/>
                    </a:cubicBezTo>
                    <a:cubicBezTo>
                      <a:pt x="90" y="46"/>
                      <a:pt x="90" y="46"/>
                      <a:pt x="90" y="46"/>
                    </a:cubicBezTo>
                    <a:cubicBezTo>
                      <a:pt x="90" y="44"/>
                      <a:pt x="90" y="44"/>
                      <a:pt x="90" y="44"/>
                    </a:cubicBezTo>
                    <a:cubicBezTo>
                      <a:pt x="90" y="42"/>
                      <a:pt x="90" y="42"/>
                      <a:pt x="90" y="42"/>
                    </a:cubicBezTo>
                    <a:cubicBezTo>
                      <a:pt x="92" y="40"/>
                      <a:pt x="92" y="40"/>
                      <a:pt x="92" y="40"/>
                    </a:cubicBezTo>
                    <a:cubicBezTo>
                      <a:pt x="92" y="38"/>
                      <a:pt x="92" y="38"/>
                      <a:pt x="92" y="38"/>
                    </a:cubicBezTo>
                    <a:cubicBezTo>
                      <a:pt x="88" y="38"/>
                      <a:pt x="88" y="38"/>
                      <a:pt x="88" y="38"/>
                    </a:cubicBezTo>
                    <a:cubicBezTo>
                      <a:pt x="86" y="39"/>
                      <a:pt x="86" y="39"/>
                      <a:pt x="86" y="39"/>
                    </a:cubicBezTo>
                    <a:cubicBezTo>
                      <a:pt x="82" y="39"/>
                      <a:pt x="82" y="39"/>
                      <a:pt x="82" y="39"/>
                    </a:cubicBezTo>
                    <a:cubicBezTo>
                      <a:pt x="81" y="40"/>
                      <a:pt x="81" y="40"/>
                      <a:pt x="81" y="40"/>
                    </a:cubicBezTo>
                    <a:cubicBezTo>
                      <a:pt x="80" y="46"/>
                      <a:pt x="80" y="46"/>
                      <a:pt x="80" y="46"/>
                    </a:cubicBezTo>
                    <a:cubicBezTo>
                      <a:pt x="78" y="47"/>
                      <a:pt x="78" y="47"/>
                      <a:pt x="78" y="47"/>
                    </a:cubicBezTo>
                    <a:cubicBezTo>
                      <a:pt x="78" y="48"/>
                      <a:pt x="78" y="48"/>
                      <a:pt x="78" y="48"/>
                    </a:cubicBezTo>
                    <a:cubicBezTo>
                      <a:pt x="77" y="48"/>
                      <a:pt x="77" y="48"/>
                      <a:pt x="77" y="48"/>
                    </a:cubicBezTo>
                    <a:cubicBezTo>
                      <a:pt x="76" y="47"/>
                      <a:pt x="76" y="47"/>
                      <a:pt x="76" y="47"/>
                    </a:cubicBezTo>
                    <a:cubicBezTo>
                      <a:pt x="69" y="49"/>
                      <a:pt x="69" y="49"/>
                      <a:pt x="69" y="49"/>
                    </a:cubicBezTo>
                    <a:cubicBezTo>
                      <a:pt x="67" y="48"/>
                      <a:pt x="67" y="48"/>
                      <a:pt x="67" y="48"/>
                    </a:cubicBezTo>
                    <a:cubicBezTo>
                      <a:pt x="65" y="47"/>
                      <a:pt x="65" y="47"/>
                      <a:pt x="65" y="47"/>
                    </a:cubicBezTo>
                    <a:cubicBezTo>
                      <a:pt x="62" y="43"/>
                      <a:pt x="62" y="43"/>
                      <a:pt x="62" y="43"/>
                    </a:cubicBezTo>
                    <a:cubicBezTo>
                      <a:pt x="60" y="40"/>
                      <a:pt x="60" y="40"/>
                      <a:pt x="60" y="40"/>
                    </a:cubicBezTo>
                    <a:cubicBezTo>
                      <a:pt x="61" y="39"/>
                      <a:pt x="61" y="39"/>
                      <a:pt x="61" y="39"/>
                    </a:cubicBezTo>
                    <a:cubicBezTo>
                      <a:pt x="59" y="36"/>
                      <a:pt x="59" y="36"/>
                      <a:pt x="59" y="36"/>
                    </a:cubicBezTo>
                    <a:cubicBezTo>
                      <a:pt x="60" y="34"/>
                      <a:pt x="60" y="34"/>
                      <a:pt x="60" y="34"/>
                    </a:cubicBezTo>
                    <a:cubicBezTo>
                      <a:pt x="59" y="31"/>
                      <a:pt x="59" y="31"/>
                      <a:pt x="59" y="31"/>
                    </a:cubicBezTo>
                    <a:cubicBezTo>
                      <a:pt x="59" y="30"/>
                      <a:pt x="59" y="30"/>
                      <a:pt x="59" y="30"/>
                    </a:cubicBezTo>
                    <a:cubicBezTo>
                      <a:pt x="59" y="28"/>
                      <a:pt x="59" y="28"/>
                      <a:pt x="59" y="28"/>
                    </a:cubicBezTo>
                    <a:cubicBezTo>
                      <a:pt x="60" y="26"/>
                      <a:pt x="60" y="26"/>
                      <a:pt x="60" y="26"/>
                    </a:cubicBezTo>
                    <a:cubicBezTo>
                      <a:pt x="60" y="26"/>
                      <a:pt x="60" y="27"/>
                      <a:pt x="60" y="27"/>
                    </a:cubicBezTo>
                    <a:cubicBezTo>
                      <a:pt x="60" y="27"/>
                      <a:pt x="61" y="25"/>
                      <a:pt x="61" y="25"/>
                    </a:cubicBezTo>
                    <a:cubicBezTo>
                      <a:pt x="61" y="24"/>
                      <a:pt x="61" y="24"/>
                      <a:pt x="61" y="24"/>
                    </a:cubicBezTo>
                    <a:cubicBezTo>
                      <a:pt x="55" y="22"/>
                      <a:pt x="55" y="22"/>
                      <a:pt x="55" y="22"/>
                    </a:cubicBezTo>
                    <a:lnTo>
                      <a:pt x="5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0" name="Freeform 643"/>
              <p:cNvSpPr>
                <a:spLocks/>
              </p:cNvSpPr>
              <p:nvPr/>
            </p:nvSpPr>
            <p:spPr bwMode="auto">
              <a:xfrm>
                <a:off x="732" y="2322"/>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1" name="Freeform 644"/>
              <p:cNvSpPr>
                <a:spLocks/>
              </p:cNvSpPr>
              <p:nvPr/>
            </p:nvSpPr>
            <p:spPr bwMode="auto">
              <a:xfrm>
                <a:off x="684" y="2280"/>
                <a:ext cx="24" cy="0"/>
              </a:xfrm>
              <a:custGeom>
                <a:avLst/>
                <a:gdLst>
                  <a:gd name="T0" fmla="*/ 24 w 24"/>
                  <a:gd name="T1" fmla="*/ 0 w 24"/>
                  <a:gd name="T2" fmla="*/ 24 w 24"/>
                  <a:gd name="T3" fmla="*/ 24 w 24"/>
                </a:gdLst>
                <a:ahLst/>
                <a:cxnLst>
                  <a:cxn ang="0">
                    <a:pos x="T0" y="0"/>
                  </a:cxn>
                  <a:cxn ang="0">
                    <a:pos x="T1" y="0"/>
                  </a:cxn>
                  <a:cxn ang="0">
                    <a:pos x="T2" y="0"/>
                  </a:cxn>
                  <a:cxn ang="0">
                    <a:pos x="T3" y="0"/>
                  </a:cxn>
                </a:cxnLst>
                <a:rect l="0" t="0" r="r" b="b"/>
                <a:pathLst>
                  <a:path w="24">
                    <a:moveTo>
                      <a:pt x="24" y="0"/>
                    </a:moveTo>
                    <a:lnTo>
                      <a:pt x="0" y="0"/>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2" name="Freeform 645"/>
              <p:cNvSpPr>
                <a:spLocks/>
              </p:cNvSpPr>
              <p:nvPr/>
            </p:nvSpPr>
            <p:spPr bwMode="auto">
              <a:xfrm>
                <a:off x="582" y="2238"/>
                <a:ext cx="60" cy="24"/>
              </a:xfrm>
              <a:custGeom>
                <a:avLst/>
                <a:gdLst>
                  <a:gd name="T0" fmla="*/ 60 w 60"/>
                  <a:gd name="T1" fmla="*/ 24 h 24"/>
                  <a:gd name="T2" fmla="*/ 30 w 60"/>
                  <a:gd name="T3" fmla="*/ 0 h 24"/>
                  <a:gd name="T4" fmla="*/ 0 w 60"/>
                  <a:gd name="T5" fmla="*/ 0 h 24"/>
                  <a:gd name="T6" fmla="*/ 30 w 60"/>
                  <a:gd name="T7" fmla="*/ 0 h 24"/>
                  <a:gd name="T8" fmla="*/ 60 w 60"/>
                  <a:gd name="T9" fmla="*/ 24 h 24"/>
                </a:gdLst>
                <a:ahLst/>
                <a:cxnLst>
                  <a:cxn ang="0">
                    <a:pos x="T0" y="T1"/>
                  </a:cxn>
                  <a:cxn ang="0">
                    <a:pos x="T2" y="T3"/>
                  </a:cxn>
                  <a:cxn ang="0">
                    <a:pos x="T4" y="T5"/>
                  </a:cxn>
                  <a:cxn ang="0">
                    <a:pos x="T6" y="T7"/>
                  </a:cxn>
                  <a:cxn ang="0">
                    <a:pos x="T8" y="T9"/>
                  </a:cxn>
                </a:cxnLst>
                <a:rect l="0" t="0" r="r" b="b"/>
                <a:pathLst>
                  <a:path w="60" h="24">
                    <a:moveTo>
                      <a:pt x="60" y="24"/>
                    </a:moveTo>
                    <a:lnTo>
                      <a:pt x="30" y="0"/>
                    </a:lnTo>
                    <a:lnTo>
                      <a:pt x="0" y="0"/>
                    </a:lnTo>
                    <a:lnTo>
                      <a:pt x="30" y="0"/>
                    </a:lnTo>
                    <a:lnTo>
                      <a:pt x="6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3" name="Freeform 646"/>
              <p:cNvSpPr>
                <a:spLocks/>
              </p:cNvSpPr>
              <p:nvPr/>
            </p:nvSpPr>
            <p:spPr bwMode="auto">
              <a:xfrm>
                <a:off x="930" y="2508"/>
                <a:ext cx="18" cy="48"/>
              </a:xfrm>
              <a:custGeom>
                <a:avLst/>
                <a:gdLst>
                  <a:gd name="T0" fmla="*/ 6 w 18"/>
                  <a:gd name="T1" fmla="*/ 12 h 48"/>
                  <a:gd name="T2" fmla="*/ 0 w 18"/>
                  <a:gd name="T3" fmla="*/ 12 h 48"/>
                  <a:gd name="T4" fmla="*/ 0 w 18"/>
                  <a:gd name="T5" fmla="*/ 12 h 48"/>
                  <a:gd name="T6" fmla="*/ 0 w 18"/>
                  <a:gd name="T7" fmla="*/ 48 h 48"/>
                  <a:gd name="T8" fmla="*/ 6 w 18"/>
                  <a:gd name="T9" fmla="*/ 48 h 48"/>
                  <a:gd name="T10" fmla="*/ 6 w 18"/>
                  <a:gd name="T11" fmla="*/ 48 h 48"/>
                  <a:gd name="T12" fmla="*/ 12 w 18"/>
                  <a:gd name="T13" fmla="*/ 36 h 48"/>
                  <a:gd name="T14" fmla="*/ 18 w 18"/>
                  <a:gd name="T15" fmla="*/ 6 h 48"/>
                  <a:gd name="T16" fmla="*/ 18 w 18"/>
                  <a:gd name="T17" fmla="*/ 6 h 48"/>
                  <a:gd name="T18" fmla="*/ 12 w 18"/>
                  <a:gd name="T19" fmla="*/ 0 h 48"/>
                  <a:gd name="T20" fmla="*/ 6 w 1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48">
                    <a:moveTo>
                      <a:pt x="6" y="12"/>
                    </a:moveTo>
                    <a:lnTo>
                      <a:pt x="0" y="12"/>
                    </a:lnTo>
                    <a:lnTo>
                      <a:pt x="0" y="12"/>
                    </a:lnTo>
                    <a:lnTo>
                      <a:pt x="0" y="48"/>
                    </a:lnTo>
                    <a:lnTo>
                      <a:pt x="6" y="48"/>
                    </a:lnTo>
                    <a:lnTo>
                      <a:pt x="6" y="48"/>
                    </a:lnTo>
                    <a:lnTo>
                      <a:pt x="12" y="36"/>
                    </a:lnTo>
                    <a:lnTo>
                      <a:pt x="18" y="6"/>
                    </a:lnTo>
                    <a:lnTo>
                      <a:pt x="18" y="6"/>
                    </a:lnTo>
                    <a:lnTo>
                      <a:pt x="12"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4" name="Rectangle 647"/>
              <p:cNvSpPr>
                <a:spLocks noChangeArrowheads="1"/>
              </p:cNvSpPr>
              <p:nvPr/>
            </p:nvSpPr>
            <p:spPr bwMode="auto">
              <a:xfrm>
                <a:off x="930" y="2520"/>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5" name="Freeform 648"/>
              <p:cNvSpPr>
                <a:spLocks/>
              </p:cNvSpPr>
              <p:nvPr/>
            </p:nvSpPr>
            <p:spPr bwMode="auto">
              <a:xfrm>
                <a:off x="936" y="2508"/>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6" name="Freeform 649"/>
              <p:cNvSpPr>
                <a:spLocks/>
              </p:cNvSpPr>
              <p:nvPr/>
            </p:nvSpPr>
            <p:spPr bwMode="auto">
              <a:xfrm>
                <a:off x="876" y="2520"/>
                <a:ext cx="72" cy="78"/>
              </a:xfrm>
              <a:custGeom>
                <a:avLst/>
                <a:gdLst>
                  <a:gd name="T0" fmla="*/ 54 w 72"/>
                  <a:gd name="T1" fmla="*/ 36 h 78"/>
                  <a:gd name="T2" fmla="*/ 54 w 72"/>
                  <a:gd name="T3" fmla="*/ 0 h 78"/>
                  <a:gd name="T4" fmla="*/ 24 w 72"/>
                  <a:gd name="T5" fmla="*/ 0 h 78"/>
                  <a:gd name="T6" fmla="*/ 24 w 72"/>
                  <a:gd name="T7" fmla="*/ 12 h 78"/>
                  <a:gd name="T8" fmla="*/ 12 w 72"/>
                  <a:gd name="T9" fmla="*/ 12 h 78"/>
                  <a:gd name="T10" fmla="*/ 30 w 72"/>
                  <a:gd name="T11" fmla="*/ 30 h 78"/>
                  <a:gd name="T12" fmla="*/ 12 w 72"/>
                  <a:gd name="T13" fmla="*/ 36 h 78"/>
                  <a:gd name="T14" fmla="*/ 0 w 72"/>
                  <a:gd name="T15" fmla="*/ 60 h 78"/>
                  <a:gd name="T16" fmla="*/ 12 w 72"/>
                  <a:gd name="T17" fmla="*/ 78 h 78"/>
                  <a:gd name="T18" fmla="*/ 36 w 72"/>
                  <a:gd name="T19" fmla="*/ 78 h 78"/>
                  <a:gd name="T20" fmla="*/ 36 w 72"/>
                  <a:gd name="T21" fmla="*/ 78 h 78"/>
                  <a:gd name="T22" fmla="*/ 48 w 72"/>
                  <a:gd name="T23" fmla="*/ 66 h 78"/>
                  <a:gd name="T24" fmla="*/ 54 w 72"/>
                  <a:gd name="T25" fmla="*/ 66 h 78"/>
                  <a:gd name="T26" fmla="*/ 54 w 72"/>
                  <a:gd name="T27" fmla="*/ 54 h 78"/>
                  <a:gd name="T28" fmla="*/ 72 w 72"/>
                  <a:gd name="T29" fmla="*/ 42 h 78"/>
                  <a:gd name="T30" fmla="*/ 60 w 72"/>
                  <a:gd name="T31" fmla="*/ 42 h 78"/>
                  <a:gd name="T32" fmla="*/ 60 w 72"/>
                  <a:gd name="T33" fmla="*/ 36 h 78"/>
                  <a:gd name="T34" fmla="*/ 60 w 72"/>
                  <a:gd name="T35" fmla="*/ 36 h 78"/>
                  <a:gd name="T36" fmla="*/ 60 w 72"/>
                  <a:gd name="T37" fmla="*/ 36 h 78"/>
                  <a:gd name="T38" fmla="*/ 54 w 72"/>
                  <a:gd name="T39"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8">
                    <a:moveTo>
                      <a:pt x="54" y="36"/>
                    </a:moveTo>
                    <a:lnTo>
                      <a:pt x="54" y="0"/>
                    </a:lnTo>
                    <a:lnTo>
                      <a:pt x="24" y="0"/>
                    </a:lnTo>
                    <a:lnTo>
                      <a:pt x="24" y="12"/>
                    </a:lnTo>
                    <a:lnTo>
                      <a:pt x="12" y="12"/>
                    </a:lnTo>
                    <a:lnTo>
                      <a:pt x="30" y="30"/>
                    </a:lnTo>
                    <a:lnTo>
                      <a:pt x="12" y="36"/>
                    </a:lnTo>
                    <a:lnTo>
                      <a:pt x="0" y="60"/>
                    </a:lnTo>
                    <a:lnTo>
                      <a:pt x="12" y="78"/>
                    </a:lnTo>
                    <a:lnTo>
                      <a:pt x="36" y="78"/>
                    </a:lnTo>
                    <a:lnTo>
                      <a:pt x="36" y="78"/>
                    </a:lnTo>
                    <a:lnTo>
                      <a:pt x="48" y="66"/>
                    </a:lnTo>
                    <a:lnTo>
                      <a:pt x="54" y="66"/>
                    </a:lnTo>
                    <a:lnTo>
                      <a:pt x="54" y="54"/>
                    </a:lnTo>
                    <a:lnTo>
                      <a:pt x="72" y="42"/>
                    </a:lnTo>
                    <a:lnTo>
                      <a:pt x="60" y="42"/>
                    </a:lnTo>
                    <a:lnTo>
                      <a:pt x="60" y="36"/>
                    </a:lnTo>
                    <a:lnTo>
                      <a:pt x="60" y="36"/>
                    </a:lnTo>
                    <a:lnTo>
                      <a:pt x="60" y="36"/>
                    </a:lnTo>
                    <a:lnTo>
                      <a:pt x="5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7" name="Freeform 650"/>
              <p:cNvSpPr>
                <a:spLocks/>
              </p:cNvSpPr>
              <p:nvPr/>
            </p:nvSpPr>
            <p:spPr bwMode="auto">
              <a:xfrm>
                <a:off x="930" y="2556"/>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8" name="Freeform 651"/>
              <p:cNvSpPr>
                <a:spLocks/>
              </p:cNvSpPr>
              <p:nvPr/>
            </p:nvSpPr>
            <p:spPr bwMode="auto">
              <a:xfrm>
                <a:off x="930" y="2556"/>
                <a:ext cx="108" cy="54"/>
              </a:xfrm>
              <a:custGeom>
                <a:avLst/>
                <a:gdLst>
                  <a:gd name="T0" fmla="*/ 0 w 108"/>
                  <a:gd name="T1" fmla="*/ 18 h 54"/>
                  <a:gd name="T2" fmla="*/ 0 w 108"/>
                  <a:gd name="T3" fmla="*/ 30 h 54"/>
                  <a:gd name="T4" fmla="*/ 12 w 108"/>
                  <a:gd name="T5" fmla="*/ 42 h 54"/>
                  <a:gd name="T6" fmla="*/ 18 w 108"/>
                  <a:gd name="T7" fmla="*/ 42 h 54"/>
                  <a:gd name="T8" fmla="*/ 24 w 108"/>
                  <a:gd name="T9" fmla="*/ 42 h 54"/>
                  <a:gd name="T10" fmla="*/ 24 w 108"/>
                  <a:gd name="T11" fmla="*/ 42 h 54"/>
                  <a:gd name="T12" fmla="*/ 24 w 108"/>
                  <a:gd name="T13" fmla="*/ 42 h 54"/>
                  <a:gd name="T14" fmla="*/ 24 w 108"/>
                  <a:gd name="T15" fmla="*/ 54 h 54"/>
                  <a:gd name="T16" fmla="*/ 30 w 108"/>
                  <a:gd name="T17" fmla="*/ 48 h 54"/>
                  <a:gd name="T18" fmla="*/ 36 w 108"/>
                  <a:gd name="T19" fmla="*/ 54 h 54"/>
                  <a:gd name="T20" fmla="*/ 36 w 108"/>
                  <a:gd name="T21" fmla="*/ 54 h 54"/>
                  <a:gd name="T22" fmla="*/ 42 w 108"/>
                  <a:gd name="T23" fmla="*/ 54 h 54"/>
                  <a:gd name="T24" fmla="*/ 48 w 108"/>
                  <a:gd name="T25" fmla="*/ 42 h 54"/>
                  <a:gd name="T26" fmla="*/ 78 w 108"/>
                  <a:gd name="T27" fmla="*/ 36 h 54"/>
                  <a:gd name="T28" fmla="*/ 78 w 108"/>
                  <a:gd name="T29" fmla="*/ 24 h 54"/>
                  <a:gd name="T30" fmla="*/ 90 w 108"/>
                  <a:gd name="T31" fmla="*/ 24 h 54"/>
                  <a:gd name="T32" fmla="*/ 108 w 108"/>
                  <a:gd name="T33" fmla="*/ 18 h 54"/>
                  <a:gd name="T34" fmla="*/ 108 w 108"/>
                  <a:gd name="T35" fmla="*/ 18 h 54"/>
                  <a:gd name="T36" fmla="*/ 90 w 108"/>
                  <a:gd name="T37" fmla="*/ 6 h 54"/>
                  <a:gd name="T38" fmla="*/ 60 w 108"/>
                  <a:gd name="T39" fmla="*/ 0 h 54"/>
                  <a:gd name="T40" fmla="*/ 36 w 108"/>
                  <a:gd name="T41" fmla="*/ 6 h 54"/>
                  <a:gd name="T42" fmla="*/ 24 w 108"/>
                  <a:gd name="T43" fmla="*/ 6 h 54"/>
                  <a:gd name="T44" fmla="*/ 18 w 108"/>
                  <a:gd name="T45" fmla="*/ 6 h 54"/>
                  <a:gd name="T46" fmla="*/ 18 w 108"/>
                  <a:gd name="T47" fmla="*/ 6 h 54"/>
                  <a:gd name="T48" fmla="*/ 18 w 108"/>
                  <a:gd name="T49" fmla="*/ 6 h 54"/>
                  <a:gd name="T50" fmla="*/ 0 w 108"/>
                  <a:gd name="T51"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54">
                    <a:moveTo>
                      <a:pt x="0" y="18"/>
                    </a:moveTo>
                    <a:lnTo>
                      <a:pt x="0" y="30"/>
                    </a:lnTo>
                    <a:lnTo>
                      <a:pt x="12" y="42"/>
                    </a:lnTo>
                    <a:lnTo>
                      <a:pt x="18" y="42"/>
                    </a:lnTo>
                    <a:lnTo>
                      <a:pt x="24" y="42"/>
                    </a:lnTo>
                    <a:lnTo>
                      <a:pt x="24" y="42"/>
                    </a:lnTo>
                    <a:lnTo>
                      <a:pt x="24" y="42"/>
                    </a:lnTo>
                    <a:lnTo>
                      <a:pt x="24" y="54"/>
                    </a:lnTo>
                    <a:lnTo>
                      <a:pt x="30" y="48"/>
                    </a:lnTo>
                    <a:lnTo>
                      <a:pt x="36" y="54"/>
                    </a:lnTo>
                    <a:lnTo>
                      <a:pt x="36" y="54"/>
                    </a:lnTo>
                    <a:lnTo>
                      <a:pt x="42" y="54"/>
                    </a:lnTo>
                    <a:lnTo>
                      <a:pt x="48" y="42"/>
                    </a:lnTo>
                    <a:lnTo>
                      <a:pt x="78" y="36"/>
                    </a:lnTo>
                    <a:lnTo>
                      <a:pt x="78" y="24"/>
                    </a:lnTo>
                    <a:lnTo>
                      <a:pt x="90" y="24"/>
                    </a:lnTo>
                    <a:lnTo>
                      <a:pt x="108" y="18"/>
                    </a:lnTo>
                    <a:lnTo>
                      <a:pt x="108" y="18"/>
                    </a:lnTo>
                    <a:lnTo>
                      <a:pt x="90" y="6"/>
                    </a:lnTo>
                    <a:lnTo>
                      <a:pt x="60" y="0"/>
                    </a:lnTo>
                    <a:lnTo>
                      <a:pt x="36" y="6"/>
                    </a:lnTo>
                    <a:lnTo>
                      <a:pt x="24" y="6"/>
                    </a:lnTo>
                    <a:lnTo>
                      <a:pt x="18" y="6"/>
                    </a:lnTo>
                    <a:lnTo>
                      <a:pt x="18" y="6"/>
                    </a:lnTo>
                    <a:lnTo>
                      <a:pt x="18"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9" name="Freeform 652"/>
              <p:cNvSpPr>
                <a:spLocks/>
              </p:cNvSpPr>
              <p:nvPr/>
            </p:nvSpPr>
            <p:spPr bwMode="auto">
              <a:xfrm>
                <a:off x="930" y="2562"/>
                <a:ext cx="18" cy="12"/>
              </a:xfrm>
              <a:custGeom>
                <a:avLst/>
                <a:gdLst>
                  <a:gd name="T0" fmla="*/ 18 w 18"/>
                  <a:gd name="T1" fmla="*/ 0 h 12"/>
                  <a:gd name="T2" fmla="*/ 18 w 18"/>
                  <a:gd name="T3" fmla="*/ 0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18" y="0"/>
                    </a:lnTo>
                    <a:lnTo>
                      <a:pt x="0"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0" name="Freeform 653"/>
              <p:cNvSpPr>
                <a:spLocks/>
              </p:cNvSpPr>
              <p:nvPr/>
            </p:nvSpPr>
            <p:spPr bwMode="auto">
              <a:xfrm>
                <a:off x="960" y="2574"/>
                <a:ext cx="78" cy="84"/>
              </a:xfrm>
              <a:custGeom>
                <a:avLst/>
                <a:gdLst>
                  <a:gd name="T0" fmla="*/ 8 w 13"/>
                  <a:gd name="T1" fmla="*/ 3 h 14"/>
                  <a:gd name="T2" fmla="*/ 3 w 13"/>
                  <a:gd name="T3" fmla="*/ 4 h 14"/>
                  <a:gd name="T4" fmla="*/ 2 w 13"/>
                  <a:gd name="T5" fmla="*/ 6 h 14"/>
                  <a:gd name="T6" fmla="*/ 2 w 13"/>
                  <a:gd name="T7" fmla="*/ 6 h 14"/>
                  <a:gd name="T8" fmla="*/ 2 w 13"/>
                  <a:gd name="T9" fmla="*/ 6 h 14"/>
                  <a:gd name="T10" fmla="*/ 1 w 13"/>
                  <a:gd name="T11" fmla="*/ 6 h 14"/>
                  <a:gd name="T12" fmla="*/ 1 w 13"/>
                  <a:gd name="T13" fmla="*/ 6 h 14"/>
                  <a:gd name="T14" fmla="*/ 1 w 13"/>
                  <a:gd name="T15" fmla="*/ 7 h 14"/>
                  <a:gd name="T16" fmla="*/ 0 w 13"/>
                  <a:gd name="T17" fmla="*/ 7 h 14"/>
                  <a:gd name="T18" fmla="*/ 5 w 13"/>
                  <a:gd name="T19" fmla="*/ 13 h 14"/>
                  <a:gd name="T20" fmla="*/ 6 w 13"/>
                  <a:gd name="T21" fmla="*/ 12 h 14"/>
                  <a:gd name="T22" fmla="*/ 8 w 13"/>
                  <a:gd name="T23" fmla="*/ 13 h 14"/>
                  <a:gd name="T24" fmla="*/ 9 w 13"/>
                  <a:gd name="T25" fmla="*/ 13 h 14"/>
                  <a:gd name="T26" fmla="*/ 10 w 13"/>
                  <a:gd name="T27" fmla="*/ 14 h 14"/>
                  <a:gd name="T28" fmla="*/ 10 w 13"/>
                  <a:gd name="T29" fmla="*/ 14 h 14"/>
                  <a:gd name="T30" fmla="*/ 12 w 13"/>
                  <a:gd name="T31" fmla="*/ 13 h 14"/>
                  <a:gd name="T32" fmla="*/ 11 w 13"/>
                  <a:gd name="T33" fmla="*/ 12 h 14"/>
                  <a:gd name="T34" fmla="*/ 12 w 13"/>
                  <a:gd name="T35" fmla="*/ 11 h 14"/>
                  <a:gd name="T36" fmla="*/ 12 w 13"/>
                  <a:gd name="T37" fmla="*/ 5 h 14"/>
                  <a:gd name="T38" fmla="*/ 13 w 13"/>
                  <a:gd name="T39" fmla="*/ 3 h 14"/>
                  <a:gd name="T40" fmla="*/ 13 w 13"/>
                  <a:gd name="T41" fmla="*/ 0 h 14"/>
                  <a:gd name="T42" fmla="*/ 10 w 13"/>
                  <a:gd name="T43" fmla="*/ 1 h 14"/>
                  <a:gd name="T44" fmla="*/ 8 w 13"/>
                  <a:gd name="T45" fmla="*/ 1 h 14"/>
                  <a:gd name="T46" fmla="*/ 8 w 13"/>
                  <a:gd name="T4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4">
                    <a:moveTo>
                      <a:pt x="8" y="3"/>
                    </a:moveTo>
                    <a:cubicBezTo>
                      <a:pt x="3" y="4"/>
                      <a:pt x="3" y="4"/>
                      <a:pt x="3" y="4"/>
                    </a:cubicBezTo>
                    <a:cubicBezTo>
                      <a:pt x="2" y="6"/>
                      <a:pt x="2" y="6"/>
                      <a:pt x="2" y="6"/>
                    </a:cubicBezTo>
                    <a:cubicBezTo>
                      <a:pt x="2" y="6"/>
                      <a:pt x="2" y="6"/>
                      <a:pt x="2" y="6"/>
                    </a:cubicBezTo>
                    <a:cubicBezTo>
                      <a:pt x="2" y="6"/>
                      <a:pt x="2" y="6"/>
                      <a:pt x="2" y="6"/>
                    </a:cubicBezTo>
                    <a:cubicBezTo>
                      <a:pt x="1" y="6"/>
                      <a:pt x="1" y="6"/>
                      <a:pt x="1" y="6"/>
                    </a:cubicBezTo>
                    <a:cubicBezTo>
                      <a:pt x="1" y="6"/>
                      <a:pt x="1" y="6"/>
                      <a:pt x="1" y="6"/>
                    </a:cubicBezTo>
                    <a:cubicBezTo>
                      <a:pt x="1" y="7"/>
                      <a:pt x="1" y="7"/>
                      <a:pt x="1" y="7"/>
                    </a:cubicBezTo>
                    <a:cubicBezTo>
                      <a:pt x="0" y="7"/>
                      <a:pt x="0" y="7"/>
                      <a:pt x="0" y="7"/>
                    </a:cubicBezTo>
                    <a:cubicBezTo>
                      <a:pt x="5" y="13"/>
                      <a:pt x="5" y="13"/>
                      <a:pt x="5" y="13"/>
                    </a:cubicBezTo>
                    <a:cubicBezTo>
                      <a:pt x="6" y="12"/>
                      <a:pt x="6" y="12"/>
                      <a:pt x="6" y="12"/>
                    </a:cubicBezTo>
                    <a:cubicBezTo>
                      <a:pt x="8" y="13"/>
                      <a:pt x="8" y="13"/>
                      <a:pt x="8" y="13"/>
                    </a:cubicBezTo>
                    <a:cubicBezTo>
                      <a:pt x="9" y="13"/>
                      <a:pt x="9" y="13"/>
                      <a:pt x="9" y="13"/>
                    </a:cubicBezTo>
                    <a:cubicBezTo>
                      <a:pt x="9" y="13"/>
                      <a:pt x="9" y="13"/>
                      <a:pt x="10" y="14"/>
                    </a:cubicBezTo>
                    <a:cubicBezTo>
                      <a:pt x="10" y="14"/>
                      <a:pt x="10" y="14"/>
                      <a:pt x="10" y="14"/>
                    </a:cubicBezTo>
                    <a:cubicBezTo>
                      <a:pt x="10" y="14"/>
                      <a:pt x="11" y="13"/>
                      <a:pt x="12" y="13"/>
                    </a:cubicBezTo>
                    <a:cubicBezTo>
                      <a:pt x="11" y="12"/>
                      <a:pt x="11" y="12"/>
                      <a:pt x="11" y="12"/>
                    </a:cubicBezTo>
                    <a:cubicBezTo>
                      <a:pt x="12" y="11"/>
                      <a:pt x="12" y="11"/>
                      <a:pt x="12" y="11"/>
                    </a:cubicBezTo>
                    <a:cubicBezTo>
                      <a:pt x="12" y="5"/>
                      <a:pt x="12" y="5"/>
                      <a:pt x="12" y="5"/>
                    </a:cubicBezTo>
                    <a:cubicBezTo>
                      <a:pt x="13" y="3"/>
                      <a:pt x="13" y="3"/>
                      <a:pt x="13" y="3"/>
                    </a:cubicBezTo>
                    <a:cubicBezTo>
                      <a:pt x="13" y="0"/>
                      <a:pt x="13" y="0"/>
                      <a:pt x="13" y="0"/>
                    </a:cubicBezTo>
                    <a:cubicBezTo>
                      <a:pt x="10" y="1"/>
                      <a:pt x="10" y="1"/>
                      <a:pt x="10" y="1"/>
                    </a:cubicBezTo>
                    <a:cubicBezTo>
                      <a:pt x="8" y="1"/>
                      <a:pt x="8" y="1"/>
                      <a:pt x="8" y="1"/>
                    </a:cubicBezTo>
                    <a:lnTo>
                      <a:pt x="8" y="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1" name="Freeform 654"/>
              <p:cNvSpPr>
                <a:spLocks/>
              </p:cNvSpPr>
              <p:nvPr/>
            </p:nvSpPr>
            <p:spPr bwMode="auto">
              <a:xfrm>
                <a:off x="966" y="2610"/>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2" name="Freeform 655"/>
              <p:cNvSpPr>
                <a:spLocks/>
              </p:cNvSpPr>
              <p:nvPr/>
            </p:nvSpPr>
            <p:spPr bwMode="auto">
              <a:xfrm>
                <a:off x="912" y="2586"/>
                <a:ext cx="42" cy="24"/>
              </a:xfrm>
              <a:custGeom>
                <a:avLst/>
                <a:gdLst>
                  <a:gd name="T0" fmla="*/ 36 w 42"/>
                  <a:gd name="T1" fmla="*/ 12 h 24"/>
                  <a:gd name="T2" fmla="*/ 30 w 42"/>
                  <a:gd name="T3" fmla="*/ 12 h 24"/>
                  <a:gd name="T4" fmla="*/ 18 w 42"/>
                  <a:gd name="T5" fmla="*/ 0 h 24"/>
                  <a:gd name="T6" fmla="*/ 12 w 42"/>
                  <a:gd name="T7" fmla="*/ 0 h 24"/>
                  <a:gd name="T8" fmla="*/ 0 w 42"/>
                  <a:gd name="T9" fmla="*/ 12 h 24"/>
                  <a:gd name="T10" fmla="*/ 6 w 42"/>
                  <a:gd name="T11" fmla="*/ 18 h 24"/>
                  <a:gd name="T12" fmla="*/ 18 w 42"/>
                  <a:gd name="T13" fmla="*/ 18 h 24"/>
                  <a:gd name="T14" fmla="*/ 30 w 42"/>
                  <a:gd name="T15" fmla="*/ 24 h 24"/>
                  <a:gd name="T16" fmla="*/ 42 w 42"/>
                  <a:gd name="T17" fmla="*/ 24 h 24"/>
                  <a:gd name="T18" fmla="*/ 42 w 42"/>
                  <a:gd name="T19" fmla="*/ 12 h 24"/>
                  <a:gd name="T20" fmla="*/ 36 w 4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4">
                    <a:moveTo>
                      <a:pt x="36" y="12"/>
                    </a:moveTo>
                    <a:lnTo>
                      <a:pt x="30" y="12"/>
                    </a:lnTo>
                    <a:lnTo>
                      <a:pt x="18" y="0"/>
                    </a:lnTo>
                    <a:lnTo>
                      <a:pt x="12" y="0"/>
                    </a:lnTo>
                    <a:lnTo>
                      <a:pt x="0" y="12"/>
                    </a:lnTo>
                    <a:lnTo>
                      <a:pt x="6" y="18"/>
                    </a:lnTo>
                    <a:lnTo>
                      <a:pt x="18" y="18"/>
                    </a:lnTo>
                    <a:lnTo>
                      <a:pt x="30" y="24"/>
                    </a:lnTo>
                    <a:lnTo>
                      <a:pt x="42" y="24"/>
                    </a:lnTo>
                    <a:lnTo>
                      <a:pt x="42" y="12"/>
                    </a:lnTo>
                    <a:lnTo>
                      <a:pt x="3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3" name="Freeform 656"/>
              <p:cNvSpPr>
                <a:spLocks/>
              </p:cNvSpPr>
              <p:nvPr/>
            </p:nvSpPr>
            <p:spPr bwMode="auto">
              <a:xfrm>
                <a:off x="924" y="2586"/>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4" name="Freeform 657"/>
              <p:cNvSpPr>
                <a:spLocks/>
              </p:cNvSpPr>
              <p:nvPr/>
            </p:nvSpPr>
            <p:spPr bwMode="auto">
              <a:xfrm>
                <a:off x="954" y="2598"/>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5" name="Freeform 658"/>
              <p:cNvSpPr>
                <a:spLocks/>
              </p:cNvSpPr>
              <p:nvPr/>
            </p:nvSpPr>
            <p:spPr bwMode="auto">
              <a:xfrm>
                <a:off x="930" y="2586"/>
                <a:ext cx="18" cy="12"/>
              </a:xfrm>
              <a:custGeom>
                <a:avLst/>
                <a:gdLst>
                  <a:gd name="T0" fmla="*/ 12 w 18"/>
                  <a:gd name="T1" fmla="*/ 12 h 12"/>
                  <a:gd name="T2" fmla="*/ 18 w 18"/>
                  <a:gd name="T3" fmla="*/ 12 h 12"/>
                  <a:gd name="T4" fmla="*/ 12 w 18"/>
                  <a:gd name="T5" fmla="*/ 12 h 12"/>
                  <a:gd name="T6" fmla="*/ 0 w 18"/>
                  <a:gd name="T7" fmla="*/ 0 h 12"/>
                  <a:gd name="T8" fmla="*/ 0 w 18"/>
                  <a:gd name="T9" fmla="*/ 0 h 12"/>
                  <a:gd name="T10" fmla="*/ 12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12" y="12"/>
                    </a:moveTo>
                    <a:lnTo>
                      <a:pt x="18" y="12"/>
                    </a:lnTo>
                    <a:lnTo>
                      <a:pt x="12" y="12"/>
                    </a:lnTo>
                    <a:lnTo>
                      <a:pt x="0" y="0"/>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6" name="Freeform 659"/>
              <p:cNvSpPr>
                <a:spLocks/>
              </p:cNvSpPr>
              <p:nvPr/>
            </p:nvSpPr>
            <p:spPr bwMode="auto">
              <a:xfrm>
                <a:off x="990" y="2646"/>
                <a:ext cx="60" cy="54"/>
              </a:xfrm>
              <a:custGeom>
                <a:avLst/>
                <a:gdLst>
                  <a:gd name="T0" fmla="*/ 5 w 10"/>
                  <a:gd name="T1" fmla="*/ 2 h 9"/>
                  <a:gd name="T2" fmla="*/ 4 w 10"/>
                  <a:gd name="T3" fmla="*/ 1 h 9"/>
                  <a:gd name="T4" fmla="*/ 3 w 10"/>
                  <a:gd name="T5" fmla="*/ 1 h 9"/>
                  <a:gd name="T6" fmla="*/ 1 w 10"/>
                  <a:gd name="T7" fmla="*/ 0 h 9"/>
                  <a:gd name="T8" fmla="*/ 0 w 10"/>
                  <a:gd name="T9" fmla="*/ 1 h 9"/>
                  <a:gd name="T10" fmla="*/ 0 w 10"/>
                  <a:gd name="T11" fmla="*/ 1 h 9"/>
                  <a:gd name="T12" fmla="*/ 0 w 10"/>
                  <a:gd name="T13" fmla="*/ 4 h 9"/>
                  <a:gd name="T14" fmla="*/ 2 w 10"/>
                  <a:gd name="T15" fmla="*/ 5 h 9"/>
                  <a:gd name="T16" fmla="*/ 3 w 10"/>
                  <a:gd name="T17" fmla="*/ 4 h 9"/>
                  <a:gd name="T18" fmla="*/ 6 w 10"/>
                  <a:gd name="T19" fmla="*/ 7 h 9"/>
                  <a:gd name="T20" fmla="*/ 7 w 10"/>
                  <a:gd name="T21" fmla="*/ 9 h 9"/>
                  <a:gd name="T22" fmla="*/ 9 w 10"/>
                  <a:gd name="T23" fmla="*/ 9 h 9"/>
                  <a:gd name="T24" fmla="*/ 10 w 10"/>
                  <a:gd name="T25" fmla="*/ 8 h 9"/>
                  <a:gd name="T26" fmla="*/ 9 w 10"/>
                  <a:gd name="T27" fmla="*/ 6 h 9"/>
                  <a:gd name="T28" fmla="*/ 10 w 10"/>
                  <a:gd name="T29" fmla="*/ 5 h 9"/>
                  <a:gd name="T30" fmla="*/ 8 w 10"/>
                  <a:gd name="T31" fmla="*/ 4 h 9"/>
                  <a:gd name="T32" fmla="*/ 7 w 10"/>
                  <a:gd name="T33" fmla="*/ 1 h 9"/>
                  <a:gd name="T34" fmla="*/ 5 w 10"/>
                  <a:gd name="T35" fmla="*/ 2 h 9"/>
                  <a:gd name="T36" fmla="*/ 5 w 10"/>
                  <a:gd name="T37" fmla="*/ 2 h 9"/>
                  <a:gd name="T38" fmla="*/ 5 w 10"/>
                  <a:gd name="T39" fmla="*/ 2 h 9"/>
                  <a:gd name="T40" fmla="*/ 5 w 10"/>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9">
                    <a:moveTo>
                      <a:pt x="5" y="2"/>
                    </a:moveTo>
                    <a:cubicBezTo>
                      <a:pt x="4" y="1"/>
                      <a:pt x="4" y="1"/>
                      <a:pt x="4" y="1"/>
                    </a:cubicBezTo>
                    <a:cubicBezTo>
                      <a:pt x="3" y="1"/>
                      <a:pt x="3" y="1"/>
                      <a:pt x="3" y="1"/>
                    </a:cubicBezTo>
                    <a:cubicBezTo>
                      <a:pt x="1" y="0"/>
                      <a:pt x="1" y="0"/>
                      <a:pt x="1" y="0"/>
                    </a:cubicBezTo>
                    <a:cubicBezTo>
                      <a:pt x="0" y="1"/>
                      <a:pt x="0" y="1"/>
                      <a:pt x="0" y="1"/>
                    </a:cubicBezTo>
                    <a:cubicBezTo>
                      <a:pt x="0" y="1"/>
                      <a:pt x="0" y="1"/>
                      <a:pt x="0" y="1"/>
                    </a:cubicBezTo>
                    <a:cubicBezTo>
                      <a:pt x="0" y="4"/>
                      <a:pt x="0" y="4"/>
                      <a:pt x="0" y="4"/>
                    </a:cubicBezTo>
                    <a:cubicBezTo>
                      <a:pt x="2" y="5"/>
                      <a:pt x="2" y="5"/>
                      <a:pt x="2" y="5"/>
                    </a:cubicBezTo>
                    <a:cubicBezTo>
                      <a:pt x="3" y="4"/>
                      <a:pt x="3" y="4"/>
                      <a:pt x="3" y="4"/>
                    </a:cubicBezTo>
                    <a:cubicBezTo>
                      <a:pt x="6" y="7"/>
                      <a:pt x="6" y="7"/>
                      <a:pt x="6" y="7"/>
                    </a:cubicBezTo>
                    <a:cubicBezTo>
                      <a:pt x="7" y="9"/>
                      <a:pt x="7" y="9"/>
                      <a:pt x="7" y="9"/>
                    </a:cubicBezTo>
                    <a:cubicBezTo>
                      <a:pt x="9" y="9"/>
                      <a:pt x="9" y="9"/>
                      <a:pt x="9" y="9"/>
                    </a:cubicBezTo>
                    <a:cubicBezTo>
                      <a:pt x="10" y="8"/>
                      <a:pt x="10" y="8"/>
                      <a:pt x="10" y="8"/>
                    </a:cubicBezTo>
                    <a:cubicBezTo>
                      <a:pt x="9" y="6"/>
                      <a:pt x="9" y="6"/>
                      <a:pt x="9" y="6"/>
                    </a:cubicBezTo>
                    <a:cubicBezTo>
                      <a:pt x="10" y="5"/>
                      <a:pt x="10" y="5"/>
                      <a:pt x="10" y="5"/>
                    </a:cubicBezTo>
                    <a:cubicBezTo>
                      <a:pt x="8" y="4"/>
                      <a:pt x="8" y="4"/>
                      <a:pt x="8" y="4"/>
                    </a:cubicBezTo>
                    <a:cubicBezTo>
                      <a:pt x="7" y="1"/>
                      <a:pt x="7" y="1"/>
                      <a:pt x="7" y="1"/>
                    </a:cubicBezTo>
                    <a:cubicBezTo>
                      <a:pt x="6" y="1"/>
                      <a:pt x="5" y="2"/>
                      <a:pt x="5" y="2"/>
                    </a:cubicBezTo>
                    <a:cubicBezTo>
                      <a:pt x="5" y="2"/>
                      <a:pt x="5" y="2"/>
                      <a:pt x="5" y="2"/>
                    </a:cubicBezTo>
                    <a:cubicBezTo>
                      <a:pt x="5" y="2"/>
                      <a:pt x="5" y="2"/>
                      <a:pt x="5" y="2"/>
                    </a:cubicBezTo>
                    <a:cubicBezTo>
                      <a:pt x="5" y="2"/>
                      <a:pt x="5" y="2"/>
                      <a:pt x="5" y="2"/>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7" name="Freeform 660"/>
              <p:cNvSpPr>
                <a:spLocks/>
              </p:cNvSpPr>
              <p:nvPr/>
            </p:nvSpPr>
            <p:spPr bwMode="auto">
              <a:xfrm>
                <a:off x="996" y="2646"/>
                <a:ext cx="18" cy="6"/>
              </a:xfrm>
              <a:custGeom>
                <a:avLst/>
                <a:gdLst>
                  <a:gd name="T0" fmla="*/ 18 w 18"/>
                  <a:gd name="T1" fmla="*/ 6 h 6"/>
                  <a:gd name="T2" fmla="*/ 12 w 18"/>
                  <a:gd name="T3" fmla="*/ 6 h 6"/>
                  <a:gd name="T4" fmla="*/ 0 w 18"/>
                  <a:gd name="T5" fmla="*/ 0 h 6"/>
                  <a:gd name="T6" fmla="*/ 12 w 18"/>
                  <a:gd name="T7" fmla="*/ 6 h 6"/>
                  <a:gd name="T8" fmla="*/ 18 w 18"/>
                  <a:gd name="T9" fmla="*/ 6 h 6"/>
                </a:gdLst>
                <a:ahLst/>
                <a:cxnLst>
                  <a:cxn ang="0">
                    <a:pos x="T0" y="T1"/>
                  </a:cxn>
                  <a:cxn ang="0">
                    <a:pos x="T2" y="T3"/>
                  </a:cxn>
                  <a:cxn ang="0">
                    <a:pos x="T4" y="T5"/>
                  </a:cxn>
                  <a:cxn ang="0">
                    <a:pos x="T6" y="T7"/>
                  </a:cxn>
                  <a:cxn ang="0">
                    <a:pos x="T8" y="T9"/>
                  </a:cxn>
                </a:cxnLst>
                <a:rect l="0" t="0" r="r" b="b"/>
                <a:pathLst>
                  <a:path w="18" h="6">
                    <a:moveTo>
                      <a:pt x="18" y="6"/>
                    </a:moveTo>
                    <a:lnTo>
                      <a:pt x="12" y="6"/>
                    </a:lnTo>
                    <a:lnTo>
                      <a:pt x="0" y="0"/>
                    </a:lnTo>
                    <a:lnTo>
                      <a:pt x="12" y="6"/>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8" name="Freeform 661"/>
              <p:cNvSpPr>
                <a:spLocks/>
              </p:cNvSpPr>
              <p:nvPr/>
            </p:nvSpPr>
            <p:spPr bwMode="auto">
              <a:xfrm>
                <a:off x="1020" y="26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9" name="Freeform 662"/>
              <p:cNvSpPr>
                <a:spLocks/>
              </p:cNvSpPr>
              <p:nvPr/>
            </p:nvSpPr>
            <p:spPr bwMode="auto">
              <a:xfrm>
                <a:off x="1044" y="2676"/>
                <a:ext cx="102" cy="48"/>
              </a:xfrm>
              <a:custGeom>
                <a:avLst/>
                <a:gdLst>
                  <a:gd name="T0" fmla="*/ 6 w 102"/>
                  <a:gd name="T1" fmla="*/ 18 h 48"/>
                  <a:gd name="T2" fmla="*/ 0 w 102"/>
                  <a:gd name="T3" fmla="*/ 24 h 48"/>
                  <a:gd name="T4" fmla="*/ 24 w 102"/>
                  <a:gd name="T5" fmla="*/ 30 h 48"/>
                  <a:gd name="T6" fmla="*/ 30 w 102"/>
                  <a:gd name="T7" fmla="*/ 42 h 48"/>
                  <a:gd name="T8" fmla="*/ 36 w 102"/>
                  <a:gd name="T9" fmla="*/ 36 h 48"/>
                  <a:gd name="T10" fmla="*/ 42 w 102"/>
                  <a:gd name="T11" fmla="*/ 48 h 48"/>
                  <a:gd name="T12" fmla="*/ 48 w 102"/>
                  <a:gd name="T13" fmla="*/ 42 h 48"/>
                  <a:gd name="T14" fmla="*/ 42 w 102"/>
                  <a:gd name="T15" fmla="*/ 30 h 48"/>
                  <a:gd name="T16" fmla="*/ 66 w 102"/>
                  <a:gd name="T17" fmla="*/ 18 h 48"/>
                  <a:gd name="T18" fmla="*/ 90 w 102"/>
                  <a:gd name="T19" fmla="*/ 24 h 48"/>
                  <a:gd name="T20" fmla="*/ 84 w 102"/>
                  <a:gd name="T21" fmla="*/ 30 h 48"/>
                  <a:gd name="T22" fmla="*/ 96 w 102"/>
                  <a:gd name="T23" fmla="*/ 48 h 48"/>
                  <a:gd name="T24" fmla="*/ 102 w 102"/>
                  <a:gd name="T25" fmla="*/ 36 h 48"/>
                  <a:gd name="T26" fmla="*/ 102 w 102"/>
                  <a:gd name="T27" fmla="*/ 24 h 48"/>
                  <a:gd name="T28" fmla="*/ 102 w 102"/>
                  <a:gd name="T29" fmla="*/ 24 h 48"/>
                  <a:gd name="T30" fmla="*/ 102 w 102"/>
                  <a:gd name="T31" fmla="*/ 24 h 48"/>
                  <a:gd name="T32" fmla="*/ 84 w 102"/>
                  <a:gd name="T33" fmla="*/ 6 h 48"/>
                  <a:gd name="T34" fmla="*/ 72 w 102"/>
                  <a:gd name="T35" fmla="*/ 6 h 48"/>
                  <a:gd name="T36" fmla="*/ 66 w 102"/>
                  <a:gd name="T37" fmla="*/ 0 h 48"/>
                  <a:gd name="T38" fmla="*/ 60 w 102"/>
                  <a:gd name="T39" fmla="*/ 0 h 48"/>
                  <a:gd name="T40" fmla="*/ 30 w 102"/>
                  <a:gd name="T41" fmla="*/ 18 h 48"/>
                  <a:gd name="T42" fmla="*/ 18 w 102"/>
                  <a:gd name="T43" fmla="*/ 12 h 48"/>
                  <a:gd name="T44" fmla="*/ 12 w 102"/>
                  <a:gd name="T45" fmla="*/ 6 h 48"/>
                  <a:gd name="T46" fmla="*/ 6 w 102"/>
                  <a:gd name="T47" fmla="*/ 0 h 48"/>
                  <a:gd name="T48" fmla="*/ 0 w 102"/>
                  <a:gd name="T49" fmla="*/ 6 h 48"/>
                  <a:gd name="T50" fmla="*/ 6 w 102"/>
                  <a:gd name="T5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48">
                    <a:moveTo>
                      <a:pt x="6" y="18"/>
                    </a:moveTo>
                    <a:lnTo>
                      <a:pt x="0" y="24"/>
                    </a:lnTo>
                    <a:lnTo>
                      <a:pt x="24" y="30"/>
                    </a:lnTo>
                    <a:lnTo>
                      <a:pt x="30" y="42"/>
                    </a:lnTo>
                    <a:lnTo>
                      <a:pt x="36" y="36"/>
                    </a:lnTo>
                    <a:lnTo>
                      <a:pt x="42" y="48"/>
                    </a:lnTo>
                    <a:lnTo>
                      <a:pt x="48" y="42"/>
                    </a:lnTo>
                    <a:lnTo>
                      <a:pt x="42" y="30"/>
                    </a:lnTo>
                    <a:lnTo>
                      <a:pt x="66" y="18"/>
                    </a:lnTo>
                    <a:lnTo>
                      <a:pt x="90" y="24"/>
                    </a:lnTo>
                    <a:lnTo>
                      <a:pt x="84" y="30"/>
                    </a:lnTo>
                    <a:lnTo>
                      <a:pt x="96" y="48"/>
                    </a:lnTo>
                    <a:lnTo>
                      <a:pt x="102" y="36"/>
                    </a:lnTo>
                    <a:lnTo>
                      <a:pt x="102" y="24"/>
                    </a:lnTo>
                    <a:lnTo>
                      <a:pt x="102" y="24"/>
                    </a:lnTo>
                    <a:lnTo>
                      <a:pt x="102" y="24"/>
                    </a:lnTo>
                    <a:lnTo>
                      <a:pt x="84" y="6"/>
                    </a:lnTo>
                    <a:lnTo>
                      <a:pt x="72" y="6"/>
                    </a:lnTo>
                    <a:lnTo>
                      <a:pt x="66" y="0"/>
                    </a:lnTo>
                    <a:lnTo>
                      <a:pt x="60" y="0"/>
                    </a:lnTo>
                    <a:lnTo>
                      <a:pt x="30" y="18"/>
                    </a:lnTo>
                    <a:lnTo>
                      <a:pt x="18" y="12"/>
                    </a:lnTo>
                    <a:lnTo>
                      <a:pt x="12" y="6"/>
                    </a:lnTo>
                    <a:lnTo>
                      <a:pt x="6"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0" name="Freeform 663"/>
              <p:cNvSpPr>
                <a:spLocks/>
              </p:cNvSpPr>
              <p:nvPr/>
            </p:nvSpPr>
            <p:spPr bwMode="auto">
              <a:xfrm>
                <a:off x="1044" y="2676"/>
                <a:ext cx="6" cy="18"/>
              </a:xfrm>
              <a:custGeom>
                <a:avLst/>
                <a:gdLst>
                  <a:gd name="T0" fmla="*/ 6 w 6"/>
                  <a:gd name="T1" fmla="*/ 18 h 18"/>
                  <a:gd name="T2" fmla="*/ 0 w 6"/>
                  <a:gd name="T3" fmla="*/ 6 h 18"/>
                  <a:gd name="T4" fmla="*/ 6 w 6"/>
                  <a:gd name="T5" fmla="*/ 0 h 18"/>
                  <a:gd name="T6" fmla="*/ 0 w 6"/>
                  <a:gd name="T7" fmla="*/ 6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0" y="6"/>
                    </a:lnTo>
                    <a:lnTo>
                      <a:pt x="6"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1" name="Freeform 664"/>
              <p:cNvSpPr>
                <a:spLocks/>
              </p:cNvSpPr>
              <p:nvPr/>
            </p:nvSpPr>
            <p:spPr bwMode="auto">
              <a:xfrm>
                <a:off x="3690" y="2124"/>
                <a:ext cx="300" cy="282"/>
              </a:xfrm>
              <a:custGeom>
                <a:avLst/>
                <a:gdLst>
                  <a:gd name="T0" fmla="*/ 180 w 300"/>
                  <a:gd name="T1" fmla="*/ 270 h 282"/>
                  <a:gd name="T2" fmla="*/ 150 w 300"/>
                  <a:gd name="T3" fmla="*/ 216 h 282"/>
                  <a:gd name="T4" fmla="*/ 150 w 300"/>
                  <a:gd name="T5" fmla="*/ 216 h 282"/>
                  <a:gd name="T6" fmla="*/ 150 w 300"/>
                  <a:gd name="T7" fmla="*/ 216 h 282"/>
                  <a:gd name="T8" fmla="*/ 168 w 300"/>
                  <a:gd name="T9" fmla="*/ 192 h 282"/>
                  <a:gd name="T10" fmla="*/ 192 w 300"/>
                  <a:gd name="T11" fmla="*/ 198 h 282"/>
                  <a:gd name="T12" fmla="*/ 252 w 300"/>
                  <a:gd name="T13" fmla="*/ 126 h 282"/>
                  <a:gd name="T14" fmla="*/ 258 w 300"/>
                  <a:gd name="T15" fmla="*/ 102 h 282"/>
                  <a:gd name="T16" fmla="*/ 234 w 300"/>
                  <a:gd name="T17" fmla="*/ 84 h 282"/>
                  <a:gd name="T18" fmla="*/ 234 w 300"/>
                  <a:gd name="T19" fmla="*/ 48 h 282"/>
                  <a:gd name="T20" fmla="*/ 258 w 300"/>
                  <a:gd name="T21" fmla="*/ 54 h 282"/>
                  <a:gd name="T22" fmla="*/ 300 w 300"/>
                  <a:gd name="T23" fmla="*/ 30 h 282"/>
                  <a:gd name="T24" fmla="*/ 300 w 300"/>
                  <a:gd name="T25" fmla="*/ 30 h 282"/>
                  <a:gd name="T26" fmla="*/ 300 w 300"/>
                  <a:gd name="T27" fmla="*/ 30 h 282"/>
                  <a:gd name="T28" fmla="*/ 300 w 300"/>
                  <a:gd name="T29" fmla="*/ 30 h 282"/>
                  <a:gd name="T30" fmla="*/ 270 w 300"/>
                  <a:gd name="T31" fmla="*/ 24 h 282"/>
                  <a:gd name="T32" fmla="*/ 270 w 300"/>
                  <a:gd name="T33" fmla="*/ 6 h 282"/>
                  <a:gd name="T34" fmla="*/ 246 w 300"/>
                  <a:gd name="T35" fmla="*/ 0 h 282"/>
                  <a:gd name="T36" fmla="*/ 246 w 300"/>
                  <a:gd name="T37" fmla="*/ 0 h 282"/>
                  <a:gd name="T38" fmla="*/ 246 w 300"/>
                  <a:gd name="T39" fmla="*/ 0 h 282"/>
                  <a:gd name="T40" fmla="*/ 246 w 300"/>
                  <a:gd name="T41" fmla="*/ 0 h 282"/>
                  <a:gd name="T42" fmla="*/ 216 w 300"/>
                  <a:gd name="T43" fmla="*/ 0 h 282"/>
                  <a:gd name="T44" fmla="*/ 186 w 300"/>
                  <a:gd name="T45" fmla="*/ 18 h 282"/>
                  <a:gd name="T46" fmla="*/ 192 w 300"/>
                  <a:gd name="T47" fmla="*/ 42 h 282"/>
                  <a:gd name="T48" fmla="*/ 192 w 300"/>
                  <a:gd name="T49" fmla="*/ 42 h 282"/>
                  <a:gd name="T50" fmla="*/ 192 w 300"/>
                  <a:gd name="T51" fmla="*/ 42 h 282"/>
                  <a:gd name="T52" fmla="*/ 150 w 300"/>
                  <a:gd name="T53" fmla="*/ 96 h 282"/>
                  <a:gd name="T54" fmla="*/ 144 w 300"/>
                  <a:gd name="T55" fmla="*/ 108 h 282"/>
                  <a:gd name="T56" fmla="*/ 144 w 300"/>
                  <a:gd name="T57" fmla="*/ 120 h 282"/>
                  <a:gd name="T58" fmla="*/ 120 w 300"/>
                  <a:gd name="T59" fmla="*/ 126 h 282"/>
                  <a:gd name="T60" fmla="*/ 102 w 300"/>
                  <a:gd name="T61" fmla="*/ 132 h 282"/>
                  <a:gd name="T62" fmla="*/ 96 w 300"/>
                  <a:gd name="T63" fmla="*/ 156 h 282"/>
                  <a:gd name="T64" fmla="*/ 18 w 300"/>
                  <a:gd name="T65" fmla="*/ 162 h 282"/>
                  <a:gd name="T66" fmla="*/ 0 w 300"/>
                  <a:gd name="T67" fmla="*/ 156 h 282"/>
                  <a:gd name="T68" fmla="*/ 0 w 300"/>
                  <a:gd name="T69" fmla="*/ 156 h 282"/>
                  <a:gd name="T70" fmla="*/ 6 w 300"/>
                  <a:gd name="T71" fmla="*/ 168 h 282"/>
                  <a:gd name="T72" fmla="*/ 6 w 300"/>
                  <a:gd name="T73" fmla="*/ 180 h 282"/>
                  <a:gd name="T74" fmla="*/ 18 w 300"/>
                  <a:gd name="T75" fmla="*/ 186 h 282"/>
                  <a:gd name="T76" fmla="*/ 30 w 300"/>
                  <a:gd name="T77" fmla="*/ 192 h 282"/>
                  <a:gd name="T78" fmla="*/ 30 w 300"/>
                  <a:gd name="T79" fmla="*/ 210 h 282"/>
                  <a:gd name="T80" fmla="*/ 36 w 300"/>
                  <a:gd name="T81" fmla="*/ 210 h 282"/>
                  <a:gd name="T82" fmla="*/ 42 w 300"/>
                  <a:gd name="T83" fmla="*/ 216 h 282"/>
                  <a:gd name="T84" fmla="*/ 42 w 300"/>
                  <a:gd name="T85" fmla="*/ 216 h 282"/>
                  <a:gd name="T86" fmla="*/ 42 w 300"/>
                  <a:gd name="T87" fmla="*/ 216 h 282"/>
                  <a:gd name="T88" fmla="*/ 12 w 300"/>
                  <a:gd name="T89" fmla="*/ 234 h 282"/>
                  <a:gd name="T90" fmla="*/ 6 w 300"/>
                  <a:gd name="T91" fmla="*/ 258 h 282"/>
                  <a:gd name="T92" fmla="*/ 12 w 300"/>
                  <a:gd name="T93" fmla="*/ 258 h 282"/>
                  <a:gd name="T94" fmla="*/ 90 w 300"/>
                  <a:gd name="T95" fmla="*/ 246 h 282"/>
                  <a:gd name="T96" fmla="*/ 102 w 300"/>
                  <a:gd name="T97" fmla="*/ 252 h 282"/>
                  <a:gd name="T98" fmla="*/ 102 w 300"/>
                  <a:gd name="T99" fmla="*/ 264 h 282"/>
                  <a:gd name="T100" fmla="*/ 108 w 300"/>
                  <a:gd name="T101" fmla="*/ 264 h 282"/>
                  <a:gd name="T102" fmla="*/ 114 w 300"/>
                  <a:gd name="T103" fmla="*/ 282 h 282"/>
                  <a:gd name="T104" fmla="*/ 126 w 300"/>
                  <a:gd name="T105" fmla="*/ 282 h 282"/>
                  <a:gd name="T106" fmla="*/ 138 w 300"/>
                  <a:gd name="T107" fmla="*/ 270 h 282"/>
                  <a:gd name="T108" fmla="*/ 180 w 300"/>
                  <a:gd name="T109" fmla="*/ 27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282">
                    <a:moveTo>
                      <a:pt x="180" y="270"/>
                    </a:moveTo>
                    <a:lnTo>
                      <a:pt x="150" y="216"/>
                    </a:lnTo>
                    <a:lnTo>
                      <a:pt x="150" y="216"/>
                    </a:lnTo>
                    <a:lnTo>
                      <a:pt x="150" y="216"/>
                    </a:lnTo>
                    <a:lnTo>
                      <a:pt x="168" y="192"/>
                    </a:lnTo>
                    <a:lnTo>
                      <a:pt x="192" y="198"/>
                    </a:lnTo>
                    <a:lnTo>
                      <a:pt x="252" y="126"/>
                    </a:lnTo>
                    <a:lnTo>
                      <a:pt x="258" y="102"/>
                    </a:lnTo>
                    <a:lnTo>
                      <a:pt x="234" y="84"/>
                    </a:lnTo>
                    <a:lnTo>
                      <a:pt x="234" y="48"/>
                    </a:lnTo>
                    <a:lnTo>
                      <a:pt x="258" y="54"/>
                    </a:lnTo>
                    <a:lnTo>
                      <a:pt x="300" y="30"/>
                    </a:lnTo>
                    <a:lnTo>
                      <a:pt x="300" y="30"/>
                    </a:lnTo>
                    <a:lnTo>
                      <a:pt x="300" y="30"/>
                    </a:lnTo>
                    <a:lnTo>
                      <a:pt x="300" y="30"/>
                    </a:lnTo>
                    <a:lnTo>
                      <a:pt x="270" y="24"/>
                    </a:lnTo>
                    <a:lnTo>
                      <a:pt x="270" y="6"/>
                    </a:lnTo>
                    <a:lnTo>
                      <a:pt x="246" y="0"/>
                    </a:lnTo>
                    <a:lnTo>
                      <a:pt x="246" y="0"/>
                    </a:lnTo>
                    <a:lnTo>
                      <a:pt x="246" y="0"/>
                    </a:lnTo>
                    <a:lnTo>
                      <a:pt x="246" y="0"/>
                    </a:lnTo>
                    <a:lnTo>
                      <a:pt x="216" y="0"/>
                    </a:lnTo>
                    <a:lnTo>
                      <a:pt x="186" y="18"/>
                    </a:lnTo>
                    <a:lnTo>
                      <a:pt x="192" y="42"/>
                    </a:lnTo>
                    <a:lnTo>
                      <a:pt x="192" y="42"/>
                    </a:lnTo>
                    <a:lnTo>
                      <a:pt x="192" y="42"/>
                    </a:lnTo>
                    <a:lnTo>
                      <a:pt x="150" y="96"/>
                    </a:lnTo>
                    <a:lnTo>
                      <a:pt x="144" y="108"/>
                    </a:lnTo>
                    <a:lnTo>
                      <a:pt x="144" y="120"/>
                    </a:lnTo>
                    <a:lnTo>
                      <a:pt x="120" y="126"/>
                    </a:lnTo>
                    <a:lnTo>
                      <a:pt x="102" y="132"/>
                    </a:lnTo>
                    <a:lnTo>
                      <a:pt x="96" y="156"/>
                    </a:lnTo>
                    <a:lnTo>
                      <a:pt x="18" y="162"/>
                    </a:lnTo>
                    <a:lnTo>
                      <a:pt x="0" y="156"/>
                    </a:lnTo>
                    <a:lnTo>
                      <a:pt x="0" y="156"/>
                    </a:lnTo>
                    <a:lnTo>
                      <a:pt x="6" y="168"/>
                    </a:lnTo>
                    <a:lnTo>
                      <a:pt x="6" y="180"/>
                    </a:lnTo>
                    <a:lnTo>
                      <a:pt x="18" y="186"/>
                    </a:lnTo>
                    <a:lnTo>
                      <a:pt x="30" y="192"/>
                    </a:lnTo>
                    <a:lnTo>
                      <a:pt x="30" y="210"/>
                    </a:lnTo>
                    <a:lnTo>
                      <a:pt x="36" y="210"/>
                    </a:lnTo>
                    <a:lnTo>
                      <a:pt x="42" y="216"/>
                    </a:lnTo>
                    <a:lnTo>
                      <a:pt x="42" y="216"/>
                    </a:lnTo>
                    <a:lnTo>
                      <a:pt x="42" y="216"/>
                    </a:lnTo>
                    <a:lnTo>
                      <a:pt x="12" y="234"/>
                    </a:lnTo>
                    <a:lnTo>
                      <a:pt x="6" y="258"/>
                    </a:lnTo>
                    <a:lnTo>
                      <a:pt x="12" y="258"/>
                    </a:lnTo>
                    <a:lnTo>
                      <a:pt x="90" y="246"/>
                    </a:lnTo>
                    <a:lnTo>
                      <a:pt x="102" y="252"/>
                    </a:lnTo>
                    <a:lnTo>
                      <a:pt x="102" y="264"/>
                    </a:lnTo>
                    <a:lnTo>
                      <a:pt x="108" y="264"/>
                    </a:lnTo>
                    <a:lnTo>
                      <a:pt x="114" y="282"/>
                    </a:lnTo>
                    <a:lnTo>
                      <a:pt x="126" y="282"/>
                    </a:lnTo>
                    <a:lnTo>
                      <a:pt x="138" y="270"/>
                    </a:lnTo>
                    <a:lnTo>
                      <a:pt x="180" y="27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2" name="Freeform 665"/>
              <p:cNvSpPr>
                <a:spLocks/>
              </p:cNvSpPr>
              <p:nvPr/>
            </p:nvSpPr>
            <p:spPr bwMode="auto">
              <a:xfrm>
                <a:off x="3960" y="2130"/>
                <a:ext cx="30" cy="24"/>
              </a:xfrm>
              <a:custGeom>
                <a:avLst/>
                <a:gdLst>
                  <a:gd name="T0" fmla="*/ 30 w 30"/>
                  <a:gd name="T1" fmla="*/ 24 h 24"/>
                  <a:gd name="T2" fmla="*/ 30 w 30"/>
                  <a:gd name="T3" fmla="*/ 24 h 24"/>
                  <a:gd name="T4" fmla="*/ 30 w 30"/>
                  <a:gd name="T5" fmla="*/ 24 h 24"/>
                  <a:gd name="T6" fmla="*/ 30 w 30"/>
                  <a:gd name="T7" fmla="*/ 24 h 24"/>
                  <a:gd name="T8" fmla="*/ 30 w 30"/>
                  <a:gd name="T9" fmla="*/ 24 h 24"/>
                  <a:gd name="T10" fmla="*/ 0 w 30"/>
                  <a:gd name="T11" fmla="*/ 18 h 24"/>
                  <a:gd name="T12" fmla="*/ 0 w 30"/>
                  <a:gd name="T13" fmla="*/ 0 h 24"/>
                  <a:gd name="T14" fmla="*/ 0 w 30"/>
                  <a:gd name="T15" fmla="*/ 0 h 24"/>
                  <a:gd name="T16" fmla="*/ 0 w 30"/>
                  <a:gd name="T17" fmla="*/ 18 h 24"/>
                  <a:gd name="T18" fmla="*/ 30 w 30"/>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4">
                    <a:moveTo>
                      <a:pt x="30" y="24"/>
                    </a:moveTo>
                    <a:lnTo>
                      <a:pt x="30" y="24"/>
                    </a:lnTo>
                    <a:lnTo>
                      <a:pt x="30" y="24"/>
                    </a:lnTo>
                    <a:lnTo>
                      <a:pt x="30" y="24"/>
                    </a:lnTo>
                    <a:lnTo>
                      <a:pt x="30" y="24"/>
                    </a:lnTo>
                    <a:lnTo>
                      <a:pt x="0" y="18"/>
                    </a:lnTo>
                    <a:lnTo>
                      <a:pt x="0" y="0"/>
                    </a:lnTo>
                    <a:lnTo>
                      <a:pt x="0" y="0"/>
                    </a:lnTo>
                    <a:lnTo>
                      <a:pt x="0" y="18"/>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3" name="Freeform 666"/>
              <p:cNvSpPr>
                <a:spLocks/>
              </p:cNvSpPr>
              <p:nvPr/>
            </p:nvSpPr>
            <p:spPr bwMode="auto">
              <a:xfrm>
                <a:off x="3840" y="2316"/>
                <a:ext cx="18" cy="24"/>
              </a:xfrm>
              <a:custGeom>
                <a:avLst/>
                <a:gdLst>
                  <a:gd name="T0" fmla="*/ 0 w 18"/>
                  <a:gd name="T1" fmla="*/ 24 h 24"/>
                  <a:gd name="T2" fmla="*/ 18 w 18"/>
                  <a:gd name="T3" fmla="*/ 0 h 24"/>
                  <a:gd name="T4" fmla="*/ 0 w 18"/>
                  <a:gd name="T5" fmla="*/ 24 h 24"/>
                  <a:gd name="T6" fmla="*/ 0 w 18"/>
                  <a:gd name="T7" fmla="*/ 24 h 24"/>
                </a:gdLst>
                <a:ahLst/>
                <a:cxnLst>
                  <a:cxn ang="0">
                    <a:pos x="T0" y="T1"/>
                  </a:cxn>
                  <a:cxn ang="0">
                    <a:pos x="T2" y="T3"/>
                  </a:cxn>
                  <a:cxn ang="0">
                    <a:pos x="T4" y="T5"/>
                  </a:cxn>
                  <a:cxn ang="0">
                    <a:pos x="T6" y="T7"/>
                  </a:cxn>
                </a:cxnLst>
                <a:rect l="0" t="0" r="r" b="b"/>
                <a:pathLst>
                  <a:path w="18" h="24">
                    <a:moveTo>
                      <a:pt x="0" y="24"/>
                    </a:moveTo>
                    <a:lnTo>
                      <a:pt x="18"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4" name="Freeform 667"/>
              <p:cNvSpPr>
                <a:spLocks/>
              </p:cNvSpPr>
              <p:nvPr/>
            </p:nvSpPr>
            <p:spPr bwMode="auto">
              <a:xfrm>
                <a:off x="3882" y="2226"/>
                <a:ext cx="66" cy="96"/>
              </a:xfrm>
              <a:custGeom>
                <a:avLst/>
                <a:gdLst>
                  <a:gd name="T0" fmla="*/ 0 w 66"/>
                  <a:gd name="T1" fmla="*/ 96 h 96"/>
                  <a:gd name="T2" fmla="*/ 60 w 66"/>
                  <a:gd name="T3" fmla="*/ 24 h 96"/>
                  <a:gd name="T4" fmla="*/ 66 w 66"/>
                  <a:gd name="T5" fmla="*/ 0 h 96"/>
                  <a:gd name="T6" fmla="*/ 60 w 66"/>
                  <a:gd name="T7" fmla="*/ 24 h 96"/>
                  <a:gd name="T8" fmla="*/ 0 w 66"/>
                  <a:gd name="T9" fmla="*/ 96 h 96"/>
                </a:gdLst>
                <a:ahLst/>
                <a:cxnLst>
                  <a:cxn ang="0">
                    <a:pos x="T0" y="T1"/>
                  </a:cxn>
                  <a:cxn ang="0">
                    <a:pos x="T2" y="T3"/>
                  </a:cxn>
                  <a:cxn ang="0">
                    <a:pos x="T4" y="T5"/>
                  </a:cxn>
                  <a:cxn ang="0">
                    <a:pos x="T6" y="T7"/>
                  </a:cxn>
                  <a:cxn ang="0">
                    <a:pos x="T8" y="T9"/>
                  </a:cxn>
                </a:cxnLst>
                <a:rect l="0" t="0" r="r" b="b"/>
                <a:pathLst>
                  <a:path w="66" h="96">
                    <a:moveTo>
                      <a:pt x="0" y="96"/>
                    </a:moveTo>
                    <a:lnTo>
                      <a:pt x="60" y="24"/>
                    </a:lnTo>
                    <a:lnTo>
                      <a:pt x="66" y="0"/>
                    </a:lnTo>
                    <a:lnTo>
                      <a:pt x="60" y="24"/>
                    </a:lnTo>
                    <a:lnTo>
                      <a:pt x="0"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5" name="Rectangle 668"/>
              <p:cNvSpPr>
                <a:spLocks noChangeArrowheads="1"/>
              </p:cNvSpPr>
              <p:nvPr/>
            </p:nvSpPr>
            <p:spPr bwMode="auto">
              <a:xfrm>
                <a:off x="3990" y="21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6" name="Rectangle 669"/>
              <p:cNvSpPr>
                <a:spLocks noChangeArrowheads="1"/>
              </p:cNvSpPr>
              <p:nvPr/>
            </p:nvSpPr>
            <p:spPr bwMode="auto">
              <a:xfrm>
                <a:off x="3990" y="21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7" name="Rectangle 670"/>
              <p:cNvSpPr>
                <a:spLocks noChangeArrowheads="1"/>
              </p:cNvSpPr>
              <p:nvPr/>
            </p:nvSpPr>
            <p:spPr bwMode="auto">
              <a:xfrm>
                <a:off x="3936" y="21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8" name="Freeform 671"/>
              <p:cNvSpPr>
                <a:spLocks/>
              </p:cNvSpPr>
              <p:nvPr/>
            </p:nvSpPr>
            <p:spPr bwMode="auto">
              <a:xfrm>
                <a:off x="3678" y="2088"/>
                <a:ext cx="270" cy="198"/>
              </a:xfrm>
              <a:custGeom>
                <a:avLst/>
                <a:gdLst>
                  <a:gd name="T0" fmla="*/ 264 w 270"/>
                  <a:gd name="T1" fmla="*/ 30 h 198"/>
                  <a:gd name="T2" fmla="*/ 240 w 270"/>
                  <a:gd name="T3" fmla="*/ 24 h 198"/>
                  <a:gd name="T4" fmla="*/ 204 w 270"/>
                  <a:gd name="T5" fmla="*/ 42 h 198"/>
                  <a:gd name="T6" fmla="*/ 192 w 270"/>
                  <a:gd name="T7" fmla="*/ 0 h 198"/>
                  <a:gd name="T8" fmla="*/ 180 w 270"/>
                  <a:gd name="T9" fmla="*/ 18 h 198"/>
                  <a:gd name="T10" fmla="*/ 138 w 270"/>
                  <a:gd name="T11" fmla="*/ 36 h 198"/>
                  <a:gd name="T12" fmla="*/ 138 w 270"/>
                  <a:gd name="T13" fmla="*/ 36 h 198"/>
                  <a:gd name="T14" fmla="*/ 138 w 270"/>
                  <a:gd name="T15" fmla="*/ 36 h 198"/>
                  <a:gd name="T16" fmla="*/ 138 w 270"/>
                  <a:gd name="T17" fmla="*/ 30 h 198"/>
                  <a:gd name="T18" fmla="*/ 132 w 270"/>
                  <a:gd name="T19" fmla="*/ 30 h 198"/>
                  <a:gd name="T20" fmla="*/ 126 w 270"/>
                  <a:gd name="T21" fmla="*/ 30 h 198"/>
                  <a:gd name="T22" fmla="*/ 96 w 270"/>
                  <a:gd name="T23" fmla="*/ 24 h 198"/>
                  <a:gd name="T24" fmla="*/ 84 w 270"/>
                  <a:gd name="T25" fmla="*/ 30 h 198"/>
                  <a:gd name="T26" fmla="*/ 72 w 270"/>
                  <a:gd name="T27" fmla="*/ 48 h 198"/>
                  <a:gd name="T28" fmla="*/ 48 w 270"/>
                  <a:gd name="T29" fmla="*/ 60 h 198"/>
                  <a:gd name="T30" fmla="*/ 42 w 270"/>
                  <a:gd name="T31" fmla="*/ 78 h 198"/>
                  <a:gd name="T32" fmla="*/ 42 w 270"/>
                  <a:gd name="T33" fmla="*/ 78 h 198"/>
                  <a:gd name="T34" fmla="*/ 42 w 270"/>
                  <a:gd name="T35" fmla="*/ 78 h 198"/>
                  <a:gd name="T36" fmla="*/ 12 w 270"/>
                  <a:gd name="T37" fmla="*/ 66 h 198"/>
                  <a:gd name="T38" fmla="*/ 0 w 270"/>
                  <a:gd name="T39" fmla="*/ 102 h 198"/>
                  <a:gd name="T40" fmla="*/ 6 w 270"/>
                  <a:gd name="T41" fmla="*/ 150 h 198"/>
                  <a:gd name="T42" fmla="*/ 18 w 270"/>
                  <a:gd name="T43" fmla="*/ 156 h 198"/>
                  <a:gd name="T44" fmla="*/ 24 w 270"/>
                  <a:gd name="T45" fmla="*/ 168 h 198"/>
                  <a:gd name="T46" fmla="*/ 6 w 270"/>
                  <a:gd name="T47" fmla="*/ 186 h 198"/>
                  <a:gd name="T48" fmla="*/ 12 w 270"/>
                  <a:gd name="T49" fmla="*/ 192 h 198"/>
                  <a:gd name="T50" fmla="*/ 12 w 270"/>
                  <a:gd name="T51" fmla="*/ 192 h 198"/>
                  <a:gd name="T52" fmla="*/ 12 w 270"/>
                  <a:gd name="T53" fmla="*/ 192 h 198"/>
                  <a:gd name="T54" fmla="*/ 12 w 270"/>
                  <a:gd name="T55" fmla="*/ 192 h 198"/>
                  <a:gd name="T56" fmla="*/ 30 w 270"/>
                  <a:gd name="T57" fmla="*/ 198 h 198"/>
                  <a:gd name="T58" fmla="*/ 108 w 270"/>
                  <a:gd name="T59" fmla="*/ 192 h 198"/>
                  <a:gd name="T60" fmla="*/ 114 w 270"/>
                  <a:gd name="T61" fmla="*/ 168 h 198"/>
                  <a:gd name="T62" fmla="*/ 132 w 270"/>
                  <a:gd name="T63" fmla="*/ 162 h 198"/>
                  <a:gd name="T64" fmla="*/ 156 w 270"/>
                  <a:gd name="T65" fmla="*/ 156 h 198"/>
                  <a:gd name="T66" fmla="*/ 156 w 270"/>
                  <a:gd name="T67" fmla="*/ 144 h 198"/>
                  <a:gd name="T68" fmla="*/ 162 w 270"/>
                  <a:gd name="T69" fmla="*/ 132 h 198"/>
                  <a:gd name="T70" fmla="*/ 204 w 270"/>
                  <a:gd name="T71" fmla="*/ 78 h 198"/>
                  <a:gd name="T72" fmla="*/ 198 w 270"/>
                  <a:gd name="T73" fmla="*/ 54 h 198"/>
                  <a:gd name="T74" fmla="*/ 228 w 270"/>
                  <a:gd name="T75" fmla="*/ 36 h 198"/>
                  <a:gd name="T76" fmla="*/ 258 w 270"/>
                  <a:gd name="T77" fmla="*/ 36 h 198"/>
                  <a:gd name="T78" fmla="*/ 258 w 270"/>
                  <a:gd name="T79" fmla="*/ 36 h 198"/>
                  <a:gd name="T80" fmla="*/ 264 w 270"/>
                  <a:gd name="T81" fmla="*/ 30 h 198"/>
                  <a:gd name="T82" fmla="*/ 270 w 270"/>
                  <a:gd name="T83" fmla="*/ 30 h 198"/>
                  <a:gd name="T84" fmla="*/ 264 w 270"/>
                  <a:gd name="T85" fmla="*/ 30 h 198"/>
                  <a:gd name="T86" fmla="*/ 264 w 270"/>
                  <a:gd name="T87" fmla="*/ 30 h 198"/>
                  <a:gd name="T88" fmla="*/ 264 w 270"/>
                  <a:gd name="T89" fmla="*/ 30 h 198"/>
                  <a:gd name="T90" fmla="*/ 264 w 270"/>
                  <a:gd name="T91"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0" h="198">
                    <a:moveTo>
                      <a:pt x="264" y="30"/>
                    </a:moveTo>
                    <a:lnTo>
                      <a:pt x="240" y="24"/>
                    </a:lnTo>
                    <a:lnTo>
                      <a:pt x="204" y="42"/>
                    </a:lnTo>
                    <a:lnTo>
                      <a:pt x="192" y="0"/>
                    </a:lnTo>
                    <a:lnTo>
                      <a:pt x="180" y="18"/>
                    </a:lnTo>
                    <a:lnTo>
                      <a:pt x="138" y="36"/>
                    </a:lnTo>
                    <a:lnTo>
                      <a:pt x="138" y="36"/>
                    </a:lnTo>
                    <a:lnTo>
                      <a:pt x="138" y="36"/>
                    </a:lnTo>
                    <a:lnTo>
                      <a:pt x="138" y="30"/>
                    </a:lnTo>
                    <a:lnTo>
                      <a:pt x="132" y="30"/>
                    </a:lnTo>
                    <a:lnTo>
                      <a:pt x="126" y="30"/>
                    </a:lnTo>
                    <a:lnTo>
                      <a:pt x="96" y="24"/>
                    </a:lnTo>
                    <a:lnTo>
                      <a:pt x="84" y="30"/>
                    </a:lnTo>
                    <a:lnTo>
                      <a:pt x="72" y="48"/>
                    </a:lnTo>
                    <a:lnTo>
                      <a:pt x="48" y="60"/>
                    </a:lnTo>
                    <a:lnTo>
                      <a:pt x="42" y="78"/>
                    </a:lnTo>
                    <a:lnTo>
                      <a:pt x="42" y="78"/>
                    </a:lnTo>
                    <a:lnTo>
                      <a:pt x="42" y="78"/>
                    </a:lnTo>
                    <a:lnTo>
                      <a:pt x="12" y="66"/>
                    </a:lnTo>
                    <a:lnTo>
                      <a:pt x="0" y="102"/>
                    </a:lnTo>
                    <a:lnTo>
                      <a:pt x="6" y="150"/>
                    </a:lnTo>
                    <a:lnTo>
                      <a:pt x="18" y="156"/>
                    </a:lnTo>
                    <a:lnTo>
                      <a:pt x="24" y="168"/>
                    </a:lnTo>
                    <a:lnTo>
                      <a:pt x="6" y="186"/>
                    </a:lnTo>
                    <a:lnTo>
                      <a:pt x="12" y="192"/>
                    </a:lnTo>
                    <a:lnTo>
                      <a:pt x="12" y="192"/>
                    </a:lnTo>
                    <a:lnTo>
                      <a:pt x="12" y="192"/>
                    </a:lnTo>
                    <a:lnTo>
                      <a:pt x="12" y="192"/>
                    </a:lnTo>
                    <a:lnTo>
                      <a:pt x="30" y="198"/>
                    </a:lnTo>
                    <a:lnTo>
                      <a:pt x="108" y="192"/>
                    </a:lnTo>
                    <a:lnTo>
                      <a:pt x="114" y="168"/>
                    </a:lnTo>
                    <a:lnTo>
                      <a:pt x="132" y="162"/>
                    </a:lnTo>
                    <a:lnTo>
                      <a:pt x="156" y="156"/>
                    </a:lnTo>
                    <a:lnTo>
                      <a:pt x="156" y="144"/>
                    </a:lnTo>
                    <a:lnTo>
                      <a:pt x="162" y="132"/>
                    </a:lnTo>
                    <a:lnTo>
                      <a:pt x="204" y="78"/>
                    </a:lnTo>
                    <a:lnTo>
                      <a:pt x="198" y="54"/>
                    </a:lnTo>
                    <a:lnTo>
                      <a:pt x="228" y="36"/>
                    </a:lnTo>
                    <a:lnTo>
                      <a:pt x="258" y="36"/>
                    </a:lnTo>
                    <a:lnTo>
                      <a:pt x="258" y="36"/>
                    </a:lnTo>
                    <a:lnTo>
                      <a:pt x="264" y="30"/>
                    </a:lnTo>
                    <a:lnTo>
                      <a:pt x="270" y="30"/>
                    </a:lnTo>
                    <a:lnTo>
                      <a:pt x="264" y="30"/>
                    </a:lnTo>
                    <a:lnTo>
                      <a:pt x="264" y="30"/>
                    </a:lnTo>
                    <a:lnTo>
                      <a:pt x="264" y="30"/>
                    </a:lnTo>
                    <a:lnTo>
                      <a:pt x="26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9" name="Freeform 672"/>
              <p:cNvSpPr>
                <a:spLocks/>
              </p:cNvSpPr>
              <p:nvPr/>
            </p:nvSpPr>
            <p:spPr bwMode="auto">
              <a:xfrm>
                <a:off x="3936" y="211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0" name="Rectangle 673"/>
              <p:cNvSpPr>
                <a:spLocks noChangeArrowheads="1"/>
              </p:cNvSpPr>
              <p:nvPr/>
            </p:nvSpPr>
            <p:spPr bwMode="auto">
              <a:xfrm>
                <a:off x="3942" y="211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1" name="Freeform 674"/>
              <p:cNvSpPr>
                <a:spLocks/>
              </p:cNvSpPr>
              <p:nvPr/>
            </p:nvSpPr>
            <p:spPr bwMode="auto">
              <a:xfrm>
                <a:off x="3816" y="2106"/>
                <a:ext cx="42" cy="18"/>
              </a:xfrm>
              <a:custGeom>
                <a:avLst/>
                <a:gdLst>
                  <a:gd name="T0" fmla="*/ 42 w 42"/>
                  <a:gd name="T1" fmla="*/ 0 h 18"/>
                  <a:gd name="T2" fmla="*/ 0 w 42"/>
                  <a:gd name="T3" fmla="*/ 18 h 18"/>
                  <a:gd name="T4" fmla="*/ 0 w 42"/>
                  <a:gd name="T5" fmla="*/ 18 h 18"/>
                  <a:gd name="T6" fmla="*/ 42 w 42"/>
                  <a:gd name="T7" fmla="*/ 0 h 18"/>
                </a:gdLst>
                <a:ahLst/>
                <a:cxnLst>
                  <a:cxn ang="0">
                    <a:pos x="T0" y="T1"/>
                  </a:cxn>
                  <a:cxn ang="0">
                    <a:pos x="T2" y="T3"/>
                  </a:cxn>
                  <a:cxn ang="0">
                    <a:pos x="T4" y="T5"/>
                  </a:cxn>
                  <a:cxn ang="0">
                    <a:pos x="T6" y="T7"/>
                  </a:cxn>
                </a:cxnLst>
                <a:rect l="0" t="0" r="r" b="b"/>
                <a:pathLst>
                  <a:path w="42" h="18">
                    <a:moveTo>
                      <a:pt x="42" y="0"/>
                    </a:moveTo>
                    <a:lnTo>
                      <a:pt x="0" y="18"/>
                    </a:lnTo>
                    <a:lnTo>
                      <a:pt x="0" y="18"/>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2" name="Freeform 675"/>
              <p:cNvSpPr>
                <a:spLocks/>
              </p:cNvSpPr>
              <p:nvPr/>
            </p:nvSpPr>
            <p:spPr bwMode="auto">
              <a:xfrm>
                <a:off x="3870" y="2088"/>
                <a:ext cx="48" cy="42"/>
              </a:xfrm>
              <a:custGeom>
                <a:avLst/>
                <a:gdLst>
                  <a:gd name="T0" fmla="*/ 48 w 48"/>
                  <a:gd name="T1" fmla="*/ 24 h 42"/>
                  <a:gd name="T2" fmla="*/ 12 w 48"/>
                  <a:gd name="T3" fmla="*/ 42 h 42"/>
                  <a:gd name="T4" fmla="*/ 0 w 48"/>
                  <a:gd name="T5" fmla="*/ 0 h 42"/>
                  <a:gd name="T6" fmla="*/ 12 w 48"/>
                  <a:gd name="T7" fmla="*/ 42 h 42"/>
                  <a:gd name="T8" fmla="*/ 48 w 48"/>
                  <a:gd name="T9" fmla="*/ 24 h 42"/>
                </a:gdLst>
                <a:ahLst/>
                <a:cxnLst>
                  <a:cxn ang="0">
                    <a:pos x="T0" y="T1"/>
                  </a:cxn>
                  <a:cxn ang="0">
                    <a:pos x="T2" y="T3"/>
                  </a:cxn>
                  <a:cxn ang="0">
                    <a:pos x="T4" y="T5"/>
                  </a:cxn>
                  <a:cxn ang="0">
                    <a:pos x="T6" y="T7"/>
                  </a:cxn>
                  <a:cxn ang="0">
                    <a:pos x="T8" y="T9"/>
                  </a:cxn>
                </a:cxnLst>
                <a:rect l="0" t="0" r="r" b="b"/>
                <a:pathLst>
                  <a:path w="48" h="42">
                    <a:moveTo>
                      <a:pt x="48" y="24"/>
                    </a:moveTo>
                    <a:lnTo>
                      <a:pt x="12" y="42"/>
                    </a:lnTo>
                    <a:lnTo>
                      <a:pt x="0" y="0"/>
                    </a:lnTo>
                    <a:lnTo>
                      <a:pt x="12" y="42"/>
                    </a:lnTo>
                    <a:lnTo>
                      <a:pt x="4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3" name="Rectangle 676"/>
              <p:cNvSpPr>
                <a:spLocks noChangeArrowheads="1"/>
              </p:cNvSpPr>
              <p:nvPr/>
            </p:nvSpPr>
            <p:spPr bwMode="auto">
              <a:xfrm>
                <a:off x="3810" y="211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4" name="Freeform 677"/>
              <p:cNvSpPr>
                <a:spLocks/>
              </p:cNvSpPr>
              <p:nvPr/>
            </p:nvSpPr>
            <p:spPr bwMode="auto">
              <a:xfrm>
                <a:off x="3918" y="2112"/>
                <a:ext cx="24" cy="6"/>
              </a:xfrm>
              <a:custGeom>
                <a:avLst/>
                <a:gdLst>
                  <a:gd name="T0" fmla="*/ 24 w 24"/>
                  <a:gd name="T1" fmla="*/ 6 h 6"/>
                  <a:gd name="T2" fmla="*/ 0 w 24"/>
                  <a:gd name="T3" fmla="*/ 0 h 6"/>
                  <a:gd name="T4" fmla="*/ 24 w 24"/>
                  <a:gd name="T5" fmla="*/ 6 h 6"/>
                  <a:gd name="T6" fmla="*/ 24 w 24"/>
                  <a:gd name="T7" fmla="*/ 6 h 6"/>
                </a:gdLst>
                <a:ahLst/>
                <a:cxnLst>
                  <a:cxn ang="0">
                    <a:pos x="T0" y="T1"/>
                  </a:cxn>
                  <a:cxn ang="0">
                    <a:pos x="T2" y="T3"/>
                  </a:cxn>
                  <a:cxn ang="0">
                    <a:pos x="T4" y="T5"/>
                  </a:cxn>
                  <a:cxn ang="0">
                    <a:pos x="T6" y="T7"/>
                  </a:cxn>
                </a:cxnLst>
                <a:rect l="0" t="0" r="r" b="b"/>
                <a:pathLst>
                  <a:path w="24" h="6">
                    <a:moveTo>
                      <a:pt x="24" y="6"/>
                    </a:moveTo>
                    <a:lnTo>
                      <a:pt x="0" y="0"/>
                    </a:lnTo>
                    <a:lnTo>
                      <a:pt x="24" y="6"/>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5" name="Freeform 678"/>
              <p:cNvSpPr>
                <a:spLocks/>
              </p:cNvSpPr>
              <p:nvPr/>
            </p:nvSpPr>
            <p:spPr bwMode="auto">
              <a:xfrm>
                <a:off x="3804" y="2118"/>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6" name="Freeform 679"/>
              <p:cNvSpPr>
                <a:spLocks/>
              </p:cNvSpPr>
              <p:nvPr/>
            </p:nvSpPr>
            <p:spPr bwMode="auto">
              <a:xfrm>
                <a:off x="3690" y="2154"/>
                <a:ext cx="30" cy="12"/>
              </a:xfrm>
              <a:custGeom>
                <a:avLst/>
                <a:gdLst>
                  <a:gd name="T0" fmla="*/ 30 w 30"/>
                  <a:gd name="T1" fmla="*/ 12 h 12"/>
                  <a:gd name="T2" fmla="*/ 30 w 30"/>
                  <a:gd name="T3" fmla="*/ 12 h 12"/>
                  <a:gd name="T4" fmla="*/ 0 w 30"/>
                  <a:gd name="T5" fmla="*/ 0 h 12"/>
                  <a:gd name="T6" fmla="*/ 0 w 30"/>
                  <a:gd name="T7" fmla="*/ 0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30" y="12"/>
                    </a:lnTo>
                    <a:lnTo>
                      <a:pt x="0" y="0"/>
                    </a:lnTo>
                    <a:lnTo>
                      <a:pt x="0"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7" name="Rectangle 680"/>
              <p:cNvSpPr>
                <a:spLocks noChangeArrowheads="1"/>
              </p:cNvSpPr>
              <p:nvPr/>
            </p:nvSpPr>
            <p:spPr bwMode="auto">
              <a:xfrm>
                <a:off x="3690" y="228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8" name="Freeform 681"/>
              <p:cNvSpPr>
                <a:spLocks/>
              </p:cNvSpPr>
              <p:nvPr/>
            </p:nvSpPr>
            <p:spPr bwMode="auto">
              <a:xfrm>
                <a:off x="3786" y="2250"/>
                <a:ext cx="24" cy="30"/>
              </a:xfrm>
              <a:custGeom>
                <a:avLst/>
                <a:gdLst>
                  <a:gd name="T0" fmla="*/ 0 w 24"/>
                  <a:gd name="T1" fmla="*/ 30 h 30"/>
                  <a:gd name="T2" fmla="*/ 6 w 24"/>
                  <a:gd name="T3" fmla="*/ 6 h 30"/>
                  <a:gd name="T4" fmla="*/ 24 w 24"/>
                  <a:gd name="T5" fmla="*/ 0 h 30"/>
                  <a:gd name="T6" fmla="*/ 6 w 24"/>
                  <a:gd name="T7" fmla="*/ 6 h 30"/>
                  <a:gd name="T8" fmla="*/ 0 w 24"/>
                  <a:gd name="T9" fmla="*/ 30 h 30"/>
                </a:gdLst>
                <a:ahLst/>
                <a:cxnLst>
                  <a:cxn ang="0">
                    <a:pos x="T0" y="T1"/>
                  </a:cxn>
                  <a:cxn ang="0">
                    <a:pos x="T2" y="T3"/>
                  </a:cxn>
                  <a:cxn ang="0">
                    <a:pos x="T4" y="T5"/>
                  </a:cxn>
                  <a:cxn ang="0">
                    <a:pos x="T6" y="T7"/>
                  </a:cxn>
                  <a:cxn ang="0">
                    <a:pos x="T8" y="T9"/>
                  </a:cxn>
                </a:cxnLst>
                <a:rect l="0" t="0" r="r" b="b"/>
                <a:pathLst>
                  <a:path w="24" h="30">
                    <a:moveTo>
                      <a:pt x="0" y="30"/>
                    </a:moveTo>
                    <a:lnTo>
                      <a:pt x="6" y="6"/>
                    </a:lnTo>
                    <a:lnTo>
                      <a:pt x="24" y="0"/>
                    </a:lnTo>
                    <a:lnTo>
                      <a:pt x="6"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9" name="Freeform 682"/>
              <p:cNvSpPr>
                <a:spLocks/>
              </p:cNvSpPr>
              <p:nvPr/>
            </p:nvSpPr>
            <p:spPr bwMode="auto">
              <a:xfrm>
                <a:off x="3834" y="2166"/>
                <a:ext cx="48" cy="66"/>
              </a:xfrm>
              <a:custGeom>
                <a:avLst/>
                <a:gdLst>
                  <a:gd name="T0" fmla="*/ 0 w 48"/>
                  <a:gd name="T1" fmla="*/ 66 h 66"/>
                  <a:gd name="T2" fmla="*/ 6 w 48"/>
                  <a:gd name="T3" fmla="*/ 54 h 66"/>
                  <a:gd name="T4" fmla="*/ 48 w 48"/>
                  <a:gd name="T5" fmla="*/ 0 h 66"/>
                  <a:gd name="T6" fmla="*/ 48 w 48"/>
                  <a:gd name="T7" fmla="*/ 0 h 66"/>
                  <a:gd name="T8" fmla="*/ 6 w 48"/>
                  <a:gd name="T9" fmla="*/ 54 h 66"/>
                  <a:gd name="T10" fmla="*/ 0 w 48"/>
                  <a:gd name="T11" fmla="*/ 66 h 66"/>
                </a:gdLst>
                <a:ahLst/>
                <a:cxnLst>
                  <a:cxn ang="0">
                    <a:pos x="T0" y="T1"/>
                  </a:cxn>
                  <a:cxn ang="0">
                    <a:pos x="T2" y="T3"/>
                  </a:cxn>
                  <a:cxn ang="0">
                    <a:pos x="T4" y="T5"/>
                  </a:cxn>
                  <a:cxn ang="0">
                    <a:pos x="T6" y="T7"/>
                  </a:cxn>
                  <a:cxn ang="0">
                    <a:pos x="T8" y="T9"/>
                  </a:cxn>
                  <a:cxn ang="0">
                    <a:pos x="T10" y="T11"/>
                  </a:cxn>
                </a:cxnLst>
                <a:rect l="0" t="0" r="r" b="b"/>
                <a:pathLst>
                  <a:path w="48" h="66">
                    <a:moveTo>
                      <a:pt x="0" y="66"/>
                    </a:moveTo>
                    <a:lnTo>
                      <a:pt x="6" y="54"/>
                    </a:lnTo>
                    <a:lnTo>
                      <a:pt x="48" y="0"/>
                    </a:lnTo>
                    <a:lnTo>
                      <a:pt x="48" y="0"/>
                    </a:lnTo>
                    <a:lnTo>
                      <a:pt x="6" y="54"/>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0" name="Rectangle 683"/>
              <p:cNvSpPr>
                <a:spLocks noChangeArrowheads="1"/>
              </p:cNvSpPr>
              <p:nvPr/>
            </p:nvSpPr>
            <p:spPr bwMode="auto">
              <a:xfrm>
                <a:off x="3936" y="21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1" name="Freeform 684"/>
              <p:cNvSpPr>
                <a:spLocks/>
              </p:cNvSpPr>
              <p:nvPr/>
            </p:nvSpPr>
            <p:spPr bwMode="auto">
              <a:xfrm>
                <a:off x="3378" y="2058"/>
                <a:ext cx="354" cy="324"/>
              </a:xfrm>
              <a:custGeom>
                <a:avLst/>
                <a:gdLst>
                  <a:gd name="T0" fmla="*/ 342 w 354"/>
                  <a:gd name="T1" fmla="*/ 258 h 324"/>
                  <a:gd name="T2" fmla="*/ 318 w 354"/>
                  <a:gd name="T3" fmla="*/ 246 h 324"/>
                  <a:gd name="T4" fmla="*/ 312 w 354"/>
                  <a:gd name="T5" fmla="*/ 222 h 324"/>
                  <a:gd name="T6" fmla="*/ 306 w 354"/>
                  <a:gd name="T7" fmla="*/ 216 h 324"/>
                  <a:gd name="T8" fmla="*/ 318 w 354"/>
                  <a:gd name="T9" fmla="*/ 186 h 324"/>
                  <a:gd name="T10" fmla="*/ 300 w 354"/>
                  <a:gd name="T11" fmla="*/ 132 h 324"/>
                  <a:gd name="T12" fmla="*/ 318 w 354"/>
                  <a:gd name="T13" fmla="*/ 72 h 324"/>
                  <a:gd name="T14" fmla="*/ 180 w 354"/>
                  <a:gd name="T15" fmla="*/ 54 h 324"/>
                  <a:gd name="T16" fmla="*/ 138 w 354"/>
                  <a:gd name="T17" fmla="*/ 72 h 324"/>
                  <a:gd name="T18" fmla="*/ 108 w 354"/>
                  <a:gd name="T19" fmla="*/ 54 h 324"/>
                  <a:gd name="T20" fmla="*/ 90 w 354"/>
                  <a:gd name="T21" fmla="*/ 30 h 324"/>
                  <a:gd name="T22" fmla="*/ 72 w 354"/>
                  <a:gd name="T23" fmla="*/ 6 h 324"/>
                  <a:gd name="T24" fmla="*/ 42 w 354"/>
                  <a:gd name="T25" fmla="*/ 18 h 324"/>
                  <a:gd name="T26" fmla="*/ 6 w 354"/>
                  <a:gd name="T27" fmla="*/ 0 h 324"/>
                  <a:gd name="T28" fmla="*/ 6 w 354"/>
                  <a:gd name="T29" fmla="*/ 0 h 324"/>
                  <a:gd name="T30" fmla="*/ 6 w 354"/>
                  <a:gd name="T31" fmla="*/ 48 h 324"/>
                  <a:gd name="T32" fmla="*/ 12 w 354"/>
                  <a:gd name="T33" fmla="*/ 60 h 324"/>
                  <a:gd name="T34" fmla="*/ 18 w 354"/>
                  <a:gd name="T35" fmla="*/ 84 h 324"/>
                  <a:gd name="T36" fmla="*/ 36 w 354"/>
                  <a:gd name="T37" fmla="*/ 108 h 324"/>
                  <a:gd name="T38" fmla="*/ 48 w 354"/>
                  <a:gd name="T39" fmla="*/ 162 h 324"/>
                  <a:gd name="T40" fmla="*/ 60 w 354"/>
                  <a:gd name="T41" fmla="*/ 174 h 324"/>
                  <a:gd name="T42" fmla="*/ 66 w 354"/>
                  <a:gd name="T43" fmla="*/ 186 h 324"/>
                  <a:gd name="T44" fmla="*/ 66 w 354"/>
                  <a:gd name="T45" fmla="*/ 192 h 324"/>
                  <a:gd name="T46" fmla="*/ 72 w 354"/>
                  <a:gd name="T47" fmla="*/ 204 h 324"/>
                  <a:gd name="T48" fmla="*/ 78 w 354"/>
                  <a:gd name="T49" fmla="*/ 216 h 324"/>
                  <a:gd name="T50" fmla="*/ 90 w 354"/>
                  <a:gd name="T51" fmla="*/ 210 h 324"/>
                  <a:gd name="T52" fmla="*/ 108 w 354"/>
                  <a:gd name="T53" fmla="*/ 216 h 324"/>
                  <a:gd name="T54" fmla="*/ 150 w 354"/>
                  <a:gd name="T55" fmla="*/ 270 h 324"/>
                  <a:gd name="T56" fmla="*/ 192 w 354"/>
                  <a:gd name="T57" fmla="*/ 294 h 324"/>
                  <a:gd name="T58" fmla="*/ 234 w 354"/>
                  <a:gd name="T59" fmla="*/ 288 h 324"/>
                  <a:gd name="T60" fmla="*/ 318 w 354"/>
                  <a:gd name="T61" fmla="*/ 324 h 324"/>
                  <a:gd name="T62" fmla="*/ 354 w 354"/>
                  <a:gd name="T63" fmla="*/ 282 h 324"/>
                  <a:gd name="T64" fmla="*/ 342 w 354"/>
                  <a:gd name="T65" fmla="*/ 27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4" h="324">
                    <a:moveTo>
                      <a:pt x="342" y="276"/>
                    </a:moveTo>
                    <a:lnTo>
                      <a:pt x="342" y="258"/>
                    </a:lnTo>
                    <a:lnTo>
                      <a:pt x="330" y="252"/>
                    </a:lnTo>
                    <a:lnTo>
                      <a:pt x="318" y="246"/>
                    </a:lnTo>
                    <a:lnTo>
                      <a:pt x="318" y="234"/>
                    </a:lnTo>
                    <a:lnTo>
                      <a:pt x="312" y="222"/>
                    </a:lnTo>
                    <a:lnTo>
                      <a:pt x="312" y="222"/>
                    </a:lnTo>
                    <a:lnTo>
                      <a:pt x="306" y="216"/>
                    </a:lnTo>
                    <a:lnTo>
                      <a:pt x="324" y="198"/>
                    </a:lnTo>
                    <a:lnTo>
                      <a:pt x="318" y="186"/>
                    </a:lnTo>
                    <a:lnTo>
                      <a:pt x="306" y="180"/>
                    </a:lnTo>
                    <a:lnTo>
                      <a:pt x="300" y="132"/>
                    </a:lnTo>
                    <a:lnTo>
                      <a:pt x="312" y="96"/>
                    </a:lnTo>
                    <a:lnTo>
                      <a:pt x="318" y="72"/>
                    </a:lnTo>
                    <a:lnTo>
                      <a:pt x="234" y="30"/>
                    </a:lnTo>
                    <a:lnTo>
                      <a:pt x="180" y="54"/>
                    </a:lnTo>
                    <a:lnTo>
                      <a:pt x="180" y="66"/>
                    </a:lnTo>
                    <a:lnTo>
                      <a:pt x="138" y="72"/>
                    </a:lnTo>
                    <a:lnTo>
                      <a:pt x="114" y="66"/>
                    </a:lnTo>
                    <a:lnTo>
                      <a:pt x="108" y="54"/>
                    </a:lnTo>
                    <a:lnTo>
                      <a:pt x="90" y="54"/>
                    </a:lnTo>
                    <a:lnTo>
                      <a:pt x="90" y="30"/>
                    </a:lnTo>
                    <a:lnTo>
                      <a:pt x="72" y="24"/>
                    </a:lnTo>
                    <a:lnTo>
                      <a:pt x="72" y="6"/>
                    </a:lnTo>
                    <a:lnTo>
                      <a:pt x="48" y="18"/>
                    </a:lnTo>
                    <a:lnTo>
                      <a:pt x="42" y="18"/>
                    </a:lnTo>
                    <a:lnTo>
                      <a:pt x="18" y="18"/>
                    </a:lnTo>
                    <a:lnTo>
                      <a:pt x="6" y="0"/>
                    </a:lnTo>
                    <a:lnTo>
                      <a:pt x="6" y="0"/>
                    </a:lnTo>
                    <a:lnTo>
                      <a:pt x="6" y="0"/>
                    </a:lnTo>
                    <a:lnTo>
                      <a:pt x="0" y="12"/>
                    </a:lnTo>
                    <a:lnTo>
                      <a:pt x="6" y="48"/>
                    </a:lnTo>
                    <a:lnTo>
                      <a:pt x="6" y="54"/>
                    </a:lnTo>
                    <a:lnTo>
                      <a:pt x="12" y="60"/>
                    </a:lnTo>
                    <a:lnTo>
                      <a:pt x="12" y="60"/>
                    </a:lnTo>
                    <a:lnTo>
                      <a:pt x="18" y="84"/>
                    </a:lnTo>
                    <a:lnTo>
                      <a:pt x="36" y="90"/>
                    </a:lnTo>
                    <a:lnTo>
                      <a:pt x="36" y="108"/>
                    </a:lnTo>
                    <a:lnTo>
                      <a:pt x="24" y="138"/>
                    </a:lnTo>
                    <a:lnTo>
                      <a:pt x="48" y="162"/>
                    </a:lnTo>
                    <a:lnTo>
                      <a:pt x="54" y="162"/>
                    </a:lnTo>
                    <a:lnTo>
                      <a:pt x="60" y="174"/>
                    </a:lnTo>
                    <a:lnTo>
                      <a:pt x="66" y="186"/>
                    </a:lnTo>
                    <a:lnTo>
                      <a:pt x="66" y="186"/>
                    </a:lnTo>
                    <a:lnTo>
                      <a:pt x="66" y="186"/>
                    </a:lnTo>
                    <a:lnTo>
                      <a:pt x="66" y="192"/>
                    </a:lnTo>
                    <a:lnTo>
                      <a:pt x="66" y="198"/>
                    </a:lnTo>
                    <a:lnTo>
                      <a:pt x="72" y="204"/>
                    </a:lnTo>
                    <a:lnTo>
                      <a:pt x="78" y="216"/>
                    </a:lnTo>
                    <a:lnTo>
                      <a:pt x="78" y="216"/>
                    </a:lnTo>
                    <a:lnTo>
                      <a:pt x="78" y="216"/>
                    </a:lnTo>
                    <a:lnTo>
                      <a:pt x="90" y="210"/>
                    </a:lnTo>
                    <a:lnTo>
                      <a:pt x="96" y="222"/>
                    </a:lnTo>
                    <a:lnTo>
                      <a:pt x="108" y="216"/>
                    </a:lnTo>
                    <a:lnTo>
                      <a:pt x="132" y="264"/>
                    </a:lnTo>
                    <a:lnTo>
                      <a:pt x="150" y="270"/>
                    </a:lnTo>
                    <a:lnTo>
                      <a:pt x="156" y="282"/>
                    </a:lnTo>
                    <a:lnTo>
                      <a:pt x="192" y="294"/>
                    </a:lnTo>
                    <a:lnTo>
                      <a:pt x="222" y="276"/>
                    </a:lnTo>
                    <a:lnTo>
                      <a:pt x="234" y="288"/>
                    </a:lnTo>
                    <a:lnTo>
                      <a:pt x="240" y="312"/>
                    </a:lnTo>
                    <a:lnTo>
                      <a:pt x="318" y="324"/>
                    </a:lnTo>
                    <a:lnTo>
                      <a:pt x="324" y="300"/>
                    </a:lnTo>
                    <a:lnTo>
                      <a:pt x="354" y="282"/>
                    </a:lnTo>
                    <a:lnTo>
                      <a:pt x="348" y="276"/>
                    </a:lnTo>
                    <a:lnTo>
                      <a:pt x="342" y="27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2" name="Freeform 685"/>
              <p:cNvSpPr>
                <a:spLocks/>
              </p:cNvSpPr>
              <p:nvPr/>
            </p:nvSpPr>
            <p:spPr bwMode="auto">
              <a:xfrm>
                <a:off x="3690" y="2130"/>
                <a:ext cx="6" cy="24"/>
              </a:xfrm>
              <a:custGeom>
                <a:avLst/>
                <a:gdLst>
                  <a:gd name="T0" fmla="*/ 6 w 6"/>
                  <a:gd name="T1" fmla="*/ 0 h 24"/>
                  <a:gd name="T2" fmla="*/ 0 w 6"/>
                  <a:gd name="T3" fmla="*/ 24 h 24"/>
                  <a:gd name="T4" fmla="*/ 0 w 6"/>
                  <a:gd name="T5" fmla="*/ 24 h 24"/>
                  <a:gd name="T6" fmla="*/ 6 w 6"/>
                  <a:gd name="T7" fmla="*/ 0 h 24"/>
                </a:gdLst>
                <a:ahLst/>
                <a:cxnLst>
                  <a:cxn ang="0">
                    <a:pos x="T0" y="T1"/>
                  </a:cxn>
                  <a:cxn ang="0">
                    <a:pos x="T2" y="T3"/>
                  </a:cxn>
                  <a:cxn ang="0">
                    <a:pos x="T4" y="T5"/>
                  </a:cxn>
                  <a:cxn ang="0">
                    <a:pos x="T6" y="T7"/>
                  </a:cxn>
                </a:cxnLst>
                <a:rect l="0" t="0" r="r" b="b"/>
                <a:pathLst>
                  <a:path w="6" h="24">
                    <a:moveTo>
                      <a:pt x="6" y="0"/>
                    </a:moveTo>
                    <a:lnTo>
                      <a:pt x="0" y="24"/>
                    </a:lnTo>
                    <a:lnTo>
                      <a:pt x="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3" name="Freeform 686"/>
              <p:cNvSpPr>
                <a:spLocks/>
              </p:cNvSpPr>
              <p:nvPr/>
            </p:nvSpPr>
            <p:spPr bwMode="auto">
              <a:xfrm>
                <a:off x="3558" y="2088"/>
                <a:ext cx="54" cy="24"/>
              </a:xfrm>
              <a:custGeom>
                <a:avLst/>
                <a:gdLst>
                  <a:gd name="T0" fmla="*/ 54 w 54"/>
                  <a:gd name="T1" fmla="*/ 0 h 24"/>
                  <a:gd name="T2" fmla="*/ 0 w 54"/>
                  <a:gd name="T3" fmla="*/ 24 h 24"/>
                  <a:gd name="T4" fmla="*/ 54 w 54"/>
                  <a:gd name="T5" fmla="*/ 0 h 24"/>
                  <a:gd name="T6" fmla="*/ 54 w 54"/>
                  <a:gd name="T7" fmla="*/ 0 h 24"/>
                </a:gdLst>
                <a:ahLst/>
                <a:cxnLst>
                  <a:cxn ang="0">
                    <a:pos x="T0" y="T1"/>
                  </a:cxn>
                  <a:cxn ang="0">
                    <a:pos x="T2" y="T3"/>
                  </a:cxn>
                  <a:cxn ang="0">
                    <a:pos x="T4" y="T5"/>
                  </a:cxn>
                  <a:cxn ang="0">
                    <a:pos x="T6" y="T7"/>
                  </a:cxn>
                </a:cxnLst>
                <a:rect l="0" t="0" r="r" b="b"/>
                <a:pathLst>
                  <a:path w="54" h="24">
                    <a:moveTo>
                      <a:pt x="54" y="0"/>
                    </a:moveTo>
                    <a:lnTo>
                      <a:pt x="0" y="24"/>
                    </a:lnTo>
                    <a:lnTo>
                      <a:pt x="54"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4" name="Freeform 687"/>
              <p:cNvSpPr>
                <a:spLocks/>
              </p:cNvSpPr>
              <p:nvPr/>
            </p:nvSpPr>
            <p:spPr bwMode="auto">
              <a:xfrm>
                <a:off x="3426" y="2064"/>
                <a:ext cx="24" cy="12"/>
              </a:xfrm>
              <a:custGeom>
                <a:avLst/>
                <a:gdLst>
                  <a:gd name="T0" fmla="*/ 24 w 24"/>
                  <a:gd name="T1" fmla="*/ 0 h 12"/>
                  <a:gd name="T2" fmla="*/ 0 w 24"/>
                  <a:gd name="T3" fmla="*/ 12 h 12"/>
                  <a:gd name="T4" fmla="*/ 24 w 24"/>
                  <a:gd name="T5" fmla="*/ 0 h 12"/>
                  <a:gd name="T6" fmla="*/ 24 w 24"/>
                  <a:gd name="T7" fmla="*/ 0 h 12"/>
                </a:gdLst>
                <a:ahLst/>
                <a:cxnLst>
                  <a:cxn ang="0">
                    <a:pos x="T0" y="T1"/>
                  </a:cxn>
                  <a:cxn ang="0">
                    <a:pos x="T2" y="T3"/>
                  </a:cxn>
                  <a:cxn ang="0">
                    <a:pos x="T4" y="T5"/>
                  </a:cxn>
                  <a:cxn ang="0">
                    <a:pos x="T6" y="T7"/>
                  </a:cxn>
                </a:cxnLst>
                <a:rect l="0" t="0" r="r" b="b"/>
                <a:pathLst>
                  <a:path w="24" h="12">
                    <a:moveTo>
                      <a:pt x="24" y="0"/>
                    </a:moveTo>
                    <a:lnTo>
                      <a:pt x="0" y="12"/>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5" name="Freeform 688"/>
              <p:cNvSpPr>
                <a:spLocks/>
              </p:cNvSpPr>
              <p:nvPr/>
            </p:nvSpPr>
            <p:spPr bwMode="auto">
              <a:xfrm>
                <a:off x="3384" y="2058"/>
                <a:ext cx="12" cy="18"/>
              </a:xfrm>
              <a:custGeom>
                <a:avLst/>
                <a:gdLst>
                  <a:gd name="T0" fmla="*/ 0 w 12"/>
                  <a:gd name="T1" fmla="*/ 0 h 18"/>
                  <a:gd name="T2" fmla="*/ 12 w 12"/>
                  <a:gd name="T3" fmla="*/ 18 h 18"/>
                  <a:gd name="T4" fmla="*/ 0 w 12"/>
                  <a:gd name="T5" fmla="*/ 0 h 18"/>
                  <a:gd name="T6" fmla="*/ 0 w 12"/>
                  <a:gd name="T7" fmla="*/ 0 h 18"/>
                </a:gdLst>
                <a:ahLst/>
                <a:cxnLst>
                  <a:cxn ang="0">
                    <a:pos x="T0" y="T1"/>
                  </a:cxn>
                  <a:cxn ang="0">
                    <a:pos x="T2" y="T3"/>
                  </a:cxn>
                  <a:cxn ang="0">
                    <a:pos x="T4" y="T5"/>
                  </a:cxn>
                  <a:cxn ang="0">
                    <a:pos x="T6" y="T7"/>
                  </a:cxn>
                </a:cxnLst>
                <a:rect l="0" t="0" r="r" b="b"/>
                <a:pathLst>
                  <a:path w="12" h="18">
                    <a:moveTo>
                      <a:pt x="0" y="0"/>
                    </a:moveTo>
                    <a:lnTo>
                      <a:pt x="12"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6" name="Freeform 689"/>
              <p:cNvSpPr>
                <a:spLocks/>
              </p:cNvSpPr>
              <p:nvPr/>
            </p:nvSpPr>
            <p:spPr bwMode="auto">
              <a:xfrm>
                <a:off x="3378" y="2070"/>
                <a:ext cx="6" cy="42"/>
              </a:xfrm>
              <a:custGeom>
                <a:avLst/>
                <a:gdLst>
                  <a:gd name="T0" fmla="*/ 6 w 6"/>
                  <a:gd name="T1" fmla="*/ 42 h 42"/>
                  <a:gd name="T2" fmla="*/ 6 w 6"/>
                  <a:gd name="T3" fmla="*/ 36 h 42"/>
                  <a:gd name="T4" fmla="*/ 0 w 6"/>
                  <a:gd name="T5" fmla="*/ 0 h 42"/>
                  <a:gd name="T6" fmla="*/ 6 w 6"/>
                  <a:gd name="T7" fmla="*/ 36 h 42"/>
                  <a:gd name="T8" fmla="*/ 6 w 6"/>
                  <a:gd name="T9" fmla="*/ 42 h 42"/>
                </a:gdLst>
                <a:ahLst/>
                <a:cxnLst>
                  <a:cxn ang="0">
                    <a:pos x="T0" y="T1"/>
                  </a:cxn>
                  <a:cxn ang="0">
                    <a:pos x="T2" y="T3"/>
                  </a:cxn>
                  <a:cxn ang="0">
                    <a:pos x="T4" y="T5"/>
                  </a:cxn>
                  <a:cxn ang="0">
                    <a:pos x="T6" y="T7"/>
                  </a:cxn>
                  <a:cxn ang="0">
                    <a:pos x="T8" y="T9"/>
                  </a:cxn>
                </a:cxnLst>
                <a:rect l="0" t="0" r="r" b="b"/>
                <a:pathLst>
                  <a:path w="6" h="42">
                    <a:moveTo>
                      <a:pt x="6" y="42"/>
                    </a:moveTo>
                    <a:lnTo>
                      <a:pt x="6" y="36"/>
                    </a:lnTo>
                    <a:lnTo>
                      <a:pt x="0" y="0"/>
                    </a:lnTo>
                    <a:lnTo>
                      <a:pt x="6" y="36"/>
                    </a:lnTo>
                    <a:lnTo>
                      <a:pt x="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7" name="Freeform 690"/>
              <p:cNvSpPr>
                <a:spLocks/>
              </p:cNvSpPr>
              <p:nvPr/>
            </p:nvSpPr>
            <p:spPr bwMode="auto">
              <a:xfrm>
                <a:off x="3726" y="2334"/>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8" name="Freeform 691"/>
              <p:cNvSpPr>
                <a:spLocks/>
              </p:cNvSpPr>
              <p:nvPr/>
            </p:nvSpPr>
            <p:spPr bwMode="auto">
              <a:xfrm>
                <a:off x="3696" y="2292"/>
                <a:ext cx="12" cy="18"/>
              </a:xfrm>
              <a:custGeom>
                <a:avLst/>
                <a:gdLst>
                  <a:gd name="T0" fmla="*/ 12 w 12"/>
                  <a:gd name="T1" fmla="*/ 18 h 18"/>
                  <a:gd name="T2" fmla="*/ 0 w 12"/>
                  <a:gd name="T3" fmla="*/ 12 h 18"/>
                  <a:gd name="T4" fmla="*/ 0 w 12"/>
                  <a:gd name="T5" fmla="*/ 0 h 18"/>
                  <a:gd name="T6" fmla="*/ 0 w 12"/>
                  <a:gd name="T7" fmla="*/ 12 h 18"/>
                  <a:gd name="T8" fmla="*/ 12 w 12"/>
                  <a:gd name="T9" fmla="*/ 18 h 18"/>
                </a:gdLst>
                <a:ahLst/>
                <a:cxnLst>
                  <a:cxn ang="0">
                    <a:pos x="T0" y="T1"/>
                  </a:cxn>
                  <a:cxn ang="0">
                    <a:pos x="T2" y="T3"/>
                  </a:cxn>
                  <a:cxn ang="0">
                    <a:pos x="T4" y="T5"/>
                  </a:cxn>
                  <a:cxn ang="0">
                    <a:pos x="T6" y="T7"/>
                  </a:cxn>
                  <a:cxn ang="0">
                    <a:pos x="T8" y="T9"/>
                  </a:cxn>
                </a:cxnLst>
                <a:rect l="0" t="0" r="r" b="b"/>
                <a:pathLst>
                  <a:path w="12" h="18">
                    <a:moveTo>
                      <a:pt x="12" y="18"/>
                    </a:moveTo>
                    <a:lnTo>
                      <a:pt x="0" y="12"/>
                    </a:lnTo>
                    <a:lnTo>
                      <a:pt x="0" y="0"/>
                    </a:lnTo>
                    <a:lnTo>
                      <a:pt x="0" y="12"/>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9" name="Freeform 692"/>
              <p:cNvSpPr>
                <a:spLocks/>
              </p:cNvSpPr>
              <p:nvPr/>
            </p:nvSpPr>
            <p:spPr bwMode="auto">
              <a:xfrm>
                <a:off x="3678" y="2154"/>
                <a:ext cx="12" cy="36"/>
              </a:xfrm>
              <a:custGeom>
                <a:avLst/>
                <a:gdLst>
                  <a:gd name="T0" fmla="*/ 12 w 12"/>
                  <a:gd name="T1" fmla="*/ 0 h 36"/>
                  <a:gd name="T2" fmla="*/ 0 w 12"/>
                  <a:gd name="T3" fmla="*/ 36 h 36"/>
                  <a:gd name="T4" fmla="*/ 12 w 12"/>
                  <a:gd name="T5" fmla="*/ 0 h 36"/>
                  <a:gd name="T6" fmla="*/ 12 w 12"/>
                  <a:gd name="T7" fmla="*/ 0 h 36"/>
                </a:gdLst>
                <a:ahLst/>
                <a:cxnLst>
                  <a:cxn ang="0">
                    <a:pos x="T0" y="T1"/>
                  </a:cxn>
                  <a:cxn ang="0">
                    <a:pos x="T2" y="T3"/>
                  </a:cxn>
                  <a:cxn ang="0">
                    <a:pos x="T4" y="T5"/>
                  </a:cxn>
                  <a:cxn ang="0">
                    <a:pos x="T6" y="T7"/>
                  </a:cxn>
                </a:cxnLst>
                <a:rect l="0" t="0" r="r" b="b"/>
                <a:pathLst>
                  <a:path w="12" h="36">
                    <a:moveTo>
                      <a:pt x="12" y="0"/>
                    </a:moveTo>
                    <a:lnTo>
                      <a:pt x="0" y="3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0" name="Freeform 693"/>
              <p:cNvSpPr>
                <a:spLocks/>
              </p:cNvSpPr>
              <p:nvPr/>
            </p:nvSpPr>
            <p:spPr bwMode="auto">
              <a:xfrm>
                <a:off x="3684" y="2274"/>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1" name="Rectangle 694"/>
              <p:cNvSpPr>
                <a:spLocks noChangeArrowheads="1"/>
              </p:cNvSpPr>
              <p:nvPr/>
            </p:nvSpPr>
            <p:spPr bwMode="auto">
              <a:xfrm>
                <a:off x="3690" y="21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2" name="Freeform 695"/>
              <p:cNvSpPr>
                <a:spLocks/>
              </p:cNvSpPr>
              <p:nvPr/>
            </p:nvSpPr>
            <p:spPr bwMode="auto">
              <a:xfrm>
                <a:off x="3420" y="2274"/>
                <a:ext cx="36" cy="36"/>
              </a:xfrm>
              <a:custGeom>
                <a:avLst/>
                <a:gdLst>
                  <a:gd name="T0" fmla="*/ 6 w 36"/>
                  <a:gd name="T1" fmla="*/ 18 h 36"/>
                  <a:gd name="T2" fmla="*/ 24 w 36"/>
                  <a:gd name="T3" fmla="*/ 36 h 36"/>
                  <a:gd name="T4" fmla="*/ 36 w 36"/>
                  <a:gd name="T5" fmla="*/ 36 h 36"/>
                  <a:gd name="T6" fmla="*/ 30 w 36"/>
                  <a:gd name="T7" fmla="*/ 24 h 36"/>
                  <a:gd name="T8" fmla="*/ 24 w 36"/>
                  <a:gd name="T9" fmla="*/ 18 h 36"/>
                  <a:gd name="T10" fmla="*/ 30 w 36"/>
                  <a:gd name="T11" fmla="*/ 12 h 36"/>
                  <a:gd name="T12" fmla="*/ 30 w 36"/>
                  <a:gd name="T13" fmla="*/ 6 h 36"/>
                  <a:gd name="T14" fmla="*/ 24 w 36"/>
                  <a:gd name="T15" fmla="*/ 0 h 36"/>
                  <a:gd name="T16" fmla="*/ 12 w 36"/>
                  <a:gd name="T17" fmla="*/ 0 h 36"/>
                  <a:gd name="T18" fmla="*/ 0 w 36"/>
                  <a:gd name="T19" fmla="*/ 18 h 36"/>
                  <a:gd name="T20" fmla="*/ 6 w 36"/>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6" y="18"/>
                    </a:moveTo>
                    <a:lnTo>
                      <a:pt x="24" y="36"/>
                    </a:lnTo>
                    <a:lnTo>
                      <a:pt x="36" y="36"/>
                    </a:lnTo>
                    <a:lnTo>
                      <a:pt x="30" y="24"/>
                    </a:lnTo>
                    <a:lnTo>
                      <a:pt x="24" y="18"/>
                    </a:lnTo>
                    <a:lnTo>
                      <a:pt x="30" y="12"/>
                    </a:lnTo>
                    <a:lnTo>
                      <a:pt x="30" y="6"/>
                    </a:lnTo>
                    <a:lnTo>
                      <a:pt x="24" y="0"/>
                    </a:lnTo>
                    <a:lnTo>
                      <a:pt x="12" y="0"/>
                    </a:lnTo>
                    <a:lnTo>
                      <a:pt x="0"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3" name="Freeform 696"/>
              <p:cNvSpPr>
                <a:spLocks/>
              </p:cNvSpPr>
              <p:nvPr/>
            </p:nvSpPr>
            <p:spPr bwMode="auto">
              <a:xfrm>
                <a:off x="3282" y="2112"/>
                <a:ext cx="174" cy="186"/>
              </a:xfrm>
              <a:custGeom>
                <a:avLst/>
                <a:gdLst>
                  <a:gd name="T0" fmla="*/ 162 w 174"/>
                  <a:gd name="T1" fmla="*/ 144 h 186"/>
                  <a:gd name="T2" fmla="*/ 162 w 174"/>
                  <a:gd name="T3" fmla="*/ 144 h 186"/>
                  <a:gd name="T4" fmla="*/ 162 w 174"/>
                  <a:gd name="T5" fmla="*/ 144 h 186"/>
                  <a:gd name="T6" fmla="*/ 162 w 174"/>
                  <a:gd name="T7" fmla="*/ 138 h 186"/>
                  <a:gd name="T8" fmla="*/ 162 w 174"/>
                  <a:gd name="T9" fmla="*/ 132 h 186"/>
                  <a:gd name="T10" fmla="*/ 156 w 174"/>
                  <a:gd name="T11" fmla="*/ 120 h 186"/>
                  <a:gd name="T12" fmla="*/ 150 w 174"/>
                  <a:gd name="T13" fmla="*/ 108 h 186"/>
                  <a:gd name="T14" fmla="*/ 144 w 174"/>
                  <a:gd name="T15" fmla="*/ 108 h 186"/>
                  <a:gd name="T16" fmla="*/ 120 w 174"/>
                  <a:gd name="T17" fmla="*/ 84 h 186"/>
                  <a:gd name="T18" fmla="*/ 132 w 174"/>
                  <a:gd name="T19" fmla="*/ 54 h 186"/>
                  <a:gd name="T20" fmla="*/ 132 w 174"/>
                  <a:gd name="T21" fmla="*/ 36 h 186"/>
                  <a:gd name="T22" fmla="*/ 114 w 174"/>
                  <a:gd name="T23" fmla="*/ 30 h 186"/>
                  <a:gd name="T24" fmla="*/ 108 w 174"/>
                  <a:gd name="T25" fmla="*/ 6 h 186"/>
                  <a:gd name="T26" fmla="*/ 108 w 174"/>
                  <a:gd name="T27" fmla="*/ 6 h 186"/>
                  <a:gd name="T28" fmla="*/ 108 w 174"/>
                  <a:gd name="T29" fmla="*/ 6 h 186"/>
                  <a:gd name="T30" fmla="*/ 96 w 174"/>
                  <a:gd name="T31" fmla="*/ 0 h 186"/>
                  <a:gd name="T32" fmla="*/ 84 w 174"/>
                  <a:gd name="T33" fmla="*/ 6 h 186"/>
                  <a:gd name="T34" fmla="*/ 78 w 174"/>
                  <a:gd name="T35" fmla="*/ 0 h 186"/>
                  <a:gd name="T36" fmla="*/ 66 w 174"/>
                  <a:gd name="T37" fmla="*/ 6 h 186"/>
                  <a:gd name="T38" fmla="*/ 66 w 174"/>
                  <a:gd name="T39" fmla="*/ 6 h 186"/>
                  <a:gd name="T40" fmla="*/ 66 w 174"/>
                  <a:gd name="T41" fmla="*/ 6 h 186"/>
                  <a:gd name="T42" fmla="*/ 66 w 174"/>
                  <a:gd name="T43" fmla="*/ 6 h 186"/>
                  <a:gd name="T44" fmla="*/ 60 w 174"/>
                  <a:gd name="T45" fmla="*/ 6 h 186"/>
                  <a:gd name="T46" fmla="*/ 54 w 174"/>
                  <a:gd name="T47" fmla="*/ 18 h 186"/>
                  <a:gd name="T48" fmla="*/ 42 w 174"/>
                  <a:gd name="T49" fmla="*/ 24 h 186"/>
                  <a:gd name="T50" fmla="*/ 42 w 174"/>
                  <a:gd name="T51" fmla="*/ 66 h 186"/>
                  <a:gd name="T52" fmla="*/ 0 w 174"/>
                  <a:gd name="T53" fmla="*/ 90 h 186"/>
                  <a:gd name="T54" fmla="*/ 0 w 174"/>
                  <a:gd name="T55" fmla="*/ 90 h 186"/>
                  <a:gd name="T56" fmla="*/ 0 w 174"/>
                  <a:gd name="T57" fmla="*/ 90 h 186"/>
                  <a:gd name="T58" fmla="*/ 6 w 174"/>
                  <a:gd name="T59" fmla="*/ 120 h 186"/>
                  <a:gd name="T60" fmla="*/ 6 w 174"/>
                  <a:gd name="T61" fmla="*/ 114 h 186"/>
                  <a:gd name="T62" fmla="*/ 36 w 174"/>
                  <a:gd name="T63" fmla="*/ 126 h 186"/>
                  <a:gd name="T64" fmla="*/ 36 w 174"/>
                  <a:gd name="T65" fmla="*/ 126 h 186"/>
                  <a:gd name="T66" fmla="*/ 36 w 174"/>
                  <a:gd name="T67" fmla="*/ 126 h 186"/>
                  <a:gd name="T68" fmla="*/ 48 w 174"/>
                  <a:gd name="T69" fmla="*/ 138 h 186"/>
                  <a:gd name="T70" fmla="*/ 54 w 174"/>
                  <a:gd name="T71" fmla="*/ 144 h 186"/>
                  <a:gd name="T72" fmla="*/ 72 w 174"/>
                  <a:gd name="T73" fmla="*/ 150 h 186"/>
                  <a:gd name="T74" fmla="*/ 72 w 174"/>
                  <a:gd name="T75" fmla="*/ 150 h 186"/>
                  <a:gd name="T76" fmla="*/ 78 w 174"/>
                  <a:gd name="T77" fmla="*/ 162 h 186"/>
                  <a:gd name="T78" fmla="*/ 84 w 174"/>
                  <a:gd name="T79" fmla="*/ 156 h 186"/>
                  <a:gd name="T80" fmla="*/ 84 w 174"/>
                  <a:gd name="T81" fmla="*/ 156 h 186"/>
                  <a:gd name="T82" fmla="*/ 84 w 174"/>
                  <a:gd name="T83" fmla="*/ 156 h 186"/>
                  <a:gd name="T84" fmla="*/ 84 w 174"/>
                  <a:gd name="T85" fmla="*/ 156 h 186"/>
                  <a:gd name="T86" fmla="*/ 84 w 174"/>
                  <a:gd name="T87" fmla="*/ 162 h 186"/>
                  <a:gd name="T88" fmla="*/ 84 w 174"/>
                  <a:gd name="T89" fmla="*/ 174 h 186"/>
                  <a:gd name="T90" fmla="*/ 108 w 174"/>
                  <a:gd name="T91" fmla="*/ 186 h 186"/>
                  <a:gd name="T92" fmla="*/ 138 w 174"/>
                  <a:gd name="T93" fmla="*/ 180 h 186"/>
                  <a:gd name="T94" fmla="*/ 150 w 174"/>
                  <a:gd name="T95" fmla="*/ 162 h 186"/>
                  <a:gd name="T96" fmla="*/ 162 w 174"/>
                  <a:gd name="T97" fmla="*/ 162 h 186"/>
                  <a:gd name="T98" fmla="*/ 168 w 174"/>
                  <a:gd name="T99" fmla="*/ 168 h 186"/>
                  <a:gd name="T100" fmla="*/ 168 w 174"/>
                  <a:gd name="T101" fmla="*/ 162 h 186"/>
                  <a:gd name="T102" fmla="*/ 174 w 174"/>
                  <a:gd name="T103" fmla="*/ 168 h 186"/>
                  <a:gd name="T104" fmla="*/ 174 w 174"/>
                  <a:gd name="T105" fmla="*/ 162 h 186"/>
                  <a:gd name="T106" fmla="*/ 168 w 174"/>
                  <a:gd name="T107" fmla="*/ 150 h 186"/>
                  <a:gd name="T108" fmla="*/ 162 w 174"/>
                  <a:gd name="T109" fmla="*/ 1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 h="186">
                    <a:moveTo>
                      <a:pt x="162" y="144"/>
                    </a:moveTo>
                    <a:lnTo>
                      <a:pt x="162" y="144"/>
                    </a:lnTo>
                    <a:lnTo>
                      <a:pt x="162" y="144"/>
                    </a:lnTo>
                    <a:lnTo>
                      <a:pt x="162" y="138"/>
                    </a:lnTo>
                    <a:lnTo>
                      <a:pt x="162" y="132"/>
                    </a:lnTo>
                    <a:lnTo>
                      <a:pt x="156" y="120"/>
                    </a:lnTo>
                    <a:lnTo>
                      <a:pt x="150" y="108"/>
                    </a:lnTo>
                    <a:lnTo>
                      <a:pt x="144" y="108"/>
                    </a:lnTo>
                    <a:lnTo>
                      <a:pt x="120" y="84"/>
                    </a:lnTo>
                    <a:lnTo>
                      <a:pt x="132" y="54"/>
                    </a:lnTo>
                    <a:lnTo>
                      <a:pt x="132" y="36"/>
                    </a:lnTo>
                    <a:lnTo>
                      <a:pt x="114" y="30"/>
                    </a:lnTo>
                    <a:lnTo>
                      <a:pt x="108" y="6"/>
                    </a:lnTo>
                    <a:lnTo>
                      <a:pt x="108" y="6"/>
                    </a:lnTo>
                    <a:lnTo>
                      <a:pt x="108" y="6"/>
                    </a:lnTo>
                    <a:lnTo>
                      <a:pt x="96" y="0"/>
                    </a:lnTo>
                    <a:lnTo>
                      <a:pt x="84" y="6"/>
                    </a:lnTo>
                    <a:lnTo>
                      <a:pt x="78" y="0"/>
                    </a:lnTo>
                    <a:lnTo>
                      <a:pt x="66" y="6"/>
                    </a:lnTo>
                    <a:lnTo>
                      <a:pt x="66" y="6"/>
                    </a:lnTo>
                    <a:lnTo>
                      <a:pt x="66" y="6"/>
                    </a:lnTo>
                    <a:lnTo>
                      <a:pt x="66" y="6"/>
                    </a:lnTo>
                    <a:lnTo>
                      <a:pt x="60" y="6"/>
                    </a:lnTo>
                    <a:lnTo>
                      <a:pt x="54" y="18"/>
                    </a:lnTo>
                    <a:lnTo>
                      <a:pt x="42" y="24"/>
                    </a:lnTo>
                    <a:lnTo>
                      <a:pt x="42" y="66"/>
                    </a:lnTo>
                    <a:lnTo>
                      <a:pt x="0" y="90"/>
                    </a:lnTo>
                    <a:lnTo>
                      <a:pt x="0" y="90"/>
                    </a:lnTo>
                    <a:lnTo>
                      <a:pt x="0" y="90"/>
                    </a:lnTo>
                    <a:lnTo>
                      <a:pt x="6" y="120"/>
                    </a:lnTo>
                    <a:lnTo>
                      <a:pt x="6" y="114"/>
                    </a:lnTo>
                    <a:lnTo>
                      <a:pt x="36" y="126"/>
                    </a:lnTo>
                    <a:lnTo>
                      <a:pt x="36" y="126"/>
                    </a:lnTo>
                    <a:lnTo>
                      <a:pt x="36" y="126"/>
                    </a:lnTo>
                    <a:lnTo>
                      <a:pt x="48" y="138"/>
                    </a:lnTo>
                    <a:lnTo>
                      <a:pt x="54" y="144"/>
                    </a:lnTo>
                    <a:lnTo>
                      <a:pt x="72" y="150"/>
                    </a:lnTo>
                    <a:lnTo>
                      <a:pt x="72" y="150"/>
                    </a:lnTo>
                    <a:lnTo>
                      <a:pt x="78" y="162"/>
                    </a:lnTo>
                    <a:lnTo>
                      <a:pt x="84" y="156"/>
                    </a:lnTo>
                    <a:lnTo>
                      <a:pt x="84" y="156"/>
                    </a:lnTo>
                    <a:lnTo>
                      <a:pt x="84" y="156"/>
                    </a:lnTo>
                    <a:lnTo>
                      <a:pt x="84" y="156"/>
                    </a:lnTo>
                    <a:lnTo>
                      <a:pt x="84" y="162"/>
                    </a:lnTo>
                    <a:lnTo>
                      <a:pt x="84" y="174"/>
                    </a:lnTo>
                    <a:lnTo>
                      <a:pt x="108" y="186"/>
                    </a:lnTo>
                    <a:lnTo>
                      <a:pt x="138" y="180"/>
                    </a:lnTo>
                    <a:lnTo>
                      <a:pt x="150" y="162"/>
                    </a:lnTo>
                    <a:lnTo>
                      <a:pt x="162" y="162"/>
                    </a:lnTo>
                    <a:lnTo>
                      <a:pt x="168" y="168"/>
                    </a:lnTo>
                    <a:lnTo>
                      <a:pt x="168" y="162"/>
                    </a:lnTo>
                    <a:lnTo>
                      <a:pt x="174" y="168"/>
                    </a:lnTo>
                    <a:lnTo>
                      <a:pt x="174" y="162"/>
                    </a:lnTo>
                    <a:lnTo>
                      <a:pt x="168" y="150"/>
                    </a:lnTo>
                    <a:lnTo>
                      <a:pt x="162"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4" name="Freeform 697"/>
              <p:cNvSpPr>
                <a:spLocks/>
              </p:cNvSpPr>
              <p:nvPr/>
            </p:nvSpPr>
            <p:spPr bwMode="auto">
              <a:xfrm>
                <a:off x="3378" y="2112"/>
                <a:ext cx="12" cy="6"/>
              </a:xfrm>
              <a:custGeom>
                <a:avLst/>
                <a:gdLst>
                  <a:gd name="T0" fmla="*/ 12 w 12"/>
                  <a:gd name="T1" fmla="*/ 6 h 6"/>
                  <a:gd name="T2" fmla="*/ 12 w 12"/>
                  <a:gd name="T3" fmla="*/ 6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6"/>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5" name="Rectangle 698"/>
              <p:cNvSpPr>
                <a:spLocks noChangeArrowheads="1"/>
              </p:cNvSpPr>
              <p:nvPr/>
            </p:nvSpPr>
            <p:spPr bwMode="auto">
              <a:xfrm>
                <a:off x="3348" y="21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6" name="Freeform 699"/>
              <p:cNvSpPr>
                <a:spLocks/>
              </p:cNvSpPr>
              <p:nvPr/>
            </p:nvSpPr>
            <p:spPr bwMode="auto">
              <a:xfrm>
                <a:off x="3360" y="2112"/>
                <a:ext cx="6" cy="6"/>
              </a:xfrm>
              <a:custGeom>
                <a:avLst/>
                <a:gdLst>
                  <a:gd name="T0" fmla="*/ 0 w 6"/>
                  <a:gd name="T1" fmla="*/ 0 h 6"/>
                  <a:gd name="T2" fmla="*/ 6 w 6"/>
                  <a:gd name="T3" fmla="*/ 6 h 6"/>
                  <a:gd name="T4" fmla="*/ 0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7" name="Freeform 700"/>
              <p:cNvSpPr>
                <a:spLocks/>
              </p:cNvSpPr>
              <p:nvPr/>
            </p:nvSpPr>
            <p:spPr bwMode="auto">
              <a:xfrm>
                <a:off x="3450" y="2262"/>
                <a:ext cx="6" cy="12"/>
              </a:xfrm>
              <a:custGeom>
                <a:avLst/>
                <a:gdLst>
                  <a:gd name="T0" fmla="*/ 0 w 6"/>
                  <a:gd name="T1" fmla="*/ 0 h 12"/>
                  <a:gd name="T2" fmla="*/ 6 w 6"/>
                  <a:gd name="T3" fmla="*/ 12 h 12"/>
                  <a:gd name="T4" fmla="*/ 6 w 6"/>
                  <a:gd name="T5" fmla="*/ 12 h 12"/>
                  <a:gd name="T6" fmla="*/ 0 w 6"/>
                  <a:gd name="T7" fmla="*/ 0 h 12"/>
                </a:gdLst>
                <a:ahLst/>
                <a:cxnLst>
                  <a:cxn ang="0">
                    <a:pos x="T0" y="T1"/>
                  </a:cxn>
                  <a:cxn ang="0">
                    <a:pos x="T2" y="T3"/>
                  </a:cxn>
                  <a:cxn ang="0">
                    <a:pos x="T4" y="T5"/>
                  </a:cxn>
                  <a:cxn ang="0">
                    <a:pos x="T6" y="T7"/>
                  </a:cxn>
                </a:cxnLst>
                <a:rect l="0" t="0" r="r" b="b"/>
                <a:pathLst>
                  <a:path w="6" h="12">
                    <a:moveTo>
                      <a:pt x="0" y="0"/>
                    </a:moveTo>
                    <a:lnTo>
                      <a:pt x="6" y="12"/>
                    </a:lnTo>
                    <a:lnTo>
                      <a:pt x="6"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8" name="Freeform 701"/>
              <p:cNvSpPr>
                <a:spLocks/>
              </p:cNvSpPr>
              <p:nvPr/>
            </p:nvSpPr>
            <p:spPr bwMode="auto">
              <a:xfrm>
                <a:off x="3444" y="225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9" name="Freeform 702"/>
              <p:cNvSpPr>
                <a:spLocks/>
              </p:cNvSpPr>
              <p:nvPr/>
            </p:nvSpPr>
            <p:spPr bwMode="auto">
              <a:xfrm>
                <a:off x="3438" y="2232"/>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0" name="Freeform 703"/>
              <p:cNvSpPr>
                <a:spLocks/>
              </p:cNvSpPr>
              <p:nvPr/>
            </p:nvSpPr>
            <p:spPr bwMode="auto">
              <a:xfrm>
                <a:off x="3216" y="2118"/>
                <a:ext cx="126" cy="108"/>
              </a:xfrm>
              <a:custGeom>
                <a:avLst/>
                <a:gdLst>
                  <a:gd name="T0" fmla="*/ 18 w 126"/>
                  <a:gd name="T1" fmla="*/ 54 h 108"/>
                  <a:gd name="T2" fmla="*/ 24 w 126"/>
                  <a:gd name="T3" fmla="*/ 60 h 108"/>
                  <a:gd name="T4" fmla="*/ 24 w 126"/>
                  <a:gd name="T5" fmla="*/ 60 h 108"/>
                  <a:gd name="T6" fmla="*/ 24 w 126"/>
                  <a:gd name="T7" fmla="*/ 60 h 108"/>
                  <a:gd name="T8" fmla="*/ 12 w 126"/>
                  <a:gd name="T9" fmla="*/ 84 h 108"/>
                  <a:gd name="T10" fmla="*/ 6 w 126"/>
                  <a:gd name="T11" fmla="*/ 90 h 108"/>
                  <a:gd name="T12" fmla="*/ 0 w 126"/>
                  <a:gd name="T13" fmla="*/ 102 h 108"/>
                  <a:gd name="T14" fmla="*/ 6 w 126"/>
                  <a:gd name="T15" fmla="*/ 102 h 108"/>
                  <a:gd name="T16" fmla="*/ 6 w 126"/>
                  <a:gd name="T17" fmla="*/ 102 h 108"/>
                  <a:gd name="T18" fmla="*/ 6 w 126"/>
                  <a:gd name="T19" fmla="*/ 102 h 108"/>
                  <a:gd name="T20" fmla="*/ 18 w 126"/>
                  <a:gd name="T21" fmla="*/ 108 h 108"/>
                  <a:gd name="T22" fmla="*/ 18 w 126"/>
                  <a:gd name="T23" fmla="*/ 108 h 108"/>
                  <a:gd name="T24" fmla="*/ 66 w 126"/>
                  <a:gd name="T25" fmla="*/ 84 h 108"/>
                  <a:gd name="T26" fmla="*/ 66 w 126"/>
                  <a:gd name="T27" fmla="*/ 84 h 108"/>
                  <a:gd name="T28" fmla="*/ 108 w 126"/>
                  <a:gd name="T29" fmla="*/ 60 h 108"/>
                  <a:gd name="T30" fmla="*/ 108 w 126"/>
                  <a:gd name="T31" fmla="*/ 18 h 108"/>
                  <a:gd name="T32" fmla="*/ 120 w 126"/>
                  <a:gd name="T33" fmla="*/ 12 h 108"/>
                  <a:gd name="T34" fmla="*/ 126 w 126"/>
                  <a:gd name="T35" fmla="*/ 0 h 108"/>
                  <a:gd name="T36" fmla="*/ 126 w 126"/>
                  <a:gd name="T37" fmla="*/ 0 h 108"/>
                  <a:gd name="T38" fmla="*/ 126 w 126"/>
                  <a:gd name="T39" fmla="*/ 0 h 108"/>
                  <a:gd name="T40" fmla="*/ 126 w 126"/>
                  <a:gd name="T41" fmla="*/ 0 h 108"/>
                  <a:gd name="T42" fmla="*/ 126 w 126"/>
                  <a:gd name="T43" fmla="*/ 0 h 108"/>
                  <a:gd name="T44" fmla="*/ 102 w 126"/>
                  <a:gd name="T45" fmla="*/ 0 h 108"/>
                  <a:gd name="T46" fmla="*/ 72 w 126"/>
                  <a:gd name="T47" fmla="*/ 12 h 108"/>
                  <a:gd name="T48" fmla="*/ 54 w 126"/>
                  <a:gd name="T49" fmla="*/ 6 h 108"/>
                  <a:gd name="T50" fmla="*/ 42 w 126"/>
                  <a:gd name="T51" fmla="*/ 12 h 108"/>
                  <a:gd name="T52" fmla="*/ 24 w 126"/>
                  <a:gd name="T53" fmla="*/ 6 h 108"/>
                  <a:gd name="T54" fmla="*/ 24 w 126"/>
                  <a:gd name="T55" fmla="*/ 18 h 108"/>
                  <a:gd name="T56" fmla="*/ 18 w 126"/>
                  <a:gd name="T57" fmla="*/ 30 h 108"/>
                  <a:gd name="T58" fmla="*/ 12 w 126"/>
                  <a:gd name="T59" fmla="*/ 24 h 108"/>
                  <a:gd name="T60" fmla="*/ 12 w 126"/>
                  <a:gd name="T61" fmla="*/ 54 h 108"/>
                  <a:gd name="T62" fmla="*/ 12 w 126"/>
                  <a:gd name="T63" fmla="*/ 54 h 108"/>
                  <a:gd name="T64" fmla="*/ 12 w 126"/>
                  <a:gd name="T65" fmla="*/ 54 h 108"/>
                  <a:gd name="T66" fmla="*/ 18 w 126"/>
                  <a:gd name="T6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08">
                    <a:moveTo>
                      <a:pt x="18" y="54"/>
                    </a:moveTo>
                    <a:lnTo>
                      <a:pt x="24" y="60"/>
                    </a:lnTo>
                    <a:lnTo>
                      <a:pt x="24" y="60"/>
                    </a:lnTo>
                    <a:lnTo>
                      <a:pt x="24" y="60"/>
                    </a:lnTo>
                    <a:lnTo>
                      <a:pt x="12" y="84"/>
                    </a:lnTo>
                    <a:lnTo>
                      <a:pt x="6" y="90"/>
                    </a:lnTo>
                    <a:lnTo>
                      <a:pt x="0" y="102"/>
                    </a:lnTo>
                    <a:lnTo>
                      <a:pt x="6" y="102"/>
                    </a:lnTo>
                    <a:lnTo>
                      <a:pt x="6" y="102"/>
                    </a:lnTo>
                    <a:lnTo>
                      <a:pt x="6" y="102"/>
                    </a:lnTo>
                    <a:lnTo>
                      <a:pt x="18" y="108"/>
                    </a:lnTo>
                    <a:lnTo>
                      <a:pt x="18" y="108"/>
                    </a:lnTo>
                    <a:lnTo>
                      <a:pt x="66" y="84"/>
                    </a:lnTo>
                    <a:lnTo>
                      <a:pt x="66" y="84"/>
                    </a:lnTo>
                    <a:lnTo>
                      <a:pt x="108" y="60"/>
                    </a:lnTo>
                    <a:lnTo>
                      <a:pt x="108" y="18"/>
                    </a:lnTo>
                    <a:lnTo>
                      <a:pt x="120" y="12"/>
                    </a:lnTo>
                    <a:lnTo>
                      <a:pt x="126" y="0"/>
                    </a:lnTo>
                    <a:lnTo>
                      <a:pt x="126" y="0"/>
                    </a:lnTo>
                    <a:lnTo>
                      <a:pt x="126" y="0"/>
                    </a:lnTo>
                    <a:lnTo>
                      <a:pt x="126" y="0"/>
                    </a:lnTo>
                    <a:lnTo>
                      <a:pt x="126" y="0"/>
                    </a:lnTo>
                    <a:lnTo>
                      <a:pt x="102" y="0"/>
                    </a:lnTo>
                    <a:lnTo>
                      <a:pt x="72" y="12"/>
                    </a:lnTo>
                    <a:lnTo>
                      <a:pt x="54" y="6"/>
                    </a:lnTo>
                    <a:lnTo>
                      <a:pt x="42" y="12"/>
                    </a:lnTo>
                    <a:lnTo>
                      <a:pt x="24" y="6"/>
                    </a:lnTo>
                    <a:lnTo>
                      <a:pt x="24" y="18"/>
                    </a:lnTo>
                    <a:lnTo>
                      <a:pt x="18" y="30"/>
                    </a:lnTo>
                    <a:lnTo>
                      <a:pt x="12" y="24"/>
                    </a:lnTo>
                    <a:lnTo>
                      <a:pt x="12" y="54"/>
                    </a:lnTo>
                    <a:lnTo>
                      <a:pt x="12" y="54"/>
                    </a:lnTo>
                    <a:lnTo>
                      <a:pt x="12" y="54"/>
                    </a:lnTo>
                    <a:lnTo>
                      <a:pt x="1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1" name="Rectangle 704"/>
              <p:cNvSpPr>
                <a:spLocks noChangeArrowheads="1"/>
              </p:cNvSpPr>
              <p:nvPr/>
            </p:nvSpPr>
            <p:spPr bwMode="auto">
              <a:xfrm>
                <a:off x="3342" y="21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2" name="Freeform 705"/>
              <p:cNvSpPr>
                <a:spLocks/>
              </p:cNvSpPr>
              <p:nvPr/>
            </p:nvSpPr>
            <p:spPr bwMode="auto">
              <a:xfrm>
                <a:off x="3240" y="2124"/>
                <a:ext cx="48" cy="6"/>
              </a:xfrm>
              <a:custGeom>
                <a:avLst/>
                <a:gdLst>
                  <a:gd name="T0" fmla="*/ 18 w 48"/>
                  <a:gd name="T1" fmla="*/ 6 h 6"/>
                  <a:gd name="T2" fmla="*/ 0 w 48"/>
                  <a:gd name="T3" fmla="*/ 0 h 6"/>
                  <a:gd name="T4" fmla="*/ 0 w 48"/>
                  <a:gd name="T5" fmla="*/ 0 h 6"/>
                  <a:gd name="T6" fmla="*/ 18 w 48"/>
                  <a:gd name="T7" fmla="*/ 6 h 6"/>
                  <a:gd name="T8" fmla="*/ 30 w 48"/>
                  <a:gd name="T9" fmla="*/ 0 h 6"/>
                  <a:gd name="T10" fmla="*/ 48 w 48"/>
                  <a:gd name="T11" fmla="*/ 6 h 6"/>
                  <a:gd name="T12" fmla="*/ 30 w 48"/>
                  <a:gd name="T13" fmla="*/ 0 h 6"/>
                  <a:gd name="T14" fmla="*/ 18 w 48"/>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
                    <a:moveTo>
                      <a:pt x="18" y="6"/>
                    </a:moveTo>
                    <a:lnTo>
                      <a:pt x="0" y="0"/>
                    </a:lnTo>
                    <a:lnTo>
                      <a:pt x="0" y="0"/>
                    </a:lnTo>
                    <a:lnTo>
                      <a:pt x="18" y="6"/>
                    </a:lnTo>
                    <a:lnTo>
                      <a:pt x="30" y="0"/>
                    </a:lnTo>
                    <a:lnTo>
                      <a:pt x="48" y="6"/>
                    </a:lnTo>
                    <a:lnTo>
                      <a:pt x="30"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3" name="Freeform 706"/>
              <p:cNvSpPr>
                <a:spLocks/>
              </p:cNvSpPr>
              <p:nvPr/>
            </p:nvSpPr>
            <p:spPr bwMode="auto">
              <a:xfrm>
                <a:off x="3288" y="2118"/>
                <a:ext cx="54" cy="12"/>
              </a:xfrm>
              <a:custGeom>
                <a:avLst/>
                <a:gdLst>
                  <a:gd name="T0" fmla="*/ 0 w 54"/>
                  <a:gd name="T1" fmla="*/ 12 h 12"/>
                  <a:gd name="T2" fmla="*/ 30 w 54"/>
                  <a:gd name="T3" fmla="*/ 0 h 12"/>
                  <a:gd name="T4" fmla="*/ 54 w 54"/>
                  <a:gd name="T5" fmla="*/ 0 h 12"/>
                  <a:gd name="T6" fmla="*/ 30 w 54"/>
                  <a:gd name="T7" fmla="*/ 0 h 12"/>
                  <a:gd name="T8" fmla="*/ 0 w 54"/>
                  <a:gd name="T9" fmla="*/ 12 h 12"/>
                </a:gdLst>
                <a:ahLst/>
                <a:cxnLst>
                  <a:cxn ang="0">
                    <a:pos x="T0" y="T1"/>
                  </a:cxn>
                  <a:cxn ang="0">
                    <a:pos x="T2" y="T3"/>
                  </a:cxn>
                  <a:cxn ang="0">
                    <a:pos x="T4" y="T5"/>
                  </a:cxn>
                  <a:cxn ang="0">
                    <a:pos x="T6" y="T7"/>
                  </a:cxn>
                  <a:cxn ang="0">
                    <a:pos x="T8" y="T9"/>
                  </a:cxn>
                </a:cxnLst>
                <a:rect l="0" t="0" r="r" b="b"/>
                <a:pathLst>
                  <a:path w="54" h="12">
                    <a:moveTo>
                      <a:pt x="0" y="12"/>
                    </a:moveTo>
                    <a:lnTo>
                      <a:pt x="30" y="0"/>
                    </a:lnTo>
                    <a:lnTo>
                      <a:pt x="54" y="0"/>
                    </a:lnTo>
                    <a:lnTo>
                      <a:pt x="3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4" name="Rectangle 707"/>
              <p:cNvSpPr>
                <a:spLocks noChangeArrowheads="1"/>
              </p:cNvSpPr>
              <p:nvPr/>
            </p:nvSpPr>
            <p:spPr bwMode="auto">
              <a:xfrm>
                <a:off x="3282" y="22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5" name="Freeform 708"/>
              <p:cNvSpPr>
                <a:spLocks/>
              </p:cNvSpPr>
              <p:nvPr/>
            </p:nvSpPr>
            <p:spPr bwMode="auto">
              <a:xfrm>
                <a:off x="3282" y="2136"/>
                <a:ext cx="42" cy="66"/>
              </a:xfrm>
              <a:custGeom>
                <a:avLst/>
                <a:gdLst>
                  <a:gd name="T0" fmla="*/ 0 w 42"/>
                  <a:gd name="T1" fmla="*/ 66 h 66"/>
                  <a:gd name="T2" fmla="*/ 42 w 42"/>
                  <a:gd name="T3" fmla="*/ 42 h 66"/>
                  <a:gd name="T4" fmla="*/ 42 w 42"/>
                  <a:gd name="T5" fmla="*/ 0 h 66"/>
                  <a:gd name="T6" fmla="*/ 42 w 42"/>
                  <a:gd name="T7" fmla="*/ 42 h 66"/>
                  <a:gd name="T8" fmla="*/ 0 w 42"/>
                  <a:gd name="T9" fmla="*/ 66 h 66"/>
                </a:gdLst>
                <a:ahLst/>
                <a:cxnLst>
                  <a:cxn ang="0">
                    <a:pos x="T0" y="T1"/>
                  </a:cxn>
                  <a:cxn ang="0">
                    <a:pos x="T2" y="T3"/>
                  </a:cxn>
                  <a:cxn ang="0">
                    <a:pos x="T4" y="T5"/>
                  </a:cxn>
                  <a:cxn ang="0">
                    <a:pos x="T6" y="T7"/>
                  </a:cxn>
                  <a:cxn ang="0">
                    <a:pos x="T8" y="T9"/>
                  </a:cxn>
                </a:cxnLst>
                <a:rect l="0" t="0" r="r" b="b"/>
                <a:pathLst>
                  <a:path w="42" h="66">
                    <a:moveTo>
                      <a:pt x="0" y="66"/>
                    </a:moveTo>
                    <a:lnTo>
                      <a:pt x="42" y="42"/>
                    </a:lnTo>
                    <a:lnTo>
                      <a:pt x="42" y="0"/>
                    </a:lnTo>
                    <a:lnTo>
                      <a:pt x="42" y="42"/>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6" name="Freeform 709"/>
              <p:cNvSpPr>
                <a:spLocks/>
              </p:cNvSpPr>
              <p:nvPr/>
            </p:nvSpPr>
            <p:spPr bwMode="auto">
              <a:xfrm>
                <a:off x="3324" y="2118"/>
                <a:ext cx="18" cy="18"/>
              </a:xfrm>
              <a:custGeom>
                <a:avLst/>
                <a:gdLst>
                  <a:gd name="T0" fmla="*/ 12 w 18"/>
                  <a:gd name="T1" fmla="*/ 12 h 18"/>
                  <a:gd name="T2" fmla="*/ 0 w 18"/>
                  <a:gd name="T3" fmla="*/ 18 h 18"/>
                  <a:gd name="T4" fmla="*/ 12 w 18"/>
                  <a:gd name="T5" fmla="*/ 12 h 18"/>
                  <a:gd name="T6" fmla="*/ 18 w 18"/>
                  <a:gd name="T7" fmla="*/ 0 h 18"/>
                  <a:gd name="T8" fmla="*/ 18 w 18"/>
                  <a:gd name="T9" fmla="*/ 0 h 18"/>
                  <a:gd name="T10" fmla="*/ 12 w 18"/>
                  <a:gd name="T11" fmla="*/ 12 h 18"/>
                </a:gdLst>
                <a:ahLst/>
                <a:cxnLst>
                  <a:cxn ang="0">
                    <a:pos x="T0" y="T1"/>
                  </a:cxn>
                  <a:cxn ang="0">
                    <a:pos x="T2" y="T3"/>
                  </a:cxn>
                  <a:cxn ang="0">
                    <a:pos x="T4" y="T5"/>
                  </a:cxn>
                  <a:cxn ang="0">
                    <a:pos x="T6" y="T7"/>
                  </a:cxn>
                  <a:cxn ang="0">
                    <a:pos x="T8" y="T9"/>
                  </a:cxn>
                  <a:cxn ang="0">
                    <a:pos x="T10" y="T11"/>
                  </a:cxn>
                </a:cxnLst>
                <a:rect l="0" t="0" r="r" b="b"/>
                <a:pathLst>
                  <a:path w="18" h="18">
                    <a:moveTo>
                      <a:pt x="12" y="12"/>
                    </a:moveTo>
                    <a:lnTo>
                      <a:pt x="0" y="18"/>
                    </a:lnTo>
                    <a:lnTo>
                      <a:pt x="12" y="12"/>
                    </a:lnTo>
                    <a:lnTo>
                      <a:pt x="18" y="0"/>
                    </a:lnTo>
                    <a:lnTo>
                      <a:pt x="18"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7" name="Freeform 710"/>
              <p:cNvSpPr>
                <a:spLocks/>
              </p:cNvSpPr>
              <p:nvPr/>
            </p:nvSpPr>
            <p:spPr bwMode="auto">
              <a:xfrm>
                <a:off x="3204" y="2202"/>
                <a:ext cx="84" cy="96"/>
              </a:xfrm>
              <a:custGeom>
                <a:avLst/>
                <a:gdLst>
                  <a:gd name="T0" fmla="*/ 42 w 84"/>
                  <a:gd name="T1" fmla="*/ 78 h 96"/>
                  <a:gd name="T2" fmla="*/ 48 w 84"/>
                  <a:gd name="T3" fmla="*/ 78 h 96"/>
                  <a:gd name="T4" fmla="*/ 60 w 84"/>
                  <a:gd name="T5" fmla="*/ 60 h 96"/>
                  <a:gd name="T6" fmla="*/ 42 w 84"/>
                  <a:gd name="T7" fmla="*/ 42 h 96"/>
                  <a:gd name="T8" fmla="*/ 42 w 84"/>
                  <a:gd name="T9" fmla="*/ 42 h 96"/>
                  <a:gd name="T10" fmla="*/ 42 w 84"/>
                  <a:gd name="T11" fmla="*/ 42 h 96"/>
                  <a:gd name="T12" fmla="*/ 78 w 84"/>
                  <a:gd name="T13" fmla="*/ 36 h 96"/>
                  <a:gd name="T14" fmla="*/ 84 w 84"/>
                  <a:gd name="T15" fmla="*/ 30 h 96"/>
                  <a:gd name="T16" fmla="*/ 78 w 84"/>
                  <a:gd name="T17" fmla="*/ 0 h 96"/>
                  <a:gd name="T18" fmla="*/ 78 w 84"/>
                  <a:gd name="T19" fmla="*/ 0 h 96"/>
                  <a:gd name="T20" fmla="*/ 78 w 84"/>
                  <a:gd name="T21" fmla="*/ 0 h 96"/>
                  <a:gd name="T22" fmla="*/ 30 w 84"/>
                  <a:gd name="T23" fmla="*/ 24 h 96"/>
                  <a:gd name="T24" fmla="*/ 30 w 84"/>
                  <a:gd name="T25" fmla="*/ 24 h 96"/>
                  <a:gd name="T26" fmla="*/ 30 w 84"/>
                  <a:gd name="T27" fmla="*/ 24 h 96"/>
                  <a:gd name="T28" fmla="*/ 30 w 84"/>
                  <a:gd name="T29" fmla="*/ 24 h 96"/>
                  <a:gd name="T30" fmla="*/ 18 w 84"/>
                  <a:gd name="T31" fmla="*/ 18 h 96"/>
                  <a:gd name="T32" fmla="*/ 12 w 84"/>
                  <a:gd name="T33" fmla="*/ 18 h 96"/>
                  <a:gd name="T34" fmla="*/ 12 w 84"/>
                  <a:gd name="T35" fmla="*/ 18 h 96"/>
                  <a:gd name="T36" fmla="*/ 12 w 84"/>
                  <a:gd name="T37" fmla="*/ 54 h 96"/>
                  <a:gd name="T38" fmla="*/ 12 w 84"/>
                  <a:gd name="T39" fmla="*/ 54 h 96"/>
                  <a:gd name="T40" fmla="*/ 6 w 84"/>
                  <a:gd name="T41" fmla="*/ 60 h 96"/>
                  <a:gd name="T42" fmla="*/ 6 w 84"/>
                  <a:gd name="T43" fmla="*/ 84 h 96"/>
                  <a:gd name="T44" fmla="*/ 0 w 84"/>
                  <a:gd name="T45" fmla="*/ 90 h 96"/>
                  <a:gd name="T46" fmla="*/ 0 w 84"/>
                  <a:gd name="T47" fmla="*/ 90 h 96"/>
                  <a:gd name="T48" fmla="*/ 0 w 84"/>
                  <a:gd name="T49" fmla="*/ 90 h 96"/>
                  <a:gd name="T50" fmla="*/ 24 w 84"/>
                  <a:gd name="T51" fmla="*/ 96 h 96"/>
                  <a:gd name="T52" fmla="*/ 36 w 84"/>
                  <a:gd name="T53" fmla="*/ 78 h 96"/>
                  <a:gd name="T54" fmla="*/ 42 w 84"/>
                  <a:gd name="T55"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78"/>
                    </a:moveTo>
                    <a:lnTo>
                      <a:pt x="48" y="78"/>
                    </a:lnTo>
                    <a:lnTo>
                      <a:pt x="60" y="60"/>
                    </a:lnTo>
                    <a:lnTo>
                      <a:pt x="42" y="42"/>
                    </a:lnTo>
                    <a:lnTo>
                      <a:pt x="42" y="42"/>
                    </a:lnTo>
                    <a:lnTo>
                      <a:pt x="42" y="42"/>
                    </a:lnTo>
                    <a:lnTo>
                      <a:pt x="78" y="36"/>
                    </a:lnTo>
                    <a:lnTo>
                      <a:pt x="84" y="30"/>
                    </a:lnTo>
                    <a:lnTo>
                      <a:pt x="78" y="0"/>
                    </a:lnTo>
                    <a:lnTo>
                      <a:pt x="78" y="0"/>
                    </a:lnTo>
                    <a:lnTo>
                      <a:pt x="78" y="0"/>
                    </a:lnTo>
                    <a:lnTo>
                      <a:pt x="30" y="24"/>
                    </a:lnTo>
                    <a:lnTo>
                      <a:pt x="30" y="24"/>
                    </a:lnTo>
                    <a:lnTo>
                      <a:pt x="30" y="24"/>
                    </a:lnTo>
                    <a:lnTo>
                      <a:pt x="30" y="24"/>
                    </a:lnTo>
                    <a:lnTo>
                      <a:pt x="18" y="18"/>
                    </a:lnTo>
                    <a:lnTo>
                      <a:pt x="12" y="18"/>
                    </a:lnTo>
                    <a:lnTo>
                      <a:pt x="12" y="18"/>
                    </a:lnTo>
                    <a:lnTo>
                      <a:pt x="12" y="54"/>
                    </a:lnTo>
                    <a:lnTo>
                      <a:pt x="12" y="54"/>
                    </a:lnTo>
                    <a:lnTo>
                      <a:pt x="6" y="60"/>
                    </a:lnTo>
                    <a:lnTo>
                      <a:pt x="6" y="84"/>
                    </a:lnTo>
                    <a:lnTo>
                      <a:pt x="0" y="90"/>
                    </a:lnTo>
                    <a:lnTo>
                      <a:pt x="0" y="90"/>
                    </a:lnTo>
                    <a:lnTo>
                      <a:pt x="0" y="90"/>
                    </a:lnTo>
                    <a:lnTo>
                      <a:pt x="24" y="96"/>
                    </a:lnTo>
                    <a:lnTo>
                      <a:pt x="36" y="78"/>
                    </a:lnTo>
                    <a:lnTo>
                      <a:pt x="42"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8" name="Rectangle 711"/>
              <p:cNvSpPr>
                <a:spLocks noChangeArrowheads="1"/>
              </p:cNvSpPr>
              <p:nvPr/>
            </p:nvSpPr>
            <p:spPr bwMode="auto">
              <a:xfrm>
                <a:off x="3282" y="22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9" name="Freeform 712"/>
              <p:cNvSpPr>
                <a:spLocks/>
              </p:cNvSpPr>
              <p:nvPr/>
            </p:nvSpPr>
            <p:spPr bwMode="auto">
              <a:xfrm>
                <a:off x="3234" y="2202"/>
                <a:ext cx="48" cy="24"/>
              </a:xfrm>
              <a:custGeom>
                <a:avLst/>
                <a:gdLst>
                  <a:gd name="T0" fmla="*/ 48 w 48"/>
                  <a:gd name="T1" fmla="*/ 0 h 24"/>
                  <a:gd name="T2" fmla="*/ 0 w 48"/>
                  <a:gd name="T3" fmla="*/ 24 h 24"/>
                  <a:gd name="T4" fmla="*/ 0 w 48"/>
                  <a:gd name="T5" fmla="*/ 24 h 24"/>
                  <a:gd name="T6" fmla="*/ 48 w 48"/>
                  <a:gd name="T7" fmla="*/ 0 h 24"/>
                  <a:gd name="T8" fmla="*/ 48 w 48"/>
                  <a:gd name="T9" fmla="*/ 0 h 24"/>
                  <a:gd name="T10" fmla="*/ 48 w 48"/>
                  <a:gd name="T11" fmla="*/ 0 h 24"/>
                  <a:gd name="T12" fmla="*/ 48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8" y="0"/>
                    </a:moveTo>
                    <a:lnTo>
                      <a:pt x="0" y="24"/>
                    </a:lnTo>
                    <a:lnTo>
                      <a:pt x="0" y="24"/>
                    </a:lnTo>
                    <a:lnTo>
                      <a:pt x="48" y="0"/>
                    </a:lnTo>
                    <a:lnTo>
                      <a:pt x="48" y="0"/>
                    </a:lnTo>
                    <a:lnTo>
                      <a:pt x="48"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0" name="Freeform 713"/>
              <p:cNvSpPr>
                <a:spLocks/>
              </p:cNvSpPr>
              <p:nvPr/>
            </p:nvSpPr>
            <p:spPr bwMode="auto">
              <a:xfrm>
                <a:off x="3222" y="2220"/>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1" name="Rectangle 714"/>
              <p:cNvSpPr>
                <a:spLocks noChangeArrowheads="1"/>
              </p:cNvSpPr>
              <p:nvPr/>
            </p:nvSpPr>
            <p:spPr bwMode="auto">
              <a:xfrm>
                <a:off x="3282" y="22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2" name="Freeform 715"/>
              <p:cNvSpPr>
                <a:spLocks/>
              </p:cNvSpPr>
              <p:nvPr/>
            </p:nvSpPr>
            <p:spPr bwMode="auto">
              <a:xfrm>
                <a:off x="3192" y="2172"/>
                <a:ext cx="48" cy="120"/>
              </a:xfrm>
              <a:custGeom>
                <a:avLst/>
                <a:gdLst>
                  <a:gd name="T0" fmla="*/ 18 w 48"/>
                  <a:gd name="T1" fmla="*/ 114 h 120"/>
                  <a:gd name="T2" fmla="*/ 18 w 48"/>
                  <a:gd name="T3" fmla="*/ 90 h 120"/>
                  <a:gd name="T4" fmla="*/ 24 w 48"/>
                  <a:gd name="T5" fmla="*/ 84 h 120"/>
                  <a:gd name="T6" fmla="*/ 24 w 48"/>
                  <a:gd name="T7" fmla="*/ 84 h 120"/>
                  <a:gd name="T8" fmla="*/ 24 w 48"/>
                  <a:gd name="T9" fmla="*/ 48 h 120"/>
                  <a:gd name="T10" fmla="*/ 24 w 48"/>
                  <a:gd name="T11" fmla="*/ 48 h 120"/>
                  <a:gd name="T12" fmla="*/ 24 w 48"/>
                  <a:gd name="T13" fmla="*/ 48 h 120"/>
                  <a:gd name="T14" fmla="*/ 24 w 48"/>
                  <a:gd name="T15" fmla="*/ 48 h 120"/>
                  <a:gd name="T16" fmla="*/ 24 w 48"/>
                  <a:gd name="T17" fmla="*/ 48 h 120"/>
                  <a:gd name="T18" fmla="*/ 30 w 48"/>
                  <a:gd name="T19" fmla="*/ 36 h 120"/>
                  <a:gd name="T20" fmla="*/ 36 w 48"/>
                  <a:gd name="T21" fmla="*/ 30 h 120"/>
                  <a:gd name="T22" fmla="*/ 48 w 48"/>
                  <a:gd name="T23" fmla="*/ 6 h 120"/>
                  <a:gd name="T24" fmla="*/ 42 w 48"/>
                  <a:gd name="T25" fmla="*/ 0 h 120"/>
                  <a:gd name="T26" fmla="*/ 36 w 48"/>
                  <a:gd name="T27" fmla="*/ 0 h 120"/>
                  <a:gd name="T28" fmla="*/ 36 w 48"/>
                  <a:gd name="T29" fmla="*/ 6 h 120"/>
                  <a:gd name="T30" fmla="*/ 18 w 48"/>
                  <a:gd name="T31" fmla="*/ 36 h 120"/>
                  <a:gd name="T32" fmla="*/ 6 w 48"/>
                  <a:gd name="T33" fmla="*/ 72 h 120"/>
                  <a:gd name="T34" fmla="*/ 0 w 48"/>
                  <a:gd name="T35" fmla="*/ 78 h 120"/>
                  <a:gd name="T36" fmla="*/ 12 w 48"/>
                  <a:gd name="T37" fmla="*/ 120 h 120"/>
                  <a:gd name="T38" fmla="*/ 12 w 48"/>
                  <a:gd name="T39" fmla="*/ 120 h 120"/>
                  <a:gd name="T40" fmla="*/ 12 w 48"/>
                  <a:gd name="T41" fmla="*/ 120 h 120"/>
                  <a:gd name="T42" fmla="*/ 18 w 48"/>
                  <a:gd name="T4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120">
                    <a:moveTo>
                      <a:pt x="18" y="114"/>
                    </a:moveTo>
                    <a:lnTo>
                      <a:pt x="18" y="90"/>
                    </a:lnTo>
                    <a:lnTo>
                      <a:pt x="24" y="84"/>
                    </a:lnTo>
                    <a:lnTo>
                      <a:pt x="24" y="84"/>
                    </a:lnTo>
                    <a:lnTo>
                      <a:pt x="24" y="48"/>
                    </a:lnTo>
                    <a:lnTo>
                      <a:pt x="24" y="48"/>
                    </a:lnTo>
                    <a:lnTo>
                      <a:pt x="24" y="48"/>
                    </a:lnTo>
                    <a:lnTo>
                      <a:pt x="24" y="48"/>
                    </a:lnTo>
                    <a:lnTo>
                      <a:pt x="24" y="48"/>
                    </a:lnTo>
                    <a:lnTo>
                      <a:pt x="30" y="36"/>
                    </a:lnTo>
                    <a:lnTo>
                      <a:pt x="36" y="30"/>
                    </a:lnTo>
                    <a:lnTo>
                      <a:pt x="48" y="6"/>
                    </a:lnTo>
                    <a:lnTo>
                      <a:pt x="42" y="0"/>
                    </a:lnTo>
                    <a:lnTo>
                      <a:pt x="36" y="0"/>
                    </a:lnTo>
                    <a:lnTo>
                      <a:pt x="36" y="6"/>
                    </a:lnTo>
                    <a:lnTo>
                      <a:pt x="18" y="36"/>
                    </a:lnTo>
                    <a:lnTo>
                      <a:pt x="6" y="72"/>
                    </a:lnTo>
                    <a:lnTo>
                      <a:pt x="0" y="78"/>
                    </a:lnTo>
                    <a:lnTo>
                      <a:pt x="12" y="120"/>
                    </a:lnTo>
                    <a:lnTo>
                      <a:pt x="12" y="120"/>
                    </a:lnTo>
                    <a:lnTo>
                      <a:pt x="12" y="120"/>
                    </a:lnTo>
                    <a:lnTo>
                      <a:pt x="18"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3" name="Freeform 716"/>
              <p:cNvSpPr>
                <a:spLocks/>
              </p:cNvSpPr>
              <p:nvPr/>
            </p:nvSpPr>
            <p:spPr bwMode="auto">
              <a:xfrm>
                <a:off x="3228" y="2178"/>
                <a:ext cx="12" cy="24"/>
              </a:xfrm>
              <a:custGeom>
                <a:avLst/>
                <a:gdLst>
                  <a:gd name="T0" fmla="*/ 12 w 12"/>
                  <a:gd name="T1" fmla="*/ 0 h 24"/>
                  <a:gd name="T2" fmla="*/ 0 w 12"/>
                  <a:gd name="T3" fmla="*/ 24 h 24"/>
                  <a:gd name="T4" fmla="*/ 12 w 12"/>
                  <a:gd name="T5" fmla="*/ 0 h 24"/>
                  <a:gd name="T6" fmla="*/ 12 w 12"/>
                  <a:gd name="T7" fmla="*/ 0 h 24"/>
                </a:gdLst>
                <a:ahLst/>
                <a:cxnLst>
                  <a:cxn ang="0">
                    <a:pos x="T0" y="T1"/>
                  </a:cxn>
                  <a:cxn ang="0">
                    <a:pos x="T2" y="T3"/>
                  </a:cxn>
                  <a:cxn ang="0">
                    <a:pos x="T4" y="T5"/>
                  </a:cxn>
                  <a:cxn ang="0">
                    <a:pos x="T6" y="T7"/>
                  </a:cxn>
                </a:cxnLst>
                <a:rect l="0" t="0" r="r" b="b"/>
                <a:pathLst>
                  <a:path w="12" h="24">
                    <a:moveTo>
                      <a:pt x="12" y="0"/>
                    </a:moveTo>
                    <a:lnTo>
                      <a:pt x="0" y="24"/>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4" name="Freeform 717"/>
              <p:cNvSpPr>
                <a:spLocks/>
              </p:cNvSpPr>
              <p:nvPr/>
            </p:nvSpPr>
            <p:spPr bwMode="auto">
              <a:xfrm>
                <a:off x="3228" y="2172"/>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5" name="Freeform 718"/>
              <p:cNvSpPr>
                <a:spLocks/>
              </p:cNvSpPr>
              <p:nvPr/>
            </p:nvSpPr>
            <p:spPr bwMode="auto">
              <a:xfrm>
                <a:off x="3216" y="2208"/>
                <a:ext cx="6" cy="12"/>
              </a:xfrm>
              <a:custGeom>
                <a:avLst/>
                <a:gdLst>
                  <a:gd name="T0" fmla="*/ 0 w 6"/>
                  <a:gd name="T1" fmla="*/ 12 h 12"/>
                  <a:gd name="T2" fmla="*/ 0 w 6"/>
                  <a:gd name="T3" fmla="*/ 12 h 12"/>
                  <a:gd name="T4" fmla="*/ 6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0" y="12"/>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6" name="Freeform 719"/>
              <p:cNvSpPr>
                <a:spLocks/>
              </p:cNvSpPr>
              <p:nvPr/>
            </p:nvSpPr>
            <p:spPr bwMode="auto">
              <a:xfrm>
                <a:off x="3204" y="2286"/>
                <a:ext cx="6" cy="6"/>
              </a:xfrm>
              <a:custGeom>
                <a:avLst/>
                <a:gdLst>
                  <a:gd name="T0" fmla="*/ 6 w 6"/>
                  <a:gd name="T1" fmla="*/ 0 h 6"/>
                  <a:gd name="T2" fmla="*/ 0 w 6"/>
                  <a:gd name="T3" fmla="*/ 6 h 6"/>
                  <a:gd name="T4" fmla="*/ 0 w 6"/>
                  <a:gd name="T5" fmla="*/ 6 h 6"/>
                  <a:gd name="T6" fmla="*/ 0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0" y="6"/>
                    </a:ln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7" name="Freeform 720"/>
              <p:cNvSpPr>
                <a:spLocks/>
              </p:cNvSpPr>
              <p:nvPr/>
            </p:nvSpPr>
            <p:spPr bwMode="auto">
              <a:xfrm>
                <a:off x="3210" y="2256"/>
                <a:ext cx="6" cy="30"/>
              </a:xfrm>
              <a:custGeom>
                <a:avLst/>
                <a:gdLst>
                  <a:gd name="T0" fmla="*/ 0 w 6"/>
                  <a:gd name="T1" fmla="*/ 30 h 30"/>
                  <a:gd name="T2" fmla="*/ 0 w 6"/>
                  <a:gd name="T3" fmla="*/ 6 h 30"/>
                  <a:gd name="T4" fmla="*/ 6 w 6"/>
                  <a:gd name="T5" fmla="*/ 0 h 30"/>
                  <a:gd name="T6" fmla="*/ 0 w 6"/>
                  <a:gd name="T7" fmla="*/ 6 h 30"/>
                  <a:gd name="T8" fmla="*/ 0 w 6"/>
                  <a:gd name="T9" fmla="*/ 30 h 30"/>
                </a:gdLst>
                <a:ahLst/>
                <a:cxnLst>
                  <a:cxn ang="0">
                    <a:pos x="T0" y="T1"/>
                  </a:cxn>
                  <a:cxn ang="0">
                    <a:pos x="T2" y="T3"/>
                  </a:cxn>
                  <a:cxn ang="0">
                    <a:pos x="T4" y="T5"/>
                  </a:cxn>
                  <a:cxn ang="0">
                    <a:pos x="T6" y="T7"/>
                  </a:cxn>
                  <a:cxn ang="0">
                    <a:pos x="T8" y="T9"/>
                  </a:cxn>
                </a:cxnLst>
                <a:rect l="0" t="0" r="r" b="b"/>
                <a:pathLst>
                  <a:path w="6" h="30">
                    <a:moveTo>
                      <a:pt x="0" y="30"/>
                    </a:moveTo>
                    <a:lnTo>
                      <a:pt x="0" y="6"/>
                    </a:lnTo>
                    <a:lnTo>
                      <a:pt x="6" y="0"/>
                    </a:lnTo>
                    <a:lnTo>
                      <a:pt x="0"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8" name="Rectangle 721"/>
              <p:cNvSpPr>
                <a:spLocks noChangeArrowheads="1"/>
              </p:cNvSpPr>
              <p:nvPr/>
            </p:nvSpPr>
            <p:spPr bwMode="auto">
              <a:xfrm>
                <a:off x="3216" y="222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9" name="Freeform 722"/>
              <p:cNvSpPr>
                <a:spLocks/>
              </p:cNvSpPr>
              <p:nvPr/>
            </p:nvSpPr>
            <p:spPr bwMode="auto">
              <a:xfrm>
                <a:off x="3198" y="2226"/>
                <a:ext cx="390" cy="330"/>
              </a:xfrm>
              <a:custGeom>
                <a:avLst/>
                <a:gdLst>
                  <a:gd name="T0" fmla="*/ 222 w 390"/>
                  <a:gd name="T1" fmla="*/ 66 h 330"/>
                  <a:gd name="T2" fmla="*/ 168 w 390"/>
                  <a:gd name="T3" fmla="*/ 60 h 330"/>
                  <a:gd name="T4" fmla="*/ 168 w 390"/>
                  <a:gd name="T5" fmla="*/ 42 h 330"/>
                  <a:gd name="T6" fmla="*/ 162 w 390"/>
                  <a:gd name="T7" fmla="*/ 48 h 330"/>
                  <a:gd name="T8" fmla="*/ 156 w 390"/>
                  <a:gd name="T9" fmla="*/ 36 h 330"/>
                  <a:gd name="T10" fmla="*/ 132 w 390"/>
                  <a:gd name="T11" fmla="*/ 24 h 330"/>
                  <a:gd name="T12" fmla="*/ 90 w 390"/>
                  <a:gd name="T13" fmla="*/ 0 h 330"/>
                  <a:gd name="T14" fmla="*/ 48 w 390"/>
                  <a:gd name="T15" fmla="*/ 18 h 330"/>
                  <a:gd name="T16" fmla="*/ 54 w 390"/>
                  <a:gd name="T17" fmla="*/ 54 h 330"/>
                  <a:gd name="T18" fmla="*/ 42 w 390"/>
                  <a:gd name="T19" fmla="*/ 54 h 330"/>
                  <a:gd name="T20" fmla="*/ 6 w 390"/>
                  <a:gd name="T21" fmla="*/ 66 h 330"/>
                  <a:gd name="T22" fmla="*/ 0 w 390"/>
                  <a:gd name="T23" fmla="*/ 90 h 330"/>
                  <a:gd name="T24" fmla="*/ 48 w 390"/>
                  <a:gd name="T25" fmla="*/ 144 h 330"/>
                  <a:gd name="T26" fmla="*/ 60 w 390"/>
                  <a:gd name="T27" fmla="*/ 168 h 330"/>
                  <a:gd name="T28" fmla="*/ 84 w 390"/>
                  <a:gd name="T29" fmla="*/ 210 h 330"/>
                  <a:gd name="T30" fmla="*/ 96 w 390"/>
                  <a:gd name="T31" fmla="*/ 246 h 330"/>
                  <a:gd name="T32" fmla="*/ 126 w 390"/>
                  <a:gd name="T33" fmla="*/ 270 h 330"/>
                  <a:gd name="T34" fmla="*/ 132 w 390"/>
                  <a:gd name="T35" fmla="*/ 300 h 330"/>
                  <a:gd name="T36" fmla="*/ 150 w 390"/>
                  <a:gd name="T37" fmla="*/ 330 h 330"/>
                  <a:gd name="T38" fmla="*/ 222 w 390"/>
                  <a:gd name="T39" fmla="*/ 306 h 330"/>
                  <a:gd name="T40" fmla="*/ 258 w 390"/>
                  <a:gd name="T41" fmla="*/ 288 h 330"/>
                  <a:gd name="T42" fmla="*/ 324 w 390"/>
                  <a:gd name="T43" fmla="*/ 276 h 330"/>
                  <a:gd name="T44" fmla="*/ 390 w 390"/>
                  <a:gd name="T45" fmla="*/ 216 h 330"/>
                  <a:gd name="T46" fmla="*/ 384 w 390"/>
                  <a:gd name="T47" fmla="*/ 204 h 330"/>
                  <a:gd name="T48" fmla="*/ 336 w 390"/>
                  <a:gd name="T49" fmla="*/ 198 h 330"/>
                  <a:gd name="T50" fmla="*/ 318 w 390"/>
                  <a:gd name="T51" fmla="*/ 174 h 330"/>
                  <a:gd name="T52" fmla="*/ 318 w 390"/>
                  <a:gd name="T53" fmla="*/ 174 h 330"/>
                  <a:gd name="T54" fmla="*/ 312 w 390"/>
                  <a:gd name="T55" fmla="*/ 162 h 330"/>
                  <a:gd name="T56" fmla="*/ 306 w 390"/>
                  <a:gd name="T57" fmla="*/ 162 h 330"/>
                  <a:gd name="T58" fmla="*/ 300 w 390"/>
                  <a:gd name="T59" fmla="*/ 162 h 330"/>
                  <a:gd name="T60" fmla="*/ 288 w 390"/>
                  <a:gd name="T61" fmla="*/ 144 h 330"/>
                  <a:gd name="T62" fmla="*/ 258 w 390"/>
                  <a:gd name="T63" fmla="*/ 90 h 330"/>
                  <a:gd name="T64" fmla="*/ 246 w 390"/>
                  <a:gd name="T65" fmla="*/ 84 h 330"/>
                  <a:gd name="T66" fmla="*/ 222 w 390"/>
                  <a:gd name="T67" fmla="*/ 6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0" h="330">
                    <a:moveTo>
                      <a:pt x="222" y="66"/>
                    </a:moveTo>
                    <a:lnTo>
                      <a:pt x="222" y="66"/>
                    </a:lnTo>
                    <a:lnTo>
                      <a:pt x="192" y="72"/>
                    </a:lnTo>
                    <a:lnTo>
                      <a:pt x="168" y="60"/>
                    </a:lnTo>
                    <a:lnTo>
                      <a:pt x="168" y="48"/>
                    </a:lnTo>
                    <a:lnTo>
                      <a:pt x="168" y="42"/>
                    </a:lnTo>
                    <a:lnTo>
                      <a:pt x="168" y="42"/>
                    </a:lnTo>
                    <a:lnTo>
                      <a:pt x="162" y="48"/>
                    </a:lnTo>
                    <a:lnTo>
                      <a:pt x="156" y="36"/>
                    </a:lnTo>
                    <a:lnTo>
                      <a:pt x="156" y="36"/>
                    </a:lnTo>
                    <a:lnTo>
                      <a:pt x="138" y="30"/>
                    </a:lnTo>
                    <a:lnTo>
                      <a:pt x="132" y="24"/>
                    </a:lnTo>
                    <a:lnTo>
                      <a:pt x="120" y="12"/>
                    </a:lnTo>
                    <a:lnTo>
                      <a:pt x="90" y="0"/>
                    </a:lnTo>
                    <a:lnTo>
                      <a:pt x="84" y="12"/>
                    </a:lnTo>
                    <a:lnTo>
                      <a:pt x="48" y="18"/>
                    </a:lnTo>
                    <a:lnTo>
                      <a:pt x="66" y="36"/>
                    </a:lnTo>
                    <a:lnTo>
                      <a:pt x="54" y="54"/>
                    </a:lnTo>
                    <a:lnTo>
                      <a:pt x="48" y="54"/>
                    </a:lnTo>
                    <a:lnTo>
                      <a:pt x="42" y="54"/>
                    </a:lnTo>
                    <a:lnTo>
                      <a:pt x="30" y="72"/>
                    </a:lnTo>
                    <a:lnTo>
                      <a:pt x="6" y="66"/>
                    </a:lnTo>
                    <a:lnTo>
                      <a:pt x="6" y="84"/>
                    </a:lnTo>
                    <a:lnTo>
                      <a:pt x="0" y="90"/>
                    </a:lnTo>
                    <a:lnTo>
                      <a:pt x="12" y="90"/>
                    </a:lnTo>
                    <a:lnTo>
                      <a:pt x="48" y="144"/>
                    </a:lnTo>
                    <a:lnTo>
                      <a:pt x="54" y="168"/>
                    </a:lnTo>
                    <a:lnTo>
                      <a:pt x="60" y="168"/>
                    </a:lnTo>
                    <a:lnTo>
                      <a:pt x="78" y="180"/>
                    </a:lnTo>
                    <a:lnTo>
                      <a:pt x="84" y="210"/>
                    </a:lnTo>
                    <a:lnTo>
                      <a:pt x="90" y="240"/>
                    </a:lnTo>
                    <a:lnTo>
                      <a:pt x="96" y="246"/>
                    </a:lnTo>
                    <a:lnTo>
                      <a:pt x="102" y="252"/>
                    </a:lnTo>
                    <a:lnTo>
                      <a:pt x="126" y="270"/>
                    </a:lnTo>
                    <a:lnTo>
                      <a:pt x="120" y="282"/>
                    </a:lnTo>
                    <a:lnTo>
                      <a:pt x="132" y="300"/>
                    </a:lnTo>
                    <a:lnTo>
                      <a:pt x="144" y="306"/>
                    </a:lnTo>
                    <a:lnTo>
                      <a:pt x="150" y="330"/>
                    </a:lnTo>
                    <a:lnTo>
                      <a:pt x="180" y="306"/>
                    </a:lnTo>
                    <a:lnTo>
                      <a:pt x="222" y="306"/>
                    </a:lnTo>
                    <a:lnTo>
                      <a:pt x="234" y="318"/>
                    </a:lnTo>
                    <a:lnTo>
                      <a:pt x="258" y="288"/>
                    </a:lnTo>
                    <a:lnTo>
                      <a:pt x="306" y="276"/>
                    </a:lnTo>
                    <a:lnTo>
                      <a:pt x="324" y="276"/>
                    </a:lnTo>
                    <a:lnTo>
                      <a:pt x="378" y="258"/>
                    </a:lnTo>
                    <a:lnTo>
                      <a:pt x="390" y="216"/>
                    </a:lnTo>
                    <a:lnTo>
                      <a:pt x="384" y="204"/>
                    </a:lnTo>
                    <a:lnTo>
                      <a:pt x="384" y="204"/>
                    </a:lnTo>
                    <a:lnTo>
                      <a:pt x="360" y="198"/>
                    </a:lnTo>
                    <a:lnTo>
                      <a:pt x="336" y="198"/>
                    </a:lnTo>
                    <a:lnTo>
                      <a:pt x="330" y="186"/>
                    </a:lnTo>
                    <a:lnTo>
                      <a:pt x="318" y="174"/>
                    </a:lnTo>
                    <a:lnTo>
                      <a:pt x="318" y="174"/>
                    </a:lnTo>
                    <a:lnTo>
                      <a:pt x="318" y="174"/>
                    </a:lnTo>
                    <a:lnTo>
                      <a:pt x="312" y="168"/>
                    </a:lnTo>
                    <a:lnTo>
                      <a:pt x="312" y="162"/>
                    </a:lnTo>
                    <a:lnTo>
                      <a:pt x="306" y="162"/>
                    </a:lnTo>
                    <a:lnTo>
                      <a:pt x="306" y="162"/>
                    </a:lnTo>
                    <a:lnTo>
                      <a:pt x="300" y="162"/>
                    </a:lnTo>
                    <a:lnTo>
                      <a:pt x="300" y="162"/>
                    </a:lnTo>
                    <a:lnTo>
                      <a:pt x="294" y="144"/>
                    </a:lnTo>
                    <a:lnTo>
                      <a:pt x="288" y="144"/>
                    </a:lnTo>
                    <a:lnTo>
                      <a:pt x="288" y="120"/>
                    </a:lnTo>
                    <a:lnTo>
                      <a:pt x="258" y="90"/>
                    </a:lnTo>
                    <a:lnTo>
                      <a:pt x="258" y="84"/>
                    </a:lnTo>
                    <a:lnTo>
                      <a:pt x="246" y="84"/>
                    </a:lnTo>
                    <a:lnTo>
                      <a:pt x="228" y="66"/>
                    </a:lnTo>
                    <a:lnTo>
                      <a:pt x="22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0" name="Rectangle 723"/>
              <p:cNvSpPr>
                <a:spLocks noChangeArrowheads="1"/>
              </p:cNvSpPr>
              <p:nvPr/>
            </p:nvSpPr>
            <p:spPr bwMode="auto">
              <a:xfrm>
                <a:off x="3420" y="229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1" name="Freeform 724"/>
              <p:cNvSpPr>
                <a:spLocks/>
              </p:cNvSpPr>
              <p:nvPr/>
            </p:nvSpPr>
            <p:spPr bwMode="auto">
              <a:xfrm>
                <a:off x="3318" y="2238"/>
                <a:ext cx="18" cy="18"/>
              </a:xfrm>
              <a:custGeom>
                <a:avLst/>
                <a:gdLst>
                  <a:gd name="T0" fmla="*/ 18 w 18"/>
                  <a:gd name="T1" fmla="*/ 18 h 18"/>
                  <a:gd name="T2" fmla="*/ 12 w 18"/>
                  <a:gd name="T3" fmla="*/ 12 h 18"/>
                  <a:gd name="T4" fmla="*/ 0 w 18"/>
                  <a:gd name="T5" fmla="*/ 0 h 18"/>
                  <a:gd name="T6" fmla="*/ 0 w 18"/>
                  <a:gd name="T7" fmla="*/ 0 h 18"/>
                  <a:gd name="T8" fmla="*/ 12 w 18"/>
                  <a:gd name="T9" fmla="*/ 12 h 18"/>
                  <a:gd name="T10" fmla="*/ 18 w 18"/>
                  <a:gd name="T11" fmla="*/ 18 h 18"/>
                </a:gdLst>
                <a:ahLst/>
                <a:cxnLst>
                  <a:cxn ang="0">
                    <a:pos x="T0" y="T1"/>
                  </a:cxn>
                  <a:cxn ang="0">
                    <a:pos x="T2" y="T3"/>
                  </a:cxn>
                  <a:cxn ang="0">
                    <a:pos x="T4" y="T5"/>
                  </a:cxn>
                  <a:cxn ang="0">
                    <a:pos x="T6" y="T7"/>
                  </a:cxn>
                  <a:cxn ang="0">
                    <a:pos x="T8" y="T9"/>
                  </a:cxn>
                  <a:cxn ang="0">
                    <a:pos x="T10" y="T11"/>
                  </a:cxn>
                </a:cxnLst>
                <a:rect l="0" t="0" r="r" b="b"/>
                <a:pathLst>
                  <a:path w="18" h="18">
                    <a:moveTo>
                      <a:pt x="18" y="18"/>
                    </a:moveTo>
                    <a:lnTo>
                      <a:pt x="12" y="12"/>
                    </a:lnTo>
                    <a:lnTo>
                      <a:pt x="0" y="0"/>
                    </a:lnTo>
                    <a:lnTo>
                      <a:pt x="0" y="0"/>
                    </a:lnTo>
                    <a:lnTo>
                      <a:pt x="12" y="12"/>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2" name="Freeform 725"/>
              <p:cNvSpPr>
                <a:spLocks/>
              </p:cNvSpPr>
              <p:nvPr/>
            </p:nvSpPr>
            <p:spPr bwMode="auto">
              <a:xfrm>
                <a:off x="3366" y="2268"/>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3" name="Freeform 726"/>
              <p:cNvSpPr>
                <a:spLocks/>
              </p:cNvSpPr>
              <p:nvPr/>
            </p:nvSpPr>
            <p:spPr bwMode="auto">
              <a:xfrm>
                <a:off x="3354" y="2262"/>
                <a:ext cx="12" cy="12"/>
              </a:xfrm>
              <a:custGeom>
                <a:avLst/>
                <a:gdLst>
                  <a:gd name="T0" fmla="*/ 12 w 12"/>
                  <a:gd name="T1" fmla="*/ 6 h 12"/>
                  <a:gd name="T2" fmla="*/ 6 w 12"/>
                  <a:gd name="T3" fmla="*/ 12 h 12"/>
                  <a:gd name="T4" fmla="*/ 0 w 12"/>
                  <a:gd name="T5" fmla="*/ 0 h 12"/>
                  <a:gd name="T6" fmla="*/ 6 w 12"/>
                  <a:gd name="T7" fmla="*/ 12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lnTo>
                      <a:pt x="6" y="12"/>
                    </a:lnTo>
                    <a:lnTo>
                      <a:pt x="0" y="0"/>
                    </a:lnTo>
                    <a:lnTo>
                      <a:pt x="6" y="1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4" name="Freeform 727"/>
              <p:cNvSpPr>
                <a:spLocks/>
              </p:cNvSpPr>
              <p:nvPr/>
            </p:nvSpPr>
            <p:spPr bwMode="auto">
              <a:xfrm>
                <a:off x="3246" y="2244"/>
                <a:ext cx="18" cy="18"/>
              </a:xfrm>
              <a:custGeom>
                <a:avLst/>
                <a:gdLst>
                  <a:gd name="T0" fmla="*/ 18 w 18"/>
                  <a:gd name="T1" fmla="*/ 18 h 18"/>
                  <a:gd name="T2" fmla="*/ 0 w 18"/>
                  <a:gd name="T3" fmla="*/ 0 h 18"/>
                  <a:gd name="T4" fmla="*/ 0 w 18"/>
                  <a:gd name="T5" fmla="*/ 0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0" y="0"/>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5" name="Freeform 728"/>
              <p:cNvSpPr>
                <a:spLocks/>
              </p:cNvSpPr>
              <p:nvPr/>
            </p:nvSpPr>
            <p:spPr bwMode="auto">
              <a:xfrm>
                <a:off x="3246" y="2262"/>
                <a:ext cx="18" cy="18"/>
              </a:xfrm>
              <a:custGeom>
                <a:avLst/>
                <a:gdLst>
                  <a:gd name="T0" fmla="*/ 0 w 18"/>
                  <a:gd name="T1" fmla="*/ 18 h 18"/>
                  <a:gd name="T2" fmla="*/ 6 w 18"/>
                  <a:gd name="T3" fmla="*/ 18 h 18"/>
                  <a:gd name="T4" fmla="*/ 18 w 18"/>
                  <a:gd name="T5" fmla="*/ 0 h 18"/>
                  <a:gd name="T6" fmla="*/ 6 w 18"/>
                  <a:gd name="T7" fmla="*/ 18 h 18"/>
                  <a:gd name="T8" fmla="*/ 0 w 18"/>
                  <a:gd name="T9" fmla="*/ 18 h 18"/>
                </a:gdLst>
                <a:ahLst/>
                <a:cxnLst>
                  <a:cxn ang="0">
                    <a:pos x="T0" y="T1"/>
                  </a:cxn>
                  <a:cxn ang="0">
                    <a:pos x="T2" y="T3"/>
                  </a:cxn>
                  <a:cxn ang="0">
                    <a:pos x="T4" y="T5"/>
                  </a:cxn>
                  <a:cxn ang="0">
                    <a:pos x="T6" y="T7"/>
                  </a:cxn>
                  <a:cxn ang="0">
                    <a:pos x="T8" y="T9"/>
                  </a:cxn>
                </a:cxnLst>
                <a:rect l="0" t="0" r="r" b="b"/>
                <a:pathLst>
                  <a:path w="18" h="18">
                    <a:moveTo>
                      <a:pt x="0" y="18"/>
                    </a:moveTo>
                    <a:lnTo>
                      <a:pt x="6" y="18"/>
                    </a:lnTo>
                    <a:lnTo>
                      <a:pt x="18" y="0"/>
                    </a:lnTo>
                    <a:lnTo>
                      <a:pt x="6" y="18"/>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6" name="Freeform 729"/>
              <p:cNvSpPr>
                <a:spLocks/>
              </p:cNvSpPr>
              <p:nvPr/>
            </p:nvSpPr>
            <p:spPr bwMode="auto">
              <a:xfrm>
                <a:off x="3498" y="2358"/>
                <a:ext cx="18" cy="30"/>
              </a:xfrm>
              <a:custGeom>
                <a:avLst/>
                <a:gdLst>
                  <a:gd name="T0" fmla="*/ 6 w 18"/>
                  <a:gd name="T1" fmla="*/ 30 h 30"/>
                  <a:gd name="T2" fmla="*/ 6 w 18"/>
                  <a:gd name="T3" fmla="*/ 30 h 30"/>
                  <a:gd name="T4" fmla="*/ 12 w 18"/>
                  <a:gd name="T5" fmla="*/ 30 h 30"/>
                  <a:gd name="T6" fmla="*/ 18 w 18"/>
                  <a:gd name="T7" fmla="*/ 6 h 30"/>
                  <a:gd name="T8" fmla="*/ 6 w 18"/>
                  <a:gd name="T9" fmla="*/ 0 h 30"/>
                  <a:gd name="T10" fmla="*/ 0 w 18"/>
                  <a:gd name="T11" fmla="*/ 12 h 30"/>
                  <a:gd name="T12" fmla="*/ 0 w 18"/>
                  <a:gd name="T13" fmla="*/ 30 h 30"/>
                  <a:gd name="T14" fmla="*/ 0 w 18"/>
                  <a:gd name="T15" fmla="*/ 30 h 30"/>
                  <a:gd name="T16" fmla="*/ 0 w 18"/>
                  <a:gd name="T17" fmla="*/ 30 h 30"/>
                  <a:gd name="T18" fmla="*/ 6 w 18"/>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0">
                    <a:moveTo>
                      <a:pt x="6" y="30"/>
                    </a:moveTo>
                    <a:lnTo>
                      <a:pt x="6" y="30"/>
                    </a:lnTo>
                    <a:lnTo>
                      <a:pt x="12" y="30"/>
                    </a:lnTo>
                    <a:lnTo>
                      <a:pt x="18" y="6"/>
                    </a:lnTo>
                    <a:lnTo>
                      <a:pt x="6" y="0"/>
                    </a:lnTo>
                    <a:lnTo>
                      <a:pt x="0" y="12"/>
                    </a:lnTo>
                    <a:lnTo>
                      <a:pt x="0" y="30"/>
                    </a:lnTo>
                    <a:lnTo>
                      <a:pt x="0" y="30"/>
                    </a:lnTo>
                    <a:lnTo>
                      <a:pt x="0" y="30"/>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7" name="Freeform 730"/>
              <p:cNvSpPr>
                <a:spLocks/>
              </p:cNvSpPr>
              <p:nvPr/>
            </p:nvSpPr>
            <p:spPr bwMode="auto">
              <a:xfrm>
                <a:off x="3498" y="2388"/>
                <a:ext cx="6" cy="0"/>
              </a:xfrm>
              <a:custGeom>
                <a:avLst/>
                <a:gdLst>
                  <a:gd name="T0" fmla="*/ 6 w 6"/>
                  <a:gd name="T1" fmla="*/ 6 w 6"/>
                  <a:gd name="T2" fmla="*/ 0 w 6"/>
                  <a:gd name="T3" fmla="*/ 0 w 6"/>
                  <a:gd name="T4" fmla="*/ 6 w 6"/>
                  <a:gd name="T5" fmla="*/ 6 w 6"/>
                </a:gdLst>
                <a:ahLst/>
                <a:cxnLst>
                  <a:cxn ang="0">
                    <a:pos x="T0" y="0"/>
                  </a:cxn>
                  <a:cxn ang="0">
                    <a:pos x="T1" y="0"/>
                  </a:cxn>
                  <a:cxn ang="0">
                    <a:pos x="T2" y="0"/>
                  </a:cxn>
                  <a:cxn ang="0">
                    <a:pos x="T3" y="0"/>
                  </a:cxn>
                  <a:cxn ang="0">
                    <a:pos x="T4" y="0"/>
                  </a:cxn>
                  <a:cxn ang="0">
                    <a:pos x="T5" y="0"/>
                  </a:cxn>
                </a:cxnLst>
                <a:rect l="0" t="0" r="r" b="b"/>
                <a:pathLst>
                  <a:path w="6">
                    <a:moveTo>
                      <a:pt x="6" y="0"/>
                    </a:moveTo>
                    <a:lnTo>
                      <a:pt x="6" y="0"/>
                    </a:lnTo>
                    <a:lnTo>
                      <a:pt x="0" y="0"/>
                    </a:ln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8" name="Freeform 731"/>
              <p:cNvSpPr>
                <a:spLocks/>
              </p:cNvSpPr>
              <p:nvPr/>
            </p:nvSpPr>
            <p:spPr bwMode="auto">
              <a:xfrm>
                <a:off x="3516" y="2352"/>
                <a:ext cx="84" cy="78"/>
              </a:xfrm>
              <a:custGeom>
                <a:avLst/>
                <a:gdLst>
                  <a:gd name="T0" fmla="*/ 18 w 84"/>
                  <a:gd name="T1" fmla="*/ 72 h 78"/>
                  <a:gd name="T2" fmla="*/ 42 w 84"/>
                  <a:gd name="T3" fmla="*/ 72 h 78"/>
                  <a:gd name="T4" fmla="*/ 66 w 84"/>
                  <a:gd name="T5" fmla="*/ 78 h 78"/>
                  <a:gd name="T6" fmla="*/ 72 w 84"/>
                  <a:gd name="T7" fmla="*/ 54 h 78"/>
                  <a:gd name="T8" fmla="*/ 78 w 84"/>
                  <a:gd name="T9" fmla="*/ 48 h 78"/>
                  <a:gd name="T10" fmla="*/ 72 w 84"/>
                  <a:gd name="T11" fmla="*/ 30 h 78"/>
                  <a:gd name="T12" fmla="*/ 84 w 84"/>
                  <a:gd name="T13" fmla="*/ 30 h 78"/>
                  <a:gd name="T14" fmla="*/ 84 w 84"/>
                  <a:gd name="T15" fmla="*/ 0 h 78"/>
                  <a:gd name="T16" fmla="*/ 48 w 84"/>
                  <a:gd name="T17" fmla="*/ 48 h 78"/>
                  <a:gd name="T18" fmla="*/ 12 w 84"/>
                  <a:gd name="T19" fmla="*/ 48 h 78"/>
                  <a:gd name="T20" fmla="*/ 6 w 84"/>
                  <a:gd name="T21" fmla="*/ 54 h 78"/>
                  <a:gd name="T22" fmla="*/ 0 w 84"/>
                  <a:gd name="T23" fmla="*/ 48 h 78"/>
                  <a:gd name="T24" fmla="*/ 12 w 84"/>
                  <a:gd name="T25" fmla="*/ 60 h 78"/>
                  <a:gd name="T26" fmla="*/ 18 w 84"/>
                  <a:gd name="T2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78">
                    <a:moveTo>
                      <a:pt x="18" y="72"/>
                    </a:moveTo>
                    <a:lnTo>
                      <a:pt x="42" y="72"/>
                    </a:lnTo>
                    <a:lnTo>
                      <a:pt x="66" y="78"/>
                    </a:lnTo>
                    <a:lnTo>
                      <a:pt x="72" y="54"/>
                    </a:lnTo>
                    <a:lnTo>
                      <a:pt x="78" y="48"/>
                    </a:lnTo>
                    <a:lnTo>
                      <a:pt x="72" y="30"/>
                    </a:lnTo>
                    <a:lnTo>
                      <a:pt x="84" y="30"/>
                    </a:lnTo>
                    <a:lnTo>
                      <a:pt x="84" y="0"/>
                    </a:lnTo>
                    <a:lnTo>
                      <a:pt x="48" y="48"/>
                    </a:lnTo>
                    <a:lnTo>
                      <a:pt x="12" y="48"/>
                    </a:lnTo>
                    <a:lnTo>
                      <a:pt x="6" y="54"/>
                    </a:lnTo>
                    <a:lnTo>
                      <a:pt x="0" y="48"/>
                    </a:lnTo>
                    <a:lnTo>
                      <a:pt x="12" y="60"/>
                    </a:lnTo>
                    <a:lnTo>
                      <a:pt x="18"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9" name="Freeform 732"/>
              <p:cNvSpPr>
                <a:spLocks/>
              </p:cNvSpPr>
              <p:nvPr/>
            </p:nvSpPr>
            <p:spPr bwMode="auto">
              <a:xfrm>
                <a:off x="3516" y="2400"/>
                <a:ext cx="12" cy="12"/>
              </a:xfrm>
              <a:custGeom>
                <a:avLst/>
                <a:gdLst>
                  <a:gd name="T0" fmla="*/ 12 w 12"/>
                  <a:gd name="T1" fmla="*/ 12 h 12"/>
                  <a:gd name="T2" fmla="*/ 0 w 12"/>
                  <a:gd name="T3" fmla="*/ 0 h 12"/>
                  <a:gd name="T4" fmla="*/ 0 w 12"/>
                  <a:gd name="T5" fmla="*/ 0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0" name="Freeform 733"/>
              <p:cNvSpPr>
                <a:spLocks/>
              </p:cNvSpPr>
              <p:nvPr/>
            </p:nvSpPr>
            <p:spPr bwMode="auto">
              <a:xfrm>
                <a:off x="3558" y="2424"/>
                <a:ext cx="24" cy="6"/>
              </a:xfrm>
              <a:custGeom>
                <a:avLst/>
                <a:gdLst>
                  <a:gd name="T0" fmla="*/ 0 w 24"/>
                  <a:gd name="T1" fmla="*/ 0 h 6"/>
                  <a:gd name="T2" fmla="*/ 24 w 24"/>
                  <a:gd name="T3" fmla="*/ 6 h 6"/>
                  <a:gd name="T4" fmla="*/ 24 w 24"/>
                  <a:gd name="T5" fmla="*/ 6 h 6"/>
                  <a:gd name="T6" fmla="*/ 0 w 24"/>
                  <a:gd name="T7" fmla="*/ 0 h 6"/>
                </a:gdLst>
                <a:ahLst/>
                <a:cxnLst>
                  <a:cxn ang="0">
                    <a:pos x="T0" y="T1"/>
                  </a:cxn>
                  <a:cxn ang="0">
                    <a:pos x="T2" y="T3"/>
                  </a:cxn>
                  <a:cxn ang="0">
                    <a:pos x="T4" y="T5"/>
                  </a:cxn>
                  <a:cxn ang="0">
                    <a:pos x="T6" y="T7"/>
                  </a:cxn>
                </a:cxnLst>
                <a:rect l="0" t="0" r="r" b="b"/>
                <a:pathLst>
                  <a:path w="24" h="6">
                    <a:moveTo>
                      <a:pt x="0" y="0"/>
                    </a:moveTo>
                    <a:lnTo>
                      <a:pt x="24" y="6"/>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1" name="Freeform 734"/>
              <p:cNvSpPr>
                <a:spLocks/>
              </p:cNvSpPr>
              <p:nvPr/>
            </p:nvSpPr>
            <p:spPr bwMode="auto">
              <a:xfrm>
                <a:off x="3522" y="2382"/>
                <a:ext cx="144" cy="168"/>
              </a:xfrm>
              <a:custGeom>
                <a:avLst/>
                <a:gdLst>
                  <a:gd name="T0" fmla="*/ 72 w 144"/>
                  <a:gd name="T1" fmla="*/ 18 h 168"/>
                  <a:gd name="T2" fmla="*/ 66 w 144"/>
                  <a:gd name="T3" fmla="*/ 24 h 168"/>
                  <a:gd name="T4" fmla="*/ 60 w 144"/>
                  <a:gd name="T5" fmla="*/ 48 h 168"/>
                  <a:gd name="T6" fmla="*/ 60 w 144"/>
                  <a:gd name="T7" fmla="*/ 48 h 168"/>
                  <a:gd name="T8" fmla="*/ 60 w 144"/>
                  <a:gd name="T9" fmla="*/ 48 h 168"/>
                  <a:gd name="T10" fmla="*/ 66 w 144"/>
                  <a:gd name="T11" fmla="*/ 60 h 168"/>
                  <a:gd name="T12" fmla="*/ 54 w 144"/>
                  <a:gd name="T13" fmla="*/ 102 h 168"/>
                  <a:gd name="T14" fmla="*/ 0 w 144"/>
                  <a:gd name="T15" fmla="*/ 120 h 168"/>
                  <a:gd name="T16" fmla="*/ 0 w 144"/>
                  <a:gd name="T17" fmla="*/ 120 h 168"/>
                  <a:gd name="T18" fmla="*/ 0 w 144"/>
                  <a:gd name="T19" fmla="*/ 120 h 168"/>
                  <a:gd name="T20" fmla="*/ 0 w 144"/>
                  <a:gd name="T21" fmla="*/ 120 h 168"/>
                  <a:gd name="T22" fmla="*/ 18 w 144"/>
                  <a:gd name="T23" fmla="*/ 168 h 168"/>
                  <a:gd name="T24" fmla="*/ 42 w 144"/>
                  <a:gd name="T25" fmla="*/ 156 h 168"/>
                  <a:gd name="T26" fmla="*/ 54 w 144"/>
                  <a:gd name="T27" fmla="*/ 162 h 168"/>
                  <a:gd name="T28" fmla="*/ 60 w 144"/>
                  <a:gd name="T29" fmla="*/ 144 h 168"/>
                  <a:gd name="T30" fmla="*/ 78 w 144"/>
                  <a:gd name="T31" fmla="*/ 138 h 168"/>
                  <a:gd name="T32" fmla="*/ 84 w 144"/>
                  <a:gd name="T33" fmla="*/ 126 h 168"/>
                  <a:gd name="T34" fmla="*/ 102 w 144"/>
                  <a:gd name="T35" fmla="*/ 120 h 168"/>
                  <a:gd name="T36" fmla="*/ 102 w 144"/>
                  <a:gd name="T37" fmla="*/ 102 h 168"/>
                  <a:gd name="T38" fmla="*/ 108 w 144"/>
                  <a:gd name="T39" fmla="*/ 90 h 168"/>
                  <a:gd name="T40" fmla="*/ 114 w 144"/>
                  <a:gd name="T41" fmla="*/ 90 h 168"/>
                  <a:gd name="T42" fmla="*/ 144 w 144"/>
                  <a:gd name="T43" fmla="*/ 54 h 168"/>
                  <a:gd name="T44" fmla="*/ 132 w 144"/>
                  <a:gd name="T45" fmla="*/ 48 h 168"/>
                  <a:gd name="T46" fmla="*/ 120 w 144"/>
                  <a:gd name="T47" fmla="*/ 30 h 168"/>
                  <a:gd name="T48" fmla="*/ 96 w 144"/>
                  <a:gd name="T49" fmla="*/ 24 h 168"/>
                  <a:gd name="T50" fmla="*/ 78 w 144"/>
                  <a:gd name="T51" fmla="*/ 0 h 168"/>
                  <a:gd name="T52" fmla="*/ 78 w 144"/>
                  <a:gd name="T53" fmla="*/ 0 h 168"/>
                  <a:gd name="T54" fmla="*/ 66 w 144"/>
                  <a:gd name="T55" fmla="*/ 0 h 168"/>
                  <a:gd name="T56" fmla="*/ 72 w 144"/>
                  <a:gd name="T57" fmla="*/ 1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168">
                    <a:moveTo>
                      <a:pt x="72" y="18"/>
                    </a:moveTo>
                    <a:lnTo>
                      <a:pt x="66" y="24"/>
                    </a:lnTo>
                    <a:lnTo>
                      <a:pt x="60" y="48"/>
                    </a:lnTo>
                    <a:lnTo>
                      <a:pt x="60" y="48"/>
                    </a:lnTo>
                    <a:lnTo>
                      <a:pt x="60" y="48"/>
                    </a:lnTo>
                    <a:lnTo>
                      <a:pt x="66" y="60"/>
                    </a:lnTo>
                    <a:lnTo>
                      <a:pt x="54" y="102"/>
                    </a:lnTo>
                    <a:lnTo>
                      <a:pt x="0" y="120"/>
                    </a:lnTo>
                    <a:lnTo>
                      <a:pt x="0" y="120"/>
                    </a:lnTo>
                    <a:lnTo>
                      <a:pt x="0" y="120"/>
                    </a:lnTo>
                    <a:lnTo>
                      <a:pt x="0" y="120"/>
                    </a:lnTo>
                    <a:lnTo>
                      <a:pt x="18" y="168"/>
                    </a:lnTo>
                    <a:lnTo>
                      <a:pt x="42" y="156"/>
                    </a:lnTo>
                    <a:lnTo>
                      <a:pt x="54" y="162"/>
                    </a:lnTo>
                    <a:lnTo>
                      <a:pt x="60" y="144"/>
                    </a:lnTo>
                    <a:lnTo>
                      <a:pt x="78" y="138"/>
                    </a:lnTo>
                    <a:lnTo>
                      <a:pt x="84" y="126"/>
                    </a:lnTo>
                    <a:lnTo>
                      <a:pt x="102" y="120"/>
                    </a:lnTo>
                    <a:lnTo>
                      <a:pt x="102" y="102"/>
                    </a:lnTo>
                    <a:lnTo>
                      <a:pt x="108" y="90"/>
                    </a:lnTo>
                    <a:lnTo>
                      <a:pt x="114" y="90"/>
                    </a:lnTo>
                    <a:lnTo>
                      <a:pt x="144" y="54"/>
                    </a:lnTo>
                    <a:lnTo>
                      <a:pt x="132" y="48"/>
                    </a:lnTo>
                    <a:lnTo>
                      <a:pt x="120" y="30"/>
                    </a:lnTo>
                    <a:lnTo>
                      <a:pt x="96" y="24"/>
                    </a:lnTo>
                    <a:lnTo>
                      <a:pt x="78" y="0"/>
                    </a:lnTo>
                    <a:lnTo>
                      <a:pt x="78" y="0"/>
                    </a:lnTo>
                    <a:lnTo>
                      <a:pt x="66" y="0"/>
                    </a:lnTo>
                    <a:lnTo>
                      <a:pt x="7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2" name="Freeform 735"/>
              <p:cNvSpPr>
                <a:spLocks/>
              </p:cNvSpPr>
              <p:nvPr/>
            </p:nvSpPr>
            <p:spPr bwMode="auto">
              <a:xfrm>
                <a:off x="3582" y="243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3" name="Freeform 736"/>
              <p:cNvSpPr>
                <a:spLocks/>
              </p:cNvSpPr>
              <p:nvPr/>
            </p:nvSpPr>
            <p:spPr bwMode="auto">
              <a:xfrm>
                <a:off x="3582" y="2406"/>
                <a:ext cx="6" cy="24"/>
              </a:xfrm>
              <a:custGeom>
                <a:avLst/>
                <a:gdLst>
                  <a:gd name="T0" fmla="*/ 6 w 6"/>
                  <a:gd name="T1" fmla="*/ 0 h 24"/>
                  <a:gd name="T2" fmla="*/ 0 w 6"/>
                  <a:gd name="T3" fmla="*/ 24 h 24"/>
                  <a:gd name="T4" fmla="*/ 0 w 6"/>
                  <a:gd name="T5" fmla="*/ 24 h 24"/>
                  <a:gd name="T6" fmla="*/ 6 w 6"/>
                  <a:gd name="T7" fmla="*/ 0 h 24"/>
                </a:gdLst>
                <a:ahLst/>
                <a:cxnLst>
                  <a:cxn ang="0">
                    <a:pos x="T0" y="T1"/>
                  </a:cxn>
                  <a:cxn ang="0">
                    <a:pos x="T2" y="T3"/>
                  </a:cxn>
                  <a:cxn ang="0">
                    <a:pos x="T4" y="T5"/>
                  </a:cxn>
                  <a:cxn ang="0">
                    <a:pos x="T6" y="T7"/>
                  </a:cxn>
                </a:cxnLst>
                <a:rect l="0" t="0" r="r" b="b"/>
                <a:pathLst>
                  <a:path w="6" h="24">
                    <a:moveTo>
                      <a:pt x="6" y="0"/>
                    </a:moveTo>
                    <a:lnTo>
                      <a:pt x="0" y="24"/>
                    </a:lnTo>
                    <a:lnTo>
                      <a:pt x="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4" name="Rectangle 737"/>
              <p:cNvSpPr>
                <a:spLocks noChangeArrowheads="1"/>
              </p:cNvSpPr>
              <p:nvPr/>
            </p:nvSpPr>
            <p:spPr bwMode="auto">
              <a:xfrm>
                <a:off x="3582" y="24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5" name="Freeform 738"/>
              <p:cNvSpPr>
                <a:spLocks/>
              </p:cNvSpPr>
              <p:nvPr/>
            </p:nvSpPr>
            <p:spPr bwMode="auto">
              <a:xfrm>
                <a:off x="3348" y="2502"/>
                <a:ext cx="192" cy="120"/>
              </a:xfrm>
              <a:custGeom>
                <a:avLst/>
                <a:gdLst>
                  <a:gd name="T0" fmla="*/ 174 w 192"/>
                  <a:gd name="T1" fmla="*/ 0 h 120"/>
                  <a:gd name="T2" fmla="*/ 156 w 192"/>
                  <a:gd name="T3" fmla="*/ 0 h 120"/>
                  <a:gd name="T4" fmla="*/ 108 w 192"/>
                  <a:gd name="T5" fmla="*/ 12 h 120"/>
                  <a:gd name="T6" fmla="*/ 84 w 192"/>
                  <a:gd name="T7" fmla="*/ 42 h 120"/>
                  <a:gd name="T8" fmla="*/ 72 w 192"/>
                  <a:gd name="T9" fmla="*/ 30 h 120"/>
                  <a:gd name="T10" fmla="*/ 30 w 192"/>
                  <a:gd name="T11" fmla="*/ 30 h 120"/>
                  <a:gd name="T12" fmla="*/ 0 w 192"/>
                  <a:gd name="T13" fmla="*/ 54 h 120"/>
                  <a:gd name="T14" fmla="*/ 6 w 192"/>
                  <a:gd name="T15" fmla="*/ 60 h 120"/>
                  <a:gd name="T16" fmla="*/ 0 w 192"/>
                  <a:gd name="T17" fmla="*/ 72 h 120"/>
                  <a:gd name="T18" fmla="*/ 18 w 192"/>
                  <a:gd name="T19" fmla="*/ 120 h 120"/>
                  <a:gd name="T20" fmla="*/ 42 w 192"/>
                  <a:gd name="T21" fmla="*/ 120 h 120"/>
                  <a:gd name="T22" fmla="*/ 60 w 192"/>
                  <a:gd name="T23" fmla="*/ 108 h 120"/>
                  <a:gd name="T24" fmla="*/ 78 w 192"/>
                  <a:gd name="T25" fmla="*/ 108 h 120"/>
                  <a:gd name="T26" fmla="*/ 96 w 192"/>
                  <a:gd name="T27" fmla="*/ 96 h 120"/>
                  <a:gd name="T28" fmla="*/ 108 w 192"/>
                  <a:gd name="T29" fmla="*/ 96 h 120"/>
                  <a:gd name="T30" fmla="*/ 120 w 192"/>
                  <a:gd name="T31" fmla="*/ 84 h 120"/>
                  <a:gd name="T32" fmla="*/ 180 w 192"/>
                  <a:gd name="T33" fmla="*/ 66 h 120"/>
                  <a:gd name="T34" fmla="*/ 174 w 192"/>
                  <a:gd name="T35" fmla="*/ 54 h 120"/>
                  <a:gd name="T36" fmla="*/ 192 w 192"/>
                  <a:gd name="T37" fmla="*/ 48 h 120"/>
                  <a:gd name="T38" fmla="*/ 174 w 192"/>
                  <a:gd name="T39" fmla="*/ 0 h 120"/>
                  <a:gd name="T40" fmla="*/ 174 w 192"/>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20">
                    <a:moveTo>
                      <a:pt x="174" y="0"/>
                    </a:moveTo>
                    <a:lnTo>
                      <a:pt x="156" y="0"/>
                    </a:lnTo>
                    <a:lnTo>
                      <a:pt x="108" y="12"/>
                    </a:lnTo>
                    <a:lnTo>
                      <a:pt x="84" y="42"/>
                    </a:lnTo>
                    <a:lnTo>
                      <a:pt x="72" y="30"/>
                    </a:lnTo>
                    <a:lnTo>
                      <a:pt x="30" y="30"/>
                    </a:lnTo>
                    <a:lnTo>
                      <a:pt x="0" y="54"/>
                    </a:lnTo>
                    <a:lnTo>
                      <a:pt x="6" y="60"/>
                    </a:lnTo>
                    <a:lnTo>
                      <a:pt x="0" y="72"/>
                    </a:lnTo>
                    <a:lnTo>
                      <a:pt x="18" y="120"/>
                    </a:lnTo>
                    <a:lnTo>
                      <a:pt x="42" y="120"/>
                    </a:lnTo>
                    <a:lnTo>
                      <a:pt x="60" y="108"/>
                    </a:lnTo>
                    <a:lnTo>
                      <a:pt x="78" y="108"/>
                    </a:lnTo>
                    <a:lnTo>
                      <a:pt x="96" y="96"/>
                    </a:lnTo>
                    <a:lnTo>
                      <a:pt x="108" y="96"/>
                    </a:lnTo>
                    <a:lnTo>
                      <a:pt x="120" y="84"/>
                    </a:lnTo>
                    <a:lnTo>
                      <a:pt x="180" y="66"/>
                    </a:lnTo>
                    <a:lnTo>
                      <a:pt x="174" y="54"/>
                    </a:lnTo>
                    <a:lnTo>
                      <a:pt x="192" y="48"/>
                    </a:lnTo>
                    <a:lnTo>
                      <a:pt x="174" y="0"/>
                    </a:lnTo>
                    <a:lnTo>
                      <a:pt x="17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6" name="Freeform 739"/>
              <p:cNvSpPr>
                <a:spLocks/>
              </p:cNvSpPr>
              <p:nvPr/>
            </p:nvSpPr>
            <p:spPr bwMode="auto">
              <a:xfrm>
                <a:off x="3504" y="2502"/>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7" name="Rectangle 740"/>
              <p:cNvSpPr>
                <a:spLocks noChangeArrowheads="1"/>
              </p:cNvSpPr>
              <p:nvPr/>
            </p:nvSpPr>
            <p:spPr bwMode="auto">
              <a:xfrm>
                <a:off x="3522" y="25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8" name="Freeform 741"/>
              <p:cNvSpPr>
                <a:spLocks/>
              </p:cNvSpPr>
              <p:nvPr/>
            </p:nvSpPr>
            <p:spPr bwMode="auto">
              <a:xfrm>
                <a:off x="2412" y="2118"/>
                <a:ext cx="372" cy="384"/>
              </a:xfrm>
              <a:custGeom>
                <a:avLst/>
                <a:gdLst>
                  <a:gd name="T0" fmla="*/ 138 w 372"/>
                  <a:gd name="T1" fmla="*/ 108 h 384"/>
                  <a:gd name="T2" fmla="*/ 90 w 372"/>
                  <a:gd name="T3" fmla="*/ 120 h 384"/>
                  <a:gd name="T4" fmla="*/ 90 w 372"/>
                  <a:gd name="T5" fmla="*/ 132 h 384"/>
                  <a:gd name="T6" fmla="*/ 90 w 372"/>
                  <a:gd name="T7" fmla="*/ 138 h 384"/>
                  <a:gd name="T8" fmla="*/ 78 w 372"/>
                  <a:gd name="T9" fmla="*/ 144 h 384"/>
                  <a:gd name="T10" fmla="*/ 66 w 372"/>
                  <a:gd name="T11" fmla="*/ 144 h 384"/>
                  <a:gd name="T12" fmla="*/ 54 w 372"/>
                  <a:gd name="T13" fmla="*/ 156 h 384"/>
                  <a:gd name="T14" fmla="*/ 54 w 372"/>
                  <a:gd name="T15" fmla="*/ 162 h 384"/>
                  <a:gd name="T16" fmla="*/ 54 w 372"/>
                  <a:gd name="T17" fmla="*/ 162 h 384"/>
                  <a:gd name="T18" fmla="*/ 54 w 372"/>
                  <a:gd name="T19" fmla="*/ 162 h 384"/>
                  <a:gd name="T20" fmla="*/ 48 w 372"/>
                  <a:gd name="T21" fmla="*/ 162 h 384"/>
                  <a:gd name="T22" fmla="*/ 36 w 372"/>
                  <a:gd name="T23" fmla="*/ 162 h 384"/>
                  <a:gd name="T24" fmla="*/ 0 w 372"/>
                  <a:gd name="T25" fmla="*/ 180 h 384"/>
                  <a:gd name="T26" fmla="*/ 0 w 372"/>
                  <a:gd name="T27" fmla="*/ 204 h 384"/>
                  <a:gd name="T28" fmla="*/ 0 w 372"/>
                  <a:gd name="T29" fmla="*/ 204 h 384"/>
                  <a:gd name="T30" fmla="*/ 0 w 372"/>
                  <a:gd name="T31" fmla="*/ 216 h 384"/>
                  <a:gd name="T32" fmla="*/ 66 w 372"/>
                  <a:gd name="T33" fmla="*/ 258 h 384"/>
                  <a:gd name="T34" fmla="*/ 66 w 372"/>
                  <a:gd name="T35" fmla="*/ 264 h 384"/>
                  <a:gd name="T36" fmla="*/ 174 w 372"/>
                  <a:gd name="T37" fmla="*/ 336 h 384"/>
                  <a:gd name="T38" fmla="*/ 174 w 372"/>
                  <a:gd name="T39" fmla="*/ 348 h 384"/>
                  <a:gd name="T40" fmla="*/ 186 w 372"/>
                  <a:gd name="T41" fmla="*/ 348 h 384"/>
                  <a:gd name="T42" fmla="*/ 216 w 372"/>
                  <a:gd name="T43" fmla="*/ 366 h 384"/>
                  <a:gd name="T44" fmla="*/ 216 w 372"/>
                  <a:gd name="T45" fmla="*/ 372 h 384"/>
                  <a:gd name="T46" fmla="*/ 216 w 372"/>
                  <a:gd name="T47" fmla="*/ 384 h 384"/>
                  <a:gd name="T48" fmla="*/ 228 w 372"/>
                  <a:gd name="T49" fmla="*/ 378 h 384"/>
                  <a:gd name="T50" fmla="*/ 228 w 372"/>
                  <a:gd name="T51" fmla="*/ 378 h 384"/>
                  <a:gd name="T52" fmla="*/ 264 w 372"/>
                  <a:gd name="T53" fmla="*/ 372 h 384"/>
                  <a:gd name="T54" fmla="*/ 372 w 372"/>
                  <a:gd name="T55" fmla="*/ 294 h 384"/>
                  <a:gd name="T56" fmla="*/ 336 w 372"/>
                  <a:gd name="T57" fmla="*/ 264 h 384"/>
                  <a:gd name="T58" fmla="*/ 336 w 372"/>
                  <a:gd name="T59" fmla="*/ 180 h 384"/>
                  <a:gd name="T60" fmla="*/ 324 w 372"/>
                  <a:gd name="T61" fmla="*/ 156 h 384"/>
                  <a:gd name="T62" fmla="*/ 324 w 372"/>
                  <a:gd name="T63" fmla="*/ 156 h 384"/>
                  <a:gd name="T64" fmla="*/ 324 w 372"/>
                  <a:gd name="T65" fmla="*/ 156 h 384"/>
                  <a:gd name="T66" fmla="*/ 330 w 372"/>
                  <a:gd name="T67" fmla="*/ 150 h 384"/>
                  <a:gd name="T68" fmla="*/ 318 w 372"/>
                  <a:gd name="T69" fmla="*/ 114 h 384"/>
                  <a:gd name="T70" fmla="*/ 306 w 372"/>
                  <a:gd name="T71" fmla="*/ 108 h 384"/>
                  <a:gd name="T72" fmla="*/ 300 w 372"/>
                  <a:gd name="T73" fmla="*/ 90 h 384"/>
                  <a:gd name="T74" fmla="*/ 294 w 372"/>
                  <a:gd name="T75" fmla="*/ 84 h 384"/>
                  <a:gd name="T76" fmla="*/ 294 w 372"/>
                  <a:gd name="T77" fmla="*/ 72 h 384"/>
                  <a:gd name="T78" fmla="*/ 294 w 372"/>
                  <a:gd name="T79" fmla="*/ 72 h 384"/>
                  <a:gd name="T80" fmla="*/ 294 w 372"/>
                  <a:gd name="T81" fmla="*/ 72 h 384"/>
                  <a:gd name="T82" fmla="*/ 312 w 372"/>
                  <a:gd name="T83" fmla="*/ 48 h 384"/>
                  <a:gd name="T84" fmla="*/ 312 w 372"/>
                  <a:gd name="T85" fmla="*/ 18 h 384"/>
                  <a:gd name="T86" fmla="*/ 312 w 372"/>
                  <a:gd name="T87" fmla="*/ 6 h 384"/>
                  <a:gd name="T88" fmla="*/ 312 w 372"/>
                  <a:gd name="T89" fmla="*/ 6 h 384"/>
                  <a:gd name="T90" fmla="*/ 270 w 372"/>
                  <a:gd name="T91" fmla="*/ 0 h 384"/>
                  <a:gd name="T92" fmla="*/ 252 w 372"/>
                  <a:gd name="T93" fmla="*/ 12 h 384"/>
                  <a:gd name="T94" fmla="*/ 240 w 372"/>
                  <a:gd name="T95" fmla="*/ 6 h 384"/>
                  <a:gd name="T96" fmla="*/ 210 w 372"/>
                  <a:gd name="T97" fmla="*/ 12 h 384"/>
                  <a:gd name="T98" fmla="*/ 198 w 372"/>
                  <a:gd name="T99" fmla="*/ 12 h 384"/>
                  <a:gd name="T100" fmla="*/ 162 w 372"/>
                  <a:gd name="T101" fmla="*/ 24 h 384"/>
                  <a:gd name="T102" fmla="*/ 156 w 372"/>
                  <a:gd name="T103" fmla="*/ 30 h 384"/>
                  <a:gd name="T104" fmla="*/ 144 w 372"/>
                  <a:gd name="T105" fmla="*/ 30 h 384"/>
                  <a:gd name="T106" fmla="*/ 126 w 372"/>
                  <a:gd name="T107" fmla="*/ 48 h 384"/>
                  <a:gd name="T108" fmla="*/ 120 w 372"/>
                  <a:gd name="T109" fmla="*/ 48 h 384"/>
                  <a:gd name="T110" fmla="*/ 126 w 372"/>
                  <a:gd name="T111" fmla="*/ 54 h 384"/>
                  <a:gd name="T112" fmla="*/ 138 w 372"/>
                  <a:gd name="T113" fmla="*/ 10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2" h="384">
                    <a:moveTo>
                      <a:pt x="138" y="108"/>
                    </a:moveTo>
                    <a:lnTo>
                      <a:pt x="90" y="120"/>
                    </a:lnTo>
                    <a:lnTo>
                      <a:pt x="90" y="132"/>
                    </a:lnTo>
                    <a:lnTo>
                      <a:pt x="90" y="138"/>
                    </a:lnTo>
                    <a:lnTo>
                      <a:pt x="78" y="144"/>
                    </a:lnTo>
                    <a:lnTo>
                      <a:pt x="66" y="144"/>
                    </a:lnTo>
                    <a:lnTo>
                      <a:pt x="54" y="156"/>
                    </a:lnTo>
                    <a:lnTo>
                      <a:pt x="54" y="162"/>
                    </a:lnTo>
                    <a:lnTo>
                      <a:pt x="54" y="162"/>
                    </a:lnTo>
                    <a:lnTo>
                      <a:pt x="54" y="162"/>
                    </a:lnTo>
                    <a:lnTo>
                      <a:pt x="48" y="162"/>
                    </a:lnTo>
                    <a:lnTo>
                      <a:pt x="36" y="162"/>
                    </a:lnTo>
                    <a:lnTo>
                      <a:pt x="0" y="180"/>
                    </a:lnTo>
                    <a:lnTo>
                      <a:pt x="0" y="204"/>
                    </a:lnTo>
                    <a:lnTo>
                      <a:pt x="0" y="204"/>
                    </a:lnTo>
                    <a:lnTo>
                      <a:pt x="0" y="216"/>
                    </a:lnTo>
                    <a:lnTo>
                      <a:pt x="66" y="258"/>
                    </a:lnTo>
                    <a:lnTo>
                      <a:pt x="66" y="264"/>
                    </a:lnTo>
                    <a:lnTo>
                      <a:pt x="174" y="336"/>
                    </a:lnTo>
                    <a:lnTo>
                      <a:pt x="174" y="348"/>
                    </a:lnTo>
                    <a:lnTo>
                      <a:pt x="186" y="348"/>
                    </a:lnTo>
                    <a:lnTo>
                      <a:pt x="216" y="366"/>
                    </a:lnTo>
                    <a:lnTo>
                      <a:pt x="216" y="372"/>
                    </a:lnTo>
                    <a:lnTo>
                      <a:pt x="216" y="384"/>
                    </a:lnTo>
                    <a:lnTo>
                      <a:pt x="228" y="378"/>
                    </a:lnTo>
                    <a:lnTo>
                      <a:pt x="228" y="378"/>
                    </a:lnTo>
                    <a:lnTo>
                      <a:pt x="264" y="372"/>
                    </a:lnTo>
                    <a:lnTo>
                      <a:pt x="372" y="294"/>
                    </a:lnTo>
                    <a:lnTo>
                      <a:pt x="336" y="264"/>
                    </a:lnTo>
                    <a:lnTo>
                      <a:pt x="336" y="180"/>
                    </a:lnTo>
                    <a:lnTo>
                      <a:pt x="324" y="156"/>
                    </a:lnTo>
                    <a:lnTo>
                      <a:pt x="324" y="156"/>
                    </a:lnTo>
                    <a:lnTo>
                      <a:pt x="324" y="156"/>
                    </a:lnTo>
                    <a:lnTo>
                      <a:pt x="330" y="150"/>
                    </a:lnTo>
                    <a:lnTo>
                      <a:pt x="318" y="114"/>
                    </a:lnTo>
                    <a:lnTo>
                      <a:pt x="306" y="108"/>
                    </a:lnTo>
                    <a:lnTo>
                      <a:pt x="300" y="90"/>
                    </a:lnTo>
                    <a:lnTo>
                      <a:pt x="294" y="84"/>
                    </a:lnTo>
                    <a:lnTo>
                      <a:pt x="294" y="72"/>
                    </a:lnTo>
                    <a:lnTo>
                      <a:pt x="294" y="72"/>
                    </a:lnTo>
                    <a:lnTo>
                      <a:pt x="294" y="72"/>
                    </a:lnTo>
                    <a:lnTo>
                      <a:pt x="312" y="48"/>
                    </a:lnTo>
                    <a:lnTo>
                      <a:pt x="312" y="18"/>
                    </a:lnTo>
                    <a:lnTo>
                      <a:pt x="312" y="6"/>
                    </a:lnTo>
                    <a:lnTo>
                      <a:pt x="312" y="6"/>
                    </a:lnTo>
                    <a:lnTo>
                      <a:pt x="270" y="0"/>
                    </a:lnTo>
                    <a:lnTo>
                      <a:pt x="252" y="12"/>
                    </a:lnTo>
                    <a:lnTo>
                      <a:pt x="240" y="6"/>
                    </a:lnTo>
                    <a:lnTo>
                      <a:pt x="210" y="12"/>
                    </a:lnTo>
                    <a:lnTo>
                      <a:pt x="198" y="12"/>
                    </a:lnTo>
                    <a:lnTo>
                      <a:pt x="162" y="24"/>
                    </a:lnTo>
                    <a:lnTo>
                      <a:pt x="156" y="30"/>
                    </a:lnTo>
                    <a:lnTo>
                      <a:pt x="144" y="30"/>
                    </a:lnTo>
                    <a:lnTo>
                      <a:pt x="126" y="48"/>
                    </a:lnTo>
                    <a:lnTo>
                      <a:pt x="120" y="48"/>
                    </a:lnTo>
                    <a:lnTo>
                      <a:pt x="126" y="54"/>
                    </a:lnTo>
                    <a:lnTo>
                      <a:pt x="138"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9" name="Freeform 742"/>
              <p:cNvSpPr>
                <a:spLocks/>
              </p:cNvSpPr>
              <p:nvPr/>
            </p:nvSpPr>
            <p:spPr bwMode="auto">
              <a:xfrm>
                <a:off x="2706" y="2112"/>
                <a:ext cx="72" cy="156"/>
              </a:xfrm>
              <a:custGeom>
                <a:avLst/>
                <a:gdLst>
                  <a:gd name="T0" fmla="*/ 18 w 72"/>
                  <a:gd name="T1" fmla="*/ 24 h 156"/>
                  <a:gd name="T2" fmla="*/ 18 w 72"/>
                  <a:gd name="T3" fmla="*/ 54 h 156"/>
                  <a:gd name="T4" fmla="*/ 0 w 72"/>
                  <a:gd name="T5" fmla="*/ 78 h 156"/>
                  <a:gd name="T6" fmla="*/ 0 w 72"/>
                  <a:gd name="T7" fmla="*/ 90 h 156"/>
                  <a:gd name="T8" fmla="*/ 6 w 72"/>
                  <a:gd name="T9" fmla="*/ 96 h 156"/>
                  <a:gd name="T10" fmla="*/ 12 w 72"/>
                  <a:gd name="T11" fmla="*/ 114 h 156"/>
                  <a:gd name="T12" fmla="*/ 24 w 72"/>
                  <a:gd name="T13" fmla="*/ 120 h 156"/>
                  <a:gd name="T14" fmla="*/ 36 w 72"/>
                  <a:gd name="T15" fmla="*/ 156 h 156"/>
                  <a:gd name="T16" fmla="*/ 48 w 72"/>
                  <a:gd name="T17" fmla="*/ 150 h 156"/>
                  <a:gd name="T18" fmla="*/ 48 w 72"/>
                  <a:gd name="T19" fmla="*/ 132 h 156"/>
                  <a:gd name="T20" fmla="*/ 72 w 72"/>
                  <a:gd name="T21" fmla="*/ 114 h 156"/>
                  <a:gd name="T22" fmla="*/ 72 w 72"/>
                  <a:gd name="T23" fmla="*/ 96 h 156"/>
                  <a:gd name="T24" fmla="*/ 60 w 72"/>
                  <a:gd name="T25" fmla="*/ 90 h 156"/>
                  <a:gd name="T26" fmla="*/ 42 w 72"/>
                  <a:gd name="T27" fmla="*/ 78 h 156"/>
                  <a:gd name="T28" fmla="*/ 66 w 72"/>
                  <a:gd name="T29" fmla="*/ 54 h 156"/>
                  <a:gd name="T30" fmla="*/ 66 w 72"/>
                  <a:gd name="T31" fmla="*/ 42 h 156"/>
                  <a:gd name="T32" fmla="*/ 54 w 72"/>
                  <a:gd name="T33" fmla="*/ 30 h 156"/>
                  <a:gd name="T34" fmla="*/ 66 w 72"/>
                  <a:gd name="T35" fmla="*/ 18 h 156"/>
                  <a:gd name="T36" fmla="*/ 66 w 72"/>
                  <a:gd name="T37" fmla="*/ 6 h 156"/>
                  <a:gd name="T38" fmla="*/ 48 w 72"/>
                  <a:gd name="T39" fmla="*/ 18 h 156"/>
                  <a:gd name="T40" fmla="*/ 48 w 72"/>
                  <a:gd name="T41" fmla="*/ 6 h 156"/>
                  <a:gd name="T42" fmla="*/ 30 w 72"/>
                  <a:gd name="T43" fmla="*/ 0 h 156"/>
                  <a:gd name="T44" fmla="*/ 18 w 72"/>
                  <a:gd name="T45" fmla="*/ 12 h 156"/>
                  <a:gd name="T46" fmla="*/ 18 w 72"/>
                  <a:gd name="T47" fmla="*/ 12 h 156"/>
                  <a:gd name="T48" fmla="*/ 18 w 72"/>
                  <a:gd name="T49" fmla="*/ 12 h 156"/>
                  <a:gd name="T50" fmla="*/ 18 w 72"/>
                  <a:gd name="T51"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18" y="24"/>
                    </a:moveTo>
                    <a:lnTo>
                      <a:pt x="18" y="54"/>
                    </a:lnTo>
                    <a:lnTo>
                      <a:pt x="0" y="78"/>
                    </a:lnTo>
                    <a:lnTo>
                      <a:pt x="0" y="90"/>
                    </a:lnTo>
                    <a:lnTo>
                      <a:pt x="6" y="96"/>
                    </a:lnTo>
                    <a:lnTo>
                      <a:pt x="12" y="114"/>
                    </a:lnTo>
                    <a:lnTo>
                      <a:pt x="24" y="120"/>
                    </a:lnTo>
                    <a:lnTo>
                      <a:pt x="36" y="156"/>
                    </a:lnTo>
                    <a:lnTo>
                      <a:pt x="48" y="150"/>
                    </a:lnTo>
                    <a:lnTo>
                      <a:pt x="48" y="132"/>
                    </a:lnTo>
                    <a:lnTo>
                      <a:pt x="72" y="114"/>
                    </a:lnTo>
                    <a:lnTo>
                      <a:pt x="72" y="96"/>
                    </a:lnTo>
                    <a:lnTo>
                      <a:pt x="60" y="90"/>
                    </a:lnTo>
                    <a:lnTo>
                      <a:pt x="42" y="78"/>
                    </a:lnTo>
                    <a:lnTo>
                      <a:pt x="66" y="54"/>
                    </a:lnTo>
                    <a:lnTo>
                      <a:pt x="66" y="42"/>
                    </a:lnTo>
                    <a:lnTo>
                      <a:pt x="54" y="30"/>
                    </a:lnTo>
                    <a:lnTo>
                      <a:pt x="66" y="18"/>
                    </a:lnTo>
                    <a:lnTo>
                      <a:pt x="66" y="6"/>
                    </a:lnTo>
                    <a:lnTo>
                      <a:pt x="48" y="18"/>
                    </a:lnTo>
                    <a:lnTo>
                      <a:pt x="48" y="6"/>
                    </a:lnTo>
                    <a:lnTo>
                      <a:pt x="30" y="0"/>
                    </a:lnTo>
                    <a:lnTo>
                      <a:pt x="18" y="12"/>
                    </a:lnTo>
                    <a:lnTo>
                      <a:pt x="18" y="12"/>
                    </a:lnTo>
                    <a:lnTo>
                      <a:pt x="18" y="12"/>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0" name="Freeform 743"/>
              <p:cNvSpPr>
                <a:spLocks/>
              </p:cNvSpPr>
              <p:nvPr/>
            </p:nvSpPr>
            <p:spPr bwMode="auto">
              <a:xfrm>
                <a:off x="2706" y="2190"/>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1" name="Freeform 744"/>
              <p:cNvSpPr>
                <a:spLocks/>
              </p:cNvSpPr>
              <p:nvPr/>
            </p:nvSpPr>
            <p:spPr bwMode="auto">
              <a:xfrm>
                <a:off x="2718" y="2226"/>
                <a:ext cx="24" cy="42"/>
              </a:xfrm>
              <a:custGeom>
                <a:avLst/>
                <a:gdLst>
                  <a:gd name="T0" fmla="*/ 12 w 24"/>
                  <a:gd name="T1" fmla="*/ 6 h 42"/>
                  <a:gd name="T2" fmla="*/ 0 w 24"/>
                  <a:gd name="T3" fmla="*/ 0 h 42"/>
                  <a:gd name="T4" fmla="*/ 12 w 24"/>
                  <a:gd name="T5" fmla="*/ 6 h 42"/>
                  <a:gd name="T6" fmla="*/ 24 w 24"/>
                  <a:gd name="T7" fmla="*/ 42 h 42"/>
                  <a:gd name="T8" fmla="*/ 24 w 24"/>
                  <a:gd name="T9" fmla="*/ 42 h 42"/>
                  <a:gd name="T10" fmla="*/ 12 w 24"/>
                  <a:gd name="T11" fmla="*/ 6 h 42"/>
                </a:gdLst>
                <a:ahLst/>
                <a:cxnLst>
                  <a:cxn ang="0">
                    <a:pos x="T0" y="T1"/>
                  </a:cxn>
                  <a:cxn ang="0">
                    <a:pos x="T2" y="T3"/>
                  </a:cxn>
                  <a:cxn ang="0">
                    <a:pos x="T4" y="T5"/>
                  </a:cxn>
                  <a:cxn ang="0">
                    <a:pos x="T6" y="T7"/>
                  </a:cxn>
                  <a:cxn ang="0">
                    <a:pos x="T8" y="T9"/>
                  </a:cxn>
                  <a:cxn ang="0">
                    <a:pos x="T10" y="T11"/>
                  </a:cxn>
                </a:cxnLst>
                <a:rect l="0" t="0" r="r" b="b"/>
                <a:pathLst>
                  <a:path w="24" h="42">
                    <a:moveTo>
                      <a:pt x="12" y="6"/>
                    </a:moveTo>
                    <a:lnTo>
                      <a:pt x="0" y="0"/>
                    </a:lnTo>
                    <a:lnTo>
                      <a:pt x="12" y="6"/>
                    </a:lnTo>
                    <a:lnTo>
                      <a:pt x="24" y="42"/>
                    </a:lnTo>
                    <a:lnTo>
                      <a:pt x="24" y="4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2" name="Freeform 745"/>
              <p:cNvSpPr>
                <a:spLocks/>
              </p:cNvSpPr>
              <p:nvPr/>
            </p:nvSpPr>
            <p:spPr bwMode="auto">
              <a:xfrm>
                <a:off x="2724" y="2124"/>
                <a:ext cx="0" cy="12"/>
              </a:xfrm>
              <a:custGeom>
                <a:avLst/>
                <a:gdLst>
                  <a:gd name="T0" fmla="*/ 0 h 12"/>
                  <a:gd name="T1" fmla="*/ 0 h 12"/>
                  <a:gd name="T2" fmla="*/ 12 h 12"/>
                  <a:gd name="T3" fmla="*/ 0 h 12"/>
                </a:gdLst>
                <a:ahLst/>
                <a:cxnLst>
                  <a:cxn ang="0">
                    <a:pos x="0" y="T0"/>
                  </a:cxn>
                  <a:cxn ang="0">
                    <a:pos x="0" y="T1"/>
                  </a:cxn>
                  <a:cxn ang="0">
                    <a:pos x="0" y="T2"/>
                  </a:cxn>
                  <a:cxn ang="0">
                    <a:pos x="0" y="T3"/>
                  </a:cxn>
                </a:cxnLst>
                <a:rect l="0" t="0" r="r" b="b"/>
                <a:pathLst>
                  <a:path h="12">
                    <a:moveTo>
                      <a:pt x="0" y="0"/>
                    </a:moveTo>
                    <a:lnTo>
                      <a:pt x="0" y="0"/>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3" name="Freeform 746"/>
              <p:cNvSpPr>
                <a:spLocks/>
              </p:cNvSpPr>
              <p:nvPr/>
            </p:nvSpPr>
            <p:spPr bwMode="auto">
              <a:xfrm>
                <a:off x="2328" y="2148"/>
                <a:ext cx="222" cy="174"/>
              </a:xfrm>
              <a:custGeom>
                <a:avLst/>
                <a:gdLst>
                  <a:gd name="T0" fmla="*/ 84 w 222"/>
                  <a:gd name="T1" fmla="*/ 174 h 174"/>
                  <a:gd name="T2" fmla="*/ 84 w 222"/>
                  <a:gd name="T3" fmla="*/ 174 h 174"/>
                  <a:gd name="T4" fmla="*/ 84 w 222"/>
                  <a:gd name="T5" fmla="*/ 150 h 174"/>
                  <a:gd name="T6" fmla="*/ 120 w 222"/>
                  <a:gd name="T7" fmla="*/ 132 h 174"/>
                  <a:gd name="T8" fmla="*/ 132 w 222"/>
                  <a:gd name="T9" fmla="*/ 132 h 174"/>
                  <a:gd name="T10" fmla="*/ 138 w 222"/>
                  <a:gd name="T11" fmla="*/ 132 h 174"/>
                  <a:gd name="T12" fmla="*/ 138 w 222"/>
                  <a:gd name="T13" fmla="*/ 126 h 174"/>
                  <a:gd name="T14" fmla="*/ 150 w 222"/>
                  <a:gd name="T15" fmla="*/ 114 h 174"/>
                  <a:gd name="T16" fmla="*/ 162 w 222"/>
                  <a:gd name="T17" fmla="*/ 114 h 174"/>
                  <a:gd name="T18" fmla="*/ 174 w 222"/>
                  <a:gd name="T19" fmla="*/ 108 h 174"/>
                  <a:gd name="T20" fmla="*/ 174 w 222"/>
                  <a:gd name="T21" fmla="*/ 102 h 174"/>
                  <a:gd name="T22" fmla="*/ 174 w 222"/>
                  <a:gd name="T23" fmla="*/ 90 h 174"/>
                  <a:gd name="T24" fmla="*/ 222 w 222"/>
                  <a:gd name="T25" fmla="*/ 78 h 174"/>
                  <a:gd name="T26" fmla="*/ 210 w 222"/>
                  <a:gd name="T27" fmla="*/ 24 h 174"/>
                  <a:gd name="T28" fmla="*/ 204 w 222"/>
                  <a:gd name="T29" fmla="*/ 18 h 174"/>
                  <a:gd name="T30" fmla="*/ 186 w 222"/>
                  <a:gd name="T31" fmla="*/ 12 h 174"/>
                  <a:gd name="T32" fmla="*/ 156 w 222"/>
                  <a:gd name="T33" fmla="*/ 18 h 174"/>
                  <a:gd name="T34" fmla="*/ 138 w 222"/>
                  <a:gd name="T35" fmla="*/ 0 h 174"/>
                  <a:gd name="T36" fmla="*/ 132 w 222"/>
                  <a:gd name="T37" fmla="*/ 6 h 174"/>
                  <a:gd name="T38" fmla="*/ 120 w 222"/>
                  <a:gd name="T39" fmla="*/ 42 h 174"/>
                  <a:gd name="T40" fmla="*/ 90 w 222"/>
                  <a:gd name="T41" fmla="*/ 60 h 174"/>
                  <a:gd name="T42" fmla="*/ 72 w 222"/>
                  <a:gd name="T43" fmla="*/ 78 h 174"/>
                  <a:gd name="T44" fmla="*/ 60 w 222"/>
                  <a:gd name="T45" fmla="*/ 108 h 174"/>
                  <a:gd name="T46" fmla="*/ 60 w 222"/>
                  <a:gd name="T47" fmla="*/ 120 h 174"/>
                  <a:gd name="T48" fmla="*/ 66 w 222"/>
                  <a:gd name="T49" fmla="*/ 126 h 174"/>
                  <a:gd name="T50" fmla="*/ 54 w 222"/>
                  <a:gd name="T51" fmla="*/ 150 h 174"/>
                  <a:gd name="T52" fmla="*/ 24 w 222"/>
                  <a:gd name="T53" fmla="*/ 168 h 174"/>
                  <a:gd name="T54" fmla="*/ 6 w 222"/>
                  <a:gd name="T55" fmla="*/ 174 h 174"/>
                  <a:gd name="T56" fmla="*/ 0 w 222"/>
                  <a:gd name="T57" fmla="*/ 174 h 174"/>
                  <a:gd name="T58" fmla="*/ 30 w 222"/>
                  <a:gd name="T59" fmla="*/ 174 h 174"/>
                  <a:gd name="T60" fmla="*/ 84 w 222"/>
                  <a:gd name="T61" fmla="*/ 174 h 174"/>
                  <a:gd name="T62" fmla="*/ 84 w 222"/>
                  <a:gd name="T6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174">
                    <a:moveTo>
                      <a:pt x="84" y="174"/>
                    </a:moveTo>
                    <a:lnTo>
                      <a:pt x="84" y="174"/>
                    </a:lnTo>
                    <a:lnTo>
                      <a:pt x="84" y="150"/>
                    </a:lnTo>
                    <a:lnTo>
                      <a:pt x="120" y="132"/>
                    </a:lnTo>
                    <a:lnTo>
                      <a:pt x="132" y="132"/>
                    </a:lnTo>
                    <a:lnTo>
                      <a:pt x="138" y="132"/>
                    </a:lnTo>
                    <a:lnTo>
                      <a:pt x="138" y="126"/>
                    </a:lnTo>
                    <a:lnTo>
                      <a:pt x="150" y="114"/>
                    </a:lnTo>
                    <a:lnTo>
                      <a:pt x="162" y="114"/>
                    </a:lnTo>
                    <a:lnTo>
                      <a:pt x="174" y="108"/>
                    </a:lnTo>
                    <a:lnTo>
                      <a:pt x="174" y="102"/>
                    </a:lnTo>
                    <a:lnTo>
                      <a:pt x="174" y="90"/>
                    </a:lnTo>
                    <a:lnTo>
                      <a:pt x="222" y="78"/>
                    </a:lnTo>
                    <a:lnTo>
                      <a:pt x="210" y="24"/>
                    </a:lnTo>
                    <a:lnTo>
                      <a:pt x="204" y="18"/>
                    </a:lnTo>
                    <a:lnTo>
                      <a:pt x="186" y="12"/>
                    </a:lnTo>
                    <a:lnTo>
                      <a:pt x="156" y="18"/>
                    </a:lnTo>
                    <a:lnTo>
                      <a:pt x="138" y="0"/>
                    </a:lnTo>
                    <a:lnTo>
                      <a:pt x="132" y="6"/>
                    </a:lnTo>
                    <a:lnTo>
                      <a:pt x="120" y="42"/>
                    </a:lnTo>
                    <a:lnTo>
                      <a:pt x="90" y="60"/>
                    </a:lnTo>
                    <a:lnTo>
                      <a:pt x="72" y="78"/>
                    </a:lnTo>
                    <a:lnTo>
                      <a:pt x="60" y="108"/>
                    </a:lnTo>
                    <a:lnTo>
                      <a:pt x="60" y="120"/>
                    </a:lnTo>
                    <a:lnTo>
                      <a:pt x="66" y="126"/>
                    </a:lnTo>
                    <a:lnTo>
                      <a:pt x="54" y="150"/>
                    </a:lnTo>
                    <a:lnTo>
                      <a:pt x="24" y="168"/>
                    </a:lnTo>
                    <a:lnTo>
                      <a:pt x="6" y="174"/>
                    </a:lnTo>
                    <a:lnTo>
                      <a:pt x="0" y="174"/>
                    </a:lnTo>
                    <a:lnTo>
                      <a:pt x="30" y="174"/>
                    </a:lnTo>
                    <a:lnTo>
                      <a:pt x="84" y="174"/>
                    </a:lnTo>
                    <a:lnTo>
                      <a:pt x="84" y="17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4" name="Freeform 747"/>
              <p:cNvSpPr>
                <a:spLocks/>
              </p:cNvSpPr>
              <p:nvPr/>
            </p:nvSpPr>
            <p:spPr bwMode="auto">
              <a:xfrm>
                <a:off x="2412" y="2280"/>
                <a:ext cx="48" cy="18"/>
              </a:xfrm>
              <a:custGeom>
                <a:avLst/>
                <a:gdLst>
                  <a:gd name="T0" fmla="*/ 48 w 48"/>
                  <a:gd name="T1" fmla="*/ 0 h 18"/>
                  <a:gd name="T2" fmla="*/ 36 w 48"/>
                  <a:gd name="T3" fmla="*/ 0 h 18"/>
                  <a:gd name="T4" fmla="*/ 0 w 48"/>
                  <a:gd name="T5" fmla="*/ 18 h 18"/>
                  <a:gd name="T6" fmla="*/ 36 w 48"/>
                  <a:gd name="T7" fmla="*/ 0 h 18"/>
                  <a:gd name="T8" fmla="*/ 48 w 48"/>
                  <a:gd name="T9" fmla="*/ 0 h 18"/>
                </a:gdLst>
                <a:ahLst/>
                <a:cxnLst>
                  <a:cxn ang="0">
                    <a:pos x="T0" y="T1"/>
                  </a:cxn>
                  <a:cxn ang="0">
                    <a:pos x="T2" y="T3"/>
                  </a:cxn>
                  <a:cxn ang="0">
                    <a:pos x="T4" y="T5"/>
                  </a:cxn>
                  <a:cxn ang="0">
                    <a:pos x="T6" y="T7"/>
                  </a:cxn>
                  <a:cxn ang="0">
                    <a:pos x="T8" y="T9"/>
                  </a:cxn>
                </a:cxnLst>
                <a:rect l="0" t="0" r="r" b="b"/>
                <a:pathLst>
                  <a:path w="48" h="18">
                    <a:moveTo>
                      <a:pt x="48" y="0"/>
                    </a:moveTo>
                    <a:lnTo>
                      <a:pt x="36" y="0"/>
                    </a:lnTo>
                    <a:lnTo>
                      <a:pt x="0" y="18"/>
                    </a:lnTo>
                    <a:lnTo>
                      <a:pt x="36"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5" name="Freeform 748"/>
              <p:cNvSpPr>
                <a:spLocks/>
              </p:cNvSpPr>
              <p:nvPr/>
            </p:nvSpPr>
            <p:spPr bwMode="auto">
              <a:xfrm>
                <a:off x="2490" y="2250"/>
                <a:ext cx="12" cy="12"/>
              </a:xfrm>
              <a:custGeom>
                <a:avLst/>
                <a:gdLst>
                  <a:gd name="T0" fmla="*/ 12 w 12"/>
                  <a:gd name="T1" fmla="*/ 0 h 12"/>
                  <a:gd name="T2" fmla="*/ 12 w 12"/>
                  <a:gd name="T3" fmla="*/ 6 h 12"/>
                  <a:gd name="T4" fmla="*/ 0 w 12"/>
                  <a:gd name="T5" fmla="*/ 12 h 12"/>
                  <a:gd name="T6" fmla="*/ 12 w 12"/>
                  <a:gd name="T7" fmla="*/ 6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lnTo>
                      <a:pt x="12" y="6"/>
                    </a:lnTo>
                    <a:lnTo>
                      <a:pt x="0" y="12"/>
                    </a:lnTo>
                    <a:lnTo>
                      <a:pt x="12"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6" name="Rectangle 749"/>
              <p:cNvSpPr>
                <a:spLocks noChangeArrowheads="1"/>
              </p:cNvSpPr>
              <p:nvPr/>
            </p:nvSpPr>
            <p:spPr bwMode="auto">
              <a:xfrm>
                <a:off x="2466" y="2274"/>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7" name="Freeform 750"/>
              <p:cNvSpPr>
                <a:spLocks/>
              </p:cNvSpPr>
              <p:nvPr/>
            </p:nvSpPr>
            <p:spPr bwMode="auto">
              <a:xfrm>
                <a:off x="2256" y="2322"/>
                <a:ext cx="156" cy="132"/>
              </a:xfrm>
              <a:custGeom>
                <a:avLst/>
                <a:gdLst>
                  <a:gd name="T0" fmla="*/ 72 w 156"/>
                  <a:gd name="T1" fmla="*/ 132 h 132"/>
                  <a:gd name="T2" fmla="*/ 72 w 156"/>
                  <a:gd name="T3" fmla="*/ 102 h 132"/>
                  <a:gd name="T4" fmla="*/ 78 w 156"/>
                  <a:gd name="T5" fmla="*/ 90 h 132"/>
                  <a:gd name="T6" fmla="*/ 96 w 156"/>
                  <a:gd name="T7" fmla="*/ 90 h 132"/>
                  <a:gd name="T8" fmla="*/ 96 w 156"/>
                  <a:gd name="T9" fmla="*/ 36 h 132"/>
                  <a:gd name="T10" fmla="*/ 156 w 156"/>
                  <a:gd name="T11" fmla="*/ 36 h 132"/>
                  <a:gd name="T12" fmla="*/ 156 w 156"/>
                  <a:gd name="T13" fmla="*/ 24 h 132"/>
                  <a:gd name="T14" fmla="*/ 156 w 156"/>
                  <a:gd name="T15" fmla="*/ 12 h 132"/>
                  <a:gd name="T16" fmla="*/ 156 w 156"/>
                  <a:gd name="T17" fmla="*/ 12 h 132"/>
                  <a:gd name="T18" fmla="*/ 156 w 156"/>
                  <a:gd name="T19" fmla="*/ 12 h 132"/>
                  <a:gd name="T20" fmla="*/ 156 w 156"/>
                  <a:gd name="T21" fmla="*/ 0 h 132"/>
                  <a:gd name="T22" fmla="*/ 156 w 156"/>
                  <a:gd name="T23" fmla="*/ 0 h 132"/>
                  <a:gd name="T24" fmla="*/ 102 w 156"/>
                  <a:gd name="T25" fmla="*/ 0 h 132"/>
                  <a:gd name="T26" fmla="*/ 72 w 156"/>
                  <a:gd name="T27" fmla="*/ 0 h 132"/>
                  <a:gd name="T28" fmla="*/ 66 w 156"/>
                  <a:gd name="T29" fmla="*/ 24 h 132"/>
                  <a:gd name="T30" fmla="*/ 48 w 156"/>
                  <a:gd name="T31" fmla="*/ 30 h 132"/>
                  <a:gd name="T32" fmla="*/ 36 w 156"/>
                  <a:gd name="T33" fmla="*/ 66 h 132"/>
                  <a:gd name="T34" fmla="*/ 18 w 156"/>
                  <a:gd name="T35" fmla="*/ 96 h 132"/>
                  <a:gd name="T36" fmla="*/ 0 w 156"/>
                  <a:gd name="T37" fmla="*/ 132 h 132"/>
                  <a:gd name="T38" fmla="*/ 6 w 156"/>
                  <a:gd name="T39" fmla="*/ 132 h 132"/>
                  <a:gd name="T40" fmla="*/ 72 w 156"/>
                  <a:gd name="T4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132">
                    <a:moveTo>
                      <a:pt x="72" y="132"/>
                    </a:moveTo>
                    <a:lnTo>
                      <a:pt x="72" y="102"/>
                    </a:lnTo>
                    <a:lnTo>
                      <a:pt x="78" y="90"/>
                    </a:lnTo>
                    <a:lnTo>
                      <a:pt x="96" y="90"/>
                    </a:lnTo>
                    <a:lnTo>
                      <a:pt x="96" y="36"/>
                    </a:lnTo>
                    <a:lnTo>
                      <a:pt x="156" y="36"/>
                    </a:lnTo>
                    <a:lnTo>
                      <a:pt x="156" y="24"/>
                    </a:lnTo>
                    <a:lnTo>
                      <a:pt x="156" y="12"/>
                    </a:lnTo>
                    <a:lnTo>
                      <a:pt x="156" y="12"/>
                    </a:lnTo>
                    <a:lnTo>
                      <a:pt x="156" y="12"/>
                    </a:lnTo>
                    <a:lnTo>
                      <a:pt x="156" y="0"/>
                    </a:lnTo>
                    <a:lnTo>
                      <a:pt x="156" y="0"/>
                    </a:lnTo>
                    <a:lnTo>
                      <a:pt x="102" y="0"/>
                    </a:lnTo>
                    <a:lnTo>
                      <a:pt x="72" y="0"/>
                    </a:lnTo>
                    <a:lnTo>
                      <a:pt x="66" y="24"/>
                    </a:lnTo>
                    <a:lnTo>
                      <a:pt x="48" y="30"/>
                    </a:lnTo>
                    <a:lnTo>
                      <a:pt x="36" y="66"/>
                    </a:lnTo>
                    <a:lnTo>
                      <a:pt x="18" y="96"/>
                    </a:lnTo>
                    <a:lnTo>
                      <a:pt x="0" y="132"/>
                    </a:lnTo>
                    <a:lnTo>
                      <a:pt x="6" y="132"/>
                    </a:lnTo>
                    <a:lnTo>
                      <a:pt x="72" y="13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8" name="Rectangle 751"/>
              <p:cNvSpPr>
                <a:spLocks noChangeArrowheads="1"/>
              </p:cNvSpPr>
              <p:nvPr/>
            </p:nvSpPr>
            <p:spPr bwMode="auto">
              <a:xfrm>
                <a:off x="2412" y="23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9" name="Freeform 752"/>
              <p:cNvSpPr>
                <a:spLocks/>
              </p:cNvSpPr>
              <p:nvPr/>
            </p:nvSpPr>
            <p:spPr bwMode="auto">
              <a:xfrm>
                <a:off x="2412" y="2322"/>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0" name="Freeform 753"/>
              <p:cNvSpPr>
                <a:spLocks/>
              </p:cNvSpPr>
              <p:nvPr/>
            </p:nvSpPr>
            <p:spPr bwMode="auto">
              <a:xfrm>
                <a:off x="2358" y="2322"/>
                <a:ext cx="54" cy="0"/>
              </a:xfrm>
              <a:custGeom>
                <a:avLst/>
                <a:gdLst>
                  <a:gd name="T0" fmla="*/ 54 w 54"/>
                  <a:gd name="T1" fmla="*/ 54 w 54"/>
                  <a:gd name="T2" fmla="*/ 54 w 54"/>
                  <a:gd name="T3" fmla="*/ 0 w 54"/>
                  <a:gd name="T4" fmla="*/ 54 w 54"/>
                  <a:gd name="T5" fmla="*/ 54 w 54"/>
                </a:gdLst>
                <a:ahLst/>
                <a:cxnLst>
                  <a:cxn ang="0">
                    <a:pos x="T0" y="0"/>
                  </a:cxn>
                  <a:cxn ang="0">
                    <a:pos x="T1" y="0"/>
                  </a:cxn>
                  <a:cxn ang="0">
                    <a:pos x="T2" y="0"/>
                  </a:cxn>
                  <a:cxn ang="0">
                    <a:pos x="T3" y="0"/>
                  </a:cxn>
                  <a:cxn ang="0">
                    <a:pos x="T4" y="0"/>
                  </a:cxn>
                  <a:cxn ang="0">
                    <a:pos x="T5" y="0"/>
                  </a:cxn>
                </a:cxnLst>
                <a:rect l="0" t="0" r="r" b="b"/>
                <a:pathLst>
                  <a:path w="54">
                    <a:moveTo>
                      <a:pt x="54" y="0"/>
                    </a:moveTo>
                    <a:lnTo>
                      <a:pt x="54" y="0"/>
                    </a:lnTo>
                    <a:lnTo>
                      <a:pt x="54" y="0"/>
                    </a:lnTo>
                    <a:lnTo>
                      <a:pt x="0" y="0"/>
                    </a:lnTo>
                    <a:lnTo>
                      <a:pt x="54"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1" name="Freeform 754"/>
              <p:cNvSpPr>
                <a:spLocks/>
              </p:cNvSpPr>
              <p:nvPr/>
            </p:nvSpPr>
            <p:spPr bwMode="auto">
              <a:xfrm>
                <a:off x="2346" y="2376"/>
                <a:ext cx="300" cy="294"/>
              </a:xfrm>
              <a:custGeom>
                <a:avLst/>
                <a:gdLst>
                  <a:gd name="T0" fmla="*/ 126 w 300"/>
                  <a:gd name="T1" fmla="*/ 294 h 294"/>
                  <a:gd name="T2" fmla="*/ 126 w 300"/>
                  <a:gd name="T3" fmla="*/ 264 h 294"/>
                  <a:gd name="T4" fmla="*/ 138 w 300"/>
                  <a:gd name="T5" fmla="*/ 258 h 294"/>
                  <a:gd name="T6" fmla="*/ 150 w 300"/>
                  <a:gd name="T7" fmla="*/ 234 h 294"/>
                  <a:gd name="T8" fmla="*/ 174 w 300"/>
                  <a:gd name="T9" fmla="*/ 228 h 294"/>
                  <a:gd name="T10" fmla="*/ 204 w 300"/>
                  <a:gd name="T11" fmla="*/ 204 h 294"/>
                  <a:gd name="T12" fmla="*/ 222 w 300"/>
                  <a:gd name="T13" fmla="*/ 204 h 294"/>
                  <a:gd name="T14" fmla="*/ 222 w 300"/>
                  <a:gd name="T15" fmla="*/ 204 h 294"/>
                  <a:gd name="T16" fmla="*/ 228 w 300"/>
                  <a:gd name="T17" fmla="*/ 204 h 294"/>
                  <a:gd name="T18" fmla="*/ 288 w 300"/>
                  <a:gd name="T19" fmla="*/ 192 h 294"/>
                  <a:gd name="T20" fmla="*/ 300 w 300"/>
                  <a:gd name="T21" fmla="*/ 180 h 294"/>
                  <a:gd name="T22" fmla="*/ 294 w 300"/>
                  <a:gd name="T23" fmla="*/ 120 h 294"/>
                  <a:gd name="T24" fmla="*/ 282 w 300"/>
                  <a:gd name="T25" fmla="*/ 126 h 294"/>
                  <a:gd name="T26" fmla="*/ 282 w 300"/>
                  <a:gd name="T27" fmla="*/ 126 h 294"/>
                  <a:gd name="T28" fmla="*/ 282 w 300"/>
                  <a:gd name="T29" fmla="*/ 126 h 294"/>
                  <a:gd name="T30" fmla="*/ 282 w 300"/>
                  <a:gd name="T31" fmla="*/ 114 h 294"/>
                  <a:gd name="T32" fmla="*/ 282 w 300"/>
                  <a:gd name="T33" fmla="*/ 108 h 294"/>
                  <a:gd name="T34" fmla="*/ 252 w 300"/>
                  <a:gd name="T35" fmla="*/ 90 h 294"/>
                  <a:gd name="T36" fmla="*/ 240 w 300"/>
                  <a:gd name="T37" fmla="*/ 90 h 294"/>
                  <a:gd name="T38" fmla="*/ 240 w 300"/>
                  <a:gd name="T39" fmla="*/ 78 h 294"/>
                  <a:gd name="T40" fmla="*/ 132 w 300"/>
                  <a:gd name="T41" fmla="*/ 6 h 294"/>
                  <a:gd name="T42" fmla="*/ 132 w 300"/>
                  <a:gd name="T43" fmla="*/ 0 h 294"/>
                  <a:gd name="T44" fmla="*/ 132 w 300"/>
                  <a:gd name="T45" fmla="*/ 6 h 294"/>
                  <a:gd name="T46" fmla="*/ 102 w 300"/>
                  <a:gd name="T47" fmla="*/ 6 h 294"/>
                  <a:gd name="T48" fmla="*/ 114 w 300"/>
                  <a:gd name="T49" fmla="*/ 174 h 294"/>
                  <a:gd name="T50" fmla="*/ 126 w 300"/>
                  <a:gd name="T51" fmla="*/ 174 h 294"/>
                  <a:gd name="T52" fmla="*/ 120 w 300"/>
                  <a:gd name="T53" fmla="*/ 192 h 294"/>
                  <a:gd name="T54" fmla="*/ 36 w 300"/>
                  <a:gd name="T55" fmla="*/ 192 h 294"/>
                  <a:gd name="T56" fmla="*/ 30 w 300"/>
                  <a:gd name="T57" fmla="*/ 198 h 294"/>
                  <a:gd name="T58" fmla="*/ 12 w 300"/>
                  <a:gd name="T59" fmla="*/ 180 h 294"/>
                  <a:gd name="T60" fmla="*/ 0 w 300"/>
                  <a:gd name="T61" fmla="*/ 204 h 294"/>
                  <a:gd name="T62" fmla="*/ 0 w 300"/>
                  <a:gd name="T63" fmla="*/ 204 h 294"/>
                  <a:gd name="T64" fmla="*/ 0 w 300"/>
                  <a:gd name="T65" fmla="*/ 228 h 294"/>
                  <a:gd name="T66" fmla="*/ 18 w 300"/>
                  <a:gd name="T67" fmla="*/ 240 h 294"/>
                  <a:gd name="T68" fmla="*/ 12 w 300"/>
                  <a:gd name="T69" fmla="*/ 252 h 294"/>
                  <a:gd name="T70" fmla="*/ 42 w 300"/>
                  <a:gd name="T71" fmla="*/ 258 h 294"/>
                  <a:gd name="T72" fmla="*/ 54 w 300"/>
                  <a:gd name="T73" fmla="*/ 246 h 294"/>
                  <a:gd name="T74" fmla="*/ 72 w 300"/>
                  <a:gd name="T75" fmla="*/ 288 h 294"/>
                  <a:gd name="T76" fmla="*/ 84 w 300"/>
                  <a:gd name="T77" fmla="*/ 288 h 294"/>
                  <a:gd name="T78" fmla="*/ 108 w 300"/>
                  <a:gd name="T79" fmla="*/ 282 h 294"/>
                  <a:gd name="T80" fmla="*/ 126 w 300"/>
                  <a:gd name="T81" fmla="*/ 294 h 294"/>
                  <a:gd name="T82" fmla="*/ 126 w 300"/>
                  <a:gd name="T83" fmla="*/ 294 h 294"/>
                  <a:gd name="T84" fmla="*/ 126 w 300"/>
                  <a:gd name="T85"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0" h="294">
                    <a:moveTo>
                      <a:pt x="126" y="294"/>
                    </a:moveTo>
                    <a:lnTo>
                      <a:pt x="126" y="264"/>
                    </a:lnTo>
                    <a:lnTo>
                      <a:pt x="138" y="258"/>
                    </a:lnTo>
                    <a:lnTo>
                      <a:pt x="150" y="234"/>
                    </a:lnTo>
                    <a:lnTo>
                      <a:pt x="174" y="228"/>
                    </a:lnTo>
                    <a:lnTo>
                      <a:pt x="204" y="204"/>
                    </a:lnTo>
                    <a:lnTo>
                      <a:pt x="222" y="204"/>
                    </a:lnTo>
                    <a:lnTo>
                      <a:pt x="222" y="204"/>
                    </a:lnTo>
                    <a:lnTo>
                      <a:pt x="228" y="204"/>
                    </a:lnTo>
                    <a:lnTo>
                      <a:pt x="288" y="192"/>
                    </a:lnTo>
                    <a:lnTo>
                      <a:pt x="300" y="180"/>
                    </a:lnTo>
                    <a:lnTo>
                      <a:pt x="294" y="120"/>
                    </a:lnTo>
                    <a:lnTo>
                      <a:pt x="282" y="126"/>
                    </a:lnTo>
                    <a:lnTo>
                      <a:pt x="282" y="126"/>
                    </a:lnTo>
                    <a:lnTo>
                      <a:pt x="282" y="126"/>
                    </a:lnTo>
                    <a:lnTo>
                      <a:pt x="282" y="114"/>
                    </a:lnTo>
                    <a:lnTo>
                      <a:pt x="282" y="108"/>
                    </a:lnTo>
                    <a:lnTo>
                      <a:pt x="252" y="90"/>
                    </a:lnTo>
                    <a:lnTo>
                      <a:pt x="240" y="90"/>
                    </a:lnTo>
                    <a:lnTo>
                      <a:pt x="240" y="78"/>
                    </a:lnTo>
                    <a:lnTo>
                      <a:pt x="132" y="6"/>
                    </a:lnTo>
                    <a:lnTo>
                      <a:pt x="132" y="0"/>
                    </a:lnTo>
                    <a:lnTo>
                      <a:pt x="132" y="6"/>
                    </a:lnTo>
                    <a:lnTo>
                      <a:pt x="102" y="6"/>
                    </a:lnTo>
                    <a:lnTo>
                      <a:pt x="114" y="174"/>
                    </a:lnTo>
                    <a:lnTo>
                      <a:pt x="126" y="174"/>
                    </a:lnTo>
                    <a:lnTo>
                      <a:pt x="120" y="192"/>
                    </a:lnTo>
                    <a:lnTo>
                      <a:pt x="36" y="192"/>
                    </a:lnTo>
                    <a:lnTo>
                      <a:pt x="30" y="198"/>
                    </a:lnTo>
                    <a:lnTo>
                      <a:pt x="12" y="180"/>
                    </a:lnTo>
                    <a:lnTo>
                      <a:pt x="0" y="204"/>
                    </a:lnTo>
                    <a:lnTo>
                      <a:pt x="0" y="204"/>
                    </a:lnTo>
                    <a:lnTo>
                      <a:pt x="0" y="228"/>
                    </a:lnTo>
                    <a:lnTo>
                      <a:pt x="18" y="240"/>
                    </a:lnTo>
                    <a:lnTo>
                      <a:pt x="12" y="252"/>
                    </a:lnTo>
                    <a:lnTo>
                      <a:pt x="42" y="258"/>
                    </a:lnTo>
                    <a:lnTo>
                      <a:pt x="54" y="246"/>
                    </a:lnTo>
                    <a:lnTo>
                      <a:pt x="72" y="288"/>
                    </a:lnTo>
                    <a:lnTo>
                      <a:pt x="84" y="288"/>
                    </a:lnTo>
                    <a:lnTo>
                      <a:pt x="108" y="282"/>
                    </a:lnTo>
                    <a:lnTo>
                      <a:pt x="126" y="294"/>
                    </a:lnTo>
                    <a:lnTo>
                      <a:pt x="126" y="294"/>
                    </a:lnTo>
                    <a:lnTo>
                      <a:pt x="126" y="29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2" name="Freeform 755"/>
              <p:cNvSpPr>
                <a:spLocks/>
              </p:cNvSpPr>
              <p:nvPr/>
            </p:nvSpPr>
            <p:spPr bwMode="auto">
              <a:xfrm>
                <a:off x="2628" y="2496"/>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3" name="Freeform 756"/>
              <p:cNvSpPr>
                <a:spLocks/>
              </p:cNvSpPr>
              <p:nvPr/>
            </p:nvSpPr>
            <p:spPr bwMode="auto">
              <a:xfrm>
                <a:off x="2586" y="2466"/>
                <a:ext cx="42" cy="24"/>
              </a:xfrm>
              <a:custGeom>
                <a:avLst/>
                <a:gdLst>
                  <a:gd name="T0" fmla="*/ 42 w 42"/>
                  <a:gd name="T1" fmla="*/ 18 h 24"/>
                  <a:gd name="T2" fmla="*/ 42 w 42"/>
                  <a:gd name="T3" fmla="*/ 24 h 24"/>
                  <a:gd name="T4" fmla="*/ 42 w 42"/>
                  <a:gd name="T5" fmla="*/ 18 h 24"/>
                  <a:gd name="T6" fmla="*/ 12 w 42"/>
                  <a:gd name="T7" fmla="*/ 0 h 24"/>
                  <a:gd name="T8" fmla="*/ 0 w 42"/>
                  <a:gd name="T9" fmla="*/ 0 h 24"/>
                  <a:gd name="T10" fmla="*/ 12 w 42"/>
                  <a:gd name="T11" fmla="*/ 0 h 24"/>
                  <a:gd name="T12" fmla="*/ 42 w 4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42" h="24">
                    <a:moveTo>
                      <a:pt x="42" y="18"/>
                    </a:moveTo>
                    <a:lnTo>
                      <a:pt x="42" y="24"/>
                    </a:lnTo>
                    <a:lnTo>
                      <a:pt x="42" y="18"/>
                    </a:lnTo>
                    <a:lnTo>
                      <a:pt x="12" y="0"/>
                    </a:lnTo>
                    <a:lnTo>
                      <a:pt x="0" y="0"/>
                    </a:lnTo>
                    <a:lnTo>
                      <a:pt x="12"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4" name="Freeform 757"/>
              <p:cNvSpPr>
                <a:spLocks/>
              </p:cNvSpPr>
              <p:nvPr/>
            </p:nvSpPr>
            <p:spPr bwMode="auto">
              <a:xfrm>
                <a:off x="2256" y="2334"/>
                <a:ext cx="222" cy="246"/>
              </a:xfrm>
              <a:custGeom>
                <a:avLst/>
                <a:gdLst>
                  <a:gd name="T0" fmla="*/ 42 w 222"/>
                  <a:gd name="T1" fmla="*/ 210 h 246"/>
                  <a:gd name="T2" fmla="*/ 42 w 222"/>
                  <a:gd name="T3" fmla="*/ 210 h 246"/>
                  <a:gd name="T4" fmla="*/ 72 w 222"/>
                  <a:gd name="T5" fmla="*/ 234 h 246"/>
                  <a:gd name="T6" fmla="*/ 90 w 222"/>
                  <a:gd name="T7" fmla="*/ 246 h 246"/>
                  <a:gd name="T8" fmla="*/ 102 w 222"/>
                  <a:gd name="T9" fmla="*/ 222 h 246"/>
                  <a:gd name="T10" fmla="*/ 120 w 222"/>
                  <a:gd name="T11" fmla="*/ 240 h 246"/>
                  <a:gd name="T12" fmla="*/ 126 w 222"/>
                  <a:gd name="T13" fmla="*/ 234 h 246"/>
                  <a:gd name="T14" fmla="*/ 210 w 222"/>
                  <a:gd name="T15" fmla="*/ 234 h 246"/>
                  <a:gd name="T16" fmla="*/ 216 w 222"/>
                  <a:gd name="T17" fmla="*/ 216 h 246"/>
                  <a:gd name="T18" fmla="*/ 204 w 222"/>
                  <a:gd name="T19" fmla="*/ 216 h 246"/>
                  <a:gd name="T20" fmla="*/ 192 w 222"/>
                  <a:gd name="T21" fmla="*/ 48 h 246"/>
                  <a:gd name="T22" fmla="*/ 222 w 222"/>
                  <a:gd name="T23" fmla="*/ 48 h 246"/>
                  <a:gd name="T24" fmla="*/ 156 w 222"/>
                  <a:gd name="T25" fmla="*/ 0 h 246"/>
                  <a:gd name="T26" fmla="*/ 156 w 222"/>
                  <a:gd name="T27" fmla="*/ 0 h 246"/>
                  <a:gd name="T28" fmla="*/ 156 w 222"/>
                  <a:gd name="T29" fmla="*/ 12 h 246"/>
                  <a:gd name="T30" fmla="*/ 156 w 222"/>
                  <a:gd name="T31" fmla="*/ 24 h 246"/>
                  <a:gd name="T32" fmla="*/ 96 w 222"/>
                  <a:gd name="T33" fmla="*/ 24 h 246"/>
                  <a:gd name="T34" fmla="*/ 96 w 222"/>
                  <a:gd name="T35" fmla="*/ 78 h 246"/>
                  <a:gd name="T36" fmla="*/ 78 w 222"/>
                  <a:gd name="T37" fmla="*/ 78 h 246"/>
                  <a:gd name="T38" fmla="*/ 72 w 222"/>
                  <a:gd name="T39" fmla="*/ 90 h 246"/>
                  <a:gd name="T40" fmla="*/ 72 w 222"/>
                  <a:gd name="T41" fmla="*/ 120 h 246"/>
                  <a:gd name="T42" fmla="*/ 6 w 222"/>
                  <a:gd name="T43" fmla="*/ 120 h 246"/>
                  <a:gd name="T44" fmla="*/ 0 w 222"/>
                  <a:gd name="T45" fmla="*/ 120 h 246"/>
                  <a:gd name="T46" fmla="*/ 0 w 222"/>
                  <a:gd name="T47" fmla="*/ 126 h 246"/>
                  <a:gd name="T48" fmla="*/ 12 w 222"/>
                  <a:gd name="T49" fmla="*/ 144 h 246"/>
                  <a:gd name="T50" fmla="*/ 12 w 222"/>
                  <a:gd name="T51" fmla="*/ 162 h 246"/>
                  <a:gd name="T52" fmla="*/ 18 w 222"/>
                  <a:gd name="T53" fmla="*/ 174 h 246"/>
                  <a:gd name="T54" fmla="*/ 12 w 222"/>
                  <a:gd name="T55" fmla="*/ 216 h 246"/>
                  <a:gd name="T56" fmla="*/ 42 w 222"/>
                  <a:gd name="T57" fmla="*/ 210 h 246"/>
                  <a:gd name="T58" fmla="*/ 42 w 222"/>
                  <a:gd name="T59" fmla="*/ 2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 h="246">
                    <a:moveTo>
                      <a:pt x="42" y="210"/>
                    </a:moveTo>
                    <a:lnTo>
                      <a:pt x="42" y="210"/>
                    </a:lnTo>
                    <a:lnTo>
                      <a:pt x="72" y="234"/>
                    </a:lnTo>
                    <a:lnTo>
                      <a:pt x="90" y="246"/>
                    </a:lnTo>
                    <a:lnTo>
                      <a:pt x="102" y="222"/>
                    </a:lnTo>
                    <a:lnTo>
                      <a:pt x="120" y="240"/>
                    </a:lnTo>
                    <a:lnTo>
                      <a:pt x="126" y="234"/>
                    </a:lnTo>
                    <a:lnTo>
                      <a:pt x="210" y="234"/>
                    </a:lnTo>
                    <a:lnTo>
                      <a:pt x="216" y="216"/>
                    </a:lnTo>
                    <a:lnTo>
                      <a:pt x="204" y="216"/>
                    </a:lnTo>
                    <a:lnTo>
                      <a:pt x="192" y="48"/>
                    </a:lnTo>
                    <a:lnTo>
                      <a:pt x="222" y="48"/>
                    </a:lnTo>
                    <a:lnTo>
                      <a:pt x="156" y="0"/>
                    </a:lnTo>
                    <a:lnTo>
                      <a:pt x="156" y="0"/>
                    </a:lnTo>
                    <a:lnTo>
                      <a:pt x="156" y="12"/>
                    </a:lnTo>
                    <a:lnTo>
                      <a:pt x="156" y="24"/>
                    </a:lnTo>
                    <a:lnTo>
                      <a:pt x="96" y="24"/>
                    </a:lnTo>
                    <a:lnTo>
                      <a:pt x="96" y="78"/>
                    </a:lnTo>
                    <a:lnTo>
                      <a:pt x="78" y="78"/>
                    </a:lnTo>
                    <a:lnTo>
                      <a:pt x="72" y="90"/>
                    </a:lnTo>
                    <a:lnTo>
                      <a:pt x="72" y="120"/>
                    </a:lnTo>
                    <a:lnTo>
                      <a:pt x="6" y="120"/>
                    </a:lnTo>
                    <a:lnTo>
                      <a:pt x="0" y="120"/>
                    </a:lnTo>
                    <a:lnTo>
                      <a:pt x="0" y="126"/>
                    </a:lnTo>
                    <a:lnTo>
                      <a:pt x="12" y="144"/>
                    </a:lnTo>
                    <a:lnTo>
                      <a:pt x="12" y="162"/>
                    </a:lnTo>
                    <a:lnTo>
                      <a:pt x="18" y="174"/>
                    </a:lnTo>
                    <a:lnTo>
                      <a:pt x="12" y="216"/>
                    </a:lnTo>
                    <a:lnTo>
                      <a:pt x="42" y="210"/>
                    </a:lnTo>
                    <a:lnTo>
                      <a:pt x="42" y="21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5" name="Freeform 758"/>
              <p:cNvSpPr>
                <a:spLocks/>
              </p:cNvSpPr>
              <p:nvPr/>
            </p:nvSpPr>
            <p:spPr bwMode="auto">
              <a:xfrm>
                <a:off x="2412" y="2334"/>
                <a:ext cx="0" cy="12"/>
              </a:xfrm>
              <a:custGeom>
                <a:avLst/>
                <a:gdLst>
                  <a:gd name="T0" fmla="*/ 12 h 12"/>
                  <a:gd name="T1" fmla="*/ 0 h 12"/>
                  <a:gd name="T2" fmla="*/ 0 h 12"/>
                  <a:gd name="T3" fmla="*/ 0 h 12"/>
                  <a:gd name="T4" fmla="*/ 12 h 12"/>
                </a:gdLst>
                <a:ahLst/>
                <a:cxnLst>
                  <a:cxn ang="0">
                    <a:pos x="0" y="T0"/>
                  </a:cxn>
                  <a:cxn ang="0">
                    <a:pos x="0" y="T1"/>
                  </a:cxn>
                  <a:cxn ang="0">
                    <a:pos x="0" y="T2"/>
                  </a:cxn>
                  <a:cxn ang="0">
                    <a:pos x="0" y="T3"/>
                  </a:cxn>
                  <a:cxn ang="0">
                    <a:pos x="0" y="T4"/>
                  </a:cxn>
                </a:cxnLst>
                <a:rect l="0" t="0" r="r" b="b"/>
                <a:pathLst>
                  <a:path h="12">
                    <a:moveTo>
                      <a:pt x="0" y="12"/>
                    </a:moveTo>
                    <a:lnTo>
                      <a:pt x="0" y="0"/>
                    </a:lnTo>
                    <a:lnTo>
                      <a:pt x="0" y="0"/>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6" name="Freeform 759"/>
              <p:cNvSpPr>
                <a:spLocks/>
              </p:cNvSpPr>
              <p:nvPr/>
            </p:nvSpPr>
            <p:spPr bwMode="auto">
              <a:xfrm>
                <a:off x="2256" y="2454"/>
                <a:ext cx="72" cy="0"/>
              </a:xfrm>
              <a:custGeom>
                <a:avLst/>
                <a:gdLst>
                  <a:gd name="T0" fmla="*/ 72 w 72"/>
                  <a:gd name="T1" fmla="*/ 6 w 72"/>
                  <a:gd name="T2" fmla="*/ 0 w 72"/>
                  <a:gd name="T3" fmla="*/ 6 w 72"/>
                  <a:gd name="T4" fmla="*/ 72 w 72"/>
                </a:gdLst>
                <a:ahLst/>
                <a:cxnLst>
                  <a:cxn ang="0">
                    <a:pos x="T0" y="0"/>
                  </a:cxn>
                  <a:cxn ang="0">
                    <a:pos x="T1" y="0"/>
                  </a:cxn>
                  <a:cxn ang="0">
                    <a:pos x="T2" y="0"/>
                  </a:cxn>
                  <a:cxn ang="0">
                    <a:pos x="T3" y="0"/>
                  </a:cxn>
                  <a:cxn ang="0">
                    <a:pos x="T4" y="0"/>
                  </a:cxn>
                </a:cxnLst>
                <a:rect l="0" t="0" r="r" b="b"/>
                <a:pathLst>
                  <a:path w="72">
                    <a:moveTo>
                      <a:pt x="72" y="0"/>
                    </a:moveTo>
                    <a:lnTo>
                      <a:pt x="6" y="0"/>
                    </a:lnTo>
                    <a:lnTo>
                      <a:pt x="0" y="0"/>
                    </a:lnTo>
                    <a:lnTo>
                      <a:pt x="6" y="0"/>
                    </a:lnTo>
                    <a:lnTo>
                      <a:pt x="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7" name="Freeform 760"/>
              <p:cNvSpPr>
                <a:spLocks/>
              </p:cNvSpPr>
              <p:nvPr/>
            </p:nvSpPr>
            <p:spPr bwMode="auto">
              <a:xfrm>
                <a:off x="2358" y="2556"/>
                <a:ext cx="24" cy="18"/>
              </a:xfrm>
              <a:custGeom>
                <a:avLst/>
                <a:gdLst>
                  <a:gd name="T0" fmla="*/ 24 w 24"/>
                  <a:gd name="T1" fmla="*/ 12 h 18"/>
                  <a:gd name="T2" fmla="*/ 18 w 24"/>
                  <a:gd name="T3" fmla="*/ 18 h 18"/>
                  <a:gd name="T4" fmla="*/ 0 w 24"/>
                  <a:gd name="T5" fmla="*/ 0 h 18"/>
                  <a:gd name="T6" fmla="*/ 18 w 24"/>
                  <a:gd name="T7" fmla="*/ 18 h 18"/>
                  <a:gd name="T8" fmla="*/ 24 w 24"/>
                  <a:gd name="T9" fmla="*/ 12 h 18"/>
                </a:gdLst>
                <a:ahLst/>
                <a:cxnLst>
                  <a:cxn ang="0">
                    <a:pos x="T0" y="T1"/>
                  </a:cxn>
                  <a:cxn ang="0">
                    <a:pos x="T2" y="T3"/>
                  </a:cxn>
                  <a:cxn ang="0">
                    <a:pos x="T4" y="T5"/>
                  </a:cxn>
                  <a:cxn ang="0">
                    <a:pos x="T6" y="T7"/>
                  </a:cxn>
                  <a:cxn ang="0">
                    <a:pos x="T8" y="T9"/>
                  </a:cxn>
                </a:cxnLst>
                <a:rect l="0" t="0" r="r" b="b"/>
                <a:pathLst>
                  <a:path w="24" h="18">
                    <a:moveTo>
                      <a:pt x="24" y="12"/>
                    </a:moveTo>
                    <a:lnTo>
                      <a:pt x="18" y="18"/>
                    </a:lnTo>
                    <a:lnTo>
                      <a:pt x="0" y="0"/>
                    </a:lnTo>
                    <a:lnTo>
                      <a:pt x="18" y="18"/>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8" name="Freeform 761"/>
              <p:cNvSpPr>
                <a:spLocks/>
              </p:cNvSpPr>
              <p:nvPr/>
            </p:nvSpPr>
            <p:spPr bwMode="auto">
              <a:xfrm>
                <a:off x="2250" y="2544"/>
                <a:ext cx="114" cy="84"/>
              </a:xfrm>
              <a:custGeom>
                <a:avLst/>
                <a:gdLst>
                  <a:gd name="T0" fmla="*/ 36 w 114"/>
                  <a:gd name="T1" fmla="*/ 78 h 84"/>
                  <a:gd name="T2" fmla="*/ 66 w 114"/>
                  <a:gd name="T3" fmla="*/ 72 h 84"/>
                  <a:gd name="T4" fmla="*/ 66 w 114"/>
                  <a:gd name="T5" fmla="*/ 78 h 84"/>
                  <a:gd name="T6" fmla="*/ 108 w 114"/>
                  <a:gd name="T7" fmla="*/ 84 h 84"/>
                  <a:gd name="T8" fmla="*/ 114 w 114"/>
                  <a:gd name="T9" fmla="*/ 72 h 84"/>
                  <a:gd name="T10" fmla="*/ 96 w 114"/>
                  <a:gd name="T11" fmla="*/ 60 h 84"/>
                  <a:gd name="T12" fmla="*/ 96 w 114"/>
                  <a:gd name="T13" fmla="*/ 36 h 84"/>
                  <a:gd name="T14" fmla="*/ 78 w 114"/>
                  <a:gd name="T15" fmla="*/ 24 h 84"/>
                  <a:gd name="T16" fmla="*/ 48 w 114"/>
                  <a:gd name="T17" fmla="*/ 0 h 84"/>
                  <a:gd name="T18" fmla="*/ 18 w 114"/>
                  <a:gd name="T19" fmla="*/ 6 h 84"/>
                  <a:gd name="T20" fmla="*/ 12 w 114"/>
                  <a:gd name="T21" fmla="*/ 18 h 84"/>
                  <a:gd name="T22" fmla="*/ 0 w 114"/>
                  <a:gd name="T23" fmla="*/ 36 h 84"/>
                  <a:gd name="T24" fmla="*/ 12 w 114"/>
                  <a:gd name="T25" fmla="*/ 60 h 84"/>
                  <a:gd name="T26" fmla="*/ 6 w 114"/>
                  <a:gd name="T27" fmla="*/ 66 h 84"/>
                  <a:gd name="T28" fmla="*/ 12 w 114"/>
                  <a:gd name="T29" fmla="*/ 84 h 84"/>
                  <a:gd name="T30" fmla="*/ 30 w 114"/>
                  <a:gd name="T31" fmla="*/ 84 h 84"/>
                  <a:gd name="T32" fmla="*/ 36 w 114"/>
                  <a:gd name="T33"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4">
                    <a:moveTo>
                      <a:pt x="36" y="78"/>
                    </a:moveTo>
                    <a:lnTo>
                      <a:pt x="66" y="72"/>
                    </a:lnTo>
                    <a:lnTo>
                      <a:pt x="66" y="78"/>
                    </a:lnTo>
                    <a:lnTo>
                      <a:pt x="108" y="84"/>
                    </a:lnTo>
                    <a:lnTo>
                      <a:pt x="114" y="72"/>
                    </a:lnTo>
                    <a:lnTo>
                      <a:pt x="96" y="60"/>
                    </a:lnTo>
                    <a:lnTo>
                      <a:pt x="96" y="36"/>
                    </a:lnTo>
                    <a:lnTo>
                      <a:pt x="78" y="24"/>
                    </a:lnTo>
                    <a:lnTo>
                      <a:pt x="48" y="0"/>
                    </a:lnTo>
                    <a:lnTo>
                      <a:pt x="18" y="6"/>
                    </a:lnTo>
                    <a:lnTo>
                      <a:pt x="12" y="18"/>
                    </a:lnTo>
                    <a:lnTo>
                      <a:pt x="0" y="36"/>
                    </a:lnTo>
                    <a:lnTo>
                      <a:pt x="12" y="60"/>
                    </a:lnTo>
                    <a:lnTo>
                      <a:pt x="6" y="66"/>
                    </a:lnTo>
                    <a:lnTo>
                      <a:pt x="12" y="84"/>
                    </a:lnTo>
                    <a:lnTo>
                      <a:pt x="30" y="84"/>
                    </a:lnTo>
                    <a:lnTo>
                      <a:pt x="36"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9" name="Freeform 762"/>
              <p:cNvSpPr>
                <a:spLocks/>
              </p:cNvSpPr>
              <p:nvPr/>
            </p:nvSpPr>
            <p:spPr bwMode="auto">
              <a:xfrm>
                <a:off x="2346" y="2604"/>
                <a:ext cx="18" cy="24"/>
              </a:xfrm>
              <a:custGeom>
                <a:avLst/>
                <a:gdLst>
                  <a:gd name="T0" fmla="*/ 18 w 18"/>
                  <a:gd name="T1" fmla="*/ 12 h 24"/>
                  <a:gd name="T2" fmla="*/ 0 w 18"/>
                  <a:gd name="T3" fmla="*/ 0 h 24"/>
                  <a:gd name="T4" fmla="*/ 18 w 18"/>
                  <a:gd name="T5" fmla="*/ 12 h 24"/>
                  <a:gd name="T6" fmla="*/ 12 w 18"/>
                  <a:gd name="T7" fmla="*/ 24 h 24"/>
                  <a:gd name="T8" fmla="*/ 12 w 18"/>
                  <a:gd name="T9" fmla="*/ 24 h 24"/>
                  <a:gd name="T10" fmla="*/ 18 w 18"/>
                  <a:gd name="T11" fmla="*/ 12 h 24"/>
                </a:gdLst>
                <a:ahLst/>
                <a:cxnLst>
                  <a:cxn ang="0">
                    <a:pos x="T0" y="T1"/>
                  </a:cxn>
                  <a:cxn ang="0">
                    <a:pos x="T2" y="T3"/>
                  </a:cxn>
                  <a:cxn ang="0">
                    <a:pos x="T4" y="T5"/>
                  </a:cxn>
                  <a:cxn ang="0">
                    <a:pos x="T6" y="T7"/>
                  </a:cxn>
                  <a:cxn ang="0">
                    <a:pos x="T8" y="T9"/>
                  </a:cxn>
                  <a:cxn ang="0">
                    <a:pos x="T10" y="T11"/>
                  </a:cxn>
                </a:cxnLst>
                <a:rect l="0" t="0" r="r" b="b"/>
                <a:pathLst>
                  <a:path w="18" h="24">
                    <a:moveTo>
                      <a:pt x="18" y="12"/>
                    </a:moveTo>
                    <a:lnTo>
                      <a:pt x="0" y="0"/>
                    </a:lnTo>
                    <a:lnTo>
                      <a:pt x="18" y="12"/>
                    </a:lnTo>
                    <a:lnTo>
                      <a:pt x="12" y="24"/>
                    </a:lnTo>
                    <a:lnTo>
                      <a:pt x="12" y="24"/>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0" name="Freeform 763"/>
              <p:cNvSpPr>
                <a:spLocks/>
              </p:cNvSpPr>
              <p:nvPr/>
            </p:nvSpPr>
            <p:spPr bwMode="auto">
              <a:xfrm>
                <a:off x="2298" y="2544"/>
                <a:ext cx="30" cy="24"/>
              </a:xfrm>
              <a:custGeom>
                <a:avLst/>
                <a:gdLst>
                  <a:gd name="T0" fmla="*/ 0 w 30"/>
                  <a:gd name="T1" fmla="*/ 0 h 24"/>
                  <a:gd name="T2" fmla="*/ 30 w 30"/>
                  <a:gd name="T3" fmla="*/ 24 h 24"/>
                  <a:gd name="T4" fmla="*/ 0 w 30"/>
                  <a:gd name="T5" fmla="*/ 0 h 24"/>
                  <a:gd name="T6" fmla="*/ 0 w 30"/>
                  <a:gd name="T7" fmla="*/ 0 h 24"/>
                </a:gdLst>
                <a:ahLst/>
                <a:cxnLst>
                  <a:cxn ang="0">
                    <a:pos x="T0" y="T1"/>
                  </a:cxn>
                  <a:cxn ang="0">
                    <a:pos x="T2" y="T3"/>
                  </a:cxn>
                  <a:cxn ang="0">
                    <a:pos x="T4" y="T5"/>
                  </a:cxn>
                  <a:cxn ang="0">
                    <a:pos x="T6" y="T7"/>
                  </a:cxn>
                </a:cxnLst>
                <a:rect l="0" t="0" r="r" b="b"/>
                <a:pathLst>
                  <a:path w="30" h="24">
                    <a:moveTo>
                      <a:pt x="0" y="0"/>
                    </a:moveTo>
                    <a:lnTo>
                      <a:pt x="30"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1" name="Freeform 764"/>
              <p:cNvSpPr>
                <a:spLocks/>
              </p:cNvSpPr>
              <p:nvPr/>
            </p:nvSpPr>
            <p:spPr bwMode="auto">
              <a:xfrm>
                <a:off x="2262" y="2616"/>
                <a:ext cx="54" cy="36"/>
              </a:xfrm>
              <a:custGeom>
                <a:avLst/>
                <a:gdLst>
                  <a:gd name="T0" fmla="*/ 54 w 54"/>
                  <a:gd name="T1" fmla="*/ 6 h 36"/>
                  <a:gd name="T2" fmla="*/ 54 w 54"/>
                  <a:gd name="T3" fmla="*/ 6 h 36"/>
                  <a:gd name="T4" fmla="*/ 54 w 54"/>
                  <a:gd name="T5" fmla="*/ 6 h 36"/>
                  <a:gd name="T6" fmla="*/ 54 w 54"/>
                  <a:gd name="T7" fmla="*/ 6 h 36"/>
                  <a:gd name="T8" fmla="*/ 54 w 54"/>
                  <a:gd name="T9" fmla="*/ 0 h 36"/>
                  <a:gd name="T10" fmla="*/ 24 w 54"/>
                  <a:gd name="T11" fmla="*/ 6 h 36"/>
                  <a:gd name="T12" fmla="*/ 18 w 54"/>
                  <a:gd name="T13" fmla="*/ 12 h 36"/>
                  <a:gd name="T14" fmla="*/ 0 w 54"/>
                  <a:gd name="T15" fmla="*/ 12 h 36"/>
                  <a:gd name="T16" fmla="*/ 0 w 54"/>
                  <a:gd name="T17" fmla="*/ 12 h 36"/>
                  <a:gd name="T18" fmla="*/ 0 w 54"/>
                  <a:gd name="T19" fmla="*/ 12 h 36"/>
                  <a:gd name="T20" fmla="*/ 0 w 54"/>
                  <a:gd name="T21" fmla="*/ 12 h 36"/>
                  <a:gd name="T22" fmla="*/ 24 w 54"/>
                  <a:gd name="T23" fmla="*/ 24 h 36"/>
                  <a:gd name="T24" fmla="*/ 24 w 54"/>
                  <a:gd name="T25" fmla="*/ 36 h 36"/>
                  <a:gd name="T26" fmla="*/ 30 w 54"/>
                  <a:gd name="T27" fmla="*/ 36 h 36"/>
                  <a:gd name="T28" fmla="*/ 54 w 54"/>
                  <a:gd name="T29" fmla="*/ 24 h 36"/>
                  <a:gd name="T30" fmla="*/ 54 w 54"/>
                  <a:gd name="T3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36">
                    <a:moveTo>
                      <a:pt x="54" y="6"/>
                    </a:moveTo>
                    <a:lnTo>
                      <a:pt x="54" y="6"/>
                    </a:lnTo>
                    <a:lnTo>
                      <a:pt x="54" y="6"/>
                    </a:lnTo>
                    <a:lnTo>
                      <a:pt x="54" y="6"/>
                    </a:lnTo>
                    <a:lnTo>
                      <a:pt x="54" y="0"/>
                    </a:lnTo>
                    <a:lnTo>
                      <a:pt x="24" y="6"/>
                    </a:lnTo>
                    <a:lnTo>
                      <a:pt x="18" y="12"/>
                    </a:lnTo>
                    <a:lnTo>
                      <a:pt x="0" y="12"/>
                    </a:lnTo>
                    <a:lnTo>
                      <a:pt x="0" y="12"/>
                    </a:lnTo>
                    <a:lnTo>
                      <a:pt x="0" y="12"/>
                    </a:lnTo>
                    <a:lnTo>
                      <a:pt x="0" y="12"/>
                    </a:lnTo>
                    <a:lnTo>
                      <a:pt x="24" y="24"/>
                    </a:lnTo>
                    <a:lnTo>
                      <a:pt x="24" y="36"/>
                    </a:lnTo>
                    <a:lnTo>
                      <a:pt x="30" y="36"/>
                    </a:lnTo>
                    <a:lnTo>
                      <a:pt x="54" y="24"/>
                    </a:lnTo>
                    <a:lnTo>
                      <a:pt x="5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2" name="Rectangle 765"/>
              <p:cNvSpPr>
                <a:spLocks noChangeArrowheads="1"/>
              </p:cNvSpPr>
              <p:nvPr/>
            </p:nvSpPr>
            <p:spPr bwMode="auto">
              <a:xfrm>
                <a:off x="2262" y="2628"/>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3" name="Freeform 766"/>
              <p:cNvSpPr>
                <a:spLocks/>
              </p:cNvSpPr>
              <p:nvPr/>
            </p:nvSpPr>
            <p:spPr bwMode="auto">
              <a:xfrm>
                <a:off x="2292" y="2622"/>
                <a:ext cx="138" cy="96"/>
              </a:xfrm>
              <a:custGeom>
                <a:avLst/>
                <a:gdLst>
                  <a:gd name="T0" fmla="*/ 48 w 138"/>
                  <a:gd name="T1" fmla="*/ 54 h 96"/>
                  <a:gd name="T2" fmla="*/ 72 w 138"/>
                  <a:gd name="T3" fmla="*/ 48 h 96"/>
                  <a:gd name="T4" fmla="*/ 72 w 138"/>
                  <a:gd name="T5" fmla="*/ 48 h 96"/>
                  <a:gd name="T6" fmla="*/ 72 w 138"/>
                  <a:gd name="T7" fmla="*/ 48 h 96"/>
                  <a:gd name="T8" fmla="*/ 84 w 138"/>
                  <a:gd name="T9" fmla="*/ 72 h 96"/>
                  <a:gd name="T10" fmla="*/ 78 w 138"/>
                  <a:gd name="T11" fmla="*/ 84 h 96"/>
                  <a:gd name="T12" fmla="*/ 84 w 138"/>
                  <a:gd name="T13" fmla="*/ 78 h 96"/>
                  <a:gd name="T14" fmla="*/ 84 w 138"/>
                  <a:gd name="T15" fmla="*/ 78 h 96"/>
                  <a:gd name="T16" fmla="*/ 84 w 138"/>
                  <a:gd name="T17" fmla="*/ 78 h 96"/>
                  <a:gd name="T18" fmla="*/ 90 w 138"/>
                  <a:gd name="T19" fmla="*/ 78 h 96"/>
                  <a:gd name="T20" fmla="*/ 102 w 138"/>
                  <a:gd name="T21" fmla="*/ 78 h 96"/>
                  <a:gd name="T22" fmla="*/ 102 w 138"/>
                  <a:gd name="T23" fmla="*/ 96 h 96"/>
                  <a:gd name="T24" fmla="*/ 108 w 138"/>
                  <a:gd name="T25" fmla="*/ 96 h 96"/>
                  <a:gd name="T26" fmla="*/ 114 w 138"/>
                  <a:gd name="T27" fmla="*/ 90 h 96"/>
                  <a:gd name="T28" fmla="*/ 114 w 138"/>
                  <a:gd name="T29" fmla="*/ 90 h 96"/>
                  <a:gd name="T30" fmla="*/ 114 w 138"/>
                  <a:gd name="T31" fmla="*/ 90 h 96"/>
                  <a:gd name="T32" fmla="*/ 126 w 138"/>
                  <a:gd name="T33" fmla="*/ 96 h 96"/>
                  <a:gd name="T34" fmla="*/ 138 w 138"/>
                  <a:gd name="T35" fmla="*/ 78 h 96"/>
                  <a:gd name="T36" fmla="*/ 126 w 138"/>
                  <a:gd name="T37" fmla="*/ 48 h 96"/>
                  <a:gd name="T38" fmla="*/ 138 w 138"/>
                  <a:gd name="T39" fmla="*/ 42 h 96"/>
                  <a:gd name="T40" fmla="*/ 126 w 138"/>
                  <a:gd name="T41" fmla="*/ 42 h 96"/>
                  <a:gd name="T42" fmla="*/ 108 w 138"/>
                  <a:gd name="T43" fmla="*/ 0 h 96"/>
                  <a:gd name="T44" fmla="*/ 96 w 138"/>
                  <a:gd name="T45" fmla="*/ 12 h 96"/>
                  <a:gd name="T46" fmla="*/ 96 w 138"/>
                  <a:gd name="T47" fmla="*/ 12 h 96"/>
                  <a:gd name="T48" fmla="*/ 96 w 138"/>
                  <a:gd name="T49" fmla="*/ 12 h 96"/>
                  <a:gd name="T50" fmla="*/ 66 w 138"/>
                  <a:gd name="T51" fmla="*/ 6 h 96"/>
                  <a:gd name="T52" fmla="*/ 24 w 138"/>
                  <a:gd name="T53" fmla="*/ 0 h 96"/>
                  <a:gd name="T54" fmla="*/ 24 w 138"/>
                  <a:gd name="T55" fmla="*/ 0 h 96"/>
                  <a:gd name="T56" fmla="*/ 24 w 138"/>
                  <a:gd name="T57" fmla="*/ 0 h 96"/>
                  <a:gd name="T58" fmla="*/ 24 w 138"/>
                  <a:gd name="T59" fmla="*/ 0 h 96"/>
                  <a:gd name="T60" fmla="*/ 24 w 138"/>
                  <a:gd name="T61" fmla="*/ 0 h 96"/>
                  <a:gd name="T62" fmla="*/ 24 w 138"/>
                  <a:gd name="T63" fmla="*/ 18 h 96"/>
                  <a:gd name="T64" fmla="*/ 0 w 138"/>
                  <a:gd name="T65" fmla="*/ 30 h 96"/>
                  <a:gd name="T66" fmla="*/ 6 w 138"/>
                  <a:gd name="T67" fmla="*/ 36 h 96"/>
                  <a:gd name="T68" fmla="*/ 12 w 138"/>
                  <a:gd name="T69" fmla="*/ 48 h 96"/>
                  <a:gd name="T70" fmla="*/ 24 w 138"/>
                  <a:gd name="T71" fmla="*/ 54 h 96"/>
                  <a:gd name="T72" fmla="*/ 30 w 138"/>
                  <a:gd name="T73" fmla="*/ 66 h 96"/>
                  <a:gd name="T74" fmla="*/ 36 w 138"/>
                  <a:gd name="T75" fmla="*/ 66 h 96"/>
                  <a:gd name="T76" fmla="*/ 48 w 138"/>
                  <a:gd name="T77"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6">
                    <a:moveTo>
                      <a:pt x="48" y="54"/>
                    </a:moveTo>
                    <a:lnTo>
                      <a:pt x="72" y="48"/>
                    </a:lnTo>
                    <a:lnTo>
                      <a:pt x="72" y="48"/>
                    </a:lnTo>
                    <a:lnTo>
                      <a:pt x="72" y="48"/>
                    </a:lnTo>
                    <a:lnTo>
                      <a:pt x="84" y="72"/>
                    </a:lnTo>
                    <a:lnTo>
                      <a:pt x="78" y="84"/>
                    </a:lnTo>
                    <a:lnTo>
                      <a:pt x="84" y="78"/>
                    </a:lnTo>
                    <a:lnTo>
                      <a:pt x="84" y="78"/>
                    </a:lnTo>
                    <a:lnTo>
                      <a:pt x="84" y="78"/>
                    </a:lnTo>
                    <a:lnTo>
                      <a:pt x="90" y="78"/>
                    </a:lnTo>
                    <a:lnTo>
                      <a:pt x="102" y="78"/>
                    </a:lnTo>
                    <a:lnTo>
                      <a:pt x="102" y="96"/>
                    </a:lnTo>
                    <a:lnTo>
                      <a:pt x="108" y="96"/>
                    </a:lnTo>
                    <a:lnTo>
                      <a:pt x="114" y="90"/>
                    </a:lnTo>
                    <a:lnTo>
                      <a:pt x="114" y="90"/>
                    </a:lnTo>
                    <a:lnTo>
                      <a:pt x="114" y="90"/>
                    </a:lnTo>
                    <a:lnTo>
                      <a:pt x="126" y="96"/>
                    </a:lnTo>
                    <a:lnTo>
                      <a:pt x="138" y="78"/>
                    </a:lnTo>
                    <a:lnTo>
                      <a:pt x="126" y="48"/>
                    </a:lnTo>
                    <a:lnTo>
                      <a:pt x="138" y="42"/>
                    </a:lnTo>
                    <a:lnTo>
                      <a:pt x="126" y="42"/>
                    </a:lnTo>
                    <a:lnTo>
                      <a:pt x="108" y="0"/>
                    </a:lnTo>
                    <a:lnTo>
                      <a:pt x="96" y="12"/>
                    </a:lnTo>
                    <a:lnTo>
                      <a:pt x="96" y="12"/>
                    </a:lnTo>
                    <a:lnTo>
                      <a:pt x="96" y="12"/>
                    </a:lnTo>
                    <a:lnTo>
                      <a:pt x="66" y="6"/>
                    </a:lnTo>
                    <a:lnTo>
                      <a:pt x="24" y="0"/>
                    </a:lnTo>
                    <a:lnTo>
                      <a:pt x="24" y="0"/>
                    </a:lnTo>
                    <a:lnTo>
                      <a:pt x="24" y="0"/>
                    </a:lnTo>
                    <a:lnTo>
                      <a:pt x="24" y="0"/>
                    </a:lnTo>
                    <a:lnTo>
                      <a:pt x="24" y="0"/>
                    </a:lnTo>
                    <a:lnTo>
                      <a:pt x="24" y="18"/>
                    </a:lnTo>
                    <a:lnTo>
                      <a:pt x="0" y="30"/>
                    </a:lnTo>
                    <a:lnTo>
                      <a:pt x="6" y="36"/>
                    </a:lnTo>
                    <a:lnTo>
                      <a:pt x="12" y="48"/>
                    </a:lnTo>
                    <a:lnTo>
                      <a:pt x="24" y="54"/>
                    </a:lnTo>
                    <a:lnTo>
                      <a:pt x="30" y="66"/>
                    </a:lnTo>
                    <a:lnTo>
                      <a:pt x="36" y="66"/>
                    </a:lnTo>
                    <a:lnTo>
                      <a:pt x="4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4" name="Freeform 767"/>
              <p:cNvSpPr>
                <a:spLocks/>
              </p:cNvSpPr>
              <p:nvPr/>
            </p:nvSpPr>
            <p:spPr bwMode="auto">
              <a:xfrm>
                <a:off x="2358" y="2628"/>
                <a:ext cx="30" cy="6"/>
              </a:xfrm>
              <a:custGeom>
                <a:avLst/>
                <a:gdLst>
                  <a:gd name="T0" fmla="*/ 0 w 30"/>
                  <a:gd name="T1" fmla="*/ 0 h 6"/>
                  <a:gd name="T2" fmla="*/ 30 w 30"/>
                  <a:gd name="T3" fmla="*/ 6 h 6"/>
                  <a:gd name="T4" fmla="*/ 30 w 30"/>
                  <a:gd name="T5" fmla="*/ 6 h 6"/>
                  <a:gd name="T6" fmla="*/ 0 w 30"/>
                  <a:gd name="T7" fmla="*/ 0 h 6"/>
                  <a:gd name="T8" fmla="*/ 0 w 30"/>
                  <a:gd name="T9" fmla="*/ 0 h 6"/>
                </a:gdLst>
                <a:ahLst/>
                <a:cxnLst>
                  <a:cxn ang="0">
                    <a:pos x="T0" y="T1"/>
                  </a:cxn>
                  <a:cxn ang="0">
                    <a:pos x="T2" y="T3"/>
                  </a:cxn>
                  <a:cxn ang="0">
                    <a:pos x="T4" y="T5"/>
                  </a:cxn>
                  <a:cxn ang="0">
                    <a:pos x="T6" y="T7"/>
                  </a:cxn>
                  <a:cxn ang="0">
                    <a:pos x="T8" y="T9"/>
                  </a:cxn>
                </a:cxnLst>
                <a:rect l="0" t="0" r="r" b="b"/>
                <a:pathLst>
                  <a:path w="30" h="6">
                    <a:moveTo>
                      <a:pt x="0" y="0"/>
                    </a:moveTo>
                    <a:lnTo>
                      <a:pt x="30" y="6"/>
                    </a:lnTo>
                    <a:lnTo>
                      <a:pt x="3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5" name="Freeform 768"/>
              <p:cNvSpPr>
                <a:spLocks/>
              </p:cNvSpPr>
              <p:nvPr/>
            </p:nvSpPr>
            <p:spPr bwMode="auto">
              <a:xfrm>
                <a:off x="2316" y="2622"/>
                <a:ext cx="42" cy="6"/>
              </a:xfrm>
              <a:custGeom>
                <a:avLst/>
                <a:gdLst>
                  <a:gd name="T0" fmla="*/ 0 w 42"/>
                  <a:gd name="T1" fmla="*/ 0 h 6"/>
                  <a:gd name="T2" fmla="*/ 0 w 42"/>
                  <a:gd name="T3" fmla="*/ 0 h 6"/>
                  <a:gd name="T4" fmla="*/ 42 w 42"/>
                  <a:gd name="T5" fmla="*/ 6 h 6"/>
                  <a:gd name="T6" fmla="*/ 42 w 42"/>
                  <a:gd name="T7" fmla="*/ 6 h 6"/>
                  <a:gd name="T8" fmla="*/ 0 w 42"/>
                  <a:gd name="T9" fmla="*/ 0 h 6"/>
                </a:gdLst>
                <a:ahLst/>
                <a:cxnLst>
                  <a:cxn ang="0">
                    <a:pos x="T0" y="T1"/>
                  </a:cxn>
                  <a:cxn ang="0">
                    <a:pos x="T2" y="T3"/>
                  </a:cxn>
                  <a:cxn ang="0">
                    <a:pos x="T4" y="T5"/>
                  </a:cxn>
                  <a:cxn ang="0">
                    <a:pos x="T6" y="T7"/>
                  </a:cxn>
                  <a:cxn ang="0">
                    <a:pos x="T8" y="T9"/>
                  </a:cxn>
                </a:cxnLst>
                <a:rect l="0" t="0" r="r" b="b"/>
                <a:pathLst>
                  <a:path w="42" h="6">
                    <a:moveTo>
                      <a:pt x="0" y="0"/>
                    </a:moveTo>
                    <a:lnTo>
                      <a:pt x="0" y="0"/>
                    </a:lnTo>
                    <a:lnTo>
                      <a:pt x="42" y="6"/>
                    </a:lnTo>
                    <a:lnTo>
                      <a:pt x="4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6" name="Rectangle 769"/>
              <p:cNvSpPr>
                <a:spLocks noChangeArrowheads="1"/>
              </p:cNvSpPr>
              <p:nvPr/>
            </p:nvSpPr>
            <p:spPr bwMode="auto">
              <a:xfrm>
                <a:off x="2358" y="262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7" name="Rectangle 770"/>
              <p:cNvSpPr>
                <a:spLocks noChangeArrowheads="1"/>
              </p:cNvSpPr>
              <p:nvPr/>
            </p:nvSpPr>
            <p:spPr bwMode="auto">
              <a:xfrm>
                <a:off x="2316" y="26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8" name="Freeform 771"/>
              <p:cNvSpPr>
                <a:spLocks/>
              </p:cNvSpPr>
              <p:nvPr/>
            </p:nvSpPr>
            <p:spPr bwMode="auto">
              <a:xfrm>
                <a:off x="2322" y="2670"/>
                <a:ext cx="54" cy="60"/>
              </a:xfrm>
              <a:custGeom>
                <a:avLst/>
                <a:gdLst>
                  <a:gd name="T0" fmla="*/ 54 w 54"/>
                  <a:gd name="T1" fmla="*/ 30 h 60"/>
                  <a:gd name="T2" fmla="*/ 48 w 54"/>
                  <a:gd name="T3" fmla="*/ 36 h 60"/>
                  <a:gd name="T4" fmla="*/ 54 w 54"/>
                  <a:gd name="T5" fmla="*/ 24 h 60"/>
                  <a:gd name="T6" fmla="*/ 42 w 54"/>
                  <a:gd name="T7" fmla="*/ 0 h 60"/>
                  <a:gd name="T8" fmla="*/ 18 w 54"/>
                  <a:gd name="T9" fmla="*/ 6 h 60"/>
                  <a:gd name="T10" fmla="*/ 6 w 54"/>
                  <a:gd name="T11" fmla="*/ 18 h 60"/>
                  <a:gd name="T12" fmla="*/ 0 w 54"/>
                  <a:gd name="T13" fmla="*/ 18 h 60"/>
                  <a:gd name="T14" fmla="*/ 0 w 54"/>
                  <a:gd name="T15" fmla="*/ 18 h 60"/>
                  <a:gd name="T16" fmla="*/ 0 w 54"/>
                  <a:gd name="T17" fmla="*/ 18 h 60"/>
                  <a:gd name="T18" fmla="*/ 0 w 54"/>
                  <a:gd name="T19" fmla="*/ 36 h 60"/>
                  <a:gd name="T20" fmla="*/ 6 w 54"/>
                  <a:gd name="T21" fmla="*/ 42 h 60"/>
                  <a:gd name="T22" fmla="*/ 18 w 54"/>
                  <a:gd name="T23" fmla="*/ 48 h 60"/>
                  <a:gd name="T24" fmla="*/ 18 w 54"/>
                  <a:gd name="T25" fmla="*/ 54 h 60"/>
                  <a:gd name="T26" fmla="*/ 30 w 54"/>
                  <a:gd name="T27" fmla="*/ 54 h 60"/>
                  <a:gd name="T28" fmla="*/ 30 w 54"/>
                  <a:gd name="T29" fmla="*/ 60 h 60"/>
                  <a:gd name="T30" fmla="*/ 42 w 54"/>
                  <a:gd name="T31" fmla="*/ 42 h 60"/>
                  <a:gd name="T32" fmla="*/ 54 w 54"/>
                  <a:gd name="T3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60">
                    <a:moveTo>
                      <a:pt x="54" y="30"/>
                    </a:moveTo>
                    <a:lnTo>
                      <a:pt x="48" y="36"/>
                    </a:lnTo>
                    <a:lnTo>
                      <a:pt x="54" y="24"/>
                    </a:lnTo>
                    <a:lnTo>
                      <a:pt x="42" y="0"/>
                    </a:lnTo>
                    <a:lnTo>
                      <a:pt x="18" y="6"/>
                    </a:lnTo>
                    <a:lnTo>
                      <a:pt x="6" y="18"/>
                    </a:lnTo>
                    <a:lnTo>
                      <a:pt x="0" y="18"/>
                    </a:lnTo>
                    <a:lnTo>
                      <a:pt x="0" y="18"/>
                    </a:lnTo>
                    <a:lnTo>
                      <a:pt x="0" y="18"/>
                    </a:lnTo>
                    <a:lnTo>
                      <a:pt x="0" y="36"/>
                    </a:lnTo>
                    <a:lnTo>
                      <a:pt x="6" y="42"/>
                    </a:lnTo>
                    <a:lnTo>
                      <a:pt x="18" y="48"/>
                    </a:lnTo>
                    <a:lnTo>
                      <a:pt x="18" y="54"/>
                    </a:lnTo>
                    <a:lnTo>
                      <a:pt x="30" y="54"/>
                    </a:lnTo>
                    <a:lnTo>
                      <a:pt x="30" y="60"/>
                    </a:lnTo>
                    <a:lnTo>
                      <a:pt x="42" y="42"/>
                    </a:lnTo>
                    <a:lnTo>
                      <a:pt x="5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9" name="Rectangle 772"/>
              <p:cNvSpPr>
                <a:spLocks noChangeArrowheads="1"/>
              </p:cNvSpPr>
              <p:nvPr/>
            </p:nvSpPr>
            <p:spPr bwMode="auto">
              <a:xfrm>
                <a:off x="2322" y="268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0" name="Freeform 773"/>
              <p:cNvSpPr>
                <a:spLocks/>
              </p:cNvSpPr>
              <p:nvPr/>
            </p:nvSpPr>
            <p:spPr bwMode="auto">
              <a:xfrm>
                <a:off x="2328" y="2670"/>
                <a:ext cx="36" cy="18"/>
              </a:xfrm>
              <a:custGeom>
                <a:avLst/>
                <a:gdLst>
                  <a:gd name="T0" fmla="*/ 12 w 36"/>
                  <a:gd name="T1" fmla="*/ 6 h 18"/>
                  <a:gd name="T2" fmla="*/ 0 w 36"/>
                  <a:gd name="T3" fmla="*/ 18 h 18"/>
                  <a:gd name="T4" fmla="*/ 12 w 36"/>
                  <a:gd name="T5" fmla="*/ 6 h 18"/>
                  <a:gd name="T6" fmla="*/ 36 w 36"/>
                  <a:gd name="T7" fmla="*/ 0 h 18"/>
                  <a:gd name="T8" fmla="*/ 36 w 36"/>
                  <a:gd name="T9" fmla="*/ 0 h 18"/>
                  <a:gd name="T10" fmla="*/ 12 w 36"/>
                  <a:gd name="T11" fmla="*/ 6 h 18"/>
                </a:gdLst>
                <a:ahLst/>
                <a:cxnLst>
                  <a:cxn ang="0">
                    <a:pos x="T0" y="T1"/>
                  </a:cxn>
                  <a:cxn ang="0">
                    <a:pos x="T2" y="T3"/>
                  </a:cxn>
                  <a:cxn ang="0">
                    <a:pos x="T4" y="T5"/>
                  </a:cxn>
                  <a:cxn ang="0">
                    <a:pos x="T6" y="T7"/>
                  </a:cxn>
                  <a:cxn ang="0">
                    <a:pos x="T8" y="T9"/>
                  </a:cxn>
                  <a:cxn ang="0">
                    <a:pos x="T10" y="T11"/>
                  </a:cxn>
                </a:cxnLst>
                <a:rect l="0" t="0" r="r" b="b"/>
                <a:pathLst>
                  <a:path w="36" h="18">
                    <a:moveTo>
                      <a:pt x="12" y="6"/>
                    </a:moveTo>
                    <a:lnTo>
                      <a:pt x="0" y="18"/>
                    </a:lnTo>
                    <a:lnTo>
                      <a:pt x="12" y="6"/>
                    </a:lnTo>
                    <a:lnTo>
                      <a:pt x="36" y="0"/>
                    </a:lnTo>
                    <a:lnTo>
                      <a:pt x="36"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1" name="Freeform 774"/>
              <p:cNvSpPr>
                <a:spLocks/>
              </p:cNvSpPr>
              <p:nvPr/>
            </p:nvSpPr>
            <p:spPr bwMode="auto">
              <a:xfrm>
                <a:off x="2370" y="2700"/>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2" name="Freeform 775"/>
              <p:cNvSpPr>
                <a:spLocks/>
              </p:cNvSpPr>
              <p:nvPr/>
            </p:nvSpPr>
            <p:spPr bwMode="auto">
              <a:xfrm>
                <a:off x="2352" y="2700"/>
                <a:ext cx="78" cy="78"/>
              </a:xfrm>
              <a:custGeom>
                <a:avLst/>
                <a:gdLst>
                  <a:gd name="T0" fmla="*/ 66 w 78"/>
                  <a:gd name="T1" fmla="*/ 18 h 78"/>
                  <a:gd name="T2" fmla="*/ 54 w 78"/>
                  <a:gd name="T3" fmla="*/ 12 h 78"/>
                  <a:gd name="T4" fmla="*/ 48 w 78"/>
                  <a:gd name="T5" fmla="*/ 18 h 78"/>
                  <a:gd name="T6" fmla="*/ 42 w 78"/>
                  <a:gd name="T7" fmla="*/ 18 h 78"/>
                  <a:gd name="T8" fmla="*/ 42 w 78"/>
                  <a:gd name="T9" fmla="*/ 0 h 78"/>
                  <a:gd name="T10" fmla="*/ 30 w 78"/>
                  <a:gd name="T11" fmla="*/ 0 h 78"/>
                  <a:gd name="T12" fmla="*/ 24 w 78"/>
                  <a:gd name="T13" fmla="*/ 0 h 78"/>
                  <a:gd name="T14" fmla="*/ 24 w 78"/>
                  <a:gd name="T15" fmla="*/ 0 h 78"/>
                  <a:gd name="T16" fmla="*/ 12 w 78"/>
                  <a:gd name="T17" fmla="*/ 12 h 78"/>
                  <a:gd name="T18" fmla="*/ 0 w 78"/>
                  <a:gd name="T19" fmla="*/ 30 h 78"/>
                  <a:gd name="T20" fmla="*/ 0 w 78"/>
                  <a:gd name="T21" fmla="*/ 30 h 78"/>
                  <a:gd name="T22" fmla="*/ 0 w 78"/>
                  <a:gd name="T23" fmla="*/ 30 h 78"/>
                  <a:gd name="T24" fmla="*/ 6 w 78"/>
                  <a:gd name="T25" fmla="*/ 30 h 78"/>
                  <a:gd name="T26" fmla="*/ 6 w 78"/>
                  <a:gd name="T27" fmla="*/ 30 h 78"/>
                  <a:gd name="T28" fmla="*/ 6 w 78"/>
                  <a:gd name="T29" fmla="*/ 36 h 78"/>
                  <a:gd name="T30" fmla="*/ 12 w 78"/>
                  <a:gd name="T31" fmla="*/ 36 h 78"/>
                  <a:gd name="T32" fmla="*/ 18 w 78"/>
                  <a:gd name="T33" fmla="*/ 42 h 78"/>
                  <a:gd name="T34" fmla="*/ 24 w 78"/>
                  <a:gd name="T35" fmla="*/ 42 h 78"/>
                  <a:gd name="T36" fmla="*/ 42 w 78"/>
                  <a:gd name="T37" fmla="*/ 66 h 78"/>
                  <a:gd name="T38" fmla="*/ 48 w 78"/>
                  <a:gd name="T39" fmla="*/ 66 h 78"/>
                  <a:gd name="T40" fmla="*/ 54 w 78"/>
                  <a:gd name="T41" fmla="*/ 72 h 78"/>
                  <a:gd name="T42" fmla="*/ 60 w 78"/>
                  <a:gd name="T43" fmla="*/ 72 h 78"/>
                  <a:gd name="T44" fmla="*/ 66 w 78"/>
                  <a:gd name="T45" fmla="*/ 72 h 78"/>
                  <a:gd name="T46" fmla="*/ 66 w 78"/>
                  <a:gd name="T47" fmla="*/ 72 h 78"/>
                  <a:gd name="T48" fmla="*/ 72 w 78"/>
                  <a:gd name="T49" fmla="*/ 78 h 78"/>
                  <a:gd name="T50" fmla="*/ 78 w 78"/>
                  <a:gd name="T51" fmla="*/ 48 h 78"/>
                  <a:gd name="T52" fmla="*/ 54 w 78"/>
                  <a:gd name="T53" fmla="*/ 36 h 78"/>
                  <a:gd name="T54" fmla="*/ 66 w 78"/>
                  <a:gd name="T5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78">
                    <a:moveTo>
                      <a:pt x="66" y="18"/>
                    </a:moveTo>
                    <a:lnTo>
                      <a:pt x="54" y="12"/>
                    </a:lnTo>
                    <a:lnTo>
                      <a:pt x="48" y="18"/>
                    </a:lnTo>
                    <a:lnTo>
                      <a:pt x="42" y="18"/>
                    </a:lnTo>
                    <a:lnTo>
                      <a:pt x="42" y="0"/>
                    </a:lnTo>
                    <a:lnTo>
                      <a:pt x="30" y="0"/>
                    </a:lnTo>
                    <a:lnTo>
                      <a:pt x="24" y="0"/>
                    </a:lnTo>
                    <a:lnTo>
                      <a:pt x="24" y="0"/>
                    </a:lnTo>
                    <a:lnTo>
                      <a:pt x="12" y="12"/>
                    </a:lnTo>
                    <a:lnTo>
                      <a:pt x="0" y="30"/>
                    </a:lnTo>
                    <a:lnTo>
                      <a:pt x="0" y="30"/>
                    </a:lnTo>
                    <a:lnTo>
                      <a:pt x="0" y="30"/>
                    </a:lnTo>
                    <a:lnTo>
                      <a:pt x="6" y="30"/>
                    </a:lnTo>
                    <a:lnTo>
                      <a:pt x="6" y="30"/>
                    </a:lnTo>
                    <a:lnTo>
                      <a:pt x="6" y="36"/>
                    </a:lnTo>
                    <a:lnTo>
                      <a:pt x="12" y="36"/>
                    </a:lnTo>
                    <a:lnTo>
                      <a:pt x="18" y="42"/>
                    </a:lnTo>
                    <a:lnTo>
                      <a:pt x="24" y="42"/>
                    </a:lnTo>
                    <a:lnTo>
                      <a:pt x="42" y="66"/>
                    </a:lnTo>
                    <a:lnTo>
                      <a:pt x="48" y="66"/>
                    </a:lnTo>
                    <a:lnTo>
                      <a:pt x="54" y="72"/>
                    </a:lnTo>
                    <a:lnTo>
                      <a:pt x="60" y="72"/>
                    </a:lnTo>
                    <a:lnTo>
                      <a:pt x="66" y="72"/>
                    </a:lnTo>
                    <a:lnTo>
                      <a:pt x="66" y="72"/>
                    </a:lnTo>
                    <a:lnTo>
                      <a:pt x="72" y="78"/>
                    </a:lnTo>
                    <a:lnTo>
                      <a:pt x="78" y="48"/>
                    </a:lnTo>
                    <a:lnTo>
                      <a:pt x="54" y="36"/>
                    </a:lnTo>
                    <a:lnTo>
                      <a:pt x="6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3" name="Freeform 776"/>
              <p:cNvSpPr>
                <a:spLocks/>
              </p:cNvSpPr>
              <p:nvPr/>
            </p:nvSpPr>
            <p:spPr bwMode="auto">
              <a:xfrm>
                <a:off x="2376" y="2700"/>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4" name="Freeform 777"/>
              <p:cNvSpPr>
                <a:spLocks/>
              </p:cNvSpPr>
              <p:nvPr/>
            </p:nvSpPr>
            <p:spPr bwMode="auto">
              <a:xfrm>
                <a:off x="2400" y="2712"/>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5" name="Freeform 778"/>
              <p:cNvSpPr>
                <a:spLocks/>
              </p:cNvSpPr>
              <p:nvPr/>
            </p:nvSpPr>
            <p:spPr bwMode="auto">
              <a:xfrm>
                <a:off x="2352" y="2712"/>
                <a:ext cx="12" cy="18"/>
              </a:xfrm>
              <a:custGeom>
                <a:avLst/>
                <a:gdLst>
                  <a:gd name="T0" fmla="*/ 12 w 12"/>
                  <a:gd name="T1" fmla="*/ 0 h 18"/>
                  <a:gd name="T2" fmla="*/ 0 w 12"/>
                  <a:gd name="T3" fmla="*/ 18 h 18"/>
                  <a:gd name="T4" fmla="*/ 0 w 12"/>
                  <a:gd name="T5" fmla="*/ 18 h 18"/>
                  <a:gd name="T6" fmla="*/ 12 w 12"/>
                  <a:gd name="T7" fmla="*/ 0 h 18"/>
                </a:gdLst>
                <a:ahLst/>
                <a:cxnLst>
                  <a:cxn ang="0">
                    <a:pos x="T0" y="T1"/>
                  </a:cxn>
                  <a:cxn ang="0">
                    <a:pos x="T2" y="T3"/>
                  </a:cxn>
                  <a:cxn ang="0">
                    <a:pos x="T4" y="T5"/>
                  </a:cxn>
                  <a:cxn ang="0">
                    <a:pos x="T6" y="T7"/>
                  </a:cxn>
                </a:cxnLst>
                <a:rect l="0" t="0" r="r" b="b"/>
                <a:pathLst>
                  <a:path w="12" h="18">
                    <a:moveTo>
                      <a:pt x="12" y="0"/>
                    </a:moveTo>
                    <a:lnTo>
                      <a:pt x="0" y="18"/>
                    </a:lnTo>
                    <a:lnTo>
                      <a:pt x="0" y="18"/>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6" name="Freeform 779"/>
              <p:cNvSpPr>
                <a:spLocks/>
              </p:cNvSpPr>
              <p:nvPr/>
            </p:nvSpPr>
            <p:spPr bwMode="auto">
              <a:xfrm>
                <a:off x="2472" y="2580"/>
                <a:ext cx="144" cy="96"/>
              </a:xfrm>
              <a:custGeom>
                <a:avLst/>
                <a:gdLst>
                  <a:gd name="T0" fmla="*/ 132 w 144"/>
                  <a:gd name="T1" fmla="*/ 42 h 96"/>
                  <a:gd name="T2" fmla="*/ 126 w 144"/>
                  <a:gd name="T3" fmla="*/ 42 h 96"/>
                  <a:gd name="T4" fmla="*/ 120 w 144"/>
                  <a:gd name="T5" fmla="*/ 42 h 96"/>
                  <a:gd name="T6" fmla="*/ 96 w 144"/>
                  <a:gd name="T7" fmla="*/ 0 h 96"/>
                  <a:gd name="T8" fmla="*/ 78 w 144"/>
                  <a:gd name="T9" fmla="*/ 0 h 96"/>
                  <a:gd name="T10" fmla="*/ 48 w 144"/>
                  <a:gd name="T11" fmla="*/ 24 h 96"/>
                  <a:gd name="T12" fmla="*/ 24 w 144"/>
                  <a:gd name="T13" fmla="*/ 30 h 96"/>
                  <a:gd name="T14" fmla="*/ 12 w 144"/>
                  <a:gd name="T15" fmla="*/ 54 h 96"/>
                  <a:gd name="T16" fmla="*/ 0 w 144"/>
                  <a:gd name="T17" fmla="*/ 60 h 96"/>
                  <a:gd name="T18" fmla="*/ 0 w 144"/>
                  <a:gd name="T19" fmla="*/ 90 h 96"/>
                  <a:gd name="T20" fmla="*/ 6 w 144"/>
                  <a:gd name="T21" fmla="*/ 90 h 96"/>
                  <a:gd name="T22" fmla="*/ 12 w 144"/>
                  <a:gd name="T23" fmla="*/ 96 h 96"/>
                  <a:gd name="T24" fmla="*/ 36 w 144"/>
                  <a:gd name="T25" fmla="*/ 90 h 96"/>
                  <a:gd name="T26" fmla="*/ 48 w 144"/>
                  <a:gd name="T27" fmla="*/ 96 h 96"/>
                  <a:gd name="T28" fmla="*/ 42 w 144"/>
                  <a:gd name="T29" fmla="*/ 72 h 96"/>
                  <a:gd name="T30" fmla="*/ 42 w 144"/>
                  <a:gd name="T31" fmla="*/ 72 h 96"/>
                  <a:gd name="T32" fmla="*/ 42 w 144"/>
                  <a:gd name="T33" fmla="*/ 72 h 96"/>
                  <a:gd name="T34" fmla="*/ 60 w 144"/>
                  <a:gd name="T35" fmla="*/ 72 h 96"/>
                  <a:gd name="T36" fmla="*/ 84 w 144"/>
                  <a:gd name="T37" fmla="*/ 72 h 96"/>
                  <a:gd name="T38" fmla="*/ 84 w 144"/>
                  <a:gd name="T39" fmla="*/ 72 h 96"/>
                  <a:gd name="T40" fmla="*/ 84 w 144"/>
                  <a:gd name="T41" fmla="*/ 72 h 96"/>
                  <a:gd name="T42" fmla="*/ 84 w 144"/>
                  <a:gd name="T43" fmla="*/ 72 h 96"/>
                  <a:gd name="T44" fmla="*/ 114 w 144"/>
                  <a:gd name="T45" fmla="*/ 72 h 96"/>
                  <a:gd name="T46" fmla="*/ 120 w 144"/>
                  <a:gd name="T47" fmla="*/ 66 h 96"/>
                  <a:gd name="T48" fmla="*/ 132 w 144"/>
                  <a:gd name="T49" fmla="*/ 66 h 96"/>
                  <a:gd name="T50" fmla="*/ 144 w 144"/>
                  <a:gd name="T51" fmla="*/ 48 h 96"/>
                  <a:gd name="T52" fmla="*/ 138 w 144"/>
                  <a:gd name="T53" fmla="*/ 42 h 96"/>
                  <a:gd name="T54" fmla="*/ 132 w 144"/>
                  <a:gd name="T55"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96">
                    <a:moveTo>
                      <a:pt x="132" y="42"/>
                    </a:moveTo>
                    <a:lnTo>
                      <a:pt x="126" y="42"/>
                    </a:lnTo>
                    <a:lnTo>
                      <a:pt x="120" y="42"/>
                    </a:lnTo>
                    <a:lnTo>
                      <a:pt x="96" y="0"/>
                    </a:lnTo>
                    <a:lnTo>
                      <a:pt x="78" y="0"/>
                    </a:lnTo>
                    <a:lnTo>
                      <a:pt x="48" y="24"/>
                    </a:lnTo>
                    <a:lnTo>
                      <a:pt x="24" y="30"/>
                    </a:lnTo>
                    <a:lnTo>
                      <a:pt x="12" y="54"/>
                    </a:lnTo>
                    <a:lnTo>
                      <a:pt x="0" y="60"/>
                    </a:lnTo>
                    <a:lnTo>
                      <a:pt x="0" y="90"/>
                    </a:lnTo>
                    <a:lnTo>
                      <a:pt x="6" y="90"/>
                    </a:lnTo>
                    <a:lnTo>
                      <a:pt x="12" y="96"/>
                    </a:lnTo>
                    <a:lnTo>
                      <a:pt x="36" y="90"/>
                    </a:lnTo>
                    <a:lnTo>
                      <a:pt x="48" y="96"/>
                    </a:lnTo>
                    <a:lnTo>
                      <a:pt x="42" y="72"/>
                    </a:lnTo>
                    <a:lnTo>
                      <a:pt x="42" y="72"/>
                    </a:lnTo>
                    <a:lnTo>
                      <a:pt x="42" y="72"/>
                    </a:lnTo>
                    <a:lnTo>
                      <a:pt x="60" y="72"/>
                    </a:lnTo>
                    <a:lnTo>
                      <a:pt x="84" y="72"/>
                    </a:lnTo>
                    <a:lnTo>
                      <a:pt x="84" y="72"/>
                    </a:lnTo>
                    <a:lnTo>
                      <a:pt x="84" y="72"/>
                    </a:lnTo>
                    <a:lnTo>
                      <a:pt x="84" y="72"/>
                    </a:lnTo>
                    <a:lnTo>
                      <a:pt x="114" y="72"/>
                    </a:lnTo>
                    <a:lnTo>
                      <a:pt x="120" y="66"/>
                    </a:lnTo>
                    <a:lnTo>
                      <a:pt x="132" y="66"/>
                    </a:lnTo>
                    <a:lnTo>
                      <a:pt x="144" y="48"/>
                    </a:lnTo>
                    <a:lnTo>
                      <a:pt x="138" y="42"/>
                    </a:lnTo>
                    <a:lnTo>
                      <a:pt x="132"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7" name="Freeform 780"/>
              <p:cNvSpPr>
                <a:spLocks/>
              </p:cNvSpPr>
              <p:nvPr/>
            </p:nvSpPr>
            <p:spPr bwMode="auto">
              <a:xfrm>
                <a:off x="2496" y="2580"/>
                <a:ext cx="72" cy="30"/>
              </a:xfrm>
              <a:custGeom>
                <a:avLst/>
                <a:gdLst>
                  <a:gd name="T0" fmla="*/ 54 w 72"/>
                  <a:gd name="T1" fmla="*/ 0 h 30"/>
                  <a:gd name="T2" fmla="*/ 24 w 72"/>
                  <a:gd name="T3" fmla="*/ 24 h 30"/>
                  <a:gd name="T4" fmla="*/ 0 w 72"/>
                  <a:gd name="T5" fmla="*/ 30 h 30"/>
                  <a:gd name="T6" fmla="*/ 24 w 72"/>
                  <a:gd name="T7" fmla="*/ 24 h 30"/>
                  <a:gd name="T8" fmla="*/ 54 w 72"/>
                  <a:gd name="T9" fmla="*/ 0 h 30"/>
                  <a:gd name="T10" fmla="*/ 72 w 72"/>
                  <a:gd name="T11" fmla="*/ 0 h 30"/>
                  <a:gd name="T12" fmla="*/ 72 w 72"/>
                  <a:gd name="T13" fmla="*/ 0 h 30"/>
                  <a:gd name="T14" fmla="*/ 54 w 72"/>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0">
                    <a:moveTo>
                      <a:pt x="54" y="0"/>
                    </a:moveTo>
                    <a:lnTo>
                      <a:pt x="24" y="24"/>
                    </a:lnTo>
                    <a:lnTo>
                      <a:pt x="0" y="30"/>
                    </a:lnTo>
                    <a:lnTo>
                      <a:pt x="24" y="24"/>
                    </a:lnTo>
                    <a:lnTo>
                      <a:pt x="54" y="0"/>
                    </a:lnTo>
                    <a:lnTo>
                      <a:pt x="72" y="0"/>
                    </a:lnTo>
                    <a:lnTo>
                      <a:pt x="72"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8" name="Freeform 781"/>
              <p:cNvSpPr>
                <a:spLocks/>
              </p:cNvSpPr>
              <p:nvPr/>
            </p:nvSpPr>
            <p:spPr bwMode="auto">
              <a:xfrm>
                <a:off x="2472" y="2640"/>
                <a:ext cx="0" cy="30"/>
              </a:xfrm>
              <a:custGeom>
                <a:avLst/>
                <a:gdLst>
                  <a:gd name="T0" fmla="*/ 30 h 30"/>
                  <a:gd name="T1" fmla="*/ 0 h 30"/>
                  <a:gd name="T2" fmla="*/ 30 h 30"/>
                  <a:gd name="T3" fmla="*/ 30 h 30"/>
                </a:gdLst>
                <a:ahLst/>
                <a:cxnLst>
                  <a:cxn ang="0">
                    <a:pos x="0" y="T0"/>
                  </a:cxn>
                  <a:cxn ang="0">
                    <a:pos x="0" y="T1"/>
                  </a:cxn>
                  <a:cxn ang="0">
                    <a:pos x="0" y="T2"/>
                  </a:cxn>
                  <a:cxn ang="0">
                    <a:pos x="0" y="T3"/>
                  </a:cxn>
                </a:cxnLst>
                <a:rect l="0" t="0" r="r" b="b"/>
                <a:pathLst>
                  <a:path h="30">
                    <a:moveTo>
                      <a:pt x="0" y="30"/>
                    </a:moveTo>
                    <a:lnTo>
                      <a:pt x="0"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9" name="Rectangle 782"/>
              <p:cNvSpPr>
                <a:spLocks noChangeArrowheads="1"/>
              </p:cNvSpPr>
              <p:nvPr/>
            </p:nvSpPr>
            <p:spPr bwMode="auto">
              <a:xfrm>
                <a:off x="2430" y="266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0" name="Freeform 783"/>
              <p:cNvSpPr>
                <a:spLocks/>
              </p:cNvSpPr>
              <p:nvPr/>
            </p:nvSpPr>
            <p:spPr bwMode="auto">
              <a:xfrm>
                <a:off x="2406" y="2658"/>
                <a:ext cx="114" cy="120"/>
              </a:xfrm>
              <a:custGeom>
                <a:avLst/>
                <a:gdLst>
                  <a:gd name="T0" fmla="*/ 114 w 114"/>
                  <a:gd name="T1" fmla="*/ 42 h 120"/>
                  <a:gd name="T2" fmla="*/ 114 w 114"/>
                  <a:gd name="T3" fmla="*/ 18 h 120"/>
                  <a:gd name="T4" fmla="*/ 102 w 114"/>
                  <a:gd name="T5" fmla="*/ 12 h 120"/>
                  <a:gd name="T6" fmla="*/ 78 w 114"/>
                  <a:gd name="T7" fmla="*/ 18 h 120"/>
                  <a:gd name="T8" fmla="*/ 72 w 114"/>
                  <a:gd name="T9" fmla="*/ 12 h 120"/>
                  <a:gd name="T10" fmla="*/ 66 w 114"/>
                  <a:gd name="T11" fmla="*/ 12 h 120"/>
                  <a:gd name="T12" fmla="*/ 66 w 114"/>
                  <a:gd name="T13" fmla="*/ 12 h 120"/>
                  <a:gd name="T14" fmla="*/ 48 w 114"/>
                  <a:gd name="T15" fmla="*/ 0 h 120"/>
                  <a:gd name="T16" fmla="*/ 24 w 114"/>
                  <a:gd name="T17" fmla="*/ 6 h 120"/>
                  <a:gd name="T18" fmla="*/ 12 w 114"/>
                  <a:gd name="T19" fmla="*/ 12 h 120"/>
                  <a:gd name="T20" fmla="*/ 24 w 114"/>
                  <a:gd name="T21" fmla="*/ 42 h 120"/>
                  <a:gd name="T22" fmla="*/ 24 w 114"/>
                  <a:gd name="T23" fmla="*/ 42 h 120"/>
                  <a:gd name="T24" fmla="*/ 24 w 114"/>
                  <a:gd name="T25" fmla="*/ 42 h 120"/>
                  <a:gd name="T26" fmla="*/ 0 w 114"/>
                  <a:gd name="T27" fmla="*/ 78 h 120"/>
                  <a:gd name="T28" fmla="*/ 24 w 114"/>
                  <a:gd name="T29" fmla="*/ 90 h 120"/>
                  <a:gd name="T30" fmla="*/ 18 w 114"/>
                  <a:gd name="T31" fmla="*/ 120 h 120"/>
                  <a:gd name="T32" fmla="*/ 24 w 114"/>
                  <a:gd name="T33" fmla="*/ 120 h 120"/>
                  <a:gd name="T34" fmla="*/ 24 w 114"/>
                  <a:gd name="T35" fmla="*/ 120 h 120"/>
                  <a:gd name="T36" fmla="*/ 30 w 114"/>
                  <a:gd name="T37" fmla="*/ 120 h 120"/>
                  <a:gd name="T38" fmla="*/ 36 w 114"/>
                  <a:gd name="T39" fmla="*/ 114 h 120"/>
                  <a:gd name="T40" fmla="*/ 54 w 114"/>
                  <a:gd name="T41" fmla="*/ 108 h 120"/>
                  <a:gd name="T42" fmla="*/ 66 w 114"/>
                  <a:gd name="T43" fmla="*/ 108 h 120"/>
                  <a:gd name="T44" fmla="*/ 90 w 114"/>
                  <a:gd name="T45" fmla="*/ 102 h 120"/>
                  <a:gd name="T46" fmla="*/ 96 w 114"/>
                  <a:gd name="T47" fmla="*/ 108 h 120"/>
                  <a:gd name="T48" fmla="*/ 102 w 114"/>
                  <a:gd name="T49" fmla="*/ 108 h 120"/>
                  <a:gd name="T50" fmla="*/ 114 w 114"/>
                  <a:gd name="T51" fmla="*/ 108 h 120"/>
                  <a:gd name="T52" fmla="*/ 114 w 114"/>
                  <a:gd name="T53" fmla="*/ 96 h 120"/>
                  <a:gd name="T54" fmla="*/ 102 w 114"/>
                  <a:gd name="T55" fmla="*/ 78 h 120"/>
                  <a:gd name="T56" fmla="*/ 114 w 114"/>
                  <a:gd name="T57" fmla="*/ 4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20">
                    <a:moveTo>
                      <a:pt x="114" y="42"/>
                    </a:moveTo>
                    <a:lnTo>
                      <a:pt x="114" y="18"/>
                    </a:lnTo>
                    <a:lnTo>
                      <a:pt x="102" y="12"/>
                    </a:lnTo>
                    <a:lnTo>
                      <a:pt x="78" y="18"/>
                    </a:lnTo>
                    <a:lnTo>
                      <a:pt x="72" y="12"/>
                    </a:lnTo>
                    <a:lnTo>
                      <a:pt x="66" y="12"/>
                    </a:lnTo>
                    <a:lnTo>
                      <a:pt x="66" y="12"/>
                    </a:lnTo>
                    <a:lnTo>
                      <a:pt x="48" y="0"/>
                    </a:lnTo>
                    <a:lnTo>
                      <a:pt x="24" y="6"/>
                    </a:lnTo>
                    <a:lnTo>
                      <a:pt x="12" y="12"/>
                    </a:lnTo>
                    <a:lnTo>
                      <a:pt x="24" y="42"/>
                    </a:lnTo>
                    <a:lnTo>
                      <a:pt x="24" y="42"/>
                    </a:lnTo>
                    <a:lnTo>
                      <a:pt x="24" y="42"/>
                    </a:lnTo>
                    <a:lnTo>
                      <a:pt x="0" y="78"/>
                    </a:lnTo>
                    <a:lnTo>
                      <a:pt x="24" y="90"/>
                    </a:lnTo>
                    <a:lnTo>
                      <a:pt x="18" y="120"/>
                    </a:lnTo>
                    <a:lnTo>
                      <a:pt x="24" y="120"/>
                    </a:lnTo>
                    <a:lnTo>
                      <a:pt x="24" y="120"/>
                    </a:lnTo>
                    <a:lnTo>
                      <a:pt x="30" y="120"/>
                    </a:lnTo>
                    <a:lnTo>
                      <a:pt x="36" y="114"/>
                    </a:lnTo>
                    <a:lnTo>
                      <a:pt x="54" y="108"/>
                    </a:lnTo>
                    <a:lnTo>
                      <a:pt x="66" y="108"/>
                    </a:lnTo>
                    <a:lnTo>
                      <a:pt x="90" y="102"/>
                    </a:lnTo>
                    <a:lnTo>
                      <a:pt x="96" y="108"/>
                    </a:lnTo>
                    <a:lnTo>
                      <a:pt x="102" y="108"/>
                    </a:lnTo>
                    <a:lnTo>
                      <a:pt x="114" y="108"/>
                    </a:lnTo>
                    <a:lnTo>
                      <a:pt x="114" y="96"/>
                    </a:lnTo>
                    <a:lnTo>
                      <a:pt x="102" y="78"/>
                    </a:lnTo>
                    <a:lnTo>
                      <a:pt x="11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1" name="Freeform 784"/>
              <p:cNvSpPr>
                <a:spLocks/>
              </p:cNvSpPr>
              <p:nvPr/>
            </p:nvSpPr>
            <p:spPr bwMode="auto">
              <a:xfrm>
                <a:off x="2454" y="2658"/>
                <a:ext cx="18" cy="12"/>
              </a:xfrm>
              <a:custGeom>
                <a:avLst/>
                <a:gdLst>
                  <a:gd name="T0" fmla="*/ 18 w 18"/>
                  <a:gd name="T1" fmla="*/ 12 h 12"/>
                  <a:gd name="T2" fmla="*/ 18 w 18"/>
                  <a:gd name="T3" fmla="*/ 12 h 12"/>
                  <a:gd name="T4" fmla="*/ 0 w 18"/>
                  <a:gd name="T5" fmla="*/ 0 h 12"/>
                  <a:gd name="T6" fmla="*/ 18 w 18"/>
                  <a:gd name="T7" fmla="*/ 12 h 12"/>
                </a:gdLst>
                <a:ahLst/>
                <a:cxnLst>
                  <a:cxn ang="0">
                    <a:pos x="T0" y="T1"/>
                  </a:cxn>
                  <a:cxn ang="0">
                    <a:pos x="T2" y="T3"/>
                  </a:cxn>
                  <a:cxn ang="0">
                    <a:pos x="T4" y="T5"/>
                  </a:cxn>
                  <a:cxn ang="0">
                    <a:pos x="T6" y="T7"/>
                  </a:cxn>
                </a:cxnLst>
                <a:rect l="0" t="0" r="r" b="b"/>
                <a:pathLst>
                  <a:path w="18" h="12">
                    <a:moveTo>
                      <a:pt x="18" y="12"/>
                    </a:moveTo>
                    <a:lnTo>
                      <a:pt x="18" y="12"/>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2" name="Freeform 785"/>
              <p:cNvSpPr>
                <a:spLocks/>
              </p:cNvSpPr>
              <p:nvPr/>
            </p:nvSpPr>
            <p:spPr bwMode="auto">
              <a:xfrm>
                <a:off x="2430" y="2658"/>
                <a:ext cx="24" cy="6"/>
              </a:xfrm>
              <a:custGeom>
                <a:avLst/>
                <a:gdLst>
                  <a:gd name="T0" fmla="*/ 0 w 24"/>
                  <a:gd name="T1" fmla="*/ 6 h 6"/>
                  <a:gd name="T2" fmla="*/ 24 w 24"/>
                  <a:gd name="T3" fmla="*/ 0 h 6"/>
                  <a:gd name="T4" fmla="*/ 0 w 24"/>
                  <a:gd name="T5" fmla="*/ 6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3" name="Freeform 786"/>
              <p:cNvSpPr>
                <a:spLocks/>
              </p:cNvSpPr>
              <p:nvPr/>
            </p:nvSpPr>
            <p:spPr bwMode="auto">
              <a:xfrm>
                <a:off x="2418" y="2664"/>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4" name="Freeform 787"/>
              <p:cNvSpPr>
                <a:spLocks/>
              </p:cNvSpPr>
              <p:nvPr/>
            </p:nvSpPr>
            <p:spPr bwMode="auto">
              <a:xfrm>
                <a:off x="2418" y="2670"/>
                <a:ext cx="12" cy="30"/>
              </a:xfrm>
              <a:custGeom>
                <a:avLst/>
                <a:gdLst>
                  <a:gd name="T0" fmla="*/ 12 w 12"/>
                  <a:gd name="T1" fmla="*/ 30 h 30"/>
                  <a:gd name="T2" fmla="*/ 0 w 12"/>
                  <a:gd name="T3" fmla="*/ 0 h 30"/>
                  <a:gd name="T4" fmla="*/ 12 w 12"/>
                  <a:gd name="T5" fmla="*/ 30 h 30"/>
                  <a:gd name="T6" fmla="*/ 12 w 12"/>
                  <a:gd name="T7" fmla="*/ 30 h 30"/>
                </a:gdLst>
                <a:ahLst/>
                <a:cxnLst>
                  <a:cxn ang="0">
                    <a:pos x="T0" y="T1"/>
                  </a:cxn>
                  <a:cxn ang="0">
                    <a:pos x="T2" y="T3"/>
                  </a:cxn>
                  <a:cxn ang="0">
                    <a:pos x="T4" y="T5"/>
                  </a:cxn>
                  <a:cxn ang="0">
                    <a:pos x="T6" y="T7"/>
                  </a:cxn>
                </a:cxnLst>
                <a:rect l="0" t="0" r="r" b="b"/>
                <a:pathLst>
                  <a:path w="12" h="30">
                    <a:moveTo>
                      <a:pt x="12" y="30"/>
                    </a:moveTo>
                    <a:lnTo>
                      <a:pt x="0" y="0"/>
                    </a:lnTo>
                    <a:lnTo>
                      <a:pt x="12" y="30"/>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5" name="Freeform 788"/>
              <p:cNvSpPr>
                <a:spLocks/>
              </p:cNvSpPr>
              <p:nvPr/>
            </p:nvSpPr>
            <p:spPr bwMode="auto">
              <a:xfrm>
                <a:off x="2478" y="2670"/>
                <a:ext cx="42" cy="6"/>
              </a:xfrm>
              <a:custGeom>
                <a:avLst/>
                <a:gdLst>
                  <a:gd name="T0" fmla="*/ 6 w 42"/>
                  <a:gd name="T1" fmla="*/ 6 h 6"/>
                  <a:gd name="T2" fmla="*/ 0 w 42"/>
                  <a:gd name="T3" fmla="*/ 0 h 6"/>
                  <a:gd name="T4" fmla="*/ 6 w 42"/>
                  <a:gd name="T5" fmla="*/ 6 h 6"/>
                  <a:gd name="T6" fmla="*/ 30 w 42"/>
                  <a:gd name="T7" fmla="*/ 0 h 6"/>
                  <a:gd name="T8" fmla="*/ 42 w 42"/>
                  <a:gd name="T9" fmla="*/ 6 h 6"/>
                  <a:gd name="T10" fmla="*/ 30 w 42"/>
                  <a:gd name="T11" fmla="*/ 0 h 6"/>
                  <a:gd name="T12" fmla="*/ 6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6" y="6"/>
                    </a:moveTo>
                    <a:lnTo>
                      <a:pt x="0" y="0"/>
                    </a:lnTo>
                    <a:lnTo>
                      <a:pt x="6" y="6"/>
                    </a:lnTo>
                    <a:lnTo>
                      <a:pt x="30" y="0"/>
                    </a:lnTo>
                    <a:lnTo>
                      <a:pt x="42" y="6"/>
                    </a:lnTo>
                    <a:lnTo>
                      <a:pt x="3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6" name="Freeform 789"/>
              <p:cNvSpPr>
                <a:spLocks noEditPoints="1"/>
              </p:cNvSpPr>
              <p:nvPr/>
            </p:nvSpPr>
            <p:spPr bwMode="auto">
              <a:xfrm>
                <a:off x="2508" y="2652"/>
                <a:ext cx="78" cy="120"/>
              </a:xfrm>
              <a:custGeom>
                <a:avLst/>
                <a:gdLst>
                  <a:gd name="T0" fmla="*/ 72 w 78"/>
                  <a:gd name="T1" fmla="*/ 18 h 120"/>
                  <a:gd name="T2" fmla="*/ 48 w 78"/>
                  <a:gd name="T3" fmla="*/ 0 h 120"/>
                  <a:gd name="T4" fmla="*/ 24 w 78"/>
                  <a:gd name="T5" fmla="*/ 0 h 120"/>
                  <a:gd name="T6" fmla="*/ 6 w 78"/>
                  <a:gd name="T7" fmla="*/ 0 h 120"/>
                  <a:gd name="T8" fmla="*/ 12 w 78"/>
                  <a:gd name="T9" fmla="*/ 48 h 120"/>
                  <a:gd name="T10" fmla="*/ 0 w 78"/>
                  <a:gd name="T11" fmla="*/ 84 h 120"/>
                  <a:gd name="T12" fmla="*/ 12 w 78"/>
                  <a:gd name="T13" fmla="*/ 102 h 120"/>
                  <a:gd name="T14" fmla="*/ 12 w 78"/>
                  <a:gd name="T15" fmla="*/ 114 h 120"/>
                  <a:gd name="T16" fmla="*/ 24 w 78"/>
                  <a:gd name="T17" fmla="*/ 120 h 120"/>
                  <a:gd name="T18" fmla="*/ 36 w 78"/>
                  <a:gd name="T19" fmla="*/ 114 h 120"/>
                  <a:gd name="T20" fmla="*/ 48 w 78"/>
                  <a:gd name="T21" fmla="*/ 108 h 120"/>
                  <a:gd name="T22" fmla="*/ 60 w 78"/>
                  <a:gd name="T23" fmla="*/ 102 h 120"/>
                  <a:gd name="T24" fmla="*/ 72 w 78"/>
                  <a:gd name="T25" fmla="*/ 96 h 120"/>
                  <a:gd name="T26" fmla="*/ 72 w 78"/>
                  <a:gd name="T27" fmla="*/ 102 h 120"/>
                  <a:gd name="T28" fmla="*/ 78 w 78"/>
                  <a:gd name="T29" fmla="*/ 96 h 120"/>
                  <a:gd name="T30" fmla="*/ 78 w 78"/>
                  <a:gd name="T31" fmla="*/ 90 h 120"/>
                  <a:gd name="T32" fmla="*/ 72 w 78"/>
                  <a:gd name="T33" fmla="*/ 78 h 120"/>
                  <a:gd name="T34" fmla="*/ 72 w 78"/>
                  <a:gd name="T35" fmla="*/ 18 h 120"/>
                  <a:gd name="T36" fmla="*/ 60 w 78"/>
                  <a:gd name="T37" fmla="*/ 90 h 120"/>
                  <a:gd name="T38" fmla="*/ 42 w 78"/>
                  <a:gd name="T39" fmla="*/ 78 h 120"/>
                  <a:gd name="T40" fmla="*/ 54 w 78"/>
                  <a:gd name="T41" fmla="*/ 84 h 120"/>
                  <a:gd name="T42" fmla="*/ 60 w 78"/>
                  <a:gd name="T43" fmla="*/ 72 h 120"/>
                  <a:gd name="T44" fmla="*/ 54 w 78"/>
                  <a:gd name="T45" fmla="*/ 66 h 120"/>
                  <a:gd name="T46" fmla="*/ 48 w 78"/>
                  <a:gd name="T47" fmla="*/ 66 h 120"/>
                  <a:gd name="T48" fmla="*/ 54 w 78"/>
                  <a:gd name="T49" fmla="*/ 60 h 120"/>
                  <a:gd name="T50" fmla="*/ 48 w 78"/>
                  <a:gd name="T51" fmla="*/ 60 h 120"/>
                  <a:gd name="T52" fmla="*/ 42 w 78"/>
                  <a:gd name="T53" fmla="*/ 60 h 120"/>
                  <a:gd name="T54" fmla="*/ 42 w 78"/>
                  <a:gd name="T55" fmla="*/ 48 h 120"/>
                  <a:gd name="T56" fmla="*/ 24 w 78"/>
                  <a:gd name="T57" fmla="*/ 48 h 120"/>
                  <a:gd name="T58" fmla="*/ 36 w 78"/>
                  <a:gd name="T59" fmla="*/ 42 h 120"/>
                  <a:gd name="T60" fmla="*/ 36 w 78"/>
                  <a:gd name="T61" fmla="*/ 36 h 120"/>
                  <a:gd name="T62" fmla="*/ 42 w 78"/>
                  <a:gd name="T63" fmla="*/ 48 h 120"/>
                  <a:gd name="T64" fmla="*/ 60 w 78"/>
                  <a:gd name="T65" fmla="*/ 60 h 120"/>
                  <a:gd name="T66" fmla="*/ 60 w 78"/>
                  <a:gd name="T67" fmla="*/ 42 h 120"/>
                  <a:gd name="T68" fmla="*/ 66 w 78"/>
                  <a:gd name="T69" fmla="*/ 72 h 120"/>
                  <a:gd name="T70" fmla="*/ 60 w 78"/>
                  <a:gd name="T71" fmla="*/ 9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120">
                    <a:moveTo>
                      <a:pt x="72" y="18"/>
                    </a:moveTo>
                    <a:lnTo>
                      <a:pt x="48" y="0"/>
                    </a:lnTo>
                    <a:lnTo>
                      <a:pt x="24" y="0"/>
                    </a:lnTo>
                    <a:lnTo>
                      <a:pt x="6" y="0"/>
                    </a:lnTo>
                    <a:lnTo>
                      <a:pt x="12" y="48"/>
                    </a:lnTo>
                    <a:lnTo>
                      <a:pt x="0" y="84"/>
                    </a:lnTo>
                    <a:lnTo>
                      <a:pt x="12" y="102"/>
                    </a:lnTo>
                    <a:lnTo>
                      <a:pt x="12" y="114"/>
                    </a:lnTo>
                    <a:lnTo>
                      <a:pt x="24" y="120"/>
                    </a:lnTo>
                    <a:lnTo>
                      <a:pt x="36" y="114"/>
                    </a:lnTo>
                    <a:lnTo>
                      <a:pt x="48" y="108"/>
                    </a:lnTo>
                    <a:lnTo>
                      <a:pt x="60" y="102"/>
                    </a:lnTo>
                    <a:lnTo>
                      <a:pt x="72" y="96"/>
                    </a:lnTo>
                    <a:lnTo>
                      <a:pt x="72" y="102"/>
                    </a:lnTo>
                    <a:lnTo>
                      <a:pt x="78" y="96"/>
                    </a:lnTo>
                    <a:lnTo>
                      <a:pt x="78" y="90"/>
                    </a:lnTo>
                    <a:lnTo>
                      <a:pt x="72" y="78"/>
                    </a:lnTo>
                    <a:lnTo>
                      <a:pt x="72" y="18"/>
                    </a:lnTo>
                    <a:close/>
                    <a:moveTo>
                      <a:pt x="60" y="90"/>
                    </a:moveTo>
                    <a:lnTo>
                      <a:pt x="42" y="78"/>
                    </a:lnTo>
                    <a:lnTo>
                      <a:pt x="54" y="84"/>
                    </a:lnTo>
                    <a:lnTo>
                      <a:pt x="60" y="72"/>
                    </a:lnTo>
                    <a:lnTo>
                      <a:pt x="54" y="66"/>
                    </a:lnTo>
                    <a:lnTo>
                      <a:pt x="48" y="66"/>
                    </a:lnTo>
                    <a:lnTo>
                      <a:pt x="54" y="60"/>
                    </a:lnTo>
                    <a:lnTo>
                      <a:pt x="48" y="60"/>
                    </a:lnTo>
                    <a:lnTo>
                      <a:pt x="42" y="60"/>
                    </a:lnTo>
                    <a:lnTo>
                      <a:pt x="42" y="48"/>
                    </a:lnTo>
                    <a:lnTo>
                      <a:pt x="24" y="48"/>
                    </a:lnTo>
                    <a:lnTo>
                      <a:pt x="36" y="42"/>
                    </a:lnTo>
                    <a:lnTo>
                      <a:pt x="36" y="36"/>
                    </a:lnTo>
                    <a:lnTo>
                      <a:pt x="42" y="48"/>
                    </a:lnTo>
                    <a:lnTo>
                      <a:pt x="60" y="60"/>
                    </a:lnTo>
                    <a:lnTo>
                      <a:pt x="60" y="42"/>
                    </a:lnTo>
                    <a:lnTo>
                      <a:pt x="66" y="72"/>
                    </a:lnTo>
                    <a:lnTo>
                      <a:pt x="60"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7" name="Freeform 790"/>
              <p:cNvSpPr>
                <a:spLocks/>
              </p:cNvSpPr>
              <p:nvPr/>
            </p:nvSpPr>
            <p:spPr bwMode="auto">
              <a:xfrm>
                <a:off x="2514" y="2652"/>
                <a:ext cx="18" cy="0"/>
              </a:xfrm>
              <a:custGeom>
                <a:avLst/>
                <a:gdLst>
                  <a:gd name="T0" fmla="*/ 0 w 18"/>
                  <a:gd name="T1" fmla="*/ 18 w 18"/>
                  <a:gd name="T2" fmla="*/ 0 w 18"/>
                  <a:gd name="T3" fmla="*/ 0 w 18"/>
                </a:gdLst>
                <a:ahLst/>
                <a:cxnLst>
                  <a:cxn ang="0">
                    <a:pos x="T0" y="0"/>
                  </a:cxn>
                  <a:cxn ang="0">
                    <a:pos x="T1" y="0"/>
                  </a:cxn>
                  <a:cxn ang="0">
                    <a:pos x="T2" y="0"/>
                  </a:cxn>
                  <a:cxn ang="0">
                    <a:pos x="T3" y="0"/>
                  </a:cxn>
                </a:cxnLst>
                <a:rect l="0" t="0" r="r" b="b"/>
                <a:pathLst>
                  <a:path w="18">
                    <a:moveTo>
                      <a:pt x="0" y="0"/>
                    </a:move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8" name="Freeform 791"/>
              <p:cNvSpPr>
                <a:spLocks/>
              </p:cNvSpPr>
              <p:nvPr/>
            </p:nvSpPr>
            <p:spPr bwMode="auto">
              <a:xfrm>
                <a:off x="2556" y="2652"/>
                <a:ext cx="48" cy="96"/>
              </a:xfrm>
              <a:custGeom>
                <a:avLst/>
                <a:gdLst>
                  <a:gd name="T0" fmla="*/ 42 w 48"/>
                  <a:gd name="T1" fmla="*/ 60 h 96"/>
                  <a:gd name="T2" fmla="*/ 42 w 48"/>
                  <a:gd name="T3" fmla="*/ 42 h 96"/>
                  <a:gd name="T4" fmla="*/ 36 w 48"/>
                  <a:gd name="T5" fmla="*/ 30 h 96"/>
                  <a:gd name="T6" fmla="*/ 30 w 48"/>
                  <a:gd name="T7" fmla="*/ 18 h 96"/>
                  <a:gd name="T8" fmla="*/ 24 w 48"/>
                  <a:gd name="T9" fmla="*/ 12 h 96"/>
                  <a:gd name="T10" fmla="*/ 30 w 48"/>
                  <a:gd name="T11" fmla="*/ 0 h 96"/>
                  <a:gd name="T12" fmla="*/ 0 w 48"/>
                  <a:gd name="T13" fmla="*/ 0 h 96"/>
                  <a:gd name="T14" fmla="*/ 24 w 48"/>
                  <a:gd name="T15" fmla="*/ 18 h 96"/>
                  <a:gd name="T16" fmla="*/ 24 w 48"/>
                  <a:gd name="T17" fmla="*/ 78 h 96"/>
                  <a:gd name="T18" fmla="*/ 30 w 48"/>
                  <a:gd name="T19" fmla="*/ 90 h 96"/>
                  <a:gd name="T20" fmla="*/ 30 w 48"/>
                  <a:gd name="T21" fmla="*/ 96 h 96"/>
                  <a:gd name="T22" fmla="*/ 36 w 48"/>
                  <a:gd name="T23" fmla="*/ 90 h 96"/>
                  <a:gd name="T24" fmla="*/ 48 w 48"/>
                  <a:gd name="T25" fmla="*/ 90 h 96"/>
                  <a:gd name="T26" fmla="*/ 42 w 48"/>
                  <a:gd name="T27" fmla="*/ 90 h 96"/>
                  <a:gd name="T28" fmla="*/ 42 w 48"/>
                  <a:gd name="T29" fmla="*/ 84 h 96"/>
                  <a:gd name="T30" fmla="*/ 42 w 48"/>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96">
                    <a:moveTo>
                      <a:pt x="42" y="60"/>
                    </a:moveTo>
                    <a:lnTo>
                      <a:pt x="42" y="42"/>
                    </a:lnTo>
                    <a:lnTo>
                      <a:pt x="36" y="30"/>
                    </a:lnTo>
                    <a:lnTo>
                      <a:pt x="30" y="18"/>
                    </a:lnTo>
                    <a:lnTo>
                      <a:pt x="24" y="12"/>
                    </a:lnTo>
                    <a:lnTo>
                      <a:pt x="30" y="0"/>
                    </a:lnTo>
                    <a:lnTo>
                      <a:pt x="0" y="0"/>
                    </a:lnTo>
                    <a:lnTo>
                      <a:pt x="24" y="18"/>
                    </a:lnTo>
                    <a:lnTo>
                      <a:pt x="24" y="78"/>
                    </a:lnTo>
                    <a:lnTo>
                      <a:pt x="30" y="90"/>
                    </a:lnTo>
                    <a:lnTo>
                      <a:pt x="30" y="96"/>
                    </a:lnTo>
                    <a:lnTo>
                      <a:pt x="36" y="90"/>
                    </a:lnTo>
                    <a:lnTo>
                      <a:pt x="48" y="90"/>
                    </a:lnTo>
                    <a:lnTo>
                      <a:pt x="42" y="90"/>
                    </a:lnTo>
                    <a:lnTo>
                      <a:pt x="42" y="84"/>
                    </a:lnTo>
                    <a:lnTo>
                      <a:pt x="4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9" name="Rectangle 792"/>
              <p:cNvSpPr>
                <a:spLocks noChangeArrowheads="1"/>
              </p:cNvSpPr>
              <p:nvPr/>
            </p:nvSpPr>
            <p:spPr bwMode="auto">
              <a:xfrm>
                <a:off x="2556" y="2652"/>
                <a:ext cx="30"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0" name="Freeform 793"/>
              <p:cNvSpPr>
                <a:spLocks/>
              </p:cNvSpPr>
              <p:nvPr/>
            </p:nvSpPr>
            <p:spPr bwMode="auto">
              <a:xfrm>
                <a:off x="2580" y="2670"/>
                <a:ext cx="6" cy="72"/>
              </a:xfrm>
              <a:custGeom>
                <a:avLst/>
                <a:gdLst>
                  <a:gd name="T0" fmla="*/ 0 w 6"/>
                  <a:gd name="T1" fmla="*/ 0 h 72"/>
                  <a:gd name="T2" fmla="*/ 0 w 6"/>
                  <a:gd name="T3" fmla="*/ 60 h 72"/>
                  <a:gd name="T4" fmla="*/ 6 w 6"/>
                  <a:gd name="T5" fmla="*/ 72 h 72"/>
                  <a:gd name="T6" fmla="*/ 0 w 6"/>
                  <a:gd name="T7" fmla="*/ 60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lnTo>
                      <a:pt x="0" y="60"/>
                    </a:lnTo>
                    <a:lnTo>
                      <a:pt x="6" y="72"/>
                    </a:lnTo>
                    <a:lnTo>
                      <a:pt x="0" y="6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1" name="Freeform 794"/>
              <p:cNvSpPr>
                <a:spLocks/>
              </p:cNvSpPr>
              <p:nvPr/>
            </p:nvSpPr>
            <p:spPr bwMode="auto">
              <a:xfrm>
                <a:off x="2580" y="2628"/>
                <a:ext cx="54" cy="114"/>
              </a:xfrm>
              <a:custGeom>
                <a:avLst/>
                <a:gdLst>
                  <a:gd name="T0" fmla="*/ 54 w 54"/>
                  <a:gd name="T1" fmla="*/ 30 h 114"/>
                  <a:gd name="T2" fmla="*/ 48 w 54"/>
                  <a:gd name="T3" fmla="*/ 6 h 114"/>
                  <a:gd name="T4" fmla="*/ 48 w 54"/>
                  <a:gd name="T5" fmla="*/ 6 h 114"/>
                  <a:gd name="T6" fmla="*/ 48 w 54"/>
                  <a:gd name="T7" fmla="*/ 6 h 114"/>
                  <a:gd name="T8" fmla="*/ 48 w 54"/>
                  <a:gd name="T9" fmla="*/ 6 h 114"/>
                  <a:gd name="T10" fmla="*/ 36 w 54"/>
                  <a:gd name="T11" fmla="*/ 0 h 114"/>
                  <a:gd name="T12" fmla="*/ 36 w 54"/>
                  <a:gd name="T13" fmla="*/ 0 h 114"/>
                  <a:gd name="T14" fmla="*/ 36 w 54"/>
                  <a:gd name="T15" fmla="*/ 0 h 114"/>
                  <a:gd name="T16" fmla="*/ 24 w 54"/>
                  <a:gd name="T17" fmla="*/ 18 h 114"/>
                  <a:gd name="T18" fmla="*/ 12 w 54"/>
                  <a:gd name="T19" fmla="*/ 18 h 114"/>
                  <a:gd name="T20" fmla="*/ 6 w 54"/>
                  <a:gd name="T21" fmla="*/ 24 h 114"/>
                  <a:gd name="T22" fmla="*/ 6 w 54"/>
                  <a:gd name="T23" fmla="*/ 24 h 114"/>
                  <a:gd name="T24" fmla="*/ 0 w 54"/>
                  <a:gd name="T25" fmla="*/ 36 h 114"/>
                  <a:gd name="T26" fmla="*/ 6 w 54"/>
                  <a:gd name="T27" fmla="*/ 42 h 114"/>
                  <a:gd name="T28" fmla="*/ 12 w 54"/>
                  <a:gd name="T29" fmla="*/ 54 h 114"/>
                  <a:gd name="T30" fmla="*/ 18 w 54"/>
                  <a:gd name="T31" fmla="*/ 66 h 114"/>
                  <a:gd name="T32" fmla="*/ 18 w 54"/>
                  <a:gd name="T33" fmla="*/ 84 h 114"/>
                  <a:gd name="T34" fmla="*/ 18 w 54"/>
                  <a:gd name="T35" fmla="*/ 108 h 114"/>
                  <a:gd name="T36" fmla="*/ 18 w 54"/>
                  <a:gd name="T37" fmla="*/ 114 h 114"/>
                  <a:gd name="T38" fmla="*/ 24 w 54"/>
                  <a:gd name="T39" fmla="*/ 114 h 114"/>
                  <a:gd name="T40" fmla="*/ 36 w 54"/>
                  <a:gd name="T41" fmla="*/ 114 h 114"/>
                  <a:gd name="T42" fmla="*/ 36 w 54"/>
                  <a:gd name="T43" fmla="*/ 66 h 114"/>
                  <a:gd name="T44" fmla="*/ 54 w 54"/>
                  <a:gd name="T4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114">
                    <a:moveTo>
                      <a:pt x="54" y="30"/>
                    </a:moveTo>
                    <a:lnTo>
                      <a:pt x="48" y="6"/>
                    </a:lnTo>
                    <a:lnTo>
                      <a:pt x="48" y="6"/>
                    </a:lnTo>
                    <a:lnTo>
                      <a:pt x="48" y="6"/>
                    </a:lnTo>
                    <a:lnTo>
                      <a:pt x="48" y="6"/>
                    </a:lnTo>
                    <a:lnTo>
                      <a:pt x="36" y="0"/>
                    </a:lnTo>
                    <a:lnTo>
                      <a:pt x="36" y="0"/>
                    </a:lnTo>
                    <a:lnTo>
                      <a:pt x="36" y="0"/>
                    </a:lnTo>
                    <a:lnTo>
                      <a:pt x="24" y="18"/>
                    </a:lnTo>
                    <a:lnTo>
                      <a:pt x="12" y="18"/>
                    </a:lnTo>
                    <a:lnTo>
                      <a:pt x="6" y="24"/>
                    </a:lnTo>
                    <a:lnTo>
                      <a:pt x="6" y="24"/>
                    </a:lnTo>
                    <a:lnTo>
                      <a:pt x="0" y="36"/>
                    </a:lnTo>
                    <a:lnTo>
                      <a:pt x="6" y="42"/>
                    </a:lnTo>
                    <a:lnTo>
                      <a:pt x="12" y="54"/>
                    </a:lnTo>
                    <a:lnTo>
                      <a:pt x="18" y="66"/>
                    </a:lnTo>
                    <a:lnTo>
                      <a:pt x="18" y="84"/>
                    </a:lnTo>
                    <a:lnTo>
                      <a:pt x="18" y="108"/>
                    </a:lnTo>
                    <a:lnTo>
                      <a:pt x="18" y="114"/>
                    </a:lnTo>
                    <a:lnTo>
                      <a:pt x="24" y="114"/>
                    </a:lnTo>
                    <a:lnTo>
                      <a:pt x="36" y="114"/>
                    </a:lnTo>
                    <a:lnTo>
                      <a:pt x="36" y="66"/>
                    </a:lnTo>
                    <a:lnTo>
                      <a:pt x="5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2" name="Freeform 795"/>
              <p:cNvSpPr>
                <a:spLocks/>
              </p:cNvSpPr>
              <p:nvPr/>
            </p:nvSpPr>
            <p:spPr bwMode="auto">
              <a:xfrm>
                <a:off x="2586" y="2628"/>
                <a:ext cx="30" cy="24"/>
              </a:xfrm>
              <a:custGeom>
                <a:avLst/>
                <a:gdLst>
                  <a:gd name="T0" fmla="*/ 6 w 30"/>
                  <a:gd name="T1" fmla="*/ 18 h 24"/>
                  <a:gd name="T2" fmla="*/ 0 w 30"/>
                  <a:gd name="T3" fmla="*/ 24 h 24"/>
                  <a:gd name="T4" fmla="*/ 0 w 30"/>
                  <a:gd name="T5" fmla="*/ 24 h 24"/>
                  <a:gd name="T6" fmla="*/ 6 w 30"/>
                  <a:gd name="T7" fmla="*/ 18 h 24"/>
                  <a:gd name="T8" fmla="*/ 18 w 30"/>
                  <a:gd name="T9" fmla="*/ 18 h 24"/>
                  <a:gd name="T10" fmla="*/ 30 w 30"/>
                  <a:gd name="T11" fmla="*/ 0 h 24"/>
                  <a:gd name="T12" fmla="*/ 30 w 30"/>
                  <a:gd name="T13" fmla="*/ 0 h 24"/>
                  <a:gd name="T14" fmla="*/ 18 w 30"/>
                  <a:gd name="T15" fmla="*/ 18 h 24"/>
                  <a:gd name="T16" fmla="*/ 6 w 30"/>
                  <a:gd name="T1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6" y="18"/>
                    </a:moveTo>
                    <a:lnTo>
                      <a:pt x="0" y="24"/>
                    </a:lnTo>
                    <a:lnTo>
                      <a:pt x="0" y="24"/>
                    </a:lnTo>
                    <a:lnTo>
                      <a:pt x="6" y="18"/>
                    </a:lnTo>
                    <a:lnTo>
                      <a:pt x="18" y="18"/>
                    </a:lnTo>
                    <a:lnTo>
                      <a:pt x="30" y="0"/>
                    </a:lnTo>
                    <a:lnTo>
                      <a:pt x="30" y="0"/>
                    </a:lnTo>
                    <a:lnTo>
                      <a:pt x="18"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3" name="Freeform 796"/>
              <p:cNvSpPr>
                <a:spLocks/>
              </p:cNvSpPr>
              <p:nvPr/>
            </p:nvSpPr>
            <p:spPr bwMode="auto">
              <a:xfrm>
                <a:off x="2598" y="2712"/>
                <a:ext cx="0" cy="30"/>
              </a:xfrm>
              <a:custGeom>
                <a:avLst/>
                <a:gdLst>
                  <a:gd name="T0" fmla="*/ 0 h 30"/>
                  <a:gd name="T1" fmla="*/ 24 h 30"/>
                  <a:gd name="T2" fmla="*/ 30 h 30"/>
                  <a:gd name="T3" fmla="*/ 24 h 30"/>
                  <a:gd name="T4" fmla="*/ 0 h 30"/>
                </a:gdLst>
                <a:ahLst/>
                <a:cxnLst>
                  <a:cxn ang="0">
                    <a:pos x="0" y="T0"/>
                  </a:cxn>
                  <a:cxn ang="0">
                    <a:pos x="0" y="T1"/>
                  </a:cxn>
                  <a:cxn ang="0">
                    <a:pos x="0" y="T2"/>
                  </a:cxn>
                  <a:cxn ang="0">
                    <a:pos x="0" y="T3"/>
                  </a:cxn>
                  <a:cxn ang="0">
                    <a:pos x="0" y="T4"/>
                  </a:cxn>
                </a:cxnLst>
                <a:rect l="0" t="0" r="r" b="b"/>
                <a:pathLst>
                  <a:path h="30">
                    <a:moveTo>
                      <a:pt x="0" y="0"/>
                    </a:moveTo>
                    <a:lnTo>
                      <a:pt x="0" y="24"/>
                    </a:lnTo>
                    <a:lnTo>
                      <a:pt x="0" y="30"/>
                    </a:lnTo>
                    <a:lnTo>
                      <a:pt x="0"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4" name="Freeform 797"/>
              <p:cNvSpPr>
                <a:spLocks/>
              </p:cNvSpPr>
              <p:nvPr/>
            </p:nvSpPr>
            <p:spPr bwMode="auto">
              <a:xfrm>
                <a:off x="2580" y="2652"/>
                <a:ext cx="12" cy="30"/>
              </a:xfrm>
              <a:custGeom>
                <a:avLst/>
                <a:gdLst>
                  <a:gd name="T0" fmla="*/ 6 w 12"/>
                  <a:gd name="T1" fmla="*/ 0 h 30"/>
                  <a:gd name="T2" fmla="*/ 0 w 12"/>
                  <a:gd name="T3" fmla="*/ 12 h 30"/>
                  <a:gd name="T4" fmla="*/ 6 w 12"/>
                  <a:gd name="T5" fmla="*/ 18 h 30"/>
                  <a:gd name="T6" fmla="*/ 12 w 12"/>
                  <a:gd name="T7" fmla="*/ 30 h 30"/>
                  <a:gd name="T8" fmla="*/ 6 w 12"/>
                  <a:gd name="T9" fmla="*/ 18 h 30"/>
                  <a:gd name="T10" fmla="*/ 0 w 12"/>
                  <a:gd name="T11" fmla="*/ 12 h 30"/>
                  <a:gd name="T12" fmla="*/ 6 w 12"/>
                  <a:gd name="T13" fmla="*/ 0 h 30"/>
                  <a:gd name="T14" fmla="*/ 6 w 12"/>
                  <a:gd name="T15" fmla="*/ 0 h 30"/>
                  <a:gd name="T16" fmla="*/ 6 w 12"/>
                  <a:gd name="T17" fmla="*/ 0 h 30"/>
                  <a:gd name="T18" fmla="*/ 6 w 1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0">
                    <a:moveTo>
                      <a:pt x="6" y="0"/>
                    </a:moveTo>
                    <a:lnTo>
                      <a:pt x="0" y="12"/>
                    </a:lnTo>
                    <a:lnTo>
                      <a:pt x="6" y="18"/>
                    </a:lnTo>
                    <a:lnTo>
                      <a:pt x="12" y="30"/>
                    </a:lnTo>
                    <a:lnTo>
                      <a:pt x="6" y="18"/>
                    </a:lnTo>
                    <a:lnTo>
                      <a:pt x="0" y="12"/>
                    </a:lnTo>
                    <a:lnTo>
                      <a:pt x="6" y="0"/>
                    </a:lnTo>
                    <a:lnTo>
                      <a:pt x="6"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5" name="Rectangle 798"/>
              <p:cNvSpPr>
                <a:spLocks noChangeArrowheads="1"/>
              </p:cNvSpPr>
              <p:nvPr/>
            </p:nvSpPr>
            <p:spPr bwMode="auto">
              <a:xfrm>
                <a:off x="2586" y="265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6" name="Freeform 799"/>
              <p:cNvSpPr>
                <a:spLocks/>
              </p:cNvSpPr>
              <p:nvPr/>
            </p:nvSpPr>
            <p:spPr bwMode="auto">
              <a:xfrm>
                <a:off x="2568" y="2412"/>
                <a:ext cx="294" cy="222"/>
              </a:xfrm>
              <a:custGeom>
                <a:avLst/>
                <a:gdLst>
                  <a:gd name="T0" fmla="*/ 240 w 294"/>
                  <a:gd name="T1" fmla="*/ 180 h 222"/>
                  <a:gd name="T2" fmla="*/ 246 w 294"/>
                  <a:gd name="T3" fmla="*/ 180 h 222"/>
                  <a:gd name="T4" fmla="*/ 252 w 294"/>
                  <a:gd name="T5" fmla="*/ 156 h 222"/>
                  <a:gd name="T6" fmla="*/ 264 w 294"/>
                  <a:gd name="T7" fmla="*/ 144 h 222"/>
                  <a:gd name="T8" fmla="*/ 282 w 294"/>
                  <a:gd name="T9" fmla="*/ 126 h 222"/>
                  <a:gd name="T10" fmla="*/ 288 w 294"/>
                  <a:gd name="T11" fmla="*/ 66 h 222"/>
                  <a:gd name="T12" fmla="*/ 294 w 294"/>
                  <a:gd name="T13" fmla="*/ 60 h 222"/>
                  <a:gd name="T14" fmla="*/ 276 w 294"/>
                  <a:gd name="T15" fmla="*/ 48 h 222"/>
                  <a:gd name="T16" fmla="*/ 276 w 294"/>
                  <a:gd name="T17" fmla="*/ 12 h 222"/>
                  <a:gd name="T18" fmla="*/ 252 w 294"/>
                  <a:gd name="T19" fmla="*/ 0 h 222"/>
                  <a:gd name="T20" fmla="*/ 216 w 294"/>
                  <a:gd name="T21" fmla="*/ 0 h 222"/>
                  <a:gd name="T22" fmla="*/ 216 w 294"/>
                  <a:gd name="T23" fmla="*/ 0 h 222"/>
                  <a:gd name="T24" fmla="*/ 108 w 294"/>
                  <a:gd name="T25" fmla="*/ 78 h 222"/>
                  <a:gd name="T26" fmla="*/ 72 w 294"/>
                  <a:gd name="T27" fmla="*/ 84 h 222"/>
                  <a:gd name="T28" fmla="*/ 78 w 294"/>
                  <a:gd name="T29" fmla="*/ 144 h 222"/>
                  <a:gd name="T30" fmla="*/ 66 w 294"/>
                  <a:gd name="T31" fmla="*/ 156 h 222"/>
                  <a:gd name="T32" fmla="*/ 6 w 294"/>
                  <a:gd name="T33" fmla="*/ 168 h 222"/>
                  <a:gd name="T34" fmla="*/ 0 w 294"/>
                  <a:gd name="T35" fmla="*/ 168 h 222"/>
                  <a:gd name="T36" fmla="*/ 0 w 294"/>
                  <a:gd name="T37" fmla="*/ 168 h 222"/>
                  <a:gd name="T38" fmla="*/ 0 w 294"/>
                  <a:gd name="T39" fmla="*/ 168 h 222"/>
                  <a:gd name="T40" fmla="*/ 24 w 294"/>
                  <a:gd name="T41" fmla="*/ 210 h 222"/>
                  <a:gd name="T42" fmla="*/ 30 w 294"/>
                  <a:gd name="T43" fmla="*/ 210 h 222"/>
                  <a:gd name="T44" fmla="*/ 36 w 294"/>
                  <a:gd name="T45" fmla="*/ 210 h 222"/>
                  <a:gd name="T46" fmla="*/ 36 w 294"/>
                  <a:gd name="T47" fmla="*/ 210 h 222"/>
                  <a:gd name="T48" fmla="*/ 36 w 294"/>
                  <a:gd name="T49" fmla="*/ 210 h 222"/>
                  <a:gd name="T50" fmla="*/ 42 w 294"/>
                  <a:gd name="T51" fmla="*/ 210 h 222"/>
                  <a:gd name="T52" fmla="*/ 48 w 294"/>
                  <a:gd name="T53" fmla="*/ 216 h 222"/>
                  <a:gd name="T54" fmla="*/ 48 w 294"/>
                  <a:gd name="T55" fmla="*/ 216 h 222"/>
                  <a:gd name="T56" fmla="*/ 60 w 294"/>
                  <a:gd name="T57" fmla="*/ 222 h 222"/>
                  <a:gd name="T58" fmla="*/ 78 w 294"/>
                  <a:gd name="T59" fmla="*/ 192 h 222"/>
                  <a:gd name="T60" fmla="*/ 114 w 294"/>
                  <a:gd name="T61" fmla="*/ 192 h 222"/>
                  <a:gd name="T62" fmla="*/ 126 w 294"/>
                  <a:gd name="T63" fmla="*/ 204 h 222"/>
                  <a:gd name="T64" fmla="*/ 132 w 294"/>
                  <a:gd name="T65" fmla="*/ 198 h 222"/>
                  <a:gd name="T66" fmla="*/ 138 w 294"/>
                  <a:gd name="T67" fmla="*/ 192 h 222"/>
                  <a:gd name="T68" fmla="*/ 168 w 294"/>
                  <a:gd name="T69" fmla="*/ 204 h 222"/>
                  <a:gd name="T70" fmla="*/ 186 w 294"/>
                  <a:gd name="T71" fmla="*/ 198 h 222"/>
                  <a:gd name="T72" fmla="*/ 240 w 294"/>
                  <a:gd name="T73" fmla="*/ 192 h 222"/>
                  <a:gd name="T74" fmla="*/ 234 w 294"/>
                  <a:gd name="T75" fmla="*/ 180 h 222"/>
                  <a:gd name="T76" fmla="*/ 240 w 294"/>
                  <a:gd name="T77" fmla="*/ 18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222">
                    <a:moveTo>
                      <a:pt x="240" y="180"/>
                    </a:moveTo>
                    <a:lnTo>
                      <a:pt x="246" y="180"/>
                    </a:lnTo>
                    <a:lnTo>
                      <a:pt x="252" y="156"/>
                    </a:lnTo>
                    <a:lnTo>
                      <a:pt x="264" y="144"/>
                    </a:lnTo>
                    <a:lnTo>
                      <a:pt x="282" y="126"/>
                    </a:lnTo>
                    <a:lnTo>
                      <a:pt x="288" y="66"/>
                    </a:lnTo>
                    <a:lnTo>
                      <a:pt x="294" y="60"/>
                    </a:lnTo>
                    <a:lnTo>
                      <a:pt x="276" y="48"/>
                    </a:lnTo>
                    <a:lnTo>
                      <a:pt x="276" y="12"/>
                    </a:lnTo>
                    <a:lnTo>
                      <a:pt x="252" y="0"/>
                    </a:lnTo>
                    <a:lnTo>
                      <a:pt x="216" y="0"/>
                    </a:lnTo>
                    <a:lnTo>
                      <a:pt x="216" y="0"/>
                    </a:lnTo>
                    <a:lnTo>
                      <a:pt x="108" y="78"/>
                    </a:lnTo>
                    <a:lnTo>
                      <a:pt x="72" y="84"/>
                    </a:lnTo>
                    <a:lnTo>
                      <a:pt x="78" y="144"/>
                    </a:lnTo>
                    <a:lnTo>
                      <a:pt x="66" y="156"/>
                    </a:lnTo>
                    <a:lnTo>
                      <a:pt x="6" y="168"/>
                    </a:lnTo>
                    <a:lnTo>
                      <a:pt x="0" y="168"/>
                    </a:lnTo>
                    <a:lnTo>
                      <a:pt x="0" y="168"/>
                    </a:lnTo>
                    <a:lnTo>
                      <a:pt x="0" y="168"/>
                    </a:lnTo>
                    <a:lnTo>
                      <a:pt x="24" y="210"/>
                    </a:lnTo>
                    <a:lnTo>
                      <a:pt x="30" y="210"/>
                    </a:lnTo>
                    <a:lnTo>
                      <a:pt x="36" y="210"/>
                    </a:lnTo>
                    <a:lnTo>
                      <a:pt x="36" y="210"/>
                    </a:lnTo>
                    <a:lnTo>
                      <a:pt x="36" y="210"/>
                    </a:lnTo>
                    <a:lnTo>
                      <a:pt x="42" y="210"/>
                    </a:lnTo>
                    <a:lnTo>
                      <a:pt x="48" y="216"/>
                    </a:lnTo>
                    <a:lnTo>
                      <a:pt x="48" y="216"/>
                    </a:lnTo>
                    <a:lnTo>
                      <a:pt x="60" y="222"/>
                    </a:lnTo>
                    <a:lnTo>
                      <a:pt x="78" y="192"/>
                    </a:lnTo>
                    <a:lnTo>
                      <a:pt x="114" y="192"/>
                    </a:lnTo>
                    <a:lnTo>
                      <a:pt x="126" y="204"/>
                    </a:lnTo>
                    <a:lnTo>
                      <a:pt x="132" y="198"/>
                    </a:lnTo>
                    <a:lnTo>
                      <a:pt x="138" y="192"/>
                    </a:lnTo>
                    <a:lnTo>
                      <a:pt x="168" y="204"/>
                    </a:lnTo>
                    <a:lnTo>
                      <a:pt x="186" y="198"/>
                    </a:lnTo>
                    <a:lnTo>
                      <a:pt x="240" y="192"/>
                    </a:lnTo>
                    <a:lnTo>
                      <a:pt x="234" y="180"/>
                    </a:lnTo>
                    <a:lnTo>
                      <a:pt x="240" y="18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7" name="Freeform 800"/>
              <p:cNvSpPr>
                <a:spLocks/>
              </p:cNvSpPr>
              <p:nvPr/>
            </p:nvSpPr>
            <p:spPr bwMode="auto">
              <a:xfrm>
                <a:off x="2640" y="2412"/>
                <a:ext cx="144" cy="84"/>
              </a:xfrm>
              <a:custGeom>
                <a:avLst/>
                <a:gdLst>
                  <a:gd name="T0" fmla="*/ 144 w 144"/>
                  <a:gd name="T1" fmla="*/ 0 h 84"/>
                  <a:gd name="T2" fmla="*/ 36 w 144"/>
                  <a:gd name="T3" fmla="*/ 78 h 84"/>
                  <a:gd name="T4" fmla="*/ 0 w 144"/>
                  <a:gd name="T5" fmla="*/ 84 h 84"/>
                  <a:gd name="T6" fmla="*/ 36 w 144"/>
                  <a:gd name="T7" fmla="*/ 78 h 84"/>
                  <a:gd name="T8" fmla="*/ 144 w 144"/>
                  <a:gd name="T9" fmla="*/ 0 h 84"/>
                </a:gdLst>
                <a:ahLst/>
                <a:cxnLst>
                  <a:cxn ang="0">
                    <a:pos x="T0" y="T1"/>
                  </a:cxn>
                  <a:cxn ang="0">
                    <a:pos x="T2" y="T3"/>
                  </a:cxn>
                  <a:cxn ang="0">
                    <a:pos x="T4" y="T5"/>
                  </a:cxn>
                  <a:cxn ang="0">
                    <a:pos x="T6" y="T7"/>
                  </a:cxn>
                  <a:cxn ang="0">
                    <a:pos x="T8" y="T9"/>
                  </a:cxn>
                </a:cxnLst>
                <a:rect l="0" t="0" r="r" b="b"/>
                <a:pathLst>
                  <a:path w="144" h="84">
                    <a:moveTo>
                      <a:pt x="144" y="0"/>
                    </a:moveTo>
                    <a:lnTo>
                      <a:pt x="36" y="78"/>
                    </a:lnTo>
                    <a:lnTo>
                      <a:pt x="0" y="84"/>
                    </a:lnTo>
                    <a:lnTo>
                      <a:pt x="36" y="78"/>
                    </a:lnTo>
                    <a:lnTo>
                      <a:pt x="14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8" name="Freeform 801"/>
              <p:cNvSpPr>
                <a:spLocks/>
              </p:cNvSpPr>
              <p:nvPr/>
            </p:nvSpPr>
            <p:spPr bwMode="auto">
              <a:xfrm>
                <a:off x="2568" y="2580"/>
                <a:ext cx="6" cy="0"/>
              </a:xfrm>
              <a:custGeom>
                <a:avLst/>
                <a:gdLst>
                  <a:gd name="T0" fmla="*/ 0 w 6"/>
                  <a:gd name="T1" fmla="*/ 0 w 6"/>
                  <a:gd name="T2" fmla="*/ 0 w 6"/>
                  <a:gd name="T3" fmla="*/ 6 w 6"/>
                  <a:gd name="T4" fmla="*/ 0 w 6"/>
                  <a:gd name="T5" fmla="*/ 0 w 6"/>
                </a:gdLst>
                <a:ahLst/>
                <a:cxnLst>
                  <a:cxn ang="0">
                    <a:pos x="T0" y="0"/>
                  </a:cxn>
                  <a:cxn ang="0">
                    <a:pos x="T1" y="0"/>
                  </a:cxn>
                  <a:cxn ang="0">
                    <a:pos x="T2" y="0"/>
                  </a:cxn>
                  <a:cxn ang="0">
                    <a:pos x="T3" y="0"/>
                  </a:cxn>
                  <a:cxn ang="0">
                    <a:pos x="T4" y="0"/>
                  </a:cxn>
                  <a:cxn ang="0">
                    <a:pos x="T5" y="0"/>
                  </a:cxn>
                </a:cxnLst>
                <a:rect l="0" t="0" r="r" b="b"/>
                <a:pathLst>
                  <a:path w="6">
                    <a:moveTo>
                      <a:pt x="0" y="0"/>
                    </a:moveTo>
                    <a:lnTo>
                      <a:pt x="0" y="0"/>
                    </a:lnTo>
                    <a:lnTo>
                      <a:pt x="0" y="0"/>
                    </a:ln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9" name="Freeform 802"/>
              <p:cNvSpPr>
                <a:spLocks/>
              </p:cNvSpPr>
              <p:nvPr/>
            </p:nvSpPr>
            <p:spPr bwMode="auto">
              <a:xfrm>
                <a:off x="2604" y="2622"/>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0" name="Freeform 803"/>
              <p:cNvSpPr>
                <a:spLocks/>
              </p:cNvSpPr>
              <p:nvPr/>
            </p:nvSpPr>
            <p:spPr bwMode="auto">
              <a:xfrm>
                <a:off x="2568" y="2580"/>
                <a:ext cx="30" cy="42"/>
              </a:xfrm>
              <a:custGeom>
                <a:avLst/>
                <a:gdLst>
                  <a:gd name="T0" fmla="*/ 0 w 30"/>
                  <a:gd name="T1" fmla="*/ 0 h 42"/>
                  <a:gd name="T2" fmla="*/ 24 w 30"/>
                  <a:gd name="T3" fmla="*/ 42 h 42"/>
                  <a:gd name="T4" fmla="*/ 30 w 30"/>
                  <a:gd name="T5" fmla="*/ 42 h 42"/>
                  <a:gd name="T6" fmla="*/ 24 w 30"/>
                  <a:gd name="T7" fmla="*/ 42 h 42"/>
                  <a:gd name="T8" fmla="*/ 0 w 30"/>
                  <a:gd name="T9" fmla="*/ 0 h 42"/>
                  <a:gd name="T10" fmla="*/ 0 w 30"/>
                  <a:gd name="T11" fmla="*/ 0 h 42"/>
                  <a:gd name="T12" fmla="*/ 0 w 30"/>
                  <a:gd name="T13" fmla="*/ 0 h 42"/>
                  <a:gd name="T14" fmla="*/ 0 w 30"/>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0" y="0"/>
                    </a:moveTo>
                    <a:lnTo>
                      <a:pt x="24" y="42"/>
                    </a:lnTo>
                    <a:lnTo>
                      <a:pt x="30" y="42"/>
                    </a:lnTo>
                    <a:lnTo>
                      <a:pt x="24" y="4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1" name="Rectangle 804"/>
              <p:cNvSpPr>
                <a:spLocks noChangeArrowheads="1"/>
              </p:cNvSpPr>
              <p:nvPr/>
            </p:nvSpPr>
            <p:spPr bwMode="auto">
              <a:xfrm>
                <a:off x="2568" y="258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2" name="Freeform 805"/>
              <p:cNvSpPr>
                <a:spLocks/>
              </p:cNvSpPr>
              <p:nvPr/>
            </p:nvSpPr>
            <p:spPr bwMode="auto">
              <a:xfrm>
                <a:off x="2616" y="2628"/>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3" name="Freeform 806"/>
              <p:cNvSpPr>
                <a:spLocks/>
              </p:cNvSpPr>
              <p:nvPr/>
            </p:nvSpPr>
            <p:spPr bwMode="auto">
              <a:xfrm>
                <a:off x="2616" y="2604"/>
                <a:ext cx="216" cy="174"/>
              </a:xfrm>
              <a:custGeom>
                <a:avLst/>
                <a:gdLst>
                  <a:gd name="T0" fmla="*/ 144 w 216"/>
                  <a:gd name="T1" fmla="*/ 126 h 174"/>
                  <a:gd name="T2" fmla="*/ 144 w 216"/>
                  <a:gd name="T3" fmla="*/ 126 h 174"/>
                  <a:gd name="T4" fmla="*/ 156 w 216"/>
                  <a:gd name="T5" fmla="*/ 138 h 174"/>
                  <a:gd name="T6" fmla="*/ 174 w 216"/>
                  <a:gd name="T7" fmla="*/ 96 h 174"/>
                  <a:gd name="T8" fmla="*/ 180 w 216"/>
                  <a:gd name="T9" fmla="*/ 90 h 174"/>
                  <a:gd name="T10" fmla="*/ 180 w 216"/>
                  <a:gd name="T11" fmla="*/ 90 h 174"/>
                  <a:gd name="T12" fmla="*/ 198 w 216"/>
                  <a:gd name="T13" fmla="*/ 42 h 174"/>
                  <a:gd name="T14" fmla="*/ 216 w 216"/>
                  <a:gd name="T15" fmla="*/ 30 h 174"/>
                  <a:gd name="T16" fmla="*/ 210 w 216"/>
                  <a:gd name="T17" fmla="*/ 18 h 174"/>
                  <a:gd name="T18" fmla="*/ 210 w 216"/>
                  <a:gd name="T19" fmla="*/ 18 h 174"/>
                  <a:gd name="T20" fmla="*/ 210 w 216"/>
                  <a:gd name="T21" fmla="*/ 18 h 174"/>
                  <a:gd name="T22" fmla="*/ 210 w 216"/>
                  <a:gd name="T23" fmla="*/ 24 h 174"/>
                  <a:gd name="T24" fmla="*/ 204 w 216"/>
                  <a:gd name="T25" fmla="*/ 6 h 174"/>
                  <a:gd name="T26" fmla="*/ 198 w 216"/>
                  <a:gd name="T27" fmla="*/ 6 h 174"/>
                  <a:gd name="T28" fmla="*/ 192 w 216"/>
                  <a:gd name="T29" fmla="*/ 0 h 174"/>
                  <a:gd name="T30" fmla="*/ 138 w 216"/>
                  <a:gd name="T31" fmla="*/ 6 h 174"/>
                  <a:gd name="T32" fmla="*/ 120 w 216"/>
                  <a:gd name="T33" fmla="*/ 12 h 174"/>
                  <a:gd name="T34" fmla="*/ 90 w 216"/>
                  <a:gd name="T35" fmla="*/ 0 h 174"/>
                  <a:gd name="T36" fmla="*/ 84 w 216"/>
                  <a:gd name="T37" fmla="*/ 6 h 174"/>
                  <a:gd name="T38" fmla="*/ 78 w 216"/>
                  <a:gd name="T39" fmla="*/ 12 h 174"/>
                  <a:gd name="T40" fmla="*/ 78 w 216"/>
                  <a:gd name="T41" fmla="*/ 12 h 174"/>
                  <a:gd name="T42" fmla="*/ 78 w 216"/>
                  <a:gd name="T43" fmla="*/ 12 h 174"/>
                  <a:gd name="T44" fmla="*/ 66 w 216"/>
                  <a:gd name="T45" fmla="*/ 0 h 174"/>
                  <a:gd name="T46" fmla="*/ 30 w 216"/>
                  <a:gd name="T47" fmla="*/ 0 h 174"/>
                  <a:gd name="T48" fmla="*/ 12 w 216"/>
                  <a:gd name="T49" fmla="*/ 30 h 174"/>
                  <a:gd name="T50" fmla="*/ 18 w 216"/>
                  <a:gd name="T51" fmla="*/ 54 h 174"/>
                  <a:gd name="T52" fmla="*/ 0 w 216"/>
                  <a:gd name="T53" fmla="*/ 90 h 174"/>
                  <a:gd name="T54" fmla="*/ 0 w 216"/>
                  <a:gd name="T55" fmla="*/ 138 h 174"/>
                  <a:gd name="T56" fmla="*/ 30 w 216"/>
                  <a:gd name="T57" fmla="*/ 138 h 174"/>
                  <a:gd name="T58" fmla="*/ 48 w 216"/>
                  <a:gd name="T59" fmla="*/ 156 h 174"/>
                  <a:gd name="T60" fmla="*/ 48 w 216"/>
                  <a:gd name="T61" fmla="*/ 162 h 174"/>
                  <a:gd name="T62" fmla="*/ 60 w 216"/>
                  <a:gd name="T63" fmla="*/ 174 h 174"/>
                  <a:gd name="T64" fmla="*/ 60 w 216"/>
                  <a:gd name="T65" fmla="*/ 174 h 174"/>
                  <a:gd name="T66" fmla="*/ 66 w 216"/>
                  <a:gd name="T67" fmla="*/ 174 h 174"/>
                  <a:gd name="T68" fmla="*/ 72 w 216"/>
                  <a:gd name="T69" fmla="*/ 174 h 174"/>
                  <a:gd name="T70" fmla="*/ 78 w 216"/>
                  <a:gd name="T71" fmla="*/ 174 h 174"/>
                  <a:gd name="T72" fmla="*/ 78 w 216"/>
                  <a:gd name="T73" fmla="*/ 168 h 174"/>
                  <a:gd name="T74" fmla="*/ 84 w 216"/>
                  <a:gd name="T75" fmla="*/ 168 h 174"/>
                  <a:gd name="T76" fmla="*/ 102 w 216"/>
                  <a:gd name="T77" fmla="*/ 168 h 174"/>
                  <a:gd name="T78" fmla="*/ 102 w 216"/>
                  <a:gd name="T79" fmla="*/ 162 h 174"/>
                  <a:gd name="T80" fmla="*/ 102 w 216"/>
                  <a:gd name="T81" fmla="*/ 162 h 174"/>
                  <a:gd name="T82" fmla="*/ 114 w 216"/>
                  <a:gd name="T83" fmla="*/ 138 h 174"/>
                  <a:gd name="T84" fmla="*/ 144 w 216"/>
                  <a:gd name="T85" fmla="*/ 126 h 174"/>
                  <a:gd name="T86" fmla="*/ 144 w 216"/>
                  <a:gd name="T87" fmla="*/ 12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174">
                    <a:moveTo>
                      <a:pt x="144" y="126"/>
                    </a:moveTo>
                    <a:lnTo>
                      <a:pt x="144" y="126"/>
                    </a:lnTo>
                    <a:lnTo>
                      <a:pt x="156" y="138"/>
                    </a:lnTo>
                    <a:lnTo>
                      <a:pt x="174" y="96"/>
                    </a:lnTo>
                    <a:lnTo>
                      <a:pt x="180" y="90"/>
                    </a:lnTo>
                    <a:lnTo>
                      <a:pt x="180" y="90"/>
                    </a:lnTo>
                    <a:lnTo>
                      <a:pt x="198" y="42"/>
                    </a:lnTo>
                    <a:lnTo>
                      <a:pt x="216" y="30"/>
                    </a:lnTo>
                    <a:lnTo>
                      <a:pt x="210" y="18"/>
                    </a:lnTo>
                    <a:lnTo>
                      <a:pt x="210" y="18"/>
                    </a:lnTo>
                    <a:lnTo>
                      <a:pt x="210" y="18"/>
                    </a:lnTo>
                    <a:lnTo>
                      <a:pt x="210" y="24"/>
                    </a:lnTo>
                    <a:lnTo>
                      <a:pt x="204" y="6"/>
                    </a:lnTo>
                    <a:lnTo>
                      <a:pt x="198" y="6"/>
                    </a:lnTo>
                    <a:lnTo>
                      <a:pt x="192" y="0"/>
                    </a:lnTo>
                    <a:lnTo>
                      <a:pt x="138" y="6"/>
                    </a:lnTo>
                    <a:lnTo>
                      <a:pt x="120" y="12"/>
                    </a:lnTo>
                    <a:lnTo>
                      <a:pt x="90" y="0"/>
                    </a:lnTo>
                    <a:lnTo>
                      <a:pt x="84" y="6"/>
                    </a:lnTo>
                    <a:lnTo>
                      <a:pt x="78" y="12"/>
                    </a:lnTo>
                    <a:lnTo>
                      <a:pt x="78" y="12"/>
                    </a:lnTo>
                    <a:lnTo>
                      <a:pt x="78" y="12"/>
                    </a:lnTo>
                    <a:lnTo>
                      <a:pt x="66" y="0"/>
                    </a:lnTo>
                    <a:lnTo>
                      <a:pt x="30" y="0"/>
                    </a:lnTo>
                    <a:lnTo>
                      <a:pt x="12" y="30"/>
                    </a:lnTo>
                    <a:lnTo>
                      <a:pt x="18" y="54"/>
                    </a:lnTo>
                    <a:lnTo>
                      <a:pt x="0" y="90"/>
                    </a:lnTo>
                    <a:lnTo>
                      <a:pt x="0" y="138"/>
                    </a:lnTo>
                    <a:lnTo>
                      <a:pt x="30" y="138"/>
                    </a:lnTo>
                    <a:lnTo>
                      <a:pt x="48" y="156"/>
                    </a:lnTo>
                    <a:lnTo>
                      <a:pt x="48" y="162"/>
                    </a:lnTo>
                    <a:lnTo>
                      <a:pt x="60" y="174"/>
                    </a:lnTo>
                    <a:lnTo>
                      <a:pt x="60" y="174"/>
                    </a:lnTo>
                    <a:lnTo>
                      <a:pt x="66" y="174"/>
                    </a:lnTo>
                    <a:lnTo>
                      <a:pt x="72" y="174"/>
                    </a:lnTo>
                    <a:lnTo>
                      <a:pt x="78" y="174"/>
                    </a:lnTo>
                    <a:lnTo>
                      <a:pt x="78" y="168"/>
                    </a:lnTo>
                    <a:lnTo>
                      <a:pt x="84" y="168"/>
                    </a:lnTo>
                    <a:lnTo>
                      <a:pt x="102" y="168"/>
                    </a:lnTo>
                    <a:lnTo>
                      <a:pt x="102" y="162"/>
                    </a:lnTo>
                    <a:lnTo>
                      <a:pt x="102" y="162"/>
                    </a:lnTo>
                    <a:lnTo>
                      <a:pt x="114" y="138"/>
                    </a:lnTo>
                    <a:lnTo>
                      <a:pt x="144" y="126"/>
                    </a:lnTo>
                    <a:lnTo>
                      <a:pt x="144" y="12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4" name="Freeform 807"/>
              <p:cNvSpPr>
                <a:spLocks/>
              </p:cNvSpPr>
              <p:nvPr/>
            </p:nvSpPr>
            <p:spPr bwMode="auto">
              <a:xfrm>
                <a:off x="2616" y="2634"/>
                <a:ext cx="18" cy="60"/>
              </a:xfrm>
              <a:custGeom>
                <a:avLst/>
                <a:gdLst>
                  <a:gd name="T0" fmla="*/ 18 w 18"/>
                  <a:gd name="T1" fmla="*/ 24 h 60"/>
                  <a:gd name="T2" fmla="*/ 0 w 18"/>
                  <a:gd name="T3" fmla="*/ 60 h 60"/>
                  <a:gd name="T4" fmla="*/ 18 w 18"/>
                  <a:gd name="T5" fmla="*/ 24 h 60"/>
                  <a:gd name="T6" fmla="*/ 12 w 18"/>
                  <a:gd name="T7" fmla="*/ 0 h 60"/>
                  <a:gd name="T8" fmla="*/ 12 w 18"/>
                  <a:gd name="T9" fmla="*/ 0 h 60"/>
                  <a:gd name="T10" fmla="*/ 18 w 18"/>
                  <a:gd name="T11" fmla="*/ 24 h 60"/>
                </a:gdLst>
                <a:ahLst/>
                <a:cxnLst>
                  <a:cxn ang="0">
                    <a:pos x="T0" y="T1"/>
                  </a:cxn>
                  <a:cxn ang="0">
                    <a:pos x="T2" y="T3"/>
                  </a:cxn>
                  <a:cxn ang="0">
                    <a:pos x="T4" y="T5"/>
                  </a:cxn>
                  <a:cxn ang="0">
                    <a:pos x="T6" y="T7"/>
                  </a:cxn>
                  <a:cxn ang="0">
                    <a:pos x="T8" y="T9"/>
                  </a:cxn>
                  <a:cxn ang="0">
                    <a:pos x="T10" y="T11"/>
                  </a:cxn>
                </a:cxnLst>
                <a:rect l="0" t="0" r="r" b="b"/>
                <a:pathLst>
                  <a:path w="18" h="60">
                    <a:moveTo>
                      <a:pt x="18" y="24"/>
                    </a:moveTo>
                    <a:lnTo>
                      <a:pt x="0" y="60"/>
                    </a:lnTo>
                    <a:lnTo>
                      <a:pt x="18" y="24"/>
                    </a:lnTo>
                    <a:lnTo>
                      <a:pt x="12" y="0"/>
                    </a:lnTo>
                    <a:lnTo>
                      <a:pt x="12" y="0"/>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334" name="Group 1009"/>
            <p:cNvGrpSpPr>
              <a:grpSpLocks/>
            </p:cNvGrpSpPr>
            <p:nvPr/>
          </p:nvGrpSpPr>
          <p:grpSpPr bwMode="auto">
            <a:xfrm>
              <a:off x="882" y="2208"/>
              <a:ext cx="4872" cy="1879"/>
              <a:chOff x="882" y="2208"/>
              <a:chExt cx="4872" cy="1879"/>
            </a:xfrm>
            <a:grpFill/>
          </p:grpSpPr>
          <p:sp>
            <p:nvSpPr>
              <p:cNvPr id="365" name="Freeform 809"/>
              <p:cNvSpPr>
                <a:spLocks/>
              </p:cNvSpPr>
              <p:nvPr/>
            </p:nvSpPr>
            <p:spPr bwMode="auto">
              <a:xfrm>
                <a:off x="2646" y="2604"/>
                <a:ext cx="48" cy="12"/>
              </a:xfrm>
              <a:custGeom>
                <a:avLst/>
                <a:gdLst>
                  <a:gd name="T0" fmla="*/ 0 w 48"/>
                  <a:gd name="T1" fmla="*/ 0 h 12"/>
                  <a:gd name="T2" fmla="*/ 36 w 48"/>
                  <a:gd name="T3" fmla="*/ 0 h 12"/>
                  <a:gd name="T4" fmla="*/ 48 w 48"/>
                  <a:gd name="T5" fmla="*/ 12 h 12"/>
                  <a:gd name="T6" fmla="*/ 48 w 48"/>
                  <a:gd name="T7" fmla="*/ 12 h 12"/>
                  <a:gd name="T8" fmla="*/ 36 w 48"/>
                  <a:gd name="T9" fmla="*/ 0 h 12"/>
                  <a:gd name="T10" fmla="*/ 0 w 48"/>
                  <a:gd name="T11" fmla="*/ 0 h 12"/>
                </a:gdLst>
                <a:ahLst/>
                <a:cxnLst>
                  <a:cxn ang="0">
                    <a:pos x="T0" y="T1"/>
                  </a:cxn>
                  <a:cxn ang="0">
                    <a:pos x="T2" y="T3"/>
                  </a:cxn>
                  <a:cxn ang="0">
                    <a:pos x="T4" y="T5"/>
                  </a:cxn>
                  <a:cxn ang="0">
                    <a:pos x="T6" y="T7"/>
                  </a:cxn>
                  <a:cxn ang="0">
                    <a:pos x="T8" y="T9"/>
                  </a:cxn>
                  <a:cxn ang="0">
                    <a:pos x="T10" y="T11"/>
                  </a:cxn>
                </a:cxnLst>
                <a:rect l="0" t="0" r="r" b="b"/>
                <a:pathLst>
                  <a:path w="48" h="12">
                    <a:moveTo>
                      <a:pt x="0" y="0"/>
                    </a:moveTo>
                    <a:lnTo>
                      <a:pt x="36" y="0"/>
                    </a:lnTo>
                    <a:lnTo>
                      <a:pt x="48" y="12"/>
                    </a:lnTo>
                    <a:lnTo>
                      <a:pt x="48" y="12"/>
                    </a:lnTo>
                    <a:lnTo>
                      <a:pt x="3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6" name="Freeform 810"/>
              <p:cNvSpPr>
                <a:spLocks/>
              </p:cNvSpPr>
              <p:nvPr/>
            </p:nvSpPr>
            <p:spPr bwMode="auto">
              <a:xfrm>
                <a:off x="2700" y="2604"/>
                <a:ext cx="54" cy="12"/>
              </a:xfrm>
              <a:custGeom>
                <a:avLst/>
                <a:gdLst>
                  <a:gd name="T0" fmla="*/ 6 w 54"/>
                  <a:gd name="T1" fmla="*/ 0 h 12"/>
                  <a:gd name="T2" fmla="*/ 0 w 54"/>
                  <a:gd name="T3" fmla="*/ 6 h 12"/>
                  <a:gd name="T4" fmla="*/ 6 w 54"/>
                  <a:gd name="T5" fmla="*/ 0 h 12"/>
                  <a:gd name="T6" fmla="*/ 36 w 54"/>
                  <a:gd name="T7" fmla="*/ 12 h 12"/>
                  <a:gd name="T8" fmla="*/ 54 w 54"/>
                  <a:gd name="T9" fmla="*/ 6 h 12"/>
                  <a:gd name="T10" fmla="*/ 36 w 54"/>
                  <a:gd name="T11" fmla="*/ 12 h 12"/>
                  <a:gd name="T12" fmla="*/ 6 w 5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4" h="12">
                    <a:moveTo>
                      <a:pt x="6" y="0"/>
                    </a:moveTo>
                    <a:lnTo>
                      <a:pt x="0" y="6"/>
                    </a:lnTo>
                    <a:lnTo>
                      <a:pt x="6" y="0"/>
                    </a:lnTo>
                    <a:lnTo>
                      <a:pt x="36" y="12"/>
                    </a:lnTo>
                    <a:lnTo>
                      <a:pt x="54" y="6"/>
                    </a:lnTo>
                    <a:lnTo>
                      <a:pt x="3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7" name="Freeform 811"/>
              <p:cNvSpPr>
                <a:spLocks/>
              </p:cNvSpPr>
              <p:nvPr/>
            </p:nvSpPr>
            <p:spPr bwMode="auto">
              <a:xfrm>
                <a:off x="2736" y="2208"/>
                <a:ext cx="288" cy="282"/>
              </a:xfrm>
              <a:custGeom>
                <a:avLst/>
                <a:gdLst>
                  <a:gd name="T0" fmla="*/ 18 w 288"/>
                  <a:gd name="T1" fmla="*/ 36 h 282"/>
                  <a:gd name="T2" fmla="*/ 18 w 288"/>
                  <a:gd name="T3" fmla="*/ 54 h 282"/>
                  <a:gd name="T4" fmla="*/ 6 w 288"/>
                  <a:gd name="T5" fmla="*/ 60 h 282"/>
                  <a:gd name="T6" fmla="*/ 0 w 288"/>
                  <a:gd name="T7" fmla="*/ 66 h 282"/>
                  <a:gd name="T8" fmla="*/ 12 w 288"/>
                  <a:gd name="T9" fmla="*/ 90 h 282"/>
                  <a:gd name="T10" fmla="*/ 12 w 288"/>
                  <a:gd name="T11" fmla="*/ 174 h 282"/>
                  <a:gd name="T12" fmla="*/ 48 w 288"/>
                  <a:gd name="T13" fmla="*/ 204 h 282"/>
                  <a:gd name="T14" fmla="*/ 84 w 288"/>
                  <a:gd name="T15" fmla="*/ 204 h 282"/>
                  <a:gd name="T16" fmla="*/ 108 w 288"/>
                  <a:gd name="T17" fmla="*/ 216 h 282"/>
                  <a:gd name="T18" fmla="*/ 108 w 288"/>
                  <a:gd name="T19" fmla="*/ 216 h 282"/>
                  <a:gd name="T20" fmla="*/ 108 w 288"/>
                  <a:gd name="T21" fmla="*/ 216 h 282"/>
                  <a:gd name="T22" fmla="*/ 108 w 288"/>
                  <a:gd name="T23" fmla="*/ 216 h 282"/>
                  <a:gd name="T24" fmla="*/ 108 w 288"/>
                  <a:gd name="T25" fmla="*/ 216 h 282"/>
                  <a:gd name="T26" fmla="*/ 126 w 288"/>
                  <a:gd name="T27" fmla="*/ 204 h 282"/>
                  <a:gd name="T28" fmla="*/ 270 w 288"/>
                  <a:gd name="T29" fmla="*/ 282 h 282"/>
                  <a:gd name="T30" fmla="*/ 270 w 288"/>
                  <a:gd name="T31" fmla="*/ 270 h 282"/>
                  <a:gd name="T32" fmla="*/ 288 w 288"/>
                  <a:gd name="T33" fmla="*/ 270 h 282"/>
                  <a:gd name="T34" fmla="*/ 288 w 288"/>
                  <a:gd name="T35" fmla="*/ 234 h 282"/>
                  <a:gd name="T36" fmla="*/ 288 w 288"/>
                  <a:gd name="T37" fmla="*/ 90 h 282"/>
                  <a:gd name="T38" fmla="*/ 276 w 288"/>
                  <a:gd name="T39" fmla="*/ 66 h 282"/>
                  <a:gd name="T40" fmla="*/ 288 w 288"/>
                  <a:gd name="T41" fmla="*/ 60 h 282"/>
                  <a:gd name="T42" fmla="*/ 282 w 288"/>
                  <a:gd name="T43" fmla="*/ 42 h 282"/>
                  <a:gd name="T44" fmla="*/ 288 w 288"/>
                  <a:gd name="T45" fmla="*/ 36 h 282"/>
                  <a:gd name="T46" fmla="*/ 288 w 288"/>
                  <a:gd name="T47" fmla="*/ 30 h 282"/>
                  <a:gd name="T48" fmla="*/ 252 w 288"/>
                  <a:gd name="T49" fmla="*/ 24 h 282"/>
                  <a:gd name="T50" fmla="*/ 252 w 288"/>
                  <a:gd name="T51" fmla="*/ 12 h 282"/>
                  <a:gd name="T52" fmla="*/ 222 w 288"/>
                  <a:gd name="T53" fmla="*/ 6 h 282"/>
                  <a:gd name="T54" fmla="*/ 192 w 288"/>
                  <a:gd name="T55" fmla="*/ 30 h 282"/>
                  <a:gd name="T56" fmla="*/ 198 w 288"/>
                  <a:gd name="T57" fmla="*/ 48 h 282"/>
                  <a:gd name="T58" fmla="*/ 180 w 288"/>
                  <a:gd name="T59" fmla="*/ 66 h 282"/>
                  <a:gd name="T60" fmla="*/ 162 w 288"/>
                  <a:gd name="T61" fmla="*/ 54 h 282"/>
                  <a:gd name="T62" fmla="*/ 120 w 288"/>
                  <a:gd name="T63" fmla="*/ 42 h 282"/>
                  <a:gd name="T64" fmla="*/ 108 w 288"/>
                  <a:gd name="T65" fmla="*/ 18 h 282"/>
                  <a:gd name="T66" fmla="*/ 72 w 288"/>
                  <a:gd name="T67" fmla="*/ 6 h 282"/>
                  <a:gd name="T68" fmla="*/ 54 w 288"/>
                  <a:gd name="T69" fmla="*/ 6 h 282"/>
                  <a:gd name="T70" fmla="*/ 42 w 288"/>
                  <a:gd name="T71" fmla="*/ 0 h 282"/>
                  <a:gd name="T72" fmla="*/ 42 w 288"/>
                  <a:gd name="T73" fmla="*/ 18 h 282"/>
                  <a:gd name="T74" fmla="*/ 18 w 288"/>
                  <a:gd name="T75" fmla="*/ 3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282">
                    <a:moveTo>
                      <a:pt x="18" y="36"/>
                    </a:moveTo>
                    <a:lnTo>
                      <a:pt x="18" y="54"/>
                    </a:lnTo>
                    <a:lnTo>
                      <a:pt x="6" y="60"/>
                    </a:lnTo>
                    <a:lnTo>
                      <a:pt x="0" y="66"/>
                    </a:lnTo>
                    <a:lnTo>
                      <a:pt x="12" y="90"/>
                    </a:lnTo>
                    <a:lnTo>
                      <a:pt x="12" y="174"/>
                    </a:lnTo>
                    <a:lnTo>
                      <a:pt x="48" y="204"/>
                    </a:lnTo>
                    <a:lnTo>
                      <a:pt x="84" y="204"/>
                    </a:lnTo>
                    <a:lnTo>
                      <a:pt x="108" y="216"/>
                    </a:lnTo>
                    <a:lnTo>
                      <a:pt x="108" y="216"/>
                    </a:lnTo>
                    <a:lnTo>
                      <a:pt x="108" y="216"/>
                    </a:lnTo>
                    <a:lnTo>
                      <a:pt x="108" y="216"/>
                    </a:lnTo>
                    <a:lnTo>
                      <a:pt x="108" y="216"/>
                    </a:lnTo>
                    <a:lnTo>
                      <a:pt x="126" y="204"/>
                    </a:lnTo>
                    <a:lnTo>
                      <a:pt x="270" y="282"/>
                    </a:lnTo>
                    <a:lnTo>
                      <a:pt x="270" y="270"/>
                    </a:lnTo>
                    <a:lnTo>
                      <a:pt x="288" y="270"/>
                    </a:lnTo>
                    <a:lnTo>
                      <a:pt x="288" y="234"/>
                    </a:lnTo>
                    <a:lnTo>
                      <a:pt x="288" y="90"/>
                    </a:lnTo>
                    <a:lnTo>
                      <a:pt x="276" y="66"/>
                    </a:lnTo>
                    <a:lnTo>
                      <a:pt x="288" y="60"/>
                    </a:lnTo>
                    <a:lnTo>
                      <a:pt x="282" y="42"/>
                    </a:lnTo>
                    <a:lnTo>
                      <a:pt x="288" y="36"/>
                    </a:lnTo>
                    <a:lnTo>
                      <a:pt x="288" y="30"/>
                    </a:lnTo>
                    <a:lnTo>
                      <a:pt x="252" y="24"/>
                    </a:lnTo>
                    <a:lnTo>
                      <a:pt x="252" y="12"/>
                    </a:lnTo>
                    <a:lnTo>
                      <a:pt x="222" y="6"/>
                    </a:lnTo>
                    <a:lnTo>
                      <a:pt x="192" y="30"/>
                    </a:lnTo>
                    <a:lnTo>
                      <a:pt x="198" y="48"/>
                    </a:lnTo>
                    <a:lnTo>
                      <a:pt x="180" y="66"/>
                    </a:lnTo>
                    <a:lnTo>
                      <a:pt x="162" y="54"/>
                    </a:lnTo>
                    <a:lnTo>
                      <a:pt x="120" y="42"/>
                    </a:lnTo>
                    <a:lnTo>
                      <a:pt x="108" y="18"/>
                    </a:lnTo>
                    <a:lnTo>
                      <a:pt x="72" y="6"/>
                    </a:lnTo>
                    <a:lnTo>
                      <a:pt x="54" y="6"/>
                    </a:lnTo>
                    <a:lnTo>
                      <a:pt x="42" y="0"/>
                    </a:lnTo>
                    <a:lnTo>
                      <a:pt x="42" y="18"/>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8" name="Freeform 812"/>
              <p:cNvSpPr>
                <a:spLocks/>
              </p:cNvSpPr>
              <p:nvPr/>
            </p:nvSpPr>
            <p:spPr bwMode="auto">
              <a:xfrm>
                <a:off x="2736" y="2268"/>
                <a:ext cx="6" cy="6"/>
              </a:xfrm>
              <a:custGeom>
                <a:avLst/>
                <a:gdLst>
                  <a:gd name="T0" fmla="*/ 6 w 6"/>
                  <a:gd name="T1" fmla="*/ 0 h 6"/>
                  <a:gd name="T2" fmla="*/ 0 w 6"/>
                  <a:gd name="T3" fmla="*/ 6 h 6"/>
                  <a:gd name="T4" fmla="*/ 0 w 6"/>
                  <a:gd name="T5" fmla="*/ 6 h 6"/>
                  <a:gd name="T6" fmla="*/ 6 w 6"/>
                  <a:gd name="T7" fmla="*/ 0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0" y="6"/>
                    </a:ln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9" name="Freeform 813"/>
              <p:cNvSpPr>
                <a:spLocks/>
              </p:cNvSpPr>
              <p:nvPr/>
            </p:nvSpPr>
            <p:spPr bwMode="auto">
              <a:xfrm>
                <a:off x="2742" y="2262"/>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0" name="Rectangle 814"/>
              <p:cNvSpPr>
                <a:spLocks noChangeArrowheads="1"/>
              </p:cNvSpPr>
              <p:nvPr/>
            </p:nvSpPr>
            <p:spPr bwMode="auto">
              <a:xfrm>
                <a:off x="2742" y="226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1" name="Freeform 815"/>
              <p:cNvSpPr>
                <a:spLocks/>
              </p:cNvSpPr>
              <p:nvPr/>
            </p:nvSpPr>
            <p:spPr bwMode="auto">
              <a:xfrm>
                <a:off x="2814" y="2412"/>
                <a:ext cx="192" cy="306"/>
              </a:xfrm>
              <a:custGeom>
                <a:avLst/>
                <a:gdLst>
                  <a:gd name="T0" fmla="*/ 30 w 192"/>
                  <a:gd name="T1" fmla="*/ 12 h 306"/>
                  <a:gd name="T2" fmla="*/ 30 w 192"/>
                  <a:gd name="T3" fmla="*/ 12 h 306"/>
                  <a:gd name="T4" fmla="*/ 30 w 192"/>
                  <a:gd name="T5" fmla="*/ 12 h 306"/>
                  <a:gd name="T6" fmla="*/ 30 w 192"/>
                  <a:gd name="T7" fmla="*/ 48 h 306"/>
                  <a:gd name="T8" fmla="*/ 48 w 192"/>
                  <a:gd name="T9" fmla="*/ 60 h 306"/>
                  <a:gd name="T10" fmla="*/ 42 w 192"/>
                  <a:gd name="T11" fmla="*/ 66 h 306"/>
                  <a:gd name="T12" fmla="*/ 36 w 192"/>
                  <a:gd name="T13" fmla="*/ 126 h 306"/>
                  <a:gd name="T14" fmla="*/ 18 w 192"/>
                  <a:gd name="T15" fmla="*/ 144 h 306"/>
                  <a:gd name="T16" fmla="*/ 6 w 192"/>
                  <a:gd name="T17" fmla="*/ 156 h 306"/>
                  <a:gd name="T18" fmla="*/ 0 w 192"/>
                  <a:gd name="T19" fmla="*/ 180 h 306"/>
                  <a:gd name="T20" fmla="*/ 6 w 192"/>
                  <a:gd name="T21" fmla="*/ 180 h 306"/>
                  <a:gd name="T22" fmla="*/ 12 w 192"/>
                  <a:gd name="T23" fmla="*/ 192 h 306"/>
                  <a:gd name="T24" fmla="*/ 30 w 192"/>
                  <a:gd name="T25" fmla="*/ 192 h 306"/>
                  <a:gd name="T26" fmla="*/ 30 w 192"/>
                  <a:gd name="T27" fmla="*/ 204 h 306"/>
                  <a:gd name="T28" fmla="*/ 18 w 192"/>
                  <a:gd name="T29" fmla="*/ 204 h 306"/>
                  <a:gd name="T30" fmla="*/ 24 w 192"/>
                  <a:gd name="T31" fmla="*/ 210 h 306"/>
                  <a:gd name="T32" fmla="*/ 24 w 192"/>
                  <a:gd name="T33" fmla="*/ 240 h 306"/>
                  <a:gd name="T34" fmla="*/ 36 w 192"/>
                  <a:gd name="T35" fmla="*/ 258 h 306"/>
                  <a:gd name="T36" fmla="*/ 36 w 192"/>
                  <a:gd name="T37" fmla="*/ 258 h 306"/>
                  <a:gd name="T38" fmla="*/ 36 w 192"/>
                  <a:gd name="T39" fmla="*/ 258 h 306"/>
                  <a:gd name="T40" fmla="*/ 24 w 192"/>
                  <a:gd name="T41" fmla="*/ 258 h 306"/>
                  <a:gd name="T42" fmla="*/ 12 w 192"/>
                  <a:gd name="T43" fmla="*/ 258 h 306"/>
                  <a:gd name="T44" fmla="*/ 12 w 192"/>
                  <a:gd name="T45" fmla="*/ 270 h 306"/>
                  <a:gd name="T46" fmla="*/ 30 w 192"/>
                  <a:gd name="T47" fmla="*/ 282 h 306"/>
                  <a:gd name="T48" fmla="*/ 30 w 192"/>
                  <a:gd name="T49" fmla="*/ 306 h 306"/>
                  <a:gd name="T50" fmla="*/ 54 w 192"/>
                  <a:gd name="T51" fmla="*/ 300 h 306"/>
                  <a:gd name="T52" fmla="*/ 60 w 192"/>
                  <a:gd name="T53" fmla="*/ 306 h 306"/>
                  <a:gd name="T54" fmla="*/ 102 w 192"/>
                  <a:gd name="T55" fmla="*/ 294 h 306"/>
                  <a:gd name="T56" fmla="*/ 102 w 192"/>
                  <a:gd name="T57" fmla="*/ 276 h 306"/>
                  <a:gd name="T58" fmla="*/ 126 w 192"/>
                  <a:gd name="T59" fmla="*/ 276 h 306"/>
                  <a:gd name="T60" fmla="*/ 150 w 192"/>
                  <a:gd name="T61" fmla="*/ 240 h 306"/>
                  <a:gd name="T62" fmla="*/ 168 w 192"/>
                  <a:gd name="T63" fmla="*/ 240 h 306"/>
                  <a:gd name="T64" fmla="*/ 168 w 192"/>
                  <a:gd name="T65" fmla="*/ 228 h 306"/>
                  <a:gd name="T66" fmla="*/ 162 w 192"/>
                  <a:gd name="T67" fmla="*/ 216 h 306"/>
                  <a:gd name="T68" fmla="*/ 156 w 192"/>
                  <a:gd name="T69" fmla="*/ 204 h 306"/>
                  <a:gd name="T70" fmla="*/ 174 w 192"/>
                  <a:gd name="T71" fmla="*/ 150 h 306"/>
                  <a:gd name="T72" fmla="*/ 192 w 192"/>
                  <a:gd name="T73" fmla="*/ 150 h 306"/>
                  <a:gd name="T74" fmla="*/ 192 w 192"/>
                  <a:gd name="T75" fmla="*/ 78 h 306"/>
                  <a:gd name="T76" fmla="*/ 48 w 192"/>
                  <a:gd name="T77" fmla="*/ 0 h 306"/>
                  <a:gd name="T78" fmla="*/ 30 w 192"/>
                  <a:gd name="T79" fmla="*/ 1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306">
                    <a:moveTo>
                      <a:pt x="30" y="12"/>
                    </a:moveTo>
                    <a:lnTo>
                      <a:pt x="30" y="12"/>
                    </a:lnTo>
                    <a:lnTo>
                      <a:pt x="30" y="12"/>
                    </a:lnTo>
                    <a:lnTo>
                      <a:pt x="30" y="48"/>
                    </a:lnTo>
                    <a:lnTo>
                      <a:pt x="48" y="60"/>
                    </a:lnTo>
                    <a:lnTo>
                      <a:pt x="42" y="66"/>
                    </a:lnTo>
                    <a:lnTo>
                      <a:pt x="36" y="126"/>
                    </a:lnTo>
                    <a:lnTo>
                      <a:pt x="18" y="144"/>
                    </a:lnTo>
                    <a:lnTo>
                      <a:pt x="6" y="156"/>
                    </a:lnTo>
                    <a:lnTo>
                      <a:pt x="0" y="180"/>
                    </a:lnTo>
                    <a:lnTo>
                      <a:pt x="6" y="180"/>
                    </a:lnTo>
                    <a:lnTo>
                      <a:pt x="12" y="192"/>
                    </a:lnTo>
                    <a:lnTo>
                      <a:pt x="30" y="192"/>
                    </a:lnTo>
                    <a:lnTo>
                      <a:pt x="30" y="204"/>
                    </a:lnTo>
                    <a:lnTo>
                      <a:pt x="18" y="204"/>
                    </a:lnTo>
                    <a:lnTo>
                      <a:pt x="24" y="210"/>
                    </a:lnTo>
                    <a:lnTo>
                      <a:pt x="24" y="240"/>
                    </a:lnTo>
                    <a:lnTo>
                      <a:pt x="36" y="258"/>
                    </a:lnTo>
                    <a:lnTo>
                      <a:pt x="36" y="258"/>
                    </a:lnTo>
                    <a:lnTo>
                      <a:pt x="36" y="258"/>
                    </a:lnTo>
                    <a:lnTo>
                      <a:pt x="24" y="258"/>
                    </a:lnTo>
                    <a:lnTo>
                      <a:pt x="12" y="258"/>
                    </a:lnTo>
                    <a:lnTo>
                      <a:pt x="12" y="270"/>
                    </a:lnTo>
                    <a:lnTo>
                      <a:pt x="30" y="282"/>
                    </a:lnTo>
                    <a:lnTo>
                      <a:pt x="30" y="306"/>
                    </a:lnTo>
                    <a:lnTo>
                      <a:pt x="54" y="300"/>
                    </a:lnTo>
                    <a:lnTo>
                      <a:pt x="60" y="306"/>
                    </a:lnTo>
                    <a:lnTo>
                      <a:pt x="102" y="294"/>
                    </a:lnTo>
                    <a:lnTo>
                      <a:pt x="102" y="276"/>
                    </a:lnTo>
                    <a:lnTo>
                      <a:pt x="126" y="276"/>
                    </a:lnTo>
                    <a:lnTo>
                      <a:pt x="150" y="240"/>
                    </a:lnTo>
                    <a:lnTo>
                      <a:pt x="168" y="240"/>
                    </a:lnTo>
                    <a:lnTo>
                      <a:pt x="168" y="228"/>
                    </a:lnTo>
                    <a:lnTo>
                      <a:pt x="162" y="216"/>
                    </a:lnTo>
                    <a:lnTo>
                      <a:pt x="156" y="204"/>
                    </a:lnTo>
                    <a:lnTo>
                      <a:pt x="174" y="150"/>
                    </a:lnTo>
                    <a:lnTo>
                      <a:pt x="192" y="150"/>
                    </a:lnTo>
                    <a:lnTo>
                      <a:pt x="192" y="78"/>
                    </a:lnTo>
                    <a:lnTo>
                      <a:pt x="48"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2" name="Freeform 816"/>
              <p:cNvSpPr>
                <a:spLocks/>
              </p:cNvSpPr>
              <p:nvPr/>
            </p:nvSpPr>
            <p:spPr bwMode="auto">
              <a:xfrm>
                <a:off x="2814" y="2556"/>
                <a:ext cx="18" cy="36"/>
              </a:xfrm>
              <a:custGeom>
                <a:avLst/>
                <a:gdLst>
                  <a:gd name="T0" fmla="*/ 0 w 18"/>
                  <a:gd name="T1" fmla="*/ 36 h 36"/>
                  <a:gd name="T2" fmla="*/ 6 w 18"/>
                  <a:gd name="T3" fmla="*/ 12 h 36"/>
                  <a:gd name="T4" fmla="*/ 18 w 18"/>
                  <a:gd name="T5" fmla="*/ 0 h 36"/>
                  <a:gd name="T6" fmla="*/ 6 w 18"/>
                  <a:gd name="T7" fmla="*/ 12 h 36"/>
                  <a:gd name="T8" fmla="*/ 0 w 18"/>
                  <a:gd name="T9" fmla="*/ 36 h 36"/>
                </a:gdLst>
                <a:ahLst/>
                <a:cxnLst>
                  <a:cxn ang="0">
                    <a:pos x="T0" y="T1"/>
                  </a:cxn>
                  <a:cxn ang="0">
                    <a:pos x="T2" y="T3"/>
                  </a:cxn>
                  <a:cxn ang="0">
                    <a:pos x="T4" y="T5"/>
                  </a:cxn>
                  <a:cxn ang="0">
                    <a:pos x="T6" y="T7"/>
                  </a:cxn>
                  <a:cxn ang="0">
                    <a:pos x="T8" y="T9"/>
                  </a:cxn>
                </a:cxnLst>
                <a:rect l="0" t="0" r="r" b="b"/>
                <a:pathLst>
                  <a:path w="18" h="36">
                    <a:moveTo>
                      <a:pt x="0" y="36"/>
                    </a:moveTo>
                    <a:lnTo>
                      <a:pt x="6" y="12"/>
                    </a:lnTo>
                    <a:lnTo>
                      <a:pt x="18" y="0"/>
                    </a:lnTo>
                    <a:lnTo>
                      <a:pt x="6" y="12"/>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3" name="Freeform 817"/>
              <p:cNvSpPr>
                <a:spLocks/>
              </p:cNvSpPr>
              <p:nvPr/>
            </p:nvSpPr>
            <p:spPr bwMode="auto">
              <a:xfrm>
                <a:off x="2844" y="2424"/>
                <a:ext cx="0" cy="36"/>
              </a:xfrm>
              <a:custGeom>
                <a:avLst/>
                <a:gdLst>
                  <a:gd name="T0" fmla="*/ 0 h 36"/>
                  <a:gd name="T1" fmla="*/ 0 h 36"/>
                  <a:gd name="T2" fmla="*/ 36 h 36"/>
                  <a:gd name="T3" fmla="*/ 0 h 36"/>
                </a:gdLst>
                <a:ahLst/>
                <a:cxnLst>
                  <a:cxn ang="0">
                    <a:pos x="0" y="T0"/>
                  </a:cxn>
                  <a:cxn ang="0">
                    <a:pos x="0" y="T1"/>
                  </a:cxn>
                  <a:cxn ang="0">
                    <a:pos x="0" y="T2"/>
                  </a:cxn>
                  <a:cxn ang="0">
                    <a:pos x="0" y="T3"/>
                  </a:cxn>
                </a:cxnLst>
                <a:rect l="0" t="0" r="r" b="b"/>
                <a:pathLst>
                  <a:path h="36">
                    <a:moveTo>
                      <a:pt x="0" y="0"/>
                    </a:moveTo>
                    <a:lnTo>
                      <a:pt x="0" y="0"/>
                    </a:lnTo>
                    <a:lnTo>
                      <a:pt x="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4" name="Rectangle 818"/>
              <p:cNvSpPr>
                <a:spLocks noChangeArrowheads="1"/>
              </p:cNvSpPr>
              <p:nvPr/>
            </p:nvSpPr>
            <p:spPr bwMode="auto">
              <a:xfrm>
                <a:off x="2844" y="24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5" name="Freeform 819"/>
              <p:cNvSpPr>
                <a:spLocks/>
              </p:cNvSpPr>
              <p:nvPr/>
            </p:nvSpPr>
            <p:spPr bwMode="auto">
              <a:xfrm>
                <a:off x="2844" y="2412"/>
                <a:ext cx="18" cy="12"/>
              </a:xfrm>
              <a:custGeom>
                <a:avLst/>
                <a:gdLst>
                  <a:gd name="T0" fmla="*/ 0 w 18"/>
                  <a:gd name="T1" fmla="*/ 12 h 12"/>
                  <a:gd name="T2" fmla="*/ 0 w 18"/>
                  <a:gd name="T3" fmla="*/ 12 h 12"/>
                  <a:gd name="T4" fmla="*/ 18 w 18"/>
                  <a:gd name="T5" fmla="*/ 0 h 12"/>
                  <a:gd name="T6" fmla="*/ 0 w 18"/>
                  <a:gd name="T7" fmla="*/ 12 h 12"/>
                </a:gdLst>
                <a:ahLst/>
                <a:cxnLst>
                  <a:cxn ang="0">
                    <a:pos x="T0" y="T1"/>
                  </a:cxn>
                  <a:cxn ang="0">
                    <a:pos x="T2" y="T3"/>
                  </a:cxn>
                  <a:cxn ang="0">
                    <a:pos x="T4" y="T5"/>
                  </a:cxn>
                  <a:cxn ang="0">
                    <a:pos x="T6" y="T7"/>
                  </a:cxn>
                </a:cxnLst>
                <a:rect l="0" t="0" r="r" b="b"/>
                <a:pathLst>
                  <a:path w="18" h="12">
                    <a:moveTo>
                      <a:pt x="0" y="12"/>
                    </a:moveTo>
                    <a:lnTo>
                      <a:pt x="0" y="12"/>
                    </a:lnTo>
                    <a:lnTo>
                      <a:pt x="18"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6" name="Freeform 820"/>
              <p:cNvSpPr>
                <a:spLocks/>
              </p:cNvSpPr>
              <p:nvPr/>
            </p:nvSpPr>
            <p:spPr bwMode="auto">
              <a:xfrm>
                <a:off x="3246" y="2454"/>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7" name="Freeform 821"/>
              <p:cNvSpPr>
                <a:spLocks/>
              </p:cNvSpPr>
              <p:nvPr/>
            </p:nvSpPr>
            <p:spPr bwMode="auto">
              <a:xfrm>
                <a:off x="3012" y="2244"/>
                <a:ext cx="210" cy="204"/>
              </a:xfrm>
              <a:custGeom>
                <a:avLst/>
                <a:gdLst>
                  <a:gd name="T0" fmla="*/ 162 w 210"/>
                  <a:gd name="T1" fmla="*/ 12 h 204"/>
                  <a:gd name="T2" fmla="*/ 144 w 210"/>
                  <a:gd name="T3" fmla="*/ 0 h 204"/>
                  <a:gd name="T4" fmla="*/ 108 w 210"/>
                  <a:gd name="T5" fmla="*/ 6 h 204"/>
                  <a:gd name="T6" fmla="*/ 90 w 210"/>
                  <a:gd name="T7" fmla="*/ 18 h 204"/>
                  <a:gd name="T8" fmla="*/ 24 w 210"/>
                  <a:gd name="T9" fmla="*/ 0 h 204"/>
                  <a:gd name="T10" fmla="*/ 18 w 210"/>
                  <a:gd name="T11" fmla="*/ 0 h 204"/>
                  <a:gd name="T12" fmla="*/ 12 w 210"/>
                  <a:gd name="T13" fmla="*/ 0 h 204"/>
                  <a:gd name="T14" fmla="*/ 6 w 210"/>
                  <a:gd name="T15" fmla="*/ 6 h 204"/>
                  <a:gd name="T16" fmla="*/ 12 w 210"/>
                  <a:gd name="T17" fmla="*/ 24 h 204"/>
                  <a:gd name="T18" fmla="*/ 12 w 210"/>
                  <a:gd name="T19" fmla="*/ 24 h 204"/>
                  <a:gd name="T20" fmla="*/ 12 w 210"/>
                  <a:gd name="T21" fmla="*/ 24 h 204"/>
                  <a:gd name="T22" fmla="*/ 0 w 210"/>
                  <a:gd name="T23" fmla="*/ 30 h 204"/>
                  <a:gd name="T24" fmla="*/ 12 w 210"/>
                  <a:gd name="T25" fmla="*/ 54 h 204"/>
                  <a:gd name="T26" fmla="*/ 12 w 210"/>
                  <a:gd name="T27" fmla="*/ 198 h 204"/>
                  <a:gd name="T28" fmla="*/ 126 w 210"/>
                  <a:gd name="T29" fmla="*/ 198 h 204"/>
                  <a:gd name="T30" fmla="*/ 126 w 210"/>
                  <a:gd name="T31" fmla="*/ 198 h 204"/>
                  <a:gd name="T32" fmla="*/ 132 w 210"/>
                  <a:gd name="T33" fmla="*/ 186 h 204"/>
                  <a:gd name="T34" fmla="*/ 144 w 210"/>
                  <a:gd name="T35" fmla="*/ 180 h 204"/>
                  <a:gd name="T36" fmla="*/ 150 w 210"/>
                  <a:gd name="T37" fmla="*/ 180 h 204"/>
                  <a:gd name="T38" fmla="*/ 156 w 210"/>
                  <a:gd name="T39" fmla="*/ 168 h 204"/>
                  <a:gd name="T40" fmla="*/ 150 w 210"/>
                  <a:gd name="T41" fmla="*/ 168 h 204"/>
                  <a:gd name="T42" fmla="*/ 156 w 210"/>
                  <a:gd name="T43" fmla="*/ 162 h 204"/>
                  <a:gd name="T44" fmla="*/ 156 w 210"/>
                  <a:gd name="T45" fmla="*/ 156 h 204"/>
                  <a:gd name="T46" fmla="*/ 162 w 210"/>
                  <a:gd name="T47" fmla="*/ 174 h 204"/>
                  <a:gd name="T48" fmla="*/ 162 w 210"/>
                  <a:gd name="T49" fmla="*/ 180 h 204"/>
                  <a:gd name="T50" fmla="*/ 156 w 210"/>
                  <a:gd name="T51" fmla="*/ 180 h 204"/>
                  <a:gd name="T52" fmla="*/ 150 w 210"/>
                  <a:gd name="T53" fmla="*/ 186 h 204"/>
                  <a:gd name="T54" fmla="*/ 144 w 210"/>
                  <a:gd name="T55" fmla="*/ 180 h 204"/>
                  <a:gd name="T56" fmla="*/ 132 w 210"/>
                  <a:gd name="T57" fmla="*/ 192 h 204"/>
                  <a:gd name="T58" fmla="*/ 132 w 210"/>
                  <a:gd name="T59" fmla="*/ 198 h 204"/>
                  <a:gd name="T60" fmla="*/ 162 w 210"/>
                  <a:gd name="T61" fmla="*/ 198 h 204"/>
                  <a:gd name="T62" fmla="*/ 180 w 210"/>
                  <a:gd name="T63" fmla="*/ 204 h 204"/>
                  <a:gd name="T64" fmla="*/ 210 w 210"/>
                  <a:gd name="T65" fmla="*/ 180 h 204"/>
                  <a:gd name="T66" fmla="*/ 204 w 210"/>
                  <a:gd name="T67" fmla="*/ 180 h 204"/>
                  <a:gd name="T68" fmla="*/ 204 w 210"/>
                  <a:gd name="T69" fmla="*/ 162 h 204"/>
                  <a:gd name="T70" fmla="*/ 210 w 210"/>
                  <a:gd name="T71" fmla="*/ 162 h 204"/>
                  <a:gd name="T72" fmla="*/ 198 w 210"/>
                  <a:gd name="T73" fmla="*/ 150 h 204"/>
                  <a:gd name="T74" fmla="*/ 174 w 210"/>
                  <a:gd name="T75" fmla="*/ 102 h 204"/>
                  <a:gd name="T76" fmla="*/ 174 w 210"/>
                  <a:gd name="T77" fmla="*/ 96 h 204"/>
                  <a:gd name="T78" fmla="*/ 168 w 210"/>
                  <a:gd name="T79" fmla="*/ 84 h 204"/>
                  <a:gd name="T80" fmla="*/ 168 w 210"/>
                  <a:gd name="T81" fmla="*/ 78 h 204"/>
                  <a:gd name="T82" fmla="*/ 156 w 210"/>
                  <a:gd name="T83" fmla="*/ 60 h 204"/>
                  <a:gd name="T84" fmla="*/ 156 w 210"/>
                  <a:gd name="T85" fmla="*/ 48 h 204"/>
                  <a:gd name="T86" fmla="*/ 150 w 210"/>
                  <a:gd name="T87" fmla="*/ 42 h 204"/>
                  <a:gd name="T88" fmla="*/ 156 w 210"/>
                  <a:gd name="T89" fmla="*/ 30 h 204"/>
                  <a:gd name="T90" fmla="*/ 156 w 210"/>
                  <a:gd name="T91" fmla="*/ 42 h 204"/>
                  <a:gd name="T92" fmla="*/ 162 w 210"/>
                  <a:gd name="T93" fmla="*/ 60 h 204"/>
                  <a:gd name="T94" fmla="*/ 162 w 210"/>
                  <a:gd name="T95" fmla="*/ 60 h 204"/>
                  <a:gd name="T96" fmla="*/ 180 w 210"/>
                  <a:gd name="T97" fmla="*/ 78 h 204"/>
                  <a:gd name="T98" fmla="*/ 186 w 210"/>
                  <a:gd name="T99" fmla="*/ 78 h 204"/>
                  <a:gd name="T100" fmla="*/ 186 w 210"/>
                  <a:gd name="T101" fmla="*/ 72 h 204"/>
                  <a:gd name="T102" fmla="*/ 192 w 210"/>
                  <a:gd name="T103" fmla="*/ 48 h 204"/>
                  <a:gd name="T104" fmla="*/ 180 w 210"/>
                  <a:gd name="T105" fmla="*/ 6 h 204"/>
                  <a:gd name="T106" fmla="*/ 162 w 210"/>
                  <a:gd name="T107"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 h="204">
                    <a:moveTo>
                      <a:pt x="162" y="12"/>
                    </a:moveTo>
                    <a:lnTo>
                      <a:pt x="144" y="0"/>
                    </a:lnTo>
                    <a:lnTo>
                      <a:pt x="108" y="6"/>
                    </a:lnTo>
                    <a:lnTo>
                      <a:pt x="90" y="18"/>
                    </a:lnTo>
                    <a:lnTo>
                      <a:pt x="24" y="0"/>
                    </a:lnTo>
                    <a:lnTo>
                      <a:pt x="18" y="0"/>
                    </a:lnTo>
                    <a:lnTo>
                      <a:pt x="12" y="0"/>
                    </a:lnTo>
                    <a:lnTo>
                      <a:pt x="6" y="6"/>
                    </a:lnTo>
                    <a:lnTo>
                      <a:pt x="12" y="24"/>
                    </a:lnTo>
                    <a:lnTo>
                      <a:pt x="12" y="24"/>
                    </a:lnTo>
                    <a:lnTo>
                      <a:pt x="12" y="24"/>
                    </a:lnTo>
                    <a:lnTo>
                      <a:pt x="0" y="30"/>
                    </a:lnTo>
                    <a:lnTo>
                      <a:pt x="12" y="54"/>
                    </a:lnTo>
                    <a:lnTo>
                      <a:pt x="12" y="198"/>
                    </a:lnTo>
                    <a:lnTo>
                      <a:pt x="126" y="198"/>
                    </a:lnTo>
                    <a:lnTo>
                      <a:pt x="126" y="198"/>
                    </a:lnTo>
                    <a:lnTo>
                      <a:pt x="132" y="186"/>
                    </a:lnTo>
                    <a:lnTo>
                      <a:pt x="144" y="180"/>
                    </a:lnTo>
                    <a:lnTo>
                      <a:pt x="150" y="180"/>
                    </a:lnTo>
                    <a:lnTo>
                      <a:pt x="156" y="168"/>
                    </a:lnTo>
                    <a:lnTo>
                      <a:pt x="150" y="168"/>
                    </a:lnTo>
                    <a:lnTo>
                      <a:pt x="156" y="162"/>
                    </a:lnTo>
                    <a:lnTo>
                      <a:pt x="156" y="156"/>
                    </a:lnTo>
                    <a:lnTo>
                      <a:pt x="162" y="174"/>
                    </a:lnTo>
                    <a:lnTo>
                      <a:pt x="162" y="180"/>
                    </a:lnTo>
                    <a:lnTo>
                      <a:pt x="156" y="180"/>
                    </a:lnTo>
                    <a:lnTo>
                      <a:pt x="150" y="186"/>
                    </a:lnTo>
                    <a:lnTo>
                      <a:pt x="144" y="180"/>
                    </a:lnTo>
                    <a:lnTo>
                      <a:pt x="132" y="192"/>
                    </a:lnTo>
                    <a:lnTo>
                      <a:pt x="132" y="198"/>
                    </a:lnTo>
                    <a:lnTo>
                      <a:pt x="162" y="198"/>
                    </a:lnTo>
                    <a:lnTo>
                      <a:pt x="180" y="204"/>
                    </a:lnTo>
                    <a:lnTo>
                      <a:pt x="210" y="180"/>
                    </a:lnTo>
                    <a:lnTo>
                      <a:pt x="204" y="180"/>
                    </a:lnTo>
                    <a:lnTo>
                      <a:pt x="204" y="162"/>
                    </a:lnTo>
                    <a:lnTo>
                      <a:pt x="210" y="162"/>
                    </a:lnTo>
                    <a:lnTo>
                      <a:pt x="198" y="150"/>
                    </a:lnTo>
                    <a:lnTo>
                      <a:pt x="174" y="102"/>
                    </a:lnTo>
                    <a:lnTo>
                      <a:pt x="174" y="96"/>
                    </a:lnTo>
                    <a:lnTo>
                      <a:pt x="168" y="84"/>
                    </a:lnTo>
                    <a:lnTo>
                      <a:pt x="168" y="78"/>
                    </a:lnTo>
                    <a:lnTo>
                      <a:pt x="156" y="60"/>
                    </a:lnTo>
                    <a:lnTo>
                      <a:pt x="156" y="48"/>
                    </a:lnTo>
                    <a:lnTo>
                      <a:pt x="150" y="42"/>
                    </a:lnTo>
                    <a:lnTo>
                      <a:pt x="156" y="30"/>
                    </a:lnTo>
                    <a:lnTo>
                      <a:pt x="156" y="42"/>
                    </a:lnTo>
                    <a:lnTo>
                      <a:pt x="162" y="60"/>
                    </a:lnTo>
                    <a:lnTo>
                      <a:pt x="162" y="60"/>
                    </a:lnTo>
                    <a:lnTo>
                      <a:pt x="180" y="78"/>
                    </a:lnTo>
                    <a:lnTo>
                      <a:pt x="186" y="78"/>
                    </a:lnTo>
                    <a:lnTo>
                      <a:pt x="186" y="72"/>
                    </a:lnTo>
                    <a:lnTo>
                      <a:pt x="192" y="48"/>
                    </a:lnTo>
                    <a:lnTo>
                      <a:pt x="180" y="6"/>
                    </a:lnTo>
                    <a:lnTo>
                      <a:pt x="16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8" name="Freeform 822"/>
              <p:cNvSpPr>
                <a:spLocks/>
              </p:cNvSpPr>
              <p:nvPr/>
            </p:nvSpPr>
            <p:spPr bwMode="auto">
              <a:xfrm>
                <a:off x="3240" y="2436"/>
                <a:ext cx="0" cy="12"/>
              </a:xfrm>
              <a:custGeom>
                <a:avLst/>
                <a:gdLst>
                  <a:gd name="T0" fmla="*/ 6 h 12"/>
                  <a:gd name="T1" fmla="*/ 0 h 12"/>
                  <a:gd name="T2" fmla="*/ 12 h 12"/>
                  <a:gd name="T3" fmla="*/ 6 h 12"/>
                </a:gdLst>
                <a:ahLst/>
                <a:cxnLst>
                  <a:cxn ang="0">
                    <a:pos x="0" y="T0"/>
                  </a:cxn>
                  <a:cxn ang="0">
                    <a:pos x="0" y="T1"/>
                  </a:cxn>
                  <a:cxn ang="0">
                    <a:pos x="0" y="T2"/>
                  </a:cxn>
                  <a:cxn ang="0">
                    <a:pos x="0" y="T3"/>
                  </a:cxn>
                </a:cxnLst>
                <a:rect l="0" t="0" r="r" b="b"/>
                <a:pathLst>
                  <a:path h="12">
                    <a:moveTo>
                      <a:pt x="0" y="6"/>
                    </a:moveTo>
                    <a:lnTo>
                      <a:pt x="0" y="0"/>
                    </a:lnTo>
                    <a:lnTo>
                      <a:pt x="0" y="12"/>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9" name="Freeform 823"/>
              <p:cNvSpPr>
                <a:spLocks/>
              </p:cNvSpPr>
              <p:nvPr/>
            </p:nvSpPr>
            <p:spPr bwMode="auto">
              <a:xfrm>
                <a:off x="3018" y="2250"/>
                <a:ext cx="6" cy="18"/>
              </a:xfrm>
              <a:custGeom>
                <a:avLst/>
                <a:gdLst>
                  <a:gd name="T0" fmla="*/ 6 w 6"/>
                  <a:gd name="T1" fmla="*/ 18 h 18"/>
                  <a:gd name="T2" fmla="*/ 0 w 6"/>
                  <a:gd name="T3" fmla="*/ 0 h 18"/>
                  <a:gd name="T4" fmla="*/ 6 w 6"/>
                  <a:gd name="T5" fmla="*/ 18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0" name="Freeform 824"/>
              <p:cNvSpPr>
                <a:spLocks/>
              </p:cNvSpPr>
              <p:nvPr/>
            </p:nvSpPr>
            <p:spPr bwMode="auto">
              <a:xfrm>
                <a:off x="3234" y="2520"/>
                <a:ext cx="126" cy="138"/>
              </a:xfrm>
              <a:custGeom>
                <a:avLst/>
                <a:gdLst>
                  <a:gd name="T0" fmla="*/ 12 w 126"/>
                  <a:gd name="T1" fmla="*/ 18 h 138"/>
                  <a:gd name="T2" fmla="*/ 0 w 126"/>
                  <a:gd name="T3" fmla="*/ 66 h 138"/>
                  <a:gd name="T4" fmla="*/ 6 w 126"/>
                  <a:gd name="T5" fmla="*/ 72 h 138"/>
                  <a:gd name="T6" fmla="*/ 60 w 126"/>
                  <a:gd name="T7" fmla="*/ 66 h 138"/>
                  <a:gd name="T8" fmla="*/ 66 w 126"/>
                  <a:gd name="T9" fmla="*/ 66 h 138"/>
                  <a:gd name="T10" fmla="*/ 66 w 126"/>
                  <a:gd name="T11" fmla="*/ 66 h 138"/>
                  <a:gd name="T12" fmla="*/ 66 w 126"/>
                  <a:gd name="T13" fmla="*/ 66 h 138"/>
                  <a:gd name="T14" fmla="*/ 108 w 126"/>
                  <a:gd name="T15" fmla="*/ 108 h 138"/>
                  <a:gd name="T16" fmla="*/ 102 w 126"/>
                  <a:gd name="T17" fmla="*/ 132 h 138"/>
                  <a:gd name="T18" fmla="*/ 120 w 126"/>
                  <a:gd name="T19" fmla="*/ 138 h 138"/>
                  <a:gd name="T20" fmla="*/ 120 w 126"/>
                  <a:gd name="T21" fmla="*/ 132 h 138"/>
                  <a:gd name="T22" fmla="*/ 126 w 126"/>
                  <a:gd name="T23" fmla="*/ 126 h 138"/>
                  <a:gd name="T24" fmla="*/ 126 w 126"/>
                  <a:gd name="T25" fmla="*/ 126 h 138"/>
                  <a:gd name="T26" fmla="*/ 126 w 126"/>
                  <a:gd name="T27" fmla="*/ 126 h 138"/>
                  <a:gd name="T28" fmla="*/ 126 w 126"/>
                  <a:gd name="T29" fmla="*/ 126 h 138"/>
                  <a:gd name="T30" fmla="*/ 114 w 126"/>
                  <a:gd name="T31" fmla="*/ 126 h 138"/>
                  <a:gd name="T32" fmla="*/ 126 w 126"/>
                  <a:gd name="T33" fmla="*/ 114 h 138"/>
                  <a:gd name="T34" fmla="*/ 108 w 126"/>
                  <a:gd name="T35" fmla="*/ 84 h 138"/>
                  <a:gd name="T36" fmla="*/ 90 w 126"/>
                  <a:gd name="T37" fmla="*/ 66 h 138"/>
                  <a:gd name="T38" fmla="*/ 78 w 126"/>
                  <a:gd name="T39" fmla="*/ 60 h 138"/>
                  <a:gd name="T40" fmla="*/ 60 w 126"/>
                  <a:gd name="T41" fmla="*/ 54 h 138"/>
                  <a:gd name="T42" fmla="*/ 48 w 126"/>
                  <a:gd name="T43" fmla="*/ 12 h 138"/>
                  <a:gd name="T44" fmla="*/ 36 w 126"/>
                  <a:gd name="T45" fmla="*/ 0 h 138"/>
                  <a:gd name="T46" fmla="*/ 36 w 126"/>
                  <a:gd name="T47" fmla="*/ 12 h 138"/>
                  <a:gd name="T48" fmla="*/ 12 w 126"/>
                  <a:gd name="T4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38">
                    <a:moveTo>
                      <a:pt x="12" y="18"/>
                    </a:moveTo>
                    <a:lnTo>
                      <a:pt x="0" y="66"/>
                    </a:lnTo>
                    <a:lnTo>
                      <a:pt x="6" y="72"/>
                    </a:lnTo>
                    <a:lnTo>
                      <a:pt x="60" y="66"/>
                    </a:lnTo>
                    <a:lnTo>
                      <a:pt x="66" y="66"/>
                    </a:lnTo>
                    <a:lnTo>
                      <a:pt x="66" y="66"/>
                    </a:lnTo>
                    <a:lnTo>
                      <a:pt x="66" y="66"/>
                    </a:lnTo>
                    <a:lnTo>
                      <a:pt x="108" y="108"/>
                    </a:lnTo>
                    <a:lnTo>
                      <a:pt x="102" y="132"/>
                    </a:lnTo>
                    <a:lnTo>
                      <a:pt x="120" y="138"/>
                    </a:lnTo>
                    <a:lnTo>
                      <a:pt x="120" y="132"/>
                    </a:lnTo>
                    <a:lnTo>
                      <a:pt x="126" y="126"/>
                    </a:lnTo>
                    <a:lnTo>
                      <a:pt x="126" y="126"/>
                    </a:lnTo>
                    <a:lnTo>
                      <a:pt x="126" y="126"/>
                    </a:lnTo>
                    <a:lnTo>
                      <a:pt x="126" y="126"/>
                    </a:lnTo>
                    <a:lnTo>
                      <a:pt x="114" y="126"/>
                    </a:lnTo>
                    <a:lnTo>
                      <a:pt x="126" y="114"/>
                    </a:lnTo>
                    <a:lnTo>
                      <a:pt x="108" y="84"/>
                    </a:lnTo>
                    <a:lnTo>
                      <a:pt x="90" y="66"/>
                    </a:lnTo>
                    <a:lnTo>
                      <a:pt x="78" y="60"/>
                    </a:lnTo>
                    <a:lnTo>
                      <a:pt x="60" y="54"/>
                    </a:lnTo>
                    <a:lnTo>
                      <a:pt x="48" y="12"/>
                    </a:lnTo>
                    <a:lnTo>
                      <a:pt x="36" y="0"/>
                    </a:lnTo>
                    <a:lnTo>
                      <a:pt x="36" y="12"/>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1" name="Freeform 825"/>
              <p:cNvSpPr>
                <a:spLocks/>
              </p:cNvSpPr>
              <p:nvPr/>
            </p:nvSpPr>
            <p:spPr bwMode="auto">
              <a:xfrm>
                <a:off x="2970" y="2424"/>
                <a:ext cx="300" cy="366"/>
              </a:xfrm>
              <a:custGeom>
                <a:avLst/>
                <a:gdLst>
                  <a:gd name="T0" fmla="*/ 174 w 300"/>
                  <a:gd name="T1" fmla="*/ 18 h 366"/>
                  <a:gd name="T2" fmla="*/ 162 w 300"/>
                  <a:gd name="T3" fmla="*/ 24 h 366"/>
                  <a:gd name="T4" fmla="*/ 54 w 300"/>
                  <a:gd name="T5" fmla="*/ 18 h 366"/>
                  <a:gd name="T6" fmla="*/ 36 w 300"/>
                  <a:gd name="T7" fmla="*/ 54 h 366"/>
                  <a:gd name="T8" fmla="*/ 36 w 300"/>
                  <a:gd name="T9" fmla="*/ 138 h 366"/>
                  <a:gd name="T10" fmla="*/ 0 w 300"/>
                  <a:gd name="T11" fmla="*/ 192 h 366"/>
                  <a:gd name="T12" fmla="*/ 12 w 300"/>
                  <a:gd name="T13" fmla="*/ 216 h 366"/>
                  <a:gd name="T14" fmla="*/ 12 w 300"/>
                  <a:gd name="T15" fmla="*/ 228 h 366"/>
                  <a:gd name="T16" fmla="*/ 30 w 300"/>
                  <a:gd name="T17" fmla="*/ 252 h 366"/>
                  <a:gd name="T18" fmla="*/ 30 w 300"/>
                  <a:gd name="T19" fmla="*/ 252 h 366"/>
                  <a:gd name="T20" fmla="*/ 54 w 300"/>
                  <a:gd name="T21" fmla="*/ 282 h 366"/>
                  <a:gd name="T22" fmla="*/ 54 w 300"/>
                  <a:gd name="T23" fmla="*/ 282 h 366"/>
                  <a:gd name="T24" fmla="*/ 96 w 300"/>
                  <a:gd name="T25" fmla="*/ 324 h 366"/>
                  <a:gd name="T26" fmla="*/ 102 w 300"/>
                  <a:gd name="T27" fmla="*/ 336 h 366"/>
                  <a:gd name="T28" fmla="*/ 102 w 300"/>
                  <a:gd name="T29" fmla="*/ 336 h 366"/>
                  <a:gd name="T30" fmla="*/ 120 w 300"/>
                  <a:gd name="T31" fmla="*/ 348 h 366"/>
                  <a:gd name="T32" fmla="*/ 162 w 300"/>
                  <a:gd name="T33" fmla="*/ 366 h 366"/>
                  <a:gd name="T34" fmla="*/ 162 w 300"/>
                  <a:gd name="T35" fmla="*/ 366 h 366"/>
                  <a:gd name="T36" fmla="*/ 186 w 300"/>
                  <a:gd name="T37" fmla="*/ 366 h 366"/>
                  <a:gd name="T38" fmla="*/ 228 w 300"/>
                  <a:gd name="T39" fmla="*/ 348 h 366"/>
                  <a:gd name="T40" fmla="*/ 204 w 300"/>
                  <a:gd name="T41" fmla="*/ 288 h 366"/>
                  <a:gd name="T42" fmla="*/ 204 w 300"/>
                  <a:gd name="T43" fmla="*/ 288 h 366"/>
                  <a:gd name="T44" fmla="*/ 204 w 300"/>
                  <a:gd name="T45" fmla="*/ 276 h 366"/>
                  <a:gd name="T46" fmla="*/ 204 w 300"/>
                  <a:gd name="T47" fmla="*/ 276 h 366"/>
                  <a:gd name="T48" fmla="*/ 228 w 300"/>
                  <a:gd name="T49" fmla="*/ 234 h 366"/>
                  <a:gd name="T50" fmla="*/ 270 w 300"/>
                  <a:gd name="T51" fmla="*/ 168 h 366"/>
                  <a:gd name="T52" fmla="*/ 264 w 300"/>
                  <a:gd name="T53" fmla="*/ 162 h 366"/>
                  <a:gd name="T54" fmla="*/ 276 w 300"/>
                  <a:gd name="T55" fmla="*/ 114 h 366"/>
                  <a:gd name="T56" fmla="*/ 300 w 300"/>
                  <a:gd name="T57" fmla="*/ 96 h 366"/>
                  <a:gd name="T58" fmla="*/ 282 w 300"/>
                  <a:gd name="T59" fmla="*/ 36 h 366"/>
                  <a:gd name="T60" fmla="*/ 270 w 300"/>
                  <a:gd name="T61" fmla="*/ 30 h 366"/>
                  <a:gd name="T62" fmla="*/ 270 w 300"/>
                  <a:gd name="T63" fmla="*/ 12 h 366"/>
                  <a:gd name="T64" fmla="*/ 222 w 300"/>
                  <a:gd name="T65" fmla="*/ 2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366">
                    <a:moveTo>
                      <a:pt x="204" y="18"/>
                    </a:moveTo>
                    <a:lnTo>
                      <a:pt x="174" y="18"/>
                    </a:lnTo>
                    <a:lnTo>
                      <a:pt x="174" y="18"/>
                    </a:lnTo>
                    <a:lnTo>
                      <a:pt x="162" y="24"/>
                    </a:lnTo>
                    <a:lnTo>
                      <a:pt x="168" y="18"/>
                    </a:lnTo>
                    <a:lnTo>
                      <a:pt x="54" y="18"/>
                    </a:lnTo>
                    <a:lnTo>
                      <a:pt x="54" y="54"/>
                    </a:lnTo>
                    <a:lnTo>
                      <a:pt x="36" y="54"/>
                    </a:lnTo>
                    <a:lnTo>
                      <a:pt x="36" y="66"/>
                    </a:lnTo>
                    <a:lnTo>
                      <a:pt x="36" y="138"/>
                    </a:lnTo>
                    <a:lnTo>
                      <a:pt x="18" y="138"/>
                    </a:lnTo>
                    <a:lnTo>
                      <a:pt x="0" y="192"/>
                    </a:lnTo>
                    <a:lnTo>
                      <a:pt x="6" y="204"/>
                    </a:lnTo>
                    <a:lnTo>
                      <a:pt x="12" y="216"/>
                    </a:lnTo>
                    <a:lnTo>
                      <a:pt x="12" y="228"/>
                    </a:lnTo>
                    <a:lnTo>
                      <a:pt x="12" y="228"/>
                    </a:lnTo>
                    <a:lnTo>
                      <a:pt x="24" y="240"/>
                    </a:lnTo>
                    <a:lnTo>
                      <a:pt x="30" y="252"/>
                    </a:lnTo>
                    <a:lnTo>
                      <a:pt x="30" y="252"/>
                    </a:lnTo>
                    <a:lnTo>
                      <a:pt x="30" y="252"/>
                    </a:lnTo>
                    <a:lnTo>
                      <a:pt x="24" y="270"/>
                    </a:lnTo>
                    <a:lnTo>
                      <a:pt x="54" y="282"/>
                    </a:lnTo>
                    <a:lnTo>
                      <a:pt x="54" y="282"/>
                    </a:lnTo>
                    <a:lnTo>
                      <a:pt x="54" y="282"/>
                    </a:lnTo>
                    <a:lnTo>
                      <a:pt x="60" y="288"/>
                    </a:lnTo>
                    <a:lnTo>
                      <a:pt x="96" y="324"/>
                    </a:lnTo>
                    <a:lnTo>
                      <a:pt x="102" y="336"/>
                    </a:lnTo>
                    <a:lnTo>
                      <a:pt x="102" y="336"/>
                    </a:lnTo>
                    <a:lnTo>
                      <a:pt x="102" y="336"/>
                    </a:lnTo>
                    <a:lnTo>
                      <a:pt x="102" y="336"/>
                    </a:lnTo>
                    <a:lnTo>
                      <a:pt x="102" y="336"/>
                    </a:lnTo>
                    <a:lnTo>
                      <a:pt x="120" y="348"/>
                    </a:lnTo>
                    <a:lnTo>
                      <a:pt x="144" y="348"/>
                    </a:lnTo>
                    <a:lnTo>
                      <a:pt x="162" y="366"/>
                    </a:lnTo>
                    <a:lnTo>
                      <a:pt x="162" y="366"/>
                    </a:lnTo>
                    <a:lnTo>
                      <a:pt x="162" y="366"/>
                    </a:lnTo>
                    <a:lnTo>
                      <a:pt x="162" y="366"/>
                    </a:lnTo>
                    <a:lnTo>
                      <a:pt x="186" y="366"/>
                    </a:lnTo>
                    <a:lnTo>
                      <a:pt x="216" y="360"/>
                    </a:lnTo>
                    <a:lnTo>
                      <a:pt x="228" y="348"/>
                    </a:lnTo>
                    <a:lnTo>
                      <a:pt x="258" y="348"/>
                    </a:lnTo>
                    <a:lnTo>
                      <a:pt x="204" y="288"/>
                    </a:lnTo>
                    <a:lnTo>
                      <a:pt x="204" y="288"/>
                    </a:lnTo>
                    <a:lnTo>
                      <a:pt x="204" y="288"/>
                    </a:lnTo>
                    <a:lnTo>
                      <a:pt x="204" y="288"/>
                    </a:lnTo>
                    <a:lnTo>
                      <a:pt x="204" y="276"/>
                    </a:lnTo>
                    <a:lnTo>
                      <a:pt x="204" y="276"/>
                    </a:lnTo>
                    <a:lnTo>
                      <a:pt x="204" y="276"/>
                    </a:lnTo>
                    <a:lnTo>
                      <a:pt x="228" y="276"/>
                    </a:lnTo>
                    <a:lnTo>
                      <a:pt x="228" y="234"/>
                    </a:lnTo>
                    <a:lnTo>
                      <a:pt x="270" y="168"/>
                    </a:lnTo>
                    <a:lnTo>
                      <a:pt x="270" y="168"/>
                    </a:lnTo>
                    <a:lnTo>
                      <a:pt x="264" y="162"/>
                    </a:lnTo>
                    <a:lnTo>
                      <a:pt x="264" y="162"/>
                    </a:lnTo>
                    <a:lnTo>
                      <a:pt x="264" y="162"/>
                    </a:lnTo>
                    <a:lnTo>
                      <a:pt x="276" y="114"/>
                    </a:lnTo>
                    <a:lnTo>
                      <a:pt x="300" y="108"/>
                    </a:lnTo>
                    <a:lnTo>
                      <a:pt x="300" y="96"/>
                    </a:lnTo>
                    <a:lnTo>
                      <a:pt x="282" y="84"/>
                    </a:lnTo>
                    <a:lnTo>
                      <a:pt x="282" y="36"/>
                    </a:lnTo>
                    <a:lnTo>
                      <a:pt x="276" y="30"/>
                    </a:lnTo>
                    <a:lnTo>
                      <a:pt x="270" y="30"/>
                    </a:lnTo>
                    <a:lnTo>
                      <a:pt x="270" y="24"/>
                    </a:lnTo>
                    <a:lnTo>
                      <a:pt x="270" y="12"/>
                    </a:lnTo>
                    <a:lnTo>
                      <a:pt x="252" y="0"/>
                    </a:lnTo>
                    <a:lnTo>
                      <a:pt x="222" y="24"/>
                    </a:lnTo>
                    <a:lnTo>
                      <a:pt x="20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2" name="Freeform 826"/>
              <p:cNvSpPr>
                <a:spLocks/>
              </p:cNvSpPr>
              <p:nvPr/>
            </p:nvSpPr>
            <p:spPr bwMode="auto">
              <a:xfrm>
                <a:off x="2970" y="2562"/>
                <a:ext cx="36" cy="66"/>
              </a:xfrm>
              <a:custGeom>
                <a:avLst/>
                <a:gdLst>
                  <a:gd name="T0" fmla="*/ 0 w 36"/>
                  <a:gd name="T1" fmla="*/ 54 h 66"/>
                  <a:gd name="T2" fmla="*/ 6 w 36"/>
                  <a:gd name="T3" fmla="*/ 66 h 66"/>
                  <a:gd name="T4" fmla="*/ 0 w 36"/>
                  <a:gd name="T5" fmla="*/ 54 h 66"/>
                  <a:gd name="T6" fmla="*/ 18 w 36"/>
                  <a:gd name="T7" fmla="*/ 0 h 66"/>
                  <a:gd name="T8" fmla="*/ 36 w 36"/>
                  <a:gd name="T9" fmla="*/ 0 h 66"/>
                  <a:gd name="T10" fmla="*/ 18 w 36"/>
                  <a:gd name="T11" fmla="*/ 0 h 66"/>
                  <a:gd name="T12" fmla="*/ 0 w 36"/>
                  <a:gd name="T13" fmla="*/ 54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0" y="54"/>
                    </a:moveTo>
                    <a:lnTo>
                      <a:pt x="6" y="66"/>
                    </a:lnTo>
                    <a:lnTo>
                      <a:pt x="0" y="54"/>
                    </a:lnTo>
                    <a:lnTo>
                      <a:pt x="18" y="0"/>
                    </a:lnTo>
                    <a:lnTo>
                      <a:pt x="36" y="0"/>
                    </a:lnTo>
                    <a:lnTo>
                      <a:pt x="18" y="0"/>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3" name="Freeform 827"/>
              <p:cNvSpPr>
                <a:spLocks/>
              </p:cNvSpPr>
              <p:nvPr/>
            </p:nvSpPr>
            <p:spPr bwMode="auto">
              <a:xfrm>
                <a:off x="3234" y="2538"/>
                <a:ext cx="12" cy="48"/>
              </a:xfrm>
              <a:custGeom>
                <a:avLst/>
                <a:gdLst>
                  <a:gd name="T0" fmla="*/ 0 w 12"/>
                  <a:gd name="T1" fmla="*/ 48 h 48"/>
                  <a:gd name="T2" fmla="*/ 0 w 12"/>
                  <a:gd name="T3" fmla="*/ 48 h 48"/>
                  <a:gd name="T4" fmla="*/ 12 w 12"/>
                  <a:gd name="T5" fmla="*/ 0 h 48"/>
                  <a:gd name="T6" fmla="*/ 0 w 12"/>
                  <a:gd name="T7" fmla="*/ 48 h 48"/>
                </a:gdLst>
                <a:ahLst/>
                <a:cxnLst>
                  <a:cxn ang="0">
                    <a:pos x="T0" y="T1"/>
                  </a:cxn>
                  <a:cxn ang="0">
                    <a:pos x="T2" y="T3"/>
                  </a:cxn>
                  <a:cxn ang="0">
                    <a:pos x="T4" y="T5"/>
                  </a:cxn>
                  <a:cxn ang="0">
                    <a:pos x="T6" y="T7"/>
                  </a:cxn>
                </a:cxnLst>
                <a:rect l="0" t="0" r="r" b="b"/>
                <a:pathLst>
                  <a:path w="12" h="48">
                    <a:moveTo>
                      <a:pt x="0" y="48"/>
                    </a:moveTo>
                    <a:lnTo>
                      <a:pt x="0" y="48"/>
                    </a:lnTo>
                    <a:lnTo>
                      <a:pt x="12" y="0"/>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4" name="Freeform 828"/>
              <p:cNvSpPr>
                <a:spLocks/>
              </p:cNvSpPr>
              <p:nvPr/>
            </p:nvSpPr>
            <p:spPr bwMode="auto">
              <a:xfrm>
                <a:off x="3246" y="2520"/>
                <a:ext cx="24" cy="18"/>
              </a:xfrm>
              <a:custGeom>
                <a:avLst/>
                <a:gdLst>
                  <a:gd name="T0" fmla="*/ 0 w 24"/>
                  <a:gd name="T1" fmla="*/ 18 h 18"/>
                  <a:gd name="T2" fmla="*/ 24 w 24"/>
                  <a:gd name="T3" fmla="*/ 12 h 18"/>
                  <a:gd name="T4" fmla="*/ 24 w 24"/>
                  <a:gd name="T5" fmla="*/ 0 h 18"/>
                  <a:gd name="T6" fmla="*/ 24 w 24"/>
                  <a:gd name="T7" fmla="*/ 12 h 18"/>
                  <a:gd name="T8" fmla="*/ 0 w 24"/>
                  <a:gd name="T9" fmla="*/ 18 h 18"/>
                </a:gdLst>
                <a:ahLst/>
                <a:cxnLst>
                  <a:cxn ang="0">
                    <a:pos x="T0" y="T1"/>
                  </a:cxn>
                  <a:cxn ang="0">
                    <a:pos x="T2" y="T3"/>
                  </a:cxn>
                  <a:cxn ang="0">
                    <a:pos x="T4" y="T5"/>
                  </a:cxn>
                  <a:cxn ang="0">
                    <a:pos x="T6" y="T7"/>
                  </a:cxn>
                  <a:cxn ang="0">
                    <a:pos x="T8" y="T9"/>
                  </a:cxn>
                </a:cxnLst>
                <a:rect l="0" t="0" r="r" b="b"/>
                <a:pathLst>
                  <a:path w="24" h="18">
                    <a:moveTo>
                      <a:pt x="0" y="18"/>
                    </a:moveTo>
                    <a:lnTo>
                      <a:pt x="24" y="12"/>
                    </a:lnTo>
                    <a:lnTo>
                      <a:pt x="24" y="0"/>
                    </a:lnTo>
                    <a:lnTo>
                      <a:pt x="24" y="12"/>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5" name="Freeform 829"/>
              <p:cNvSpPr>
                <a:spLocks/>
              </p:cNvSpPr>
              <p:nvPr/>
            </p:nvSpPr>
            <p:spPr bwMode="auto">
              <a:xfrm>
                <a:off x="2832" y="2652"/>
                <a:ext cx="240" cy="150"/>
              </a:xfrm>
              <a:custGeom>
                <a:avLst/>
                <a:gdLst>
                  <a:gd name="T0" fmla="*/ 108 w 240"/>
                  <a:gd name="T1" fmla="*/ 36 h 150"/>
                  <a:gd name="T2" fmla="*/ 84 w 240"/>
                  <a:gd name="T3" fmla="*/ 36 h 150"/>
                  <a:gd name="T4" fmla="*/ 84 w 240"/>
                  <a:gd name="T5" fmla="*/ 54 h 150"/>
                  <a:gd name="T6" fmla="*/ 42 w 240"/>
                  <a:gd name="T7" fmla="*/ 66 h 150"/>
                  <a:gd name="T8" fmla="*/ 42 w 240"/>
                  <a:gd name="T9" fmla="*/ 66 h 150"/>
                  <a:gd name="T10" fmla="*/ 42 w 240"/>
                  <a:gd name="T11" fmla="*/ 66 h 150"/>
                  <a:gd name="T12" fmla="*/ 36 w 240"/>
                  <a:gd name="T13" fmla="*/ 60 h 150"/>
                  <a:gd name="T14" fmla="*/ 12 w 240"/>
                  <a:gd name="T15" fmla="*/ 66 h 150"/>
                  <a:gd name="T16" fmla="*/ 12 w 240"/>
                  <a:gd name="T17" fmla="*/ 72 h 150"/>
                  <a:gd name="T18" fmla="*/ 0 w 240"/>
                  <a:gd name="T19" fmla="*/ 114 h 150"/>
                  <a:gd name="T20" fmla="*/ 30 w 240"/>
                  <a:gd name="T21" fmla="*/ 150 h 150"/>
                  <a:gd name="T22" fmla="*/ 30 w 240"/>
                  <a:gd name="T23" fmla="*/ 150 h 150"/>
                  <a:gd name="T24" fmla="*/ 42 w 240"/>
                  <a:gd name="T25" fmla="*/ 144 h 150"/>
                  <a:gd name="T26" fmla="*/ 48 w 240"/>
                  <a:gd name="T27" fmla="*/ 132 h 150"/>
                  <a:gd name="T28" fmla="*/ 48 w 240"/>
                  <a:gd name="T29" fmla="*/ 132 h 150"/>
                  <a:gd name="T30" fmla="*/ 48 w 240"/>
                  <a:gd name="T31" fmla="*/ 132 h 150"/>
                  <a:gd name="T32" fmla="*/ 66 w 240"/>
                  <a:gd name="T33" fmla="*/ 144 h 150"/>
                  <a:gd name="T34" fmla="*/ 78 w 240"/>
                  <a:gd name="T35" fmla="*/ 138 h 150"/>
                  <a:gd name="T36" fmla="*/ 84 w 240"/>
                  <a:gd name="T37" fmla="*/ 108 h 150"/>
                  <a:gd name="T38" fmla="*/ 150 w 240"/>
                  <a:gd name="T39" fmla="*/ 126 h 150"/>
                  <a:gd name="T40" fmla="*/ 168 w 240"/>
                  <a:gd name="T41" fmla="*/ 120 h 150"/>
                  <a:gd name="T42" fmla="*/ 240 w 240"/>
                  <a:gd name="T43" fmla="*/ 108 h 150"/>
                  <a:gd name="T44" fmla="*/ 240 w 240"/>
                  <a:gd name="T45" fmla="*/ 108 h 150"/>
                  <a:gd name="T46" fmla="*/ 234 w 240"/>
                  <a:gd name="T47" fmla="*/ 96 h 150"/>
                  <a:gd name="T48" fmla="*/ 198 w 240"/>
                  <a:gd name="T49" fmla="*/ 60 h 150"/>
                  <a:gd name="T50" fmla="*/ 192 w 240"/>
                  <a:gd name="T51" fmla="*/ 54 h 150"/>
                  <a:gd name="T52" fmla="*/ 162 w 240"/>
                  <a:gd name="T53" fmla="*/ 42 h 150"/>
                  <a:gd name="T54" fmla="*/ 168 w 240"/>
                  <a:gd name="T55" fmla="*/ 24 h 150"/>
                  <a:gd name="T56" fmla="*/ 162 w 240"/>
                  <a:gd name="T57" fmla="*/ 12 h 150"/>
                  <a:gd name="T58" fmla="*/ 150 w 240"/>
                  <a:gd name="T59" fmla="*/ 0 h 150"/>
                  <a:gd name="T60" fmla="*/ 150 w 240"/>
                  <a:gd name="T61" fmla="*/ 0 h 150"/>
                  <a:gd name="T62" fmla="*/ 150 w 240"/>
                  <a:gd name="T63" fmla="*/ 0 h 150"/>
                  <a:gd name="T64" fmla="*/ 132 w 240"/>
                  <a:gd name="T65" fmla="*/ 0 h 150"/>
                  <a:gd name="T66" fmla="*/ 108 w 240"/>
                  <a:gd name="T67" fmla="*/ 3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150">
                    <a:moveTo>
                      <a:pt x="108" y="36"/>
                    </a:moveTo>
                    <a:lnTo>
                      <a:pt x="84" y="36"/>
                    </a:lnTo>
                    <a:lnTo>
                      <a:pt x="84" y="54"/>
                    </a:lnTo>
                    <a:lnTo>
                      <a:pt x="42" y="66"/>
                    </a:lnTo>
                    <a:lnTo>
                      <a:pt x="42" y="66"/>
                    </a:lnTo>
                    <a:lnTo>
                      <a:pt x="42" y="66"/>
                    </a:lnTo>
                    <a:lnTo>
                      <a:pt x="36" y="60"/>
                    </a:lnTo>
                    <a:lnTo>
                      <a:pt x="12" y="66"/>
                    </a:lnTo>
                    <a:lnTo>
                      <a:pt x="12" y="72"/>
                    </a:lnTo>
                    <a:lnTo>
                      <a:pt x="0" y="114"/>
                    </a:lnTo>
                    <a:lnTo>
                      <a:pt x="30" y="150"/>
                    </a:lnTo>
                    <a:lnTo>
                      <a:pt x="30" y="150"/>
                    </a:lnTo>
                    <a:lnTo>
                      <a:pt x="42" y="144"/>
                    </a:lnTo>
                    <a:lnTo>
                      <a:pt x="48" y="132"/>
                    </a:lnTo>
                    <a:lnTo>
                      <a:pt x="48" y="132"/>
                    </a:lnTo>
                    <a:lnTo>
                      <a:pt x="48" y="132"/>
                    </a:lnTo>
                    <a:lnTo>
                      <a:pt x="66" y="144"/>
                    </a:lnTo>
                    <a:lnTo>
                      <a:pt x="78" y="138"/>
                    </a:lnTo>
                    <a:lnTo>
                      <a:pt x="84" y="108"/>
                    </a:lnTo>
                    <a:lnTo>
                      <a:pt x="150" y="126"/>
                    </a:lnTo>
                    <a:lnTo>
                      <a:pt x="168" y="120"/>
                    </a:lnTo>
                    <a:lnTo>
                      <a:pt x="240" y="108"/>
                    </a:lnTo>
                    <a:lnTo>
                      <a:pt x="240" y="108"/>
                    </a:lnTo>
                    <a:lnTo>
                      <a:pt x="234" y="96"/>
                    </a:lnTo>
                    <a:lnTo>
                      <a:pt x="198" y="60"/>
                    </a:lnTo>
                    <a:lnTo>
                      <a:pt x="192" y="54"/>
                    </a:lnTo>
                    <a:lnTo>
                      <a:pt x="162" y="42"/>
                    </a:lnTo>
                    <a:lnTo>
                      <a:pt x="168" y="24"/>
                    </a:lnTo>
                    <a:lnTo>
                      <a:pt x="162" y="12"/>
                    </a:lnTo>
                    <a:lnTo>
                      <a:pt x="150" y="0"/>
                    </a:lnTo>
                    <a:lnTo>
                      <a:pt x="150" y="0"/>
                    </a:lnTo>
                    <a:lnTo>
                      <a:pt x="150" y="0"/>
                    </a:lnTo>
                    <a:lnTo>
                      <a:pt x="132" y="0"/>
                    </a:lnTo>
                    <a:lnTo>
                      <a:pt x="10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6" name="Freeform 830"/>
              <p:cNvSpPr>
                <a:spLocks/>
              </p:cNvSpPr>
              <p:nvPr/>
            </p:nvSpPr>
            <p:spPr bwMode="auto">
              <a:xfrm>
                <a:off x="2916" y="2688"/>
                <a:ext cx="24" cy="18"/>
              </a:xfrm>
              <a:custGeom>
                <a:avLst/>
                <a:gdLst>
                  <a:gd name="T0" fmla="*/ 24 w 24"/>
                  <a:gd name="T1" fmla="*/ 0 h 18"/>
                  <a:gd name="T2" fmla="*/ 0 w 24"/>
                  <a:gd name="T3" fmla="*/ 0 h 18"/>
                  <a:gd name="T4" fmla="*/ 0 w 24"/>
                  <a:gd name="T5" fmla="*/ 18 h 18"/>
                  <a:gd name="T6" fmla="*/ 0 w 24"/>
                  <a:gd name="T7" fmla="*/ 0 h 18"/>
                  <a:gd name="T8" fmla="*/ 24 w 24"/>
                  <a:gd name="T9" fmla="*/ 0 h 18"/>
                </a:gdLst>
                <a:ahLst/>
                <a:cxnLst>
                  <a:cxn ang="0">
                    <a:pos x="T0" y="T1"/>
                  </a:cxn>
                  <a:cxn ang="0">
                    <a:pos x="T2" y="T3"/>
                  </a:cxn>
                  <a:cxn ang="0">
                    <a:pos x="T4" y="T5"/>
                  </a:cxn>
                  <a:cxn ang="0">
                    <a:pos x="T6" y="T7"/>
                  </a:cxn>
                  <a:cxn ang="0">
                    <a:pos x="T8" y="T9"/>
                  </a:cxn>
                </a:cxnLst>
                <a:rect l="0" t="0" r="r" b="b"/>
                <a:pathLst>
                  <a:path w="24" h="18">
                    <a:moveTo>
                      <a:pt x="24" y="0"/>
                    </a:moveTo>
                    <a:lnTo>
                      <a:pt x="0" y="0"/>
                    </a:lnTo>
                    <a:lnTo>
                      <a:pt x="0" y="18"/>
                    </a:lnTo>
                    <a:lnTo>
                      <a:pt x="0"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7" name="Freeform 831"/>
              <p:cNvSpPr>
                <a:spLocks/>
              </p:cNvSpPr>
              <p:nvPr/>
            </p:nvSpPr>
            <p:spPr bwMode="auto">
              <a:xfrm>
                <a:off x="2874" y="2706"/>
                <a:ext cx="42" cy="12"/>
              </a:xfrm>
              <a:custGeom>
                <a:avLst/>
                <a:gdLst>
                  <a:gd name="T0" fmla="*/ 42 w 42"/>
                  <a:gd name="T1" fmla="*/ 0 h 12"/>
                  <a:gd name="T2" fmla="*/ 0 w 42"/>
                  <a:gd name="T3" fmla="*/ 12 h 12"/>
                  <a:gd name="T4" fmla="*/ 0 w 42"/>
                  <a:gd name="T5" fmla="*/ 12 h 12"/>
                  <a:gd name="T6" fmla="*/ 42 w 42"/>
                  <a:gd name="T7" fmla="*/ 0 h 12"/>
                </a:gdLst>
                <a:ahLst/>
                <a:cxnLst>
                  <a:cxn ang="0">
                    <a:pos x="T0" y="T1"/>
                  </a:cxn>
                  <a:cxn ang="0">
                    <a:pos x="T2" y="T3"/>
                  </a:cxn>
                  <a:cxn ang="0">
                    <a:pos x="T4" y="T5"/>
                  </a:cxn>
                  <a:cxn ang="0">
                    <a:pos x="T6" y="T7"/>
                  </a:cxn>
                </a:cxnLst>
                <a:rect l="0" t="0" r="r" b="b"/>
                <a:pathLst>
                  <a:path w="42" h="12">
                    <a:moveTo>
                      <a:pt x="42" y="0"/>
                    </a:moveTo>
                    <a:lnTo>
                      <a:pt x="0" y="12"/>
                    </a:lnTo>
                    <a:lnTo>
                      <a:pt x="0" y="12"/>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8" name="Freeform 832"/>
              <p:cNvSpPr>
                <a:spLocks/>
              </p:cNvSpPr>
              <p:nvPr/>
            </p:nvSpPr>
            <p:spPr bwMode="auto">
              <a:xfrm>
                <a:off x="2994" y="2676"/>
                <a:ext cx="30" cy="30"/>
              </a:xfrm>
              <a:custGeom>
                <a:avLst/>
                <a:gdLst>
                  <a:gd name="T0" fmla="*/ 30 w 30"/>
                  <a:gd name="T1" fmla="*/ 30 h 30"/>
                  <a:gd name="T2" fmla="*/ 30 w 30"/>
                  <a:gd name="T3" fmla="*/ 30 h 30"/>
                  <a:gd name="T4" fmla="*/ 0 w 30"/>
                  <a:gd name="T5" fmla="*/ 18 h 30"/>
                  <a:gd name="T6" fmla="*/ 6 w 30"/>
                  <a:gd name="T7" fmla="*/ 0 h 30"/>
                  <a:gd name="T8" fmla="*/ 6 w 30"/>
                  <a:gd name="T9" fmla="*/ 0 h 30"/>
                  <a:gd name="T10" fmla="*/ 0 w 30"/>
                  <a:gd name="T11" fmla="*/ 18 h 30"/>
                  <a:gd name="T12" fmla="*/ 30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30" y="30"/>
                    </a:moveTo>
                    <a:lnTo>
                      <a:pt x="30" y="30"/>
                    </a:lnTo>
                    <a:lnTo>
                      <a:pt x="0" y="18"/>
                    </a:lnTo>
                    <a:lnTo>
                      <a:pt x="6" y="0"/>
                    </a:lnTo>
                    <a:lnTo>
                      <a:pt x="6" y="0"/>
                    </a:lnTo>
                    <a:lnTo>
                      <a:pt x="0" y="18"/>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9" name="Rectangle 833"/>
              <p:cNvSpPr>
                <a:spLocks noChangeArrowheads="1"/>
              </p:cNvSpPr>
              <p:nvPr/>
            </p:nvSpPr>
            <p:spPr bwMode="auto">
              <a:xfrm>
                <a:off x="3072" y="276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0" name="Freeform 834"/>
              <p:cNvSpPr>
                <a:spLocks/>
              </p:cNvSpPr>
              <p:nvPr/>
            </p:nvSpPr>
            <p:spPr bwMode="auto">
              <a:xfrm>
                <a:off x="2982" y="2652"/>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0" y="0"/>
                    </a:moveTo>
                    <a:lnTo>
                      <a:pt x="12" y="1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1" name="Freeform 835"/>
              <p:cNvSpPr>
                <a:spLocks/>
              </p:cNvSpPr>
              <p:nvPr/>
            </p:nvSpPr>
            <p:spPr bwMode="auto">
              <a:xfrm>
                <a:off x="3174" y="2586"/>
                <a:ext cx="276" cy="204"/>
              </a:xfrm>
              <a:custGeom>
                <a:avLst/>
                <a:gdLst>
                  <a:gd name="T0" fmla="*/ 66 w 276"/>
                  <a:gd name="T1" fmla="*/ 186 h 204"/>
                  <a:gd name="T2" fmla="*/ 96 w 276"/>
                  <a:gd name="T3" fmla="*/ 204 h 204"/>
                  <a:gd name="T4" fmla="*/ 120 w 276"/>
                  <a:gd name="T5" fmla="*/ 204 h 204"/>
                  <a:gd name="T6" fmla="*/ 138 w 276"/>
                  <a:gd name="T7" fmla="*/ 192 h 204"/>
                  <a:gd name="T8" fmla="*/ 162 w 276"/>
                  <a:gd name="T9" fmla="*/ 198 h 204"/>
                  <a:gd name="T10" fmla="*/ 198 w 276"/>
                  <a:gd name="T11" fmla="*/ 180 h 204"/>
                  <a:gd name="T12" fmla="*/ 222 w 276"/>
                  <a:gd name="T13" fmla="*/ 180 h 204"/>
                  <a:gd name="T14" fmla="*/ 276 w 276"/>
                  <a:gd name="T15" fmla="*/ 120 h 204"/>
                  <a:gd name="T16" fmla="*/ 258 w 276"/>
                  <a:gd name="T17" fmla="*/ 126 h 204"/>
                  <a:gd name="T18" fmla="*/ 198 w 276"/>
                  <a:gd name="T19" fmla="*/ 102 h 204"/>
                  <a:gd name="T20" fmla="*/ 186 w 276"/>
                  <a:gd name="T21" fmla="*/ 90 h 204"/>
                  <a:gd name="T22" fmla="*/ 180 w 276"/>
                  <a:gd name="T23" fmla="*/ 72 h 204"/>
                  <a:gd name="T24" fmla="*/ 180 w 276"/>
                  <a:gd name="T25" fmla="*/ 72 h 204"/>
                  <a:gd name="T26" fmla="*/ 180 w 276"/>
                  <a:gd name="T27" fmla="*/ 72 h 204"/>
                  <a:gd name="T28" fmla="*/ 180 w 276"/>
                  <a:gd name="T29" fmla="*/ 72 h 204"/>
                  <a:gd name="T30" fmla="*/ 180 w 276"/>
                  <a:gd name="T31" fmla="*/ 72 h 204"/>
                  <a:gd name="T32" fmla="*/ 162 w 276"/>
                  <a:gd name="T33" fmla="*/ 66 h 204"/>
                  <a:gd name="T34" fmla="*/ 168 w 276"/>
                  <a:gd name="T35" fmla="*/ 42 h 204"/>
                  <a:gd name="T36" fmla="*/ 126 w 276"/>
                  <a:gd name="T37" fmla="*/ 0 h 204"/>
                  <a:gd name="T38" fmla="*/ 120 w 276"/>
                  <a:gd name="T39" fmla="*/ 0 h 204"/>
                  <a:gd name="T40" fmla="*/ 66 w 276"/>
                  <a:gd name="T41" fmla="*/ 6 h 204"/>
                  <a:gd name="T42" fmla="*/ 66 w 276"/>
                  <a:gd name="T43" fmla="*/ 6 h 204"/>
                  <a:gd name="T44" fmla="*/ 24 w 276"/>
                  <a:gd name="T45" fmla="*/ 72 h 204"/>
                  <a:gd name="T46" fmla="*/ 24 w 276"/>
                  <a:gd name="T47" fmla="*/ 114 h 204"/>
                  <a:gd name="T48" fmla="*/ 0 w 276"/>
                  <a:gd name="T49" fmla="*/ 114 h 204"/>
                  <a:gd name="T50" fmla="*/ 0 w 276"/>
                  <a:gd name="T51" fmla="*/ 126 h 204"/>
                  <a:gd name="T52" fmla="*/ 0 w 276"/>
                  <a:gd name="T53" fmla="*/ 126 h 204"/>
                  <a:gd name="T54" fmla="*/ 54 w 276"/>
                  <a:gd name="T55" fmla="*/ 186 h 204"/>
                  <a:gd name="T56" fmla="*/ 66 w 276"/>
                  <a:gd name="T57" fmla="*/ 1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 h="204">
                    <a:moveTo>
                      <a:pt x="66" y="186"/>
                    </a:moveTo>
                    <a:lnTo>
                      <a:pt x="96" y="204"/>
                    </a:lnTo>
                    <a:lnTo>
                      <a:pt x="120" y="204"/>
                    </a:lnTo>
                    <a:lnTo>
                      <a:pt x="138" y="192"/>
                    </a:lnTo>
                    <a:lnTo>
                      <a:pt x="162" y="198"/>
                    </a:lnTo>
                    <a:lnTo>
                      <a:pt x="198" y="180"/>
                    </a:lnTo>
                    <a:lnTo>
                      <a:pt x="222" y="180"/>
                    </a:lnTo>
                    <a:lnTo>
                      <a:pt x="276" y="120"/>
                    </a:lnTo>
                    <a:lnTo>
                      <a:pt x="258" y="126"/>
                    </a:lnTo>
                    <a:lnTo>
                      <a:pt x="198" y="102"/>
                    </a:lnTo>
                    <a:lnTo>
                      <a:pt x="186" y="90"/>
                    </a:lnTo>
                    <a:lnTo>
                      <a:pt x="180" y="72"/>
                    </a:lnTo>
                    <a:lnTo>
                      <a:pt x="180" y="72"/>
                    </a:lnTo>
                    <a:lnTo>
                      <a:pt x="180" y="72"/>
                    </a:lnTo>
                    <a:lnTo>
                      <a:pt x="180" y="72"/>
                    </a:lnTo>
                    <a:lnTo>
                      <a:pt x="180" y="72"/>
                    </a:lnTo>
                    <a:lnTo>
                      <a:pt x="162" y="66"/>
                    </a:lnTo>
                    <a:lnTo>
                      <a:pt x="168" y="42"/>
                    </a:lnTo>
                    <a:lnTo>
                      <a:pt x="126" y="0"/>
                    </a:lnTo>
                    <a:lnTo>
                      <a:pt x="120" y="0"/>
                    </a:lnTo>
                    <a:lnTo>
                      <a:pt x="66" y="6"/>
                    </a:lnTo>
                    <a:lnTo>
                      <a:pt x="66" y="6"/>
                    </a:lnTo>
                    <a:lnTo>
                      <a:pt x="24" y="72"/>
                    </a:lnTo>
                    <a:lnTo>
                      <a:pt x="24" y="114"/>
                    </a:lnTo>
                    <a:lnTo>
                      <a:pt x="0" y="114"/>
                    </a:lnTo>
                    <a:lnTo>
                      <a:pt x="0" y="126"/>
                    </a:lnTo>
                    <a:lnTo>
                      <a:pt x="0" y="126"/>
                    </a:lnTo>
                    <a:lnTo>
                      <a:pt x="54" y="186"/>
                    </a:lnTo>
                    <a:lnTo>
                      <a:pt x="66" y="18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2" name="Rectangle 836"/>
              <p:cNvSpPr>
                <a:spLocks noChangeArrowheads="1"/>
              </p:cNvSpPr>
              <p:nvPr/>
            </p:nvSpPr>
            <p:spPr bwMode="auto">
              <a:xfrm>
                <a:off x="3240" y="259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3" name="Freeform 837"/>
              <p:cNvSpPr>
                <a:spLocks/>
              </p:cNvSpPr>
              <p:nvPr/>
            </p:nvSpPr>
            <p:spPr bwMode="auto">
              <a:xfrm>
                <a:off x="3240" y="2586"/>
                <a:ext cx="54" cy="6"/>
              </a:xfrm>
              <a:custGeom>
                <a:avLst/>
                <a:gdLst>
                  <a:gd name="T0" fmla="*/ 54 w 54"/>
                  <a:gd name="T1" fmla="*/ 0 h 6"/>
                  <a:gd name="T2" fmla="*/ 0 w 54"/>
                  <a:gd name="T3" fmla="*/ 6 h 6"/>
                  <a:gd name="T4" fmla="*/ 0 w 54"/>
                  <a:gd name="T5" fmla="*/ 6 h 6"/>
                  <a:gd name="T6" fmla="*/ 54 w 54"/>
                  <a:gd name="T7" fmla="*/ 0 h 6"/>
                </a:gdLst>
                <a:ahLst/>
                <a:cxnLst>
                  <a:cxn ang="0">
                    <a:pos x="T0" y="T1"/>
                  </a:cxn>
                  <a:cxn ang="0">
                    <a:pos x="T2" y="T3"/>
                  </a:cxn>
                  <a:cxn ang="0">
                    <a:pos x="T4" y="T5"/>
                  </a:cxn>
                  <a:cxn ang="0">
                    <a:pos x="T6" y="T7"/>
                  </a:cxn>
                </a:cxnLst>
                <a:rect l="0" t="0" r="r" b="b"/>
                <a:pathLst>
                  <a:path w="54" h="6">
                    <a:moveTo>
                      <a:pt x="54" y="0"/>
                    </a:moveTo>
                    <a:lnTo>
                      <a:pt x="0" y="6"/>
                    </a:lnTo>
                    <a:lnTo>
                      <a:pt x="0" y="6"/>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4" name="Freeform 838"/>
              <p:cNvSpPr>
                <a:spLocks/>
              </p:cNvSpPr>
              <p:nvPr/>
            </p:nvSpPr>
            <p:spPr bwMode="auto">
              <a:xfrm>
                <a:off x="3300" y="2586"/>
                <a:ext cx="42" cy="42"/>
              </a:xfrm>
              <a:custGeom>
                <a:avLst/>
                <a:gdLst>
                  <a:gd name="T0" fmla="*/ 0 w 42"/>
                  <a:gd name="T1" fmla="*/ 0 h 42"/>
                  <a:gd name="T2" fmla="*/ 0 w 42"/>
                  <a:gd name="T3" fmla="*/ 0 h 42"/>
                  <a:gd name="T4" fmla="*/ 42 w 42"/>
                  <a:gd name="T5" fmla="*/ 42 h 42"/>
                  <a:gd name="T6" fmla="*/ 0 w 42"/>
                  <a:gd name="T7" fmla="*/ 0 h 42"/>
                </a:gdLst>
                <a:ahLst/>
                <a:cxnLst>
                  <a:cxn ang="0">
                    <a:pos x="T0" y="T1"/>
                  </a:cxn>
                  <a:cxn ang="0">
                    <a:pos x="T2" y="T3"/>
                  </a:cxn>
                  <a:cxn ang="0">
                    <a:pos x="T4" y="T5"/>
                  </a:cxn>
                  <a:cxn ang="0">
                    <a:pos x="T6" y="T7"/>
                  </a:cxn>
                </a:cxnLst>
                <a:rect l="0" t="0" r="r" b="b"/>
                <a:pathLst>
                  <a:path w="42" h="42">
                    <a:moveTo>
                      <a:pt x="0" y="0"/>
                    </a:moveTo>
                    <a:lnTo>
                      <a:pt x="0" y="0"/>
                    </a:lnTo>
                    <a:lnTo>
                      <a:pt x="42"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5" name="Freeform 839"/>
              <p:cNvSpPr>
                <a:spLocks/>
              </p:cNvSpPr>
              <p:nvPr/>
            </p:nvSpPr>
            <p:spPr bwMode="auto">
              <a:xfrm>
                <a:off x="3336" y="2628"/>
                <a:ext cx="18" cy="30"/>
              </a:xfrm>
              <a:custGeom>
                <a:avLst/>
                <a:gdLst>
                  <a:gd name="T0" fmla="*/ 18 w 18"/>
                  <a:gd name="T1" fmla="*/ 30 h 30"/>
                  <a:gd name="T2" fmla="*/ 18 w 18"/>
                  <a:gd name="T3" fmla="*/ 30 h 30"/>
                  <a:gd name="T4" fmla="*/ 0 w 18"/>
                  <a:gd name="T5" fmla="*/ 24 h 30"/>
                  <a:gd name="T6" fmla="*/ 6 w 18"/>
                  <a:gd name="T7" fmla="*/ 0 h 30"/>
                  <a:gd name="T8" fmla="*/ 0 w 18"/>
                  <a:gd name="T9" fmla="*/ 24 h 30"/>
                  <a:gd name="T10" fmla="*/ 18 w 18"/>
                  <a:gd name="T11" fmla="*/ 30 h 30"/>
                </a:gdLst>
                <a:ahLst/>
                <a:cxnLst>
                  <a:cxn ang="0">
                    <a:pos x="T0" y="T1"/>
                  </a:cxn>
                  <a:cxn ang="0">
                    <a:pos x="T2" y="T3"/>
                  </a:cxn>
                  <a:cxn ang="0">
                    <a:pos x="T4" y="T5"/>
                  </a:cxn>
                  <a:cxn ang="0">
                    <a:pos x="T6" y="T7"/>
                  </a:cxn>
                  <a:cxn ang="0">
                    <a:pos x="T8" y="T9"/>
                  </a:cxn>
                  <a:cxn ang="0">
                    <a:pos x="T10" y="T11"/>
                  </a:cxn>
                </a:cxnLst>
                <a:rect l="0" t="0" r="r" b="b"/>
                <a:pathLst>
                  <a:path w="18" h="30">
                    <a:moveTo>
                      <a:pt x="18" y="30"/>
                    </a:moveTo>
                    <a:lnTo>
                      <a:pt x="18" y="30"/>
                    </a:lnTo>
                    <a:lnTo>
                      <a:pt x="0" y="24"/>
                    </a:lnTo>
                    <a:lnTo>
                      <a:pt x="6" y="0"/>
                    </a:lnTo>
                    <a:lnTo>
                      <a:pt x="0" y="24"/>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6" name="Rectangle 840"/>
              <p:cNvSpPr>
                <a:spLocks noChangeArrowheads="1"/>
              </p:cNvSpPr>
              <p:nvPr/>
            </p:nvSpPr>
            <p:spPr bwMode="auto">
              <a:xfrm>
                <a:off x="3174" y="271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7" name="Rectangle 841"/>
              <p:cNvSpPr>
                <a:spLocks noChangeArrowheads="1"/>
              </p:cNvSpPr>
              <p:nvPr/>
            </p:nvSpPr>
            <p:spPr bwMode="auto">
              <a:xfrm>
                <a:off x="3240" y="259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8" name="Freeform 842"/>
              <p:cNvSpPr>
                <a:spLocks/>
              </p:cNvSpPr>
              <p:nvPr/>
            </p:nvSpPr>
            <p:spPr bwMode="auto">
              <a:xfrm>
                <a:off x="3174" y="2700"/>
                <a:ext cx="24"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9" name="Freeform 843"/>
              <p:cNvSpPr>
                <a:spLocks/>
              </p:cNvSpPr>
              <p:nvPr/>
            </p:nvSpPr>
            <p:spPr bwMode="auto">
              <a:xfrm>
                <a:off x="3318" y="2634"/>
                <a:ext cx="186" cy="252"/>
              </a:xfrm>
              <a:custGeom>
                <a:avLst/>
                <a:gdLst>
                  <a:gd name="T0" fmla="*/ 36 w 186"/>
                  <a:gd name="T1" fmla="*/ 24 h 252"/>
                  <a:gd name="T2" fmla="*/ 36 w 186"/>
                  <a:gd name="T3" fmla="*/ 24 h 252"/>
                  <a:gd name="T4" fmla="*/ 36 w 186"/>
                  <a:gd name="T5" fmla="*/ 24 h 252"/>
                  <a:gd name="T6" fmla="*/ 36 w 186"/>
                  <a:gd name="T7" fmla="*/ 24 h 252"/>
                  <a:gd name="T8" fmla="*/ 42 w 186"/>
                  <a:gd name="T9" fmla="*/ 42 h 252"/>
                  <a:gd name="T10" fmla="*/ 54 w 186"/>
                  <a:gd name="T11" fmla="*/ 54 h 252"/>
                  <a:gd name="T12" fmla="*/ 114 w 186"/>
                  <a:gd name="T13" fmla="*/ 78 h 252"/>
                  <a:gd name="T14" fmla="*/ 132 w 186"/>
                  <a:gd name="T15" fmla="*/ 72 h 252"/>
                  <a:gd name="T16" fmla="*/ 78 w 186"/>
                  <a:gd name="T17" fmla="*/ 132 h 252"/>
                  <a:gd name="T18" fmla="*/ 54 w 186"/>
                  <a:gd name="T19" fmla="*/ 132 h 252"/>
                  <a:gd name="T20" fmla="*/ 18 w 186"/>
                  <a:gd name="T21" fmla="*/ 156 h 252"/>
                  <a:gd name="T22" fmla="*/ 18 w 186"/>
                  <a:gd name="T23" fmla="*/ 156 h 252"/>
                  <a:gd name="T24" fmla="*/ 18 w 186"/>
                  <a:gd name="T25" fmla="*/ 156 h 252"/>
                  <a:gd name="T26" fmla="*/ 18 w 186"/>
                  <a:gd name="T27" fmla="*/ 156 h 252"/>
                  <a:gd name="T28" fmla="*/ 0 w 186"/>
                  <a:gd name="T29" fmla="*/ 174 h 252"/>
                  <a:gd name="T30" fmla="*/ 0 w 186"/>
                  <a:gd name="T31" fmla="*/ 240 h 252"/>
                  <a:gd name="T32" fmla="*/ 12 w 186"/>
                  <a:gd name="T33" fmla="*/ 252 h 252"/>
                  <a:gd name="T34" fmla="*/ 30 w 186"/>
                  <a:gd name="T35" fmla="*/ 234 h 252"/>
                  <a:gd name="T36" fmla="*/ 30 w 186"/>
                  <a:gd name="T37" fmla="*/ 228 h 252"/>
                  <a:gd name="T38" fmla="*/ 36 w 186"/>
                  <a:gd name="T39" fmla="*/ 228 h 252"/>
                  <a:gd name="T40" fmla="*/ 66 w 186"/>
                  <a:gd name="T41" fmla="*/ 198 h 252"/>
                  <a:gd name="T42" fmla="*/ 90 w 186"/>
                  <a:gd name="T43" fmla="*/ 186 h 252"/>
                  <a:gd name="T44" fmla="*/ 102 w 186"/>
                  <a:gd name="T45" fmla="*/ 168 h 252"/>
                  <a:gd name="T46" fmla="*/ 126 w 186"/>
                  <a:gd name="T47" fmla="*/ 150 h 252"/>
                  <a:gd name="T48" fmla="*/ 132 w 186"/>
                  <a:gd name="T49" fmla="*/ 132 h 252"/>
                  <a:gd name="T50" fmla="*/ 144 w 186"/>
                  <a:gd name="T51" fmla="*/ 114 h 252"/>
                  <a:gd name="T52" fmla="*/ 150 w 186"/>
                  <a:gd name="T53" fmla="*/ 108 h 252"/>
                  <a:gd name="T54" fmla="*/ 162 w 186"/>
                  <a:gd name="T55" fmla="*/ 84 h 252"/>
                  <a:gd name="T56" fmla="*/ 162 w 186"/>
                  <a:gd name="T57" fmla="*/ 78 h 252"/>
                  <a:gd name="T58" fmla="*/ 168 w 186"/>
                  <a:gd name="T59" fmla="*/ 72 h 252"/>
                  <a:gd name="T60" fmla="*/ 180 w 186"/>
                  <a:gd name="T61" fmla="*/ 54 h 252"/>
                  <a:gd name="T62" fmla="*/ 180 w 186"/>
                  <a:gd name="T63" fmla="*/ 36 h 252"/>
                  <a:gd name="T64" fmla="*/ 186 w 186"/>
                  <a:gd name="T65" fmla="*/ 30 h 252"/>
                  <a:gd name="T66" fmla="*/ 186 w 186"/>
                  <a:gd name="T67" fmla="*/ 12 h 252"/>
                  <a:gd name="T68" fmla="*/ 186 w 186"/>
                  <a:gd name="T69" fmla="*/ 6 h 252"/>
                  <a:gd name="T70" fmla="*/ 174 w 186"/>
                  <a:gd name="T71" fmla="*/ 0 h 252"/>
                  <a:gd name="T72" fmla="*/ 174 w 186"/>
                  <a:gd name="T73" fmla="*/ 6 h 252"/>
                  <a:gd name="T74" fmla="*/ 138 w 186"/>
                  <a:gd name="T75" fmla="*/ 18 h 252"/>
                  <a:gd name="T76" fmla="*/ 120 w 186"/>
                  <a:gd name="T77" fmla="*/ 18 h 252"/>
                  <a:gd name="T78" fmla="*/ 102 w 186"/>
                  <a:gd name="T79" fmla="*/ 24 h 252"/>
                  <a:gd name="T80" fmla="*/ 84 w 186"/>
                  <a:gd name="T81" fmla="*/ 18 h 252"/>
                  <a:gd name="T82" fmla="*/ 72 w 186"/>
                  <a:gd name="T83" fmla="*/ 30 h 252"/>
                  <a:gd name="T84" fmla="*/ 60 w 186"/>
                  <a:gd name="T85" fmla="*/ 30 h 252"/>
                  <a:gd name="T86" fmla="*/ 42 w 186"/>
                  <a:gd name="T87" fmla="*/ 12 h 252"/>
                  <a:gd name="T88" fmla="*/ 36 w 186"/>
                  <a:gd name="T89" fmla="*/ 18 h 252"/>
                  <a:gd name="T90" fmla="*/ 36 w 186"/>
                  <a:gd name="T91"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252">
                    <a:moveTo>
                      <a:pt x="36" y="24"/>
                    </a:moveTo>
                    <a:lnTo>
                      <a:pt x="36" y="24"/>
                    </a:lnTo>
                    <a:lnTo>
                      <a:pt x="36" y="24"/>
                    </a:lnTo>
                    <a:lnTo>
                      <a:pt x="36" y="24"/>
                    </a:lnTo>
                    <a:lnTo>
                      <a:pt x="42" y="42"/>
                    </a:lnTo>
                    <a:lnTo>
                      <a:pt x="54" y="54"/>
                    </a:lnTo>
                    <a:lnTo>
                      <a:pt x="114" y="78"/>
                    </a:lnTo>
                    <a:lnTo>
                      <a:pt x="132" y="72"/>
                    </a:lnTo>
                    <a:lnTo>
                      <a:pt x="78" y="132"/>
                    </a:lnTo>
                    <a:lnTo>
                      <a:pt x="54" y="132"/>
                    </a:lnTo>
                    <a:lnTo>
                      <a:pt x="18" y="156"/>
                    </a:lnTo>
                    <a:lnTo>
                      <a:pt x="18" y="156"/>
                    </a:lnTo>
                    <a:lnTo>
                      <a:pt x="18" y="156"/>
                    </a:lnTo>
                    <a:lnTo>
                      <a:pt x="18" y="156"/>
                    </a:lnTo>
                    <a:lnTo>
                      <a:pt x="0" y="174"/>
                    </a:lnTo>
                    <a:lnTo>
                      <a:pt x="0" y="240"/>
                    </a:lnTo>
                    <a:lnTo>
                      <a:pt x="12" y="252"/>
                    </a:lnTo>
                    <a:lnTo>
                      <a:pt x="30" y="234"/>
                    </a:lnTo>
                    <a:lnTo>
                      <a:pt x="30" y="228"/>
                    </a:lnTo>
                    <a:lnTo>
                      <a:pt x="36" y="228"/>
                    </a:lnTo>
                    <a:lnTo>
                      <a:pt x="66" y="198"/>
                    </a:lnTo>
                    <a:lnTo>
                      <a:pt x="90" y="186"/>
                    </a:lnTo>
                    <a:lnTo>
                      <a:pt x="102" y="168"/>
                    </a:lnTo>
                    <a:lnTo>
                      <a:pt x="126" y="150"/>
                    </a:lnTo>
                    <a:lnTo>
                      <a:pt x="132" y="132"/>
                    </a:lnTo>
                    <a:lnTo>
                      <a:pt x="144" y="114"/>
                    </a:lnTo>
                    <a:lnTo>
                      <a:pt x="150" y="108"/>
                    </a:lnTo>
                    <a:lnTo>
                      <a:pt x="162" y="84"/>
                    </a:lnTo>
                    <a:lnTo>
                      <a:pt x="162" y="78"/>
                    </a:lnTo>
                    <a:lnTo>
                      <a:pt x="168" y="72"/>
                    </a:lnTo>
                    <a:lnTo>
                      <a:pt x="180" y="54"/>
                    </a:lnTo>
                    <a:lnTo>
                      <a:pt x="180" y="36"/>
                    </a:lnTo>
                    <a:lnTo>
                      <a:pt x="186" y="30"/>
                    </a:lnTo>
                    <a:lnTo>
                      <a:pt x="186" y="12"/>
                    </a:lnTo>
                    <a:lnTo>
                      <a:pt x="186" y="6"/>
                    </a:lnTo>
                    <a:lnTo>
                      <a:pt x="174" y="0"/>
                    </a:lnTo>
                    <a:lnTo>
                      <a:pt x="174" y="6"/>
                    </a:lnTo>
                    <a:lnTo>
                      <a:pt x="138" y="18"/>
                    </a:lnTo>
                    <a:lnTo>
                      <a:pt x="120" y="18"/>
                    </a:lnTo>
                    <a:lnTo>
                      <a:pt x="102" y="24"/>
                    </a:lnTo>
                    <a:lnTo>
                      <a:pt x="84" y="18"/>
                    </a:lnTo>
                    <a:lnTo>
                      <a:pt x="72" y="30"/>
                    </a:lnTo>
                    <a:lnTo>
                      <a:pt x="60" y="30"/>
                    </a:lnTo>
                    <a:lnTo>
                      <a:pt x="42" y="12"/>
                    </a:lnTo>
                    <a:lnTo>
                      <a:pt x="36" y="18"/>
                    </a:lnTo>
                    <a:lnTo>
                      <a:pt x="3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0" name="Freeform 844"/>
              <p:cNvSpPr>
                <a:spLocks/>
              </p:cNvSpPr>
              <p:nvPr/>
            </p:nvSpPr>
            <p:spPr bwMode="auto">
              <a:xfrm>
                <a:off x="3354" y="2646"/>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1" name="Rectangle 845"/>
              <p:cNvSpPr>
                <a:spLocks noChangeArrowheads="1"/>
              </p:cNvSpPr>
              <p:nvPr/>
            </p:nvSpPr>
            <p:spPr bwMode="auto">
              <a:xfrm>
                <a:off x="3354" y="265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2" name="Freeform 846"/>
              <p:cNvSpPr>
                <a:spLocks/>
              </p:cNvSpPr>
              <p:nvPr/>
            </p:nvSpPr>
            <p:spPr bwMode="auto">
              <a:xfrm>
                <a:off x="3360" y="2676"/>
                <a:ext cx="90" cy="36"/>
              </a:xfrm>
              <a:custGeom>
                <a:avLst/>
                <a:gdLst>
                  <a:gd name="T0" fmla="*/ 72 w 90"/>
                  <a:gd name="T1" fmla="*/ 36 h 36"/>
                  <a:gd name="T2" fmla="*/ 90 w 90"/>
                  <a:gd name="T3" fmla="*/ 30 h 36"/>
                  <a:gd name="T4" fmla="*/ 72 w 90"/>
                  <a:gd name="T5" fmla="*/ 36 h 36"/>
                  <a:gd name="T6" fmla="*/ 12 w 90"/>
                  <a:gd name="T7" fmla="*/ 12 h 36"/>
                  <a:gd name="T8" fmla="*/ 0 w 90"/>
                  <a:gd name="T9" fmla="*/ 0 h 36"/>
                  <a:gd name="T10" fmla="*/ 12 w 90"/>
                  <a:gd name="T11" fmla="*/ 12 h 36"/>
                  <a:gd name="T12" fmla="*/ 72 w 9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0" h="36">
                    <a:moveTo>
                      <a:pt x="72" y="36"/>
                    </a:moveTo>
                    <a:lnTo>
                      <a:pt x="90" y="30"/>
                    </a:lnTo>
                    <a:lnTo>
                      <a:pt x="72" y="36"/>
                    </a:lnTo>
                    <a:lnTo>
                      <a:pt x="12" y="12"/>
                    </a:lnTo>
                    <a:lnTo>
                      <a:pt x="0" y="0"/>
                    </a:lnTo>
                    <a:lnTo>
                      <a:pt x="12" y="12"/>
                    </a:lnTo>
                    <a:lnTo>
                      <a:pt x="72"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3" name="Freeform 847"/>
              <p:cNvSpPr>
                <a:spLocks/>
              </p:cNvSpPr>
              <p:nvPr/>
            </p:nvSpPr>
            <p:spPr bwMode="auto">
              <a:xfrm>
                <a:off x="2718" y="2616"/>
                <a:ext cx="144" cy="222"/>
              </a:xfrm>
              <a:custGeom>
                <a:avLst/>
                <a:gdLst>
                  <a:gd name="T0" fmla="*/ 54 w 144"/>
                  <a:gd name="T1" fmla="*/ 210 h 222"/>
                  <a:gd name="T2" fmla="*/ 54 w 144"/>
                  <a:gd name="T3" fmla="*/ 198 h 222"/>
                  <a:gd name="T4" fmla="*/ 54 w 144"/>
                  <a:gd name="T5" fmla="*/ 198 h 222"/>
                  <a:gd name="T6" fmla="*/ 54 w 144"/>
                  <a:gd name="T7" fmla="*/ 198 h 222"/>
                  <a:gd name="T8" fmla="*/ 84 w 144"/>
                  <a:gd name="T9" fmla="*/ 198 h 222"/>
                  <a:gd name="T10" fmla="*/ 84 w 144"/>
                  <a:gd name="T11" fmla="*/ 204 h 222"/>
                  <a:gd name="T12" fmla="*/ 102 w 144"/>
                  <a:gd name="T13" fmla="*/ 204 h 222"/>
                  <a:gd name="T14" fmla="*/ 144 w 144"/>
                  <a:gd name="T15" fmla="*/ 210 h 222"/>
                  <a:gd name="T16" fmla="*/ 144 w 144"/>
                  <a:gd name="T17" fmla="*/ 186 h 222"/>
                  <a:gd name="T18" fmla="*/ 114 w 144"/>
                  <a:gd name="T19" fmla="*/ 150 h 222"/>
                  <a:gd name="T20" fmla="*/ 126 w 144"/>
                  <a:gd name="T21" fmla="*/ 108 h 222"/>
                  <a:gd name="T22" fmla="*/ 126 w 144"/>
                  <a:gd name="T23" fmla="*/ 102 h 222"/>
                  <a:gd name="T24" fmla="*/ 126 w 144"/>
                  <a:gd name="T25" fmla="*/ 78 h 222"/>
                  <a:gd name="T26" fmla="*/ 108 w 144"/>
                  <a:gd name="T27" fmla="*/ 66 h 222"/>
                  <a:gd name="T28" fmla="*/ 108 w 144"/>
                  <a:gd name="T29" fmla="*/ 54 h 222"/>
                  <a:gd name="T30" fmla="*/ 108 w 144"/>
                  <a:gd name="T31" fmla="*/ 54 h 222"/>
                  <a:gd name="T32" fmla="*/ 108 w 144"/>
                  <a:gd name="T33" fmla="*/ 54 h 222"/>
                  <a:gd name="T34" fmla="*/ 120 w 144"/>
                  <a:gd name="T35" fmla="*/ 54 h 222"/>
                  <a:gd name="T36" fmla="*/ 132 w 144"/>
                  <a:gd name="T37" fmla="*/ 54 h 222"/>
                  <a:gd name="T38" fmla="*/ 120 w 144"/>
                  <a:gd name="T39" fmla="*/ 36 h 222"/>
                  <a:gd name="T40" fmla="*/ 120 w 144"/>
                  <a:gd name="T41" fmla="*/ 6 h 222"/>
                  <a:gd name="T42" fmla="*/ 114 w 144"/>
                  <a:gd name="T43" fmla="*/ 0 h 222"/>
                  <a:gd name="T44" fmla="*/ 114 w 144"/>
                  <a:gd name="T45" fmla="*/ 0 h 222"/>
                  <a:gd name="T46" fmla="*/ 108 w 144"/>
                  <a:gd name="T47" fmla="*/ 6 h 222"/>
                  <a:gd name="T48" fmla="*/ 114 w 144"/>
                  <a:gd name="T49" fmla="*/ 18 h 222"/>
                  <a:gd name="T50" fmla="*/ 96 w 144"/>
                  <a:gd name="T51" fmla="*/ 30 h 222"/>
                  <a:gd name="T52" fmla="*/ 78 w 144"/>
                  <a:gd name="T53" fmla="*/ 78 h 222"/>
                  <a:gd name="T54" fmla="*/ 78 w 144"/>
                  <a:gd name="T55" fmla="*/ 78 h 222"/>
                  <a:gd name="T56" fmla="*/ 72 w 144"/>
                  <a:gd name="T57" fmla="*/ 84 h 222"/>
                  <a:gd name="T58" fmla="*/ 54 w 144"/>
                  <a:gd name="T59" fmla="*/ 126 h 222"/>
                  <a:gd name="T60" fmla="*/ 42 w 144"/>
                  <a:gd name="T61" fmla="*/ 114 h 222"/>
                  <a:gd name="T62" fmla="*/ 12 w 144"/>
                  <a:gd name="T63" fmla="*/ 126 h 222"/>
                  <a:gd name="T64" fmla="*/ 0 w 144"/>
                  <a:gd name="T65" fmla="*/ 150 h 222"/>
                  <a:gd name="T66" fmla="*/ 6 w 144"/>
                  <a:gd name="T67" fmla="*/ 156 h 222"/>
                  <a:gd name="T68" fmla="*/ 6 w 144"/>
                  <a:gd name="T69" fmla="*/ 156 h 222"/>
                  <a:gd name="T70" fmla="*/ 12 w 144"/>
                  <a:gd name="T71" fmla="*/ 168 h 222"/>
                  <a:gd name="T72" fmla="*/ 18 w 144"/>
                  <a:gd name="T73" fmla="*/ 168 h 222"/>
                  <a:gd name="T74" fmla="*/ 24 w 144"/>
                  <a:gd name="T75" fmla="*/ 168 h 222"/>
                  <a:gd name="T76" fmla="*/ 24 w 144"/>
                  <a:gd name="T77" fmla="*/ 174 h 222"/>
                  <a:gd name="T78" fmla="*/ 30 w 144"/>
                  <a:gd name="T79" fmla="*/ 180 h 222"/>
                  <a:gd name="T80" fmla="*/ 24 w 144"/>
                  <a:gd name="T81" fmla="*/ 204 h 222"/>
                  <a:gd name="T82" fmla="*/ 18 w 144"/>
                  <a:gd name="T83" fmla="*/ 216 h 222"/>
                  <a:gd name="T84" fmla="*/ 24 w 144"/>
                  <a:gd name="T85" fmla="*/ 222 h 222"/>
                  <a:gd name="T86" fmla="*/ 54 w 144"/>
                  <a:gd name="T87" fmla="*/ 222 h 222"/>
                  <a:gd name="T88" fmla="*/ 54 w 144"/>
                  <a:gd name="T89" fmla="*/ 21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222">
                    <a:moveTo>
                      <a:pt x="54" y="210"/>
                    </a:moveTo>
                    <a:lnTo>
                      <a:pt x="54" y="198"/>
                    </a:lnTo>
                    <a:lnTo>
                      <a:pt x="54" y="198"/>
                    </a:lnTo>
                    <a:lnTo>
                      <a:pt x="54" y="198"/>
                    </a:lnTo>
                    <a:lnTo>
                      <a:pt x="84" y="198"/>
                    </a:lnTo>
                    <a:lnTo>
                      <a:pt x="84" y="204"/>
                    </a:lnTo>
                    <a:lnTo>
                      <a:pt x="102" y="204"/>
                    </a:lnTo>
                    <a:lnTo>
                      <a:pt x="144" y="210"/>
                    </a:lnTo>
                    <a:lnTo>
                      <a:pt x="144" y="186"/>
                    </a:lnTo>
                    <a:lnTo>
                      <a:pt x="114" y="150"/>
                    </a:lnTo>
                    <a:lnTo>
                      <a:pt x="126" y="108"/>
                    </a:lnTo>
                    <a:lnTo>
                      <a:pt x="126" y="102"/>
                    </a:lnTo>
                    <a:lnTo>
                      <a:pt x="126" y="78"/>
                    </a:lnTo>
                    <a:lnTo>
                      <a:pt x="108" y="66"/>
                    </a:lnTo>
                    <a:lnTo>
                      <a:pt x="108" y="54"/>
                    </a:lnTo>
                    <a:lnTo>
                      <a:pt x="108" y="54"/>
                    </a:lnTo>
                    <a:lnTo>
                      <a:pt x="108" y="54"/>
                    </a:lnTo>
                    <a:lnTo>
                      <a:pt x="120" y="54"/>
                    </a:lnTo>
                    <a:lnTo>
                      <a:pt x="132" y="54"/>
                    </a:lnTo>
                    <a:lnTo>
                      <a:pt x="120" y="36"/>
                    </a:lnTo>
                    <a:lnTo>
                      <a:pt x="120" y="6"/>
                    </a:lnTo>
                    <a:lnTo>
                      <a:pt x="114" y="0"/>
                    </a:lnTo>
                    <a:lnTo>
                      <a:pt x="114" y="0"/>
                    </a:lnTo>
                    <a:lnTo>
                      <a:pt x="108" y="6"/>
                    </a:lnTo>
                    <a:lnTo>
                      <a:pt x="114" y="18"/>
                    </a:lnTo>
                    <a:lnTo>
                      <a:pt x="96" y="30"/>
                    </a:lnTo>
                    <a:lnTo>
                      <a:pt x="78" y="78"/>
                    </a:lnTo>
                    <a:lnTo>
                      <a:pt x="78" y="78"/>
                    </a:lnTo>
                    <a:lnTo>
                      <a:pt x="72" y="84"/>
                    </a:lnTo>
                    <a:lnTo>
                      <a:pt x="54" y="126"/>
                    </a:lnTo>
                    <a:lnTo>
                      <a:pt x="42" y="114"/>
                    </a:lnTo>
                    <a:lnTo>
                      <a:pt x="12" y="126"/>
                    </a:lnTo>
                    <a:lnTo>
                      <a:pt x="0" y="150"/>
                    </a:lnTo>
                    <a:lnTo>
                      <a:pt x="6" y="156"/>
                    </a:lnTo>
                    <a:lnTo>
                      <a:pt x="6" y="156"/>
                    </a:lnTo>
                    <a:lnTo>
                      <a:pt x="12" y="168"/>
                    </a:lnTo>
                    <a:lnTo>
                      <a:pt x="18" y="168"/>
                    </a:lnTo>
                    <a:lnTo>
                      <a:pt x="24" y="168"/>
                    </a:lnTo>
                    <a:lnTo>
                      <a:pt x="24" y="174"/>
                    </a:lnTo>
                    <a:lnTo>
                      <a:pt x="30" y="180"/>
                    </a:lnTo>
                    <a:lnTo>
                      <a:pt x="24" y="204"/>
                    </a:lnTo>
                    <a:lnTo>
                      <a:pt x="18" y="216"/>
                    </a:lnTo>
                    <a:lnTo>
                      <a:pt x="24" y="222"/>
                    </a:lnTo>
                    <a:lnTo>
                      <a:pt x="54" y="222"/>
                    </a:lnTo>
                    <a:lnTo>
                      <a:pt x="54" y="21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4" name="Freeform 848"/>
              <p:cNvSpPr>
                <a:spLocks/>
              </p:cNvSpPr>
              <p:nvPr/>
            </p:nvSpPr>
            <p:spPr bwMode="auto">
              <a:xfrm>
                <a:off x="2796" y="2622"/>
                <a:ext cx="36" cy="72"/>
              </a:xfrm>
              <a:custGeom>
                <a:avLst/>
                <a:gdLst>
                  <a:gd name="T0" fmla="*/ 36 w 36"/>
                  <a:gd name="T1" fmla="*/ 12 h 72"/>
                  <a:gd name="T2" fmla="*/ 18 w 36"/>
                  <a:gd name="T3" fmla="*/ 24 h 72"/>
                  <a:gd name="T4" fmla="*/ 0 w 36"/>
                  <a:gd name="T5" fmla="*/ 72 h 72"/>
                  <a:gd name="T6" fmla="*/ 0 w 36"/>
                  <a:gd name="T7" fmla="*/ 72 h 72"/>
                  <a:gd name="T8" fmla="*/ 0 w 36"/>
                  <a:gd name="T9" fmla="*/ 72 h 72"/>
                  <a:gd name="T10" fmla="*/ 18 w 36"/>
                  <a:gd name="T11" fmla="*/ 24 h 72"/>
                  <a:gd name="T12" fmla="*/ 36 w 36"/>
                  <a:gd name="T13" fmla="*/ 12 h 72"/>
                  <a:gd name="T14" fmla="*/ 30 w 36"/>
                  <a:gd name="T15" fmla="*/ 0 h 72"/>
                  <a:gd name="T16" fmla="*/ 30 w 36"/>
                  <a:gd name="T17" fmla="*/ 0 h 72"/>
                  <a:gd name="T18" fmla="*/ 36 w 36"/>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72">
                    <a:moveTo>
                      <a:pt x="36" y="12"/>
                    </a:moveTo>
                    <a:lnTo>
                      <a:pt x="18" y="24"/>
                    </a:lnTo>
                    <a:lnTo>
                      <a:pt x="0" y="72"/>
                    </a:lnTo>
                    <a:lnTo>
                      <a:pt x="0" y="72"/>
                    </a:lnTo>
                    <a:lnTo>
                      <a:pt x="0" y="72"/>
                    </a:lnTo>
                    <a:lnTo>
                      <a:pt x="18" y="24"/>
                    </a:lnTo>
                    <a:lnTo>
                      <a:pt x="36" y="12"/>
                    </a:lnTo>
                    <a:lnTo>
                      <a:pt x="30" y="0"/>
                    </a:lnTo>
                    <a:lnTo>
                      <a:pt x="30" y="0"/>
                    </a:lnTo>
                    <a:lnTo>
                      <a:pt x="3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5" name="Freeform 849"/>
              <p:cNvSpPr>
                <a:spLocks/>
              </p:cNvSpPr>
              <p:nvPr/>
            </p:nvSpPr>
            <p:spPr bwMode="auto">
              <a:xfrm>
                <a:off x="2760" y="2730"/>
                <a:ext cx="12" cy="12"/>
              </a:xfrm>
              <a:custGeom>
                <a:avLst/>
                <a:gdLst>
                  <a:gd name="T0" fmla="*/ 0 w 12"/>
                  <a:gd name="T1" fmla="*/ 0 h 12"/>
                  <a:gd name="T2" fmla="*/ 12 w 12"/>
                  <a:gd name="T3" fmla="*/ 12 h 12"/>
                  <a:gd name="T4" fmla="*/ 0 w 12"/>
                  <a:gd name="T5" fmla="*/ 0 h 12"/>
                  <a:gd name="T6" fmla="*/ 0 w 12"/>
                  <a:gd name="T7" fmla="*/ 0 h 12"/>
                </a:gdLst>
                <a:ahLst/>
                <a:cxnLst>
                  <a:cxn ang="0">
                    <a:pos x="T0" y="T1"/>
                  </a:cxn>
                  <a:cxn ang="0">
                    <a:pos x="T2" y="T3"/>
                  </a:cxn>
                  <a:cxn ang="0">
                    <a:pos x="T4" y="T5"/>
                  </a:cxn>
                  <a:cxn ang="0">
                    <a:pos x="T6" y="T7"/>
                  </a:cxn>
                </a:cxnLst>
                <a:rect l="0" t="0" r="r" b="b"/>
                <a:pathLst>
                  <a:path w="12" h="12">
                    <a:moveTo>
                      <a:pt x="0" y="0"/>
                    </a:moveTo>
                    <a:lnTo>
                      <a:pt x="12"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6" name="Freeform 850"/>
              <p:cNvSpPr>
                <a:spLocks/>
              </p:cNvSpPr>
              <p:nvPr/>
            </p:nvSpPr>
            <p:spPr bwMode="auto">
              <a:xfrm>
                <a:off x="2826" y="2682"/>
                <a:ext cx="18" cy="36"/>
              </a:xfrm>
              <a:custGeom>
                <a:avLst/>
                <a:gdLst>
                  <a:gd name="T0" fmla="*/ 18 w 18"/>
                  <a:gd name="T1" fmla="*/ 12 h 36"/>
                  <a:gd name="T2" fmla="*/ 0 w 18"/>
                  <a:gd name="T3" fmla="*/ 0 h 36"/>
                  <a:gd name="T4" fmla="*/ 18 w 18"/>
                  <a:gd name="T5" fmla="*/ 12 h 36"/>
                  <a:gd name="T6" fmla="*/ 18 w 18"/>
                  <a:gd name="T7" fmla="*/ 36 h 36"/>
                  <a:gd name="T8" fmla="*/ 18 w 18"/>
                  <a:gd name="T9" fmla="*/ 36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0" y="0"/>
                    </a:lnTo>
                    <a:lnTo>
                      <a:pt x="18" y="12"/>
                    </a:lnTo>
                    <a:lnTo>
                      <a:pt x="18" y="36"/>
                    </a:lnTo>
                    <a:lnTo>
                      <a:pt x="18" y="36"/>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7" name="Freeform 851"/>
              <p:cNvSpPr>
                <a:spLocks/>
              </p:cNvSpPr>
              <p:nvPr/>
            </p:nvSpPr>
            <p:spPr bwMode="auto">
              <a:xfrm>
                <a:off x="2826" y="2670"/>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8" name="Freeform 852"/>
              <p:cNvSpPr>
                <a:spLocks/>
              </p:cNvSpPr>
              <p:nvPr/>
            </p:nvSpPr>
            <p:spPr bwMode="auto">
              <a:xfrm>
                <a:off x="2838" y="2670"/>
                <a:ext cx="12" cy="0"/>
              </a:xfrm>
              <a:custGeom>
                <a:avLst/>
                <a:gdLst>
                  <a:gd name="T0" fmla="*/ 12 w 12"/>
                  <a:gd name="T1" fmla="*/ 0 w 12"/>
                  <a:gd name="T2" fmla="*/ 12 w 12"/>
                  <a:gd name="T3" fmla="*/ 12 w 12"/>
                </a:gdLst>
                <a:ahLst/>
                <a:cxnLst>
                  <a:cxn ang="0">
                    <a:pos x="T0" y="0"/>
                  </a:cxn>
                  <a:cxn ang="0">
                    <a:pos x="T1" y="0"/>
                  </a:cxn>
                  <a:cxn ang="0">
                    <a:pos x="T2" y="0"/>
                  </a:cxn>
                  <a:cxn ang="0">
                    <a:pos x="T3" y="0"/>
                  </a:cxn>
                </a:cxnLst>
                <a:rect l="0" t="0" r="r" b="b"/>
                <a:pathLst>
                  <a:path w="12">
                    <a:moveTo>
                      <a:pt x="12" y="0"/>
                    </a:moveTo>
                    <a:lnTo>
                      <a:pt x="0" y="0"/>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9" name="Freeform 853"/>
              <p:cNvSpPr>
                <a:spLocks/>
              </p:cNvSpPr>
              <p:nvPr/>
            </p:nvSpPr>
            <p:spPr bwMode="auto">
              <a:xfrm>
                <a:off x="2844" y="2718"/>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0" name="Freeform 854"/>
              <p:cNvSpPr>
                <a:spLocks noEditPoints="1"/>
              </p:cNvSpPr>
              <p:nvPr/>
            </p:nvSpPr>
            <p:spPr bwMode="auto">
              <a:xfrm>
                <a:off x="3186" y="2772"/>
                <a:ext cx="150" cy="168"/>
              </a:xfrm>
              <a:custGeom>
                <a:avLst/>
                <a:gdLst>
                  <a:gd name="T0" fmla="*/ 150 w 150"/>
                  <a:gd name="T1" fmla="*/ 18 h 168"/>
                  <a:gd name="T2" fmla="*/ 150 w 150"/>
                  <a:gd name="T3" fmla="*/ 12 h 168"/>
                  <a:gd name="T4" fmla="*/ 150 w 150"/>
                  <a:gd name="T5" fmla="*/ 18 h 168"/>
                  <a:gd name="T6" fmla="*/ 126 w 150"/>
                  <a:gd name="T7" fmla="*/ 6 h 168"/>
                  <a:gd name="T8" fmla="*/ 108 w 150"/>
                  <a:gd name="T9" fmla="*/ 18 h 168"/>
                  <a:gd name="T10" fmla="*/ 84 w 150"/>
                  <a:gd name="T11" fmla="*/ 18 h 168"/>
                  <a:gd name="T12" fmla="*/ 54 w 150"/>
                  <a:gd name="T13" fmla="*/ 0 h 168"/>
                  <a:gd name="T14" fmla="*/ 12 w 150"/>
                  <a:gd name="T15" fmla="*/ 0 h 168"/>
                  <a:gd name="T16" fmla="*/ 0 w 150"/>
                  <a:gd name="T17" fmla="*/ 12 h 168"/>
                  <a:gd name="T18" fmla="*/ 6 w 150"/>
                  <a:gd name="T19" fmla="*/ 12 h 168"/>
                  <a:gd name="T20" fmla="*/ 24 w 150"/>
                  <a:gd name="T21" fmla="*/ 48 h 168"/>
                  <a:gd name="T22" fmla="*/ 6 w 150"/>
                  <a:gd name="T23" fmla="*/ 84 h 168"/>
                  <a:gd name="T24" fmla="*/ 6 w 150"/>
                  <a:gd name="T25" fmla="*/ 84 h 168"/>
                  <a:gd name="T26" fmla="*/ 6 w 150"/>
                  <a:gd name="T27" fmla="*/ 90 h 168"/>
                  <a:gd name="T28" fmla="*/ 18 w 150"/>
                  <a:gd name="T29" fmla="*/ 90 h 168"/>
                  <a:gd name="T30" fmla="*/ 6 w 150"/>
                  <a:gd name="T31" fmla="*/ 96 h 168"/>
                  <a:gd name="T32" fmla="*/ 6 w 150"/>
                  <a:gd name="T33" fmla="*/ 102 h 168"/>
                  <a:gd name="T34" fmla="*/ 72 w 150"/>
                  <a:gd name="T35" fmla="*/ 138 h 168"/>
                  <a:gd name="T36" fmla="*/ 72 w 150"/>
                  <a:gd name="T37" fmla="*/ 156 h 168"/>
                  <a:gd name="T38" fmla="*/ 102 w 150"/>
                  <a:gd name="T39" fmla="*/ 168 h 168"/>
                  <a:gd name="T40" fmla="*/ 108 w 150"/>
                  <a:gd name="T41" fmla="*/ 168 h 168"/>
                  <a:gd name="T42" fmla="*/ 120 w 150"/>
                  <a:gd name="T43" fmla="*/ 150 h 168"/>
                  <a:gd name="T44" fmla="*/ 120 w 150"/>
                  <a:gd name="T45" fmla="*/ 138 h 168"/>
                  <a:gd name="T46" fmla="*/ 126 w 150"/>
                  <a:gd name="T47" fmla="*/ 132 h 168"/>
                  <a:gd name="T48" fmla="*/ 132 w 150"/>
                  <a:gd name="T49" fmla="*/ 120 h 168"/>
                  <a:gd name="T50" fmla="*/ 138 w 150"/>
                  <a:gd name="T51" fmla="*/ 120 h 168"/>
                  <a:gd name="T52" fmla="*/ 144 w 150"/>
                  <a:gd name="T53" fmla="*/ 114 h 168"/>
                  <a:gd name="T54" fmla="*/ 132 w 150"/>
                  <a:gd name="T55" fmla="*/ 102 h 168"/>
                  <a:gd name="T56" fmla="*/ 132 w 150"/>
                  <a:gd name="T57" fmla="*/ 36 h 168"/>
                  <a:gd name="T58" fmla="*/ 150 w 150"/>
                  <a:gd name="T59" fmla="*/ 18 h 168"/>
                  <a:gd name="T60" fmla="*/ 150 w 150"/>
                  <a:gd name="T61" fmla="*/ 18 h 168"/>
                  <a:gd name="T62" fmla="*/ 150 w 150"/>
                  <a:gd name="T63" fmla="*/ 18 h 168"/>
                  <a:gd name="T64" fmla="*/ 42 w 150"/>
                  <a:gd name="T65" fmla="*/ 30 h 168"/>
                  <a:gd name="T66" fmla="*/ 36 w 150"/>
                  <a:gd name="T67" fmla="*/ 12 h 168"/>
                  <a:gd name="T68" fmla="*/ 42 w 150"/>
                  <a:gd name="T69" fmla="*/ 0 h 168"/>
                  <a:gd name="T70" fmla="*/ 48 w 150"/>
                  <a:gd name="T71" fmla="*/ 6 h 168"/>
                  <a:gd name="T72" fmla="*/ 48 w 150"/>
                  <a:gd name="T73" fmla="*/ 30 h 168"/>
                  <a:gd name="T74" fmla="*/ 54 w 150"/>
                  <a:gd name="T75" fmla="*/ 42 h 168"/>
                  <a:gd name="T76" fmla="*/ 42 w 150"/>
                  <a:gd name="T77" fmla="*/ 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 h="168">
                    <a:moveTo>
                      <a:pt x="150" y="18"/>
                    </a:moveTo>
                    <a:lnTo>
                      <a:pt x="150" y="12"/>
                    </a:lnTo>
                    <a:lnTo>
                      <a:pt x="150" y="18"/>
                    </a:lnTo>
                    <a:lnTo>
                      <a:pt x="126" y="6"/>
                    </a:lnTo>
                    <a:lnTo>
                      <a:pt x="108" y="18"/>
                    </a:lnTo>
                    <a:lnTo>
                      <a:pt x="84" y="18"/>
                    </a:lnTo>
                    <a:lnTo>
                      <a:pt x="54" y="0"/>
                    </a:lnTo>
                    <a:lnTo>
                      <a:pt x="12" y="0"/>
                    </a:lnTo>
                    <a:lnTo>
                      <a:pt x="0" y="12"/>
                    </a:lnTo>
                    <a:lnTo>
                      <a:pt x="6" y="12"/>
                    </a:lnTo>
                    <a:lnTo>
                      <a:pt x="24" y="48"/>
                    </a:lnTo>
                    <a:lnTo>
                      <a:pt x="6" y="84"/>
                    </a:lnTo>
                    <a:lnTo>
                      <a:pt x="6" y="84"/>
                    </a:lnTo>
                    <a:lnTo>
                      <a:pt x="6" y="90"/>
                    </a:lnTo>
                    <a:lnTo>
                      <a:pt x="18" y="90"/>
                    </a:lnTo>
                    <a:lnTo>
                      <a:pt x="6" y="96"/>
                    </a:lnTo>
                    <a:lnTo>
                      <a:pt x="6" y="102"/>
                    </a:lnTo>
                    <a:lnTo>
                      <a:pt x="72" y="138"/>
                    </a:lnTo>
                    <a:lnTo>
                      <a:pt x="72" y="156"/>
                    </a:lnTo>
                    <a:lnTo>
                      <a:pt x="102" y="168"/>
                    </a:lnTo>
                    <a:lnTo>
                      <a:pt x="108" y="168"/>
                    </a:lnTo>
                    <a:lnTo>
                      <a:pt x="120" y="150"/>
                    </a:lnTo>
                    <a:lnTo>
                      <a:pt x="120" y="138"/>
                    </a:lnTo>
                    <a:lnTo>
                      <a:pt x="126" y="132"/>
                    </a:lnTo>
                    <a:lnTo>
                      <a:pt x="132" y="120"/>
                    </a:lnTo>
                    <a:lnTo>
                      <a:pt x="138" y="120"/>
                    </a:lnTo>
                    <a:lnTo>
                      <a:pt x="144" y="114"/>
                    </a:lnTo>
                    <a:lnTo>
                      <a:pt x="132" y="102"/>
                    </a:lnTo>
                    <a:lnTo>
                      <a:pt x="132" y="36"/>
                    </a:lnTo>
                    <a:lnTo>
                      <a:pt x="150" y="18"/>
                    </a:lnTo>
                    <a:lnTo>
                      <a:pt x="150" y="18"/>
                    </a:lnTo>
                    <a:lnTo>
                      <a:pt x="150" y="18"/>
                    </a:lnTo>
                    <a:close/>
                    <a:moveTo>
                      <a:pt x="42" y="30"/>
                    </a:moveTo>
                    <a:lnTo>
                      <a:pt x="36" y="12"/>
                    </a:lnTo>
                    <a:lnTo>
                      <a:pt x="42" y="0"/>
                    </a:lnTo>
                    <a:lnTo>
                      <a:pt x="48" y="6"/>
                    </a:lnTo>
                    <a:lnTo>
                      <a:pt x="48" y="30"/>
                    </a:lnTo>
                    <a:lnTo>
                      <a:pt x="54" y="42"/>
                    </a:lnTo>
                    <a:lnTo>
                      <a:pt x="4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1" name="Freeform 855"/>
              <p:cNvSpPr>
                <a:spLocks/>
              </p:cNvSpPr>
              <p:nvPr/>
            </p:nvSpPr>
            <p:spPr bwMode="auto">
              <a:xfrm>
                <a:off x="3312" y="2778"/>
                <a:ext cx="24" cy="12"/>
              </a:xfrm>
              <a:custGeom>
                <a:avLst/>
                <a:gdLst>
                  <a:gd name="T0" fmla="*/ 24 w 24"/>
                  <a:gd name="T1" fmla="*/ 12 h 12"/>
                  <a:gd name="T2" fmla="*/ 24 w 24"/>
                  <a:gd name="T3" fmla="*/ 6 h 12"/>
                  <a:gd name="T4" fmla="*/ 0 w 24"/>
                  <a:gd name="T5" fmla="*/ 0 h 12"/>
                  <a:gd name="T6" fmla="*/ 24 w 24"/>
                  <a:gd name="T7" fmla="*/ 12 h 12"/>
                </a:gdLst>
                <a:ahLst/>
                <a:cxnLst>
                  <a:cxn ang="0">
                    <a:pos x="T0" y="T1"/>
                  </a:cxn>
                  <a:cxn ang="0">
                    <a:pos x="T2" y="T3"/>
                  </a:cxn>
                  <a:cxn ang="0">
                    <a:pos x="T4" y="T5"/>
                  </a:cxn>
                  <a:cxn ang="0">
                    <a:pos x="T6" y="T7"/>
                  </a:cxn>
                </a:cxnLst>
                <a:rect l="0" t="0" r="r" b="b"/>
                <a:pathLst>
                  <a:path w="24" h="12">
                    <a:moveTo>
                      <a:pt x="24" y="12"/>
                    </a:moveTo>
                    <a:lnTo>
                      <a:pt x="24" y="6"/>
                    </a:lnTo>
                    <a:lnTo>
                      <a:pt x="0" y="0"/>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2" name="Rectangle 856"/>
              <p:cNvSpPr>
                <a:spLocks noChangeArrowheads="1"/>
              </p:cNvSpPr>
              <p:nvPr/>
            </p:nvSpPr>
            <p:spPr bwMode="auto">
              <a:xfrm>
                <a:off x="3336" y="27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3" name="Freeform 857"/>
              <p:cNvSpPr>
                <a:spLocks/>
              </p:cNvSpPr>
              <p:nvPr/>
            </p:nvSpPr>
            <p:spPr bwMode="auto">
              <a:xfrm>
                <a:off x="3102" y="2784"/>
                <a:ext cx="108" cy="108"/>
              </a:xfrm>
              <a:custGeom>
                <a:avLst/>
                <a:gdLst>
                  <a:gd name="T0" fmla="*/ 42 w 108"/>
                  <a:gd name="T1" fmla="*/ 30 h 108"/>
                  <a:gd name="T2" fmla="*/ 36 w 108"/>
                  <a:gd name="T3" fmla="*/ 42 h 108"/>
                  <a:gd name="T4" fmla="*/ 30 w 108"/>
                  <a:gd name="T5" fmla="*/ 42 h 108"/>
                  <a:gd name="T6" fmla="*/ 24 w 108"/>
                  <a:gd name="T7" fmla="*/ 54 h 108"/>
                  <a:gd name="T8" fmla="*/ 18 w 108"/>
                  <a:gd name="T9" fmla="*/ 54 h 108"/>
                  <a:gd name="T10" fmla="*/ 18 w 108"/>
                  <a:gd name="T11" fmla="*/ 54 h 108"/>
                  <a:gd name="T12" fmla="*/ 6 w 108"/>
                  <a:gd name="T13" fmla="*/ 66 h 108"/>
                  <a:gd name="T14" fmla="*/ 6 w 108"/>
                  <a:gd name="T15" fmla="*/ 66 h 108"/>
                  <a:gd name="T16" fmla="*/ 6 w 108"/>
                  <a:gd name="T17" fmla="*/ 78 h 108"/>
                  <a:gd name="T18" fmla="*/ 6 w 108"/>
                  <a:gd name="T19" fmla="*/ 78 h 108"/>
                  <a:gd name="T20" fmla="*/ 6 w 108"/>
                  <a:gd name="T21" fmla="*/ 78 h 108"/>
                  <a:gd name="T22" fmla="*/ 6 w 108"/>
                  <a:gd name="T23" fmla="*/ 72 h 108"/>
                  <a:gd name="T24" fmla="*/ 6 w 108"/>
                  <a:gd name="T25" fmla="*/ 84 h 108"/>
                  <a:gd name="T26" fmla="*/ 6 w 108"/>
                  <a:gd name="T27" fmla="*/ 84 h 108"/>
                  <a:gd name="T28" fmla="*/ 0 w 108"/>
                  <a:gd name="T29" fmla="*/ 108 h 108"/>
                  <a:gd name="T30" fmla="*/ 0 w 108"/>
                  <a:gd name="T31" fmla="*/ 108 h 108"/>
                  <a:gd name="T32" fmla="*/ 12 w 108"/>
                  <a:gd name="T33" fmla="*/ 90 h 108"/>
                  <a:gd name="T34" fmla="*/ 30 w 108"/>
                  <a:gd name="T35" fmla="*/ 96 h 108"/>
                  <a:gd name="T36" fmla="*/ 48 w 108"/>
                  <a:gd name="T37" fmla="*/ 90 h 108"/>
                  <a:gd name="T38" fmla="*/ 48 w 108"/>
                  <a:gd name="T39" fmla="*/ 78 h 108"/>
                  <a:gd name="T40" fmla="*/ 72 w 108"/>
                  <a:gd name="T41" fmla="*/ 72 h 108"/>
                  <a:gd name="T42" fmla="*/ 72 w 108"/>
                  <a:gd name="T43" fmla="*/ 66 h 108"/>
                  <a:gd name="T44" fmla="*/ 90 w 108"/>
                  <a:gd name="T45" fmla="*/ 72 h 108"/>
                  <a:gd name="T46" fmla="*/ 108 w 108"/>
                  <a:gd name="T47" fmla="*/ 36 h 108"/>
                  <a:gd name="T48" fmla="*/ 90 w 108"/>
                  <a:gd name="T49" fmla="*/ 0 h 108"/>
                  <a:gd name="T50" fmla="*/ 84 w 108"/>
                  <a:gd name="T51" fmla="*/ 0 h 108"/>
                  <a:gd name="T52" fmla="*/ 84 w 108"/>
                  <a:gd name="T53" fmla="*/ 0 h 108"/>
                  <a:gd name="T54" fmla="*/ 54 w 108"/>
                  <a:gd name="T55" fmla="*/ 6 h 108"/>
                  <a:gd name="T56" fmla="*/ 30 w 108"/>
                  <a:gd name="T57" fmla="*/ 6 h 108"/>
                  <a:gd name="T58" fmla="*/ 36 w 108"/>
                  <a:gd name="T59" fmla="*/ 30 h 108"/>
                  <a:gd name="T60" fmla="*/ 42 w 108"/>
                  <a:gd name="T61"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08">
                    <a:moveTo>
                      <a:pt x="42" y="30"/>
                    </a:moveTo>
                    <a:lnTo>
                      <a:pt x="36" y="42"/>
                    </a:lnTo>
                    <a:lnTo>
                      <a:pt x="30" y="42"/>
                    </a:lnTo>
                    <a:lnTo>
                      <a:pt x="24" y="54"/>
                    </a:lnTo>
                    <a:lnTo>
                      <a:pt x="18" y="54"/>
                    </a:lnTo>
                    <a:lnTo>
                      <a:pt x="18" y="54"/>
                    </a:lnTo>
                    <a:lnTo>
                      <a:pt x="6" y="66"/>
                    </a:lnTo>
                    <a:lnTo>
                      <a:pt x="6" y="66"/>
                    </a:lnTo>
                    <a:lnTo>
                      <a:pt x="6" y="78"/>
                    </a:lnTo>
                    <a:lnTo>
                      <a:pt x="6" y="78"/>
                    </a:lnTo>
                    <a:lnTo>
                      <a:pt x="6" y="78"/>
                    </a:lnTo>
                    <a:lnTo>
                      <a:pt x="6" y="72"/>
                    </a:lnTo>
                    <a:lnTo>
                      <a:pt x="6" y="84"/>
                    </a:lnTo>
                    <a:lnTo>
                      <a:pt x="6" y="84"/>
                    </a:lnTo>
                    <a:lnTo>
                      <a:pt x="0" y="108"/>
                    </a:lnTo>
                    <a:lnTo>
                      <a:pt x="0" y="108"/>
                    </a:lnTo>
                    <a:lnTo>
                      <a:pt x="12" y="90"/>
                    </a:lnTo>
                    <a:lnTo>
                      <a:pt x="30" y="96"/>
                    </a:lnTo>
                    <a:lnTo>
                      <a:pt x="48" y="90"/>
                    </a:lnTo>
                    <a:lnTo>
                      <a:pt x="48" y="78"/>
                    </a:lnTo>
                    <a:lnTo>
                      <a:pt x="72" y="72"/>
                    </a:lnTo>
                    <a:lnTo>
                      <a:pt x="72" y="66"/>
                    </a:lnTo>
                    <a:lnTo>
                      <a:pt x="90" y="72"/>
                    </a:lnTo>
                    <a:lnTo>
                      <a:pt x="108" y="36"/>
                    </a:lnTo>
                    <a:lnTo>
                      <a:pt x="90" y="0"/>
                    </a:lnTo>
                    <a:lnTo>
                      <a:pt x="84" y="0"/>
                    </a:lnTo>
                    <a:lnTo>
                      <a:pt x="84" y="0"/>
                    </a:lnTo>
                    <a:lnTo>
                      <a:pt x="54" y="6"/>
                    </a:lnTo>
                    <a:lnTo>
                      <a:pt x="30" y="6"/>
                    </a:lnTo>
                    <a:lnTo>
                      <a:pt x="36" y="30"/>
                    </a:lnTo>
                    <a:lnTo>
                      <a:pt x="4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4" name="Freeform 858"/>
              <p:cNvSpPr>
                <a:spLocks/>
              </p:cNvSpPr>
              <p:nvPr/>
            </p:nvSpPr>
            <p:spPr bwMode="auto">
              <a:xfrm>
                <a:off x="3132" y="2790"/>
                <a:ext cx="24"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5" name="Rectangle 859"/>
              <p:cNvSpPr>
                <a:spLocks noChangeArrowheads="1"/>
              </p:cNvSpPr>
              <p:nvPr/>
            </p:nvSpPr>
            <p:spPr bwMode="auto">
              <a:xfrm>
                <a:off x="3186" y="278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6" name="Freeform 860"/>
              <p:cNvSpPr>
                <a:spLocks/>
              </p:cNvSpPr>
              <p:nvPr/>
            </p:nvSpPr>
            <p:spPr bwMode="auto">
              <a:xfrm>
                <a:off x="3102" y="2874"/>
                <a:ext cx="30" cy="36"/>
              </a:xfrm>
              <a:custGeom>
                <a:avLst/>
                <a:gdLst>
                  <a:gd name="T0" fmla="*/ 30 w 30"/>
                  <a:gd name="T1" fmla="*/ 6 h 36"/>
                  <a:gd name="T2" fmla="*/ 12 w 30"/>
                  <a:gd name="T3" fmla="*/ 0 h 36"/>
                  <a:gd name="T4" fmla="*/ 0 w 30"/>
                  <a:gd name="T5" fmla="*/ 18 h 36"/>
                  <a:gd name="T6" fmla="*/ 0 w 30"/>
                  <a:gd name="T7" fmla="*/ 24 h 36"/>
                  <a:gd name="T8" fmla="*/ 0 w 30"/>
                  <a:gd name="T9" fmla="*/ 24 h 36"/>
                  <a:gd name="T10" fmla="*/ 0 w 30"/>
                  <a:gd name="T11" fmla="*/ 30 h 36"/>
                  <a:gd name="T12" fmla="*/ 0 w 30"/>
                  <a:gd name="T13" fmla="*/ 30 h 36"/>
                  <a:gd name="T14" fmla="*/ 6 w 30"/>
                  <a:gd name="T15" fmla="*/ 30 h 36"/>
                  <a:gd name="T16" fmla="*/ 6 w 30"/>
                  <a:gd name="T17" fmla="*/ 30 h 36"/>
                  <a:gd name="T18" fmla="*/ 12 w 30"/>
                  <a:gd name="T19" fmla="*/ 36 h 36"/>
                  <a:gd name="T20" fmla="*/ 18 w 30"/>
                  <a:gd name="T21" fmla="*/ 30 h 36"/>
                  <a:gd name="T22" fmla="*/ 24 w 30"/>
                  <a:gd name="T23" fmla="*/ 24 h 36"/>
                  <a:gd name="T24" fmla="*/ 24 w 30"/>
                  <a:gd name="T25" fmla="*/ 24 h 36"/>
                  <a:gd name="T26" fmla="*/ 24 w 30"/>
                  <a:gd name="T27" fmla="*/ 24 h 36"/>
                  <a:gd name="T28" fmla="*/ 24 w 30"/>
                  <a:gd name="T29" fmla="*/ 24 h 36"/>
                  <a:gd name="T30" fmla="*/ 30 w 30"/>
                  <a:gd name="T31" fmla="*/ 24 h 36"/>
                  <a:gd name="T32" fmla="*/ 30 w 30"/>
                  <a:gd name="T33" fmla="*/ 24 h 36"/>
                  <a:gd name="T34" fmla="*/ 30 w 30"/>
                  <a:gd name="T35" fmla="*/ 24 h 36"/>
                  <a:gd name="T36" fmla="*/ 30 w 30"/>
                  <a:gd name="T37" fmla="*/ 12 h 36"/>
                  <a:gd name="T38" fmla="*/ 24 w 30"/>
                  <a:gd name="T39" fmla="*/ 6 h 36"/>
                  <a:gd name="T40" fmla="*/ 30 w 30"/>
                  <a:gd name="T4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6">
                    <a:moveTo>
                      <a:pt x="30" y="6"/>
                    </a:moveTo>
                    <a:lnTo>
                      <a:pt x="12" y="0"/>
                    </a:lnTo>
                    <a:lnTo>
                      <a:pt x="0" y="18"/>
                    </a:lnTo>
                    <a:lnTo>
                      <a:pt x="0" y="24"/>
                    </a:lnTo>
                    <a:lnTo>
                      <a:pt x="0" y="24"/>
                    </a:lnTo>
                    <a:lnTo>
                      <a:pt x="0" y="30"/>
                    </a:lnTo>
                    <a:lnTo>
                      <a:pt x="0" y="30"/>
                    </a:lnTo>
                    <a:lnTo>
                      <a:pt x="6" y="30"/>
                    </a:lnTo>
                    <a:lnTo>
                      <a:pt x="6" y="30"/>
                    </a:lnTo>
                    <a:lnTo>
                      <a:pt x="12" y="36"/>
                    </a:lnTo>
                    <a:lnTo>
                      <a:pt x="18" y="30"/>
                    </a:lnTo>
                    <a:lnTo>
                      <a:pt x="24" y="24"/>
                    </a:lnTo>
                    <a:lnTo>
                      <a:pt x="24" y="24"/>
                    </a:lnTo>
                    <a:lnTo>
                      <a:pt x="24" y="24"/>
                    </a:lnTo>
                    <a:lnTo>
                      <a:pt x="24" y="24"/>
                    </a:lnTo>
                    <a:lnTo>
                      <a:pt x="30" y="24"/>
                    </a:lnTo>
                    <a:lnTo>
                      <a:pt x="30" y="24"/>
                    </a:lnTo>
                    <a:lnTo>
                      <a:pt x="30" y="24"/>
                    </a:lnTo>
                    <a:lnTo>
                      <a:pt x="30" y="12"/>
                    </a:lnTo>
                    <a:lnTo>
                      <a:pt x="24" y="6"/>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7" name="Freeform 861"/>
              <p:cNvSpPr>
                <a:spLocks/>
              </p:cNvSpPr>
              <p:nvPr/>
            </p:nvSpPr>
            <p:spPr bwMode="auto">
              <a:xfrm>
                <a:off x="3102" y="2898"/>
                <a:ext cx="30" cy="42"/>
              </a:xfrm>
              <a:custGeom>
                <a:avLst/>
                <a:gdLst>
                  <a:gd name="T0" fmla="*/ 30 w 30"/>
                  <a:gd name="T1" fmla="*/ 0 h 42"/>
                  <a:gd name="T2" fmla="*/ 30 w 30"/>
                  <a:gd name="T3" fmla="*/ 0 h 42"/>
                  <a:gd name="T4" fmla="*/ 24 w 30"/>
                  <a:gd name="T5" fmla="*/ 0 h 42"/>
                  <a:gd name="T6" fmla="*/ 24 w 30"/>
                  <a:gd name="T7" fmla="*/ 0 h 42"/>
                  <a:gd name="T8" fmla="*/ 18 w 30"/>
                  <a:gd name="T9" fmla="*/ 6 h 42"/>
                  <a:gd name="T10" fmla="*/ 12 w 30"/>
                  <a:gd name="T11" fmla="*/ 12 h 42"/>
                  <a:gd name="T12" fmla="*/ 6 w 30"/>
                  <a:gd name="T13" fmla="*/ 6 h 42"/>
                  <a:gd name="T14" fmla="*/ 6 w 30"/>
                  <a:gd name="T15" fmla="*/ 6 h 42"/>
                  <a:gd name="T16" fmla="*/ 0 w 30"/>
                  <a:gd name="T17" fmla="*/ 6 h 42"/>
                  <a:gd name="T18" fmla="*/ 0 w 30"/>
                  <a:gd name="T19" fmla="*/ 6 h 42"/>
                  <a:gd name="T20" fmla="*/ 0 w 30"/>
                  <a:gd name="T21" fmla="*/ 18 h 42"/>
                  <a:gd name="T22" fmla="*/ 6 w 30"/>
                  <a:gd name="T23" fmla="*/ 36 h 42"/>
                  <a:gd name="T24" fmla="*/ 6 w 30"/>
                  <a:gd name="T25" fmla="*/ 42 h 42"/>
                  <a:gd name="T26" fmla="*/ 6 w 30"/>
                  <a:gd name="T27" fmla="*/ 42 h 42"/>
                  <a:gd name="T28" fmla="*/ 18 w 30"/>
                  <a:gd name="T29" fmla="*/ 36 h 42"/>
                  <a:gd name="T30" fmla="*/ 30 w 30"/>
                  <a:gd name="T31" fmla="*/ 12 h 42"/>
                  <a:gd name="T32" fmla="*/ 24 w 30"/>
                  <a:gd name="T33" fmla="*/ 6 h 42"/>
                  <a:gd name="T34" fmla="*/ 30 w 30"/>
                  <a:gd name="T35" fmla="*/ 0 h 42"/>
                  <a:gd name="T36" fmla="*/ 30 w 30"/>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2">
                    <a:moveTo>
                      <a:pt x="30" y="0"/>
                    </a:moveTo>
                    <a:lnTo>
                      <a:pt x="30" y="0"/>
                    </a:lnTo>
                    <a:lnTo>
                      <a:pt x="24" y="0"/>
                    </a:lnTo>
                    <a:lnTo>
                      <a:pt x="24" y="0"/>
                    </a:lnTo>
                    <a:lnTo>
                      <a:pt x="18" y="6"/>
                    </a:lnTo>
                    <a:lnTo>
                      <a:pt x="12" y="12"/>
                    </a:lnTo>
                    <a:lnTo>
                      <a:pt x="6" y="6"/>
                    </a:lnTo>
                    <a:lnTo>
                      <a:pt x="6" y="6"/>
                    </a:lnTo>
                    <a:lnTo>
                      <a:pt x="0" y="6"/>
                    </a:lnTo>
                    <a:lnTo>
                      <a:pt x="0" y="6"/>
                    </a:lnTo>
                    <a:lnTo>
                      <a:pt x="0" y="18"/>
                    </a:lnTo>
                    <a:lnTo>
                      <a:pt x="6" y="36"/>
                    </a:lnTo>
                    <a:lnTo>
                      <a:pt x="6" y="42"/>
                    </a:lnTo>
                    <a:lnTo>
                      <a:pt x="6" y="42"/>
                    </a:lnTo>
                    <a:lnTo>
                      <a:pt x="18" y="36"/>
                    </a:lnTo>
                    <a:lnTo>
                      <a:pt x="30" y="12"/>
                    </a:lnTo>
                    <a:lnTo>
                      <a:pt x="24" y="6"/>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8" name="Freeform 862"/>
              <p:cNvSpPr>
                <a:spLocks/>
              </p:cNvSpPr>
              <p:nvPr/>
            </p:nvSpPr>
            <p:spPr bwMode="auto">
              <a:xfrm>
                <a:off x="3102" y="2904"/>
                <a:ext cx="6" cy="0"/>
              </a:xfrm>
              <a:custGeom>
                <a:avLst/>
                <a:gdLst>
                  <a:gd name="T0" fmla="*/ 6 w 6"/>
                  <a:gd name="T1" fmla="*/ 6 w 6"/>
                  <a:gd name="T2" fmla="*/ 0 w 6"/>
                  <a:gd name="T3" fmla="*/ 6 w 6"/>
                  <a:gd name="T4" fmla="*/ 6 w 6"/>
                </a:gdLst>
                <a:ahLst/>
                <a:cxnLst>
                  <a:cxn ang="0">
                    <a:pos x="T0" y="0"/>
                  </a:cxn>
                  <a:cxn ang="0">
                    <a:pos x="T1" y="0"/>
                  </a:cxn>
                  <a:cxn ang="0">
                    <a:pos x="T2" y="0"/>
                  </a:cxn>
                  <a:cxn ang="0">
                    <a:pos x="T3" y="0"/>
                  </a:cxn>
                  <a:cxn ang="0">
                    <a:pos x="T4" y="0"/>
                  </a:cxn>
                </a:cxnLst>
                <a:rect l="0" t="0" r="r" b="b"/>
                <a:pathLst>
                  <a:path w="6">
                    <a:moveTo>
                      <a:pt x="6" y="0"/>
                    </a:moveTo>
                    <a:lnTo>
                      <a:pt x="6" y="0"/>
                    </a:ln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9" name="Freeform 863"/>
              <p:cNvSpPr>
                <a:spLocks/>
              </p:cNvSpPr>
              <p:nvPr/>
            </p:nvSpPr>
            <p:spPr bwMode="auto">
              <a:xfrm>
                <a:off x="3120" y="2898"/>
                <a:ext cx="6" cy="6"/>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0" name="Freeform 864"/>
              <p:cNvSpPr>
                <a:spLocks/>
              </p:cNvSpPr>
              <p:nvPr/>
            </p:nvSpPr>
            <p:spPr bwMode="auto">
              <a:xfrm>
                <a:off x="3126" y="2898"/>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1" name="Freeform 865"/>
              <p:cNvSpPr>
                <a:spLocks/>
              </p:cNvSpPr>
              <p:nvPr/>
            </p:nvSpPr>
            <p:spPr bwMode="auto">
              <a:xfrm>
                <a:off x="2724" y="2814"/>
                <a:ext cx="108" cy="114"/>
              </a:xfrm>
              <a:custGeom>
                <a:avLst/>
                <a:gdLst>
                  <a:gd name="T0" fmla="*/ 54 w 108"/>
                  <a:gd name="T1" fmla="*/ 108 h 114"/>
                  <a:gd name="T2" fmla="*/ 54 w 108"/>
                  <a:gd name="T3" fmla="*/ 102 h 114"/>
                  <a:gd name="T4" fmla="*/ 54 w 108"/>
                  <a:gd name="T5" fmla="*/ 90 h 114"/>
                  <a:gd name="T6" fmla="*/ 78 w 108"/>
                  <a:gd name="T7" fmla="*/ 78 h 114"/>
                  <a:gd name="T8" fmla="*/ 96 w 108"/>
                  <a:gd name="T9" fmla="*/ 90 h 114"/>
                  <a:gd name="T10" fmla="*/ 108 w 108"/>
                  <a:gd name="T11" fmla="*/ 24 h 114"/>
                  <a:gd name="T12" fmla="*/ 90 w 108"/>
                  <a:gd name="T13" fmla="*/ 12 h 114"/>
                  <a:gd name="T14" fmla="*/ 84 w 108"/>
                  <a:gd name="T15" fmla="*/ 24 h 114"/>
                  <a:gd name="T16" fmla="*/ 78 w 108"/>
                  <a:gd name="T17" fmla="*/ 0 h 114"/>
                  <a:gd name="T18" fmla="*/ 78 w 108"/>
                  <a:gd name="T19" fmla="*/ 0 h 114"/>
                  <a:gd name="T20" fmla="*/ 78 w 108"/>
                  <a:gd name="T21" fmla="*/ 6 h 114"/>
                  <a:gd name="T22" fmla="*/ 78 w 108"/>
                  <a:gd name="T23" fmla="*/ 0 h 114"/>
                  <a:gd name="T24" fmla="*/ 48 w 108"/>
                  <a:gd name="T25" fmla="*/ 0 h 114"/>
                  <a:gd name="T26" fmla="*/ 48 w 108"/>
                  <a:gd name="T27" fmla="*/ 12 h 114"/>
                  <a:gd name="T28" fmla="*/ 48 w 108"/>
                  <a:gd name="T29" fmla="*/ 24 h 114"/>
                  <a:gd name="T30" fmla="*/ 48 w 108"/>
                  <a:gd name="T31" fmla="*/ 24 h 114"/>
                  <a:gd name="T32" fmla="*/ 48 w 108"/>
                  <a:gd name="T33" fmla="*/ 24 h 114"/>
                  <a:gd name="T34" fmla="*/ 18 w 108"/>
                  <a:gd name="T35" fmla="*/ 24 h 114"/>
                  <a:gd name="T36" fmla="*/ 18 w 108"/>
                  <a:gd name="T37" fmla="*/ 24 h 114"/>
                  <a:gd name="T38" fmla="*/ 18 w 108"/>
                  <a:gd name="T39" fmla="*/ 24 h 114"/>
                  <a:gd name="T40" fmla="*/ 18 w 108"/>
                  <a:gd name="T41" fmla="*/ 24 h 114"/>
                  <a:gd name="T42" fmla="*/ 12 w 108"/>
                  <a:gd name="T43" fmla="*/ 36 h 114"/>
                  <a:gd name="T44" fmla="*/ 12 w 108"/>
                  <a:gd name="T45" fmla="*/ 36 h 114"/>
                  <a:gd name="T46" fmla="*/ 12 w 108"/>
                  <a:gd name="T47" fmla="*/ 48 h 114"/>
                  <a:gd name="T48" fmla="*/ 0 w 108"/>
                  <a:gd name="T49" fmla="*/ 60 h 114"/>
                  <a:gd name="T50" fmla="*/ 12 w 108"/>
                  <a:gd name="T51" fmla="*/ 78 h 114"/>
                  <a:gd name="T52" fmla="*/ 24 w 108"/>
                  <a:gd name="T53" fmla="*/ 96 h 114"/>
                  <a:gd name="T54" fmla="*/ 42 w 108"/>
                  <a:gd name="T55" fmla="*/ 108 h 114"/>
                  <a:gd name="T56" fmla="*/ 42 w 108"/>
                  <a:gd name="T57" fmla="*/ 114 h 114"/>
                  <a:gd name="T58" fmla="*/ 42 w 108"/>
                  <a:gd name="T59" fmla="*/ 114 h 114"/>
                  <a:gd name="T60" fmla="*/ 42 w 108"/>
                  <a:gd name="T61" fmla="*/ 114 h 114"/>
                  <a:gd name="T62" fmla="*/ 54 w 108"/>
                  <a:gd name="T63"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14">
                    <a:moveTo>
                      <a:pt x="54" y="108"/>
                    </a:moveTo>
                    <a:lnTo>
                      <a:pt x="54" y="102"/>
                    </a:lnTo>
                    <a:lnTo>
                      <a:pt x="54" y="90"/>
                    </a:lnTo>
                    <a:lnTo>
                      <a:pt x="78" y="78"/>
                    </a:lnTo>
                    <a:lnTo>
                      <a:pt x="96" y="90"/>
                    </a:lnTo>
                    <a:lnTo>
                      <a:pt x="108" y="24"/>
                    </a:lnTo>
                    <a:lnTo>
                      <a:pt x="90" y="12"/>
                    </a:lnTo>
                    <a:lnTo>
                      <a:pt x="84" y="24"/>
                    </a:lnTo>
                    <a:lnTo>
                      <a:pt x="78" y="0"/>
                    </a:lnTo>
                    <a:lnTo>
                      <a:pt x="78" y="0"/>
                    </a:lnTo>
                    <a:lnTo>
                      <a:pt x="78" y="6"/>
                    </a:lnTo>
                    <a:lnTo>
                      <a:pt x="78" y="0"/>
                    </a:lnTo>
                    <a:lnTo>
                      <a:pt x="48" y="0"/>
                    </a:lnTo>
                    <a:lnTo>
                      <a:pt x="48" y="12"/>
                    </a:lnTo>
                    <a:lnTo>
                      <a:pt x="48" y="24"/>
                    </a:lnTo>
                    <a:lnTo>
                      <a:pt x="48" y="24"/>
                    </a:lnTo>
                    <a:lnTo>
                      <a:pt x="48" y="24"/>
                    </a:lnTo>
                    <a:lnTo>
                      <a:pt x="18" y="24"/>
                    </a:lnTo>
                    <a:lnTo>
                      <a:pt x="18" y="24"/>
                    </a:lnTo>
                    <a:lnTo>
                      <a:pt x="18" y="24"/>
                    </a:lnTo>
                    <a:lnTo>
                      <a:pt x="18" y="24"/>
                    </a:lnTo>
                    <a:lnTo>
                      <a:pt x="12" y="36"/>
                    </a:lnTo>
                    <a:lnTo>
                      <a:pt x="12" y="36"/>
                    </a:lnTo>
                    <a:lnTo>
                      <a:pt x="12" y="48"/>
                    </a:lnTo>
                    <a:lnTo>
                      <a:pt x="0" y="60"/>
                    </a:lnTo>
                    <a:lnTo>
                      <a:pt x="12" y="78"/>
                    </a:lnTo>
                    <a:lnTo>
                      <a:pt x="24" y="96"/>
                    </a:lnTo>
                    <a:lnTo>
                      <a:pt x="42" y="108"/>
                    </a:lnTo>
                    <a:lnTo>
                      <a:pt x="42" y="114"/>
                    </a:lnTo>
                    <a:lnTo>
                      <a:pt x="42" y="114"/>
                    </a:lnTo>
                    <a:lnTo>
                      <a:pt x="42" y="114"/>
                    </a:lnTo>
                    <a:lnTo>
                      <a:pt x="54"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2" name="Rectangle 866"/>
              <p:cNvSpPr>
                <a:spLocks noChangeArrowheads="1"/>
              </p:cNvSpPr>
              <p:nvPr/>
            </p:nvSpPr>
            <p:spPr bwMode="auto">
              <a:xfrm>
                <a:off x="2772" y="2814"/>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3" name="Rectangle 867"/>
              <p:cNvSpPr>
                <a:spLocks noChangeArrowheads="1"/>
              </p:cNvSpPr>
              <p:nvPr/>
            </p:nvSpPr>
            <p:spPr bwMode="auto">
              <a:xfrm>
                <a:off x="2742" y="2838"/>
                <a:ext cx="30"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4" name="Freeform 868"/>
              <p:cNvSpPr>
                <a:spLocks/>
              </p:cNvSpPr>
              <p:nvPr/>
            </p:nvSpPr>
            <p:spPr bwMode="auto">
              <a:xfrm>
                <a:off x="2766" y="2784"/>
                <a:ext cx="144" cy="162"/>
              </a:xfrm>
              <a:custGeom>
                <a:avLst/>
                <a:gdLst>
                  <a:gd name="T0" fmla="*/ 42 w 144"/>
                  <a:gd name="T1" fmla="*/ 162 h 162"/>
                  <a:gd name="T2" fmla="*/ 60 w 144"/>
                  <a:gd name="T3" fmla="*/ 156 h 162"/>
                  <a:gd name="T4" fmla="*/ 72 w 144"/>
                  <a:gd name="T5" fmla="*/ 162 h 162"/>
                  <a:gd name="T6" fmla="*/ 84 w 144"/>
                  <a:gd name="T7" fmla="*/ 150 h 162"/>
                  <a:gd name="T8" fmla="*/ 96 w 144"/>
                  <a:gd name="T9" fmla="*/ 138 h 162"/>
                  <a:gd name="T10" fmla="*/ 108 w 144"/>
                  <a:gd name="T11" fmla="*/ 96 h 162"/>
                  <a:gd name="T12" fmla="*/ 126 w 144"/>
                  <a:gd name="T13" fmla="*/ 84 h 162"/>
                  <a:gd name="T14" fmla="*/ 144 w 144"/>
                  <a:gd name="T15" fmla="*/ 6 h 162"/>
                  <a:gd name="T16" fmla="*/ 132 w 144"/>
                  <a:gd name="T17" fmla="*/ 12 h 162"/>
                  <a:gd name="T18" fmla="*/ 132 w 144"/>
                  <a:gd name="T19" fmla="*/ 12 h 162"/>
                  <a:gd name="T20" fmla="*/ 132 w 144"/>
                  <a:gd name="T21" fmla="*/ 12 h 162"/>
                  <a:gd name="T22" fmla="*/ 114 w 144"/>
                  <a:gd name="T23" fmla="*/ 0 h 162"/>
                  <a:gd name="T24" fmla="*/ 108 w 144"/>
                  <a:gd name="T25" fmla="*/ 12 h 162"/>
                  <a:gd name="T26" fmla="*/ 96 w 144"/>
                  <a:gd name="T27" fmla="*/ 18 h 162"/>
                  <a:gd name="T28" fmla="*/ 96 w 144"/>
                  <a:gd name="T29" fmla="*/ 42 h 162"/>
                  <a:gd name="T30" fmla="*/ 54 w 144"/>
                  <a:gd name="T31" fmla="*/ 36 h 162"/>
                  <a:gd name="T32" fmla="*/ 36 w 144"/>
                  <a:gd name="T33" fmla="*/ 36 h 162"/>
                  <a:gd name="T34" fmla="*/ 36 w 144"/>
                  <a:gd name="T35" fmla="*/ 36 h 162"/>
                  <a:gd name="T36" fmla="*/ 36 w 144"/>
                  <a:gd name="T37" fmla="*/ 36 h 162"/>
                  <a:gd name="T38" fmla="*/ 36 w 144"/>
                  <a:gd name="T39" fmla="*/ 36 h 162"/>
                  <a:gd name="T40" fmla="*/ 36 w 144"/>
                  <a:gd name="T41" fmla="*/ 30 h 162"/>
                  <a:gd name="T42" fmla="*/ 36 w 144"/>
                  <a:gd name="T43" fmla="*/ 30 h 162"/>
                  <a:gd name="T44" fmla="*/ 42 w 144"/>
                  <a:gd name="T45" fmla="*/ 54 h 162"/>
                  <a:gd name="T46" fmla="*/ 48 w 144"/>
                  <a:gd name="T47" fmla="*/ 42 h 162"/>
                  <a:gd name="T48" fmla="*/ 66 w 144"/>
                  <a:gd name="T49" fmla="*/ 54 h 162"/>
                  <a:gd name="T50" fmla="*/ 54 w 144"/>
                  <a:gd name="T51" fmla="*/ 120 h 162"/>
                  <a:gd name="T52" fmla="*/ 36 w 144"/>
                  <a:gd name="T53" fmla="*/ 108 h 162"/>
                  <a:gd name="T54" fmla="*/ 12 w 144"/>
                  <a:gd name="T55" fmla="*/ 120 h 162"/>
                  <a:gd name="T56" fmla="*/ 12 w 144"/>
                  <a:gd name="T57" fmla="*/ 132 h 162"/>
                  <a:gd name="T58" fmla="*/ 12 w 144"/>
                  <a:gd name="T59" fmla="*/ 138 h 162"/>
                  <a:gd name="T60" fmla="*/ 12 w 144"/>
                  <a:gd name="T61" fmla="*/ 138 h 162"/>
                  <a:gd name="T62" fmla="*/ 12 w 144"/>
                  <a:gd name="T63" fmla="*/ 138 h 162"/>
                  <a:gd name="T64" fmla="*/ 0 w 144"/>
                  <a:gd name="T65" fmla="*/ 144 h 162"/>
                  <a:gd name="T66" fmla="*/ 0 w 144"/>
                  <a:gd name="T67" fmla="*/ 144 h 162"/>
                  <a:gd name="T68" fmla="*/ 18 w 144"/>
                  <a:gd name="T69" fmla="*/ 156 h 162"/>
                  <a:gd name="T70" fmla="*/ 18 w 144"/>
                  <a:gd name="T71" fmla="*/ 162 h 162"/>
                  <a:gd name="T72" fmla="*/ 36 w 144"/>
                  <a:gd name="T73" fmla="*/ 150 h 162"/>
                  <a:gd name="T74" fmla="*/ 42 w 144"/>
                  <a:gd name="T7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62">
                    <a:moveTo>
                      <a:pt x="42" y="162"/>
                    </a:moveTo>
                    <a:lnTo>
                      <a:pt x="60" y="156"/>
                    </a:lnTo>
                    <a:lnTo>
                      <a:pt x="72" y="162"/>
                    </a:lnTo>
                    <a:lnTo>
                      <a:pt x="84" y="150"/>
                    </a:lnTo>
                    <a:lnTo>
                      <a:pt x="96" y="138"/>
                    </a:lnTo>
                    <a:lnTo>
                      <a:pt x="108" y="96"/>
                    </a:lnTo>
                    <a:lnTo>
                      <a:pt x="126" y="84"/>
                    </a:lnTo>
                    <a:lnTo>
                      <a:pt x="144" y="6"/>
                    </a:lnTo>
                    <a:lnTo>
                      <a:pt x="132" y="12"/>
                    </a:lnTo>
                    <a:lnTo>
                      <a:pt x="132" y="12"/>
                    </a:lnTo>
                    <a:lnTo>
                      <a:pt x="132" y="12"/>
                    </a:lnTo>
                    <a:lnTo>
                      <a:pt x="114" y="0"/>
                    </a:lnTo>
                    <a:lnTo>
                      <a:pt x="108" y="12"/>
                    </a:lnTo>
                    <a:lnTo>
                      <a:pt x="96" y="18"/>
                    </a:lnTo>
                    <a:lnTo>
                      <a:pt x="96" y="42"/>
                    </a:lnTo>
                    <a:lnTo>
                      <a:pt x="54" y="36"/>
                    </a:lnTo>
                    <a:lnTo>
                      <a:pt x="36" y="36"/>
                    </a:lnTo>
                    <a:lnTo>
                      <a:pt x="36" y="36"/>
                    </a:lnTo>
                    <a:lnTo>
                      <a:pt x="36" y="36"/>
                    </a:lnTo>
                    <a:lnTo>
                      <a:pt x="36" y="36"/>
                    </a:lnTo>
                    <a:lnTo>
                      <a:pt x="36" y="30"/>
                    </a:lnTo>
                    <a:lnTo>
                      <a:pt x="36" y="30"/>
                    </a:lnTo>
                    <a:lnTo>
                      <a:pt x="42" y="54"/>
                    </a:lnTo>
                    <a:lnTo>
                      <a:pt x="48" y="42"/>
                    </a:lnTo>
                    <a:lnTo>
                      <a:pt x="66" y="54"/>
                    </a:lnTo>
                    <a:lnTo>
                      <a:pt x="54" y="120"/>
                    </a:lnTo>
                    <a:lnTo>
                      <a:pt x="36" y="108"/>
                    </a:lnTo>
                    <a:lnTo>
                      <a:pt x="12" y="120"/>
                    </a:lnTo>
                    <a:lnTo>
                      <a:pt x="12" y="132"/>
                    </a:lnTo>
                    <a:lnTo>
                      <a:pt x="12" y="138"/>
                    </a:lnTo>
                    <a:lnTo>
                      <a:pt x="12" y="138"/>
                    </a:lnTo>
                    <a:lnTo>
                      <a:pt x="12" y="138"/>
                    </a:lnTo>
                    <a:lnTo>
                      <a:pt x="0" y="144"/>
                    </a:lnTo>
                    <a:lnTo>
                      <a:pt x="0" y="144"/>
                    </a:lnTo>
                    <a:lnTo>
                      <a:pt x="18" y="156"/>
                    </a:lnTo>
                    <a:lnTo>
                      <a:pt x="18" y="162"/>
                    </a:lnTo>
                    <a:lnTo>
                      <a:pt x="36" y="150"/>
                    </a:lnTo>
                    <a:lnTo>
                      <a:pt x="42"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5" name="Freeform 869"/>
              <p:cNvSpPr>
                <a:spLocks/>
              </p:cNvSpPr>
              <p:nvPr/>
            </p:nvSpPr>
            <p:spPr bwMode="auto">
              <a:xfrm>
                <a:off x="2874" y="2784"/>
                <a:ext cx="6" cy="12"/>
              </a:xfrm>
              <a:custGeom>
                <a:avLst/>
                <a:gdLst>
                  <a:gd name="T0" fmla="*/ 0 w 6"/>
                  <a:gd name="T1" fmla="*/ 12 h 12"/>
                  <a:gd name="T2" fmla="*/ 6 w 6"/>
                  <a:gd name="T3" fmla="*/ 0 h 12"/>
                  <a:gd name="T4" fmla="*/ 6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6" name="Freeform 870"/>
              <p:cNvSpPr>
                <a:spLocks/>
              </p:cNvSpPr>
              <p:nvPr/>
            </p:nvSpPr>
            <p:spPr bwMode="auto">
              <a:xfrm>
                <a:off x="2898" y="2790"/>
                <a:ext cx="12" cy="6"/>
              </a:xfrm>
              <a:custGeom>
                <a:avLst/>
                <a:gdLst>
                  <a:gd name="T0" fmla="*/ 0 w 12"/>
                  <a:gd name="T1" fmla="*/ 6 h 6"/>
                  <a:gd name="T2" fmla="*/ 0 w 12"/>
                  <a:gd name="T3" fmla="*/ 6 h 6"/>
                  <a:gd name="T4" fmla="*/ 12 w 12"/>
                  <a:gd name="T5" fmla="*/ 0 h 6"/>
                  <a:gd name="T6" fmla="*/ 12 w 12"/>
                  <a:gd name="T7" fmla="*/ 0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0" y="6"/>
                    </a:ln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7" name="Freeform 871"/>
              <p:cNvSpPr>
                <a:spLocks/>
              </p:cNvSpPr>
              <p:nvPr/>
            </p:nvSpPr>
            <p:spPr bwMode="auto">
              <a:xfrm>
                <a:off x="2802" y="2820"/>
                <a:ext cx="18" cy="0"/>
              </a:xfrm>
              <a:custGeom>
                <a:avLst/>
                <a:gdLst>
                  <a:gd name="T0" fmla="*/ 0 w 18"/>
                  <a:gd name="T1" fmla="*/ 18 w 18"/>
                  <a:gd name="T2" fmla="*/ 0 w 18"/>
                  <a:gd name="T3" fmla="*/ 0 w 18"/>
                </a:gdLst>
                <a:ahLst/>
                <a:cxnLst>
                  <a:cxn ang="0">
                    <a:pos x="T0" y="0"/>
                  </a:cxn>
                  <a:cxn ang="0">
                    <a:pos x="T1" y="0"/>
                  </a:cxn>
                  <a:cxn ang="0">
                    <a:pos x="T2" y="0"/>
                  </a:cxn>
                  <a:cxn ang="0">
                    <a:pos x="T3" y="0"/>
                  </a:cxn>
                </a:cxnLst>
                <a:rect l="0" t="0" r="r" b="b"/>
                <a:pathLst>
                  <a:path w="18">
                    <a:moveTo>
                      <a:pt x="0" y="0"/>
                    </a:move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8" name="Freeform 872"/>
              <p:cNvSpPr>
                <a:spLocks/>
              </p:cNvSpPr>
              <p:nvPr/>
            </p:nvSpPr>
            <p:spPr bwMode="auto">
              <a:xfrm>
                <a:off x="2778" y="2892"/>
                <a:ext cx="24" cy="24"/>
              </a:xfrm>
              <a:custGeom>
                <a:avLst/>
                <a:gdLst>
                  <a:gd name="T0" fmla="*/ 0 w 24"/>
                  <a:gd name="T1" fmla="*/ 24 h 24"/>
                  <a:gd name="T2" fmla="*/ 0 w 24"/>
                  <a:gd name="T3" fmla="*/ 12 h 24"/>
                  <a:gd name="T4" fmla="*/ 24 w 24"/>
                  <a:gd name="T5" fmla="*/ 0 h 24"/>
                  <a:gd name="T6" fmla="*/ 0 w 24"/>
                  <a:gd name="T7" fmla="*/ 12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lnTo>
                      <a:pt x="0" y="12"/>
                    </a:lnTo>
                    <a:lnTo>
                      <a:pt x="24" y="0"/>
                    </a:lnTo>
                    <a:lnTo>
                      <a:pt x="0" y="12"/>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9" name="Freeform 873"/>
              <p:cNvSpPr>
                <a:spLocks/>
              </p:cNvSpPr>
              <p:nvPr/>
            </p:nvSpPr>
            <p:spPr bwMode="auto">
              <a:xfrm>
                <a:off x="2766" y="2922"/>
                <a:ext cx="12" cy="6"/>
              </a:xfrm>
              <a:custGeom>
                <a:avLst/>
                <a:gdLst>
                  <a:gd name="T0" fmla="*/ 12 w 12"/>
                  <a:gd name="T1" fmla="*/ 0 h 6"/>
                  <a:gd name="T2" fmla="*/ 0 w 12"/>
                  <a:gd name="T3" fmla="*/ 6 h 6"/>
                  <a:gd name="T4" fmla="*/ 0 w 12"/>
                  <a:gd name="T5" fmla="*/ 6 h 6"/>
                  <a:gd name="T6" fmla="*/ 12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0" y="6"/>
                    </a:lnTo>
                    <a:lnTo>
                      <a:pt x="0" y="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0" name="Freeform 874"/>
              <p:cNvSpPr>
                <a:spLocks/>
              </p:cNvSpPr>
              <p:nvPr/>
            </p:nvSpPr>
            <p:spPr bwMode="auto">
              <a:xfrm>
                <a:off x="2802" y="2814"/>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1" name="Rectangle 875"/>
              <p:cNvSpPr>
                <a:spLocks noChangeArrowheads="1"/>
              </p:cNvSpPr>
              <p:nvPr/>
            </p:nvSpPr>
            <p:spPr bwMode="auto">
              <a:xfrm>
                <a:off x="3192" y="304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2" name="Freeform 876"/>
              <p:cNvSpPr>
                <a:spLocks/>
              </p:cNvSpPr>
              <p:nvPr/>
            </p:nvSpPr>
            <p:spPr bwMode="auto">
              <a:xfrm>
                <a:off x="3108" y="2874"/>
                <a:ext cx="204" cy="199"/>
              </a:xfrm>
              <a:custGeom>
                <a:avLst/>
                <a:gdLst>
                  <a:gd name="T0" fmla="*/ 150 w 204"/>
                  <a:gd name="T1" fmla="*/ 36 h 199"/>
                  <a:gd name="T2" fmla="*/ 84 w 204"/>
                  <a:gd name="T3" fmla="*/ 0 h 199"/>
                  <a:gd name="T4" fmla="*/ 72 w 204"/>
                  <a:gd name="T5" fmla="*/ 18 h 199"/>
                  <a:gd name="T6" fmla="*/ 78 w 204"/>
                  <a:gd name="T7" fmla="*/ 24 h 199"/>
                  <a:gd name="T8" fmla="*/ 60 w 204"/>
                  <a:gd name="T9" fmla="*/ 36 h 199"/>
                  <a:gd name="T10" fmla="*/ 60 w 204"/>
                  <a:gd name="T11" fmla="*/ 30 h 199"/>
                  <a:gd name="T12" fmla="*/ 48 w 204"/>
                  <a:gd name="T13" fmla="*/ 24 h 199"/>
                  <a:gd name="T14" fmla="*/ 42 w 204"/>
                  <a:gd name="T15" fmla="*/ 36 h 199"/>
                  <a:gd name="T16" fmla="*/ 36 w 204"/>
                  <a:gd name="T17" fmla="*/ 18 h 199"/>
                  <a:gd name="T18" fmla="*/ 42 w 204"/>
                  <a:gd name="T19" fmla="*/ 0 h 199"/>
                  <a:gd name="T20" fmla="*/ 18 w 204"/>
                  <a:gd name="T21" fmla="*/ 6 h 199"/>
                  <a:gd name="T22" fmla="*/ 24 w 204"/>
                  <a:gd name="T23" fmla="*/ 12 h 199"/>
                  <a:gd name="T24" fmla="*/ 24 w 204"/>
                  <a:gd name="T25" fmla="*/ 24 h 199"/>
                  <a:gd name="T26" fmla="*/ 24 w 204"/>
                  <a:gd name="T27" fmla="*/ 24 h 199"/>
                  <a:gd name="T28" fmla="*/ 18 w 204"/>
                  <a:gd name="T29" fmla="*/ 30 h 199"/>
                  <a:gd name="T30" fmla="*/ 24 w 204"/>
                  <a:gd name="T31" fmla="*/ 36 h 199"/>
                  <a:gd name="T32" fmla="*/ 24 w 204"/>
                  <a:gd name="T33" fmla="*/ 36 h 199"/>
                  <a:gd name="T34" fmla="*/ 24 w 204"/>
                  <a:gd name="T35" fmla="*/ 36 h 199"/>
                  <a:gd name="T36" fmla="*/ 12 w 204"/>
                  <a:gd name="T37" fmla="*/ 60 h 199"/>
                  <a:gd name="T38" fmla="*/ 0 w 204"/>
                  <a:gd name="T39" fmla="*/ 66 h 199"/>
                  <a:gd name="T40" fmla="*/ 6 w 204"/>
                  <a:gd name="T41" fmla="*/ 90 h 199"/>
                  <a:gd name="T42" fmla="*/ 0 w 204"/>
                  <a:gd name="T43" fmla="*/ 96 h 199"/>
                  <a:gd name="T44" fmla="*/ 18 w 204"/>
                  <a:gd name="T45" fmla="*/ 114 h 199"/>
                  <a:gd name="T46" fmla="*/ 18 w 204"/>
                  <a:gd name="T47" fmla="*/ 120 h 199"/>
                  <a:gd name="T48" fmla="*/ 24 w 204"/>
                  <a:gd name="T49" fmla="*/ 138 h 199"/>
                  <a:gd name="T50" fmla="*/ 24 w 204"/>
                  <a:gd name="T51" fmla="*/ 138 h 199"/>
                  <a:gd name="T52" fmla="*/ 24 w 204"/>
                  <a:gd name="T53" fmla="*/ 138 h 199"/>
                  <a:gd name="T54" fmla="*/ 60 w 204"/>
                  <a:gd name="T55" fmla="*/ 163 h 199"/>
                  <a:gd name="T56" fmla="*/ 60 w 204"/>
                  <a:gd name="T57" fmla="*/ 163 h 199"/>
                  <a:gd name="T58" fmla="*/ 60 w 204"/>
                  <a:gd name="T59" fmla="*/ 163 h 199"/>
                  <a:gd name="T60" fmla="*/ 78 w 204"/>
                  <a:gd name="T61" fmla="*/ 163 h 199"/>
                  <a:gd name="T62" fmla="*/ 78 w 204"/>
                  <a:gd name="T63" fmla="*/ 163 h 199"/>
                  <a:gd name="T64" fmla="*/ 90 w 204"/>
                  <a:gd name="T65" fmla="*/ 169 h 199"/>
                  <a:gd name="T66" fmla="*/ 90 w 204"/>
                  <a:gd name="T67" fmla="*/ 187 h 199"/>
                  <a:gd name="T68" fmla="*/ 102 w 204"/>
                  <a:gd name="T69" fmla="*/ 199 h 199"/>
                  <a:gd name="T70" fmla="*/ 96 w 204"/>
                  <a:gd name="T71" fmla="*/ 199 h 199"/>
                  <a:gd name="T72" fmla="*/ 168 w 204"/>
                  <a:gd name="T73" fmla="*/ 199 h 199"/>
                  <a:gd name="T74" fmla="*/ 204 w 204"/>
                  <a:gd name="T75" fmla="*/ 181 h 199"/>
                  <a:gd name="T76" fmla="*/ 192 w 204"/>
                  <a:gd name="T77" fmla="*/ 169 h 199"/>
                  <a:gd name="T78" fmla="*/ 180 w 204"/>
                  <a:gd name="T79" fmla="*/ 138 h 199"/>
                  <a:gd name="T80" fmla="*/ 180 w 204"/>
                  <a:gd name="T81" fmla="*/ 132 h 199"/>
                  <a:gd name="T82" fmla="*/ 180 w 204"/>
                  <a:gd name="T83" fmla="*/ 114 h 199"/>
                  <a:gd name="T84" fmla="*/ 168 w 204"/>
                  <a:gd name="T85" fmla="*/ 102 h 199"/>
                  <a:gd name="T86" fmla="*/ 180 w 204"/>
                  <a:gd name="T87" fmla="*/ 78 h 199"/>
                  <a:gd name="T88" fmla="*/ 180 w 204"/>
                  <a:gd name="T89" fmla="*/ 66 h 199"/>
                  <a:gd name="T90" fmla="*/ 180 w 204"/>
                  <a:gd name="T91" fmla="*/ 66 h 199"/>
                  <a:gd name="T92" fmla="*/ 150 w 204"/>
                  <a:gd name="T93" fmla="*/ 54 h 199"/>
                  <a:gd name="T94" fmla="*/ 150 w 204"/>
                  <a:gd name="T95" fmla="*/ 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99">
                    <a:moveTo>
                      <a:pt x="150" y="36"/>
                    </a:moveTo>
                    <a:lnTo>
                      <a:pt x="84" y="0"/>
                    </a:lnTo>
                    <a:lnTo>
                      <a:pt x="72" y="18"/>
                    </a:lnTo>
                    <a:lnTo>
                      <a:pt x="78" y="24"/>
                    </a:lnTo>
                    <a:lnTo>
                      <a:pt x="60" y="36"/>
                    </a:lnTo>
                    <a:lnTo>
                      <a:pt x="60" y="30"/>
                    </a:lnTo>
                    <a:lnTo>
                      <a:pt x="48" y="24"/>
                    </a:lnTo>
                    <a:lnTo>
                      <a:pt x="42" y="36"/>
                    </a:lnTo>
                    <a:lnTo>
                      <a:pt x="36" y="18"/>
                    </a:lnTo>
                    <a:lnTo>
                      <a:pt x="42" y="0"/>
                    </a:lnTo>
                    <a:lnTo>
                      <a:pt x="18" y="6"/>
                    </a:lnTo>
                    <a:lnTo>
                      <a:pt x="24" y="12"/>
                    </a:lnTo>
                    <a:lnTo>
                      <a:pt x="24" y="24"/>
                    </a:lnTo>
                    <a:lnTo>
                      <a:pt x="24" y="24"/>
                    </a:lnTo>
                    <a:lnTo>
                      <a:pt x="18" y="30"/>
                    </a:lnTo>
                    <a:lnTo>
                      <a:pt x="24" y="36"/>
                    </a:lnTo>
                    <a:lnTo>
                      <a:pt x="24" y="36"/>
                    </a:lnTo>
                    <a:lnTo>
                      <a:pt x="24" y="36"/>
                    </a:lnTo>
                    <a:lnTo>
                      <a:pt x="12" y="60"/>
                    </a:lnTo>
                    <a:lnTo>
                      <a:pt x="0" y="66"/>
                    </a:lnTo>
                    <a:lnTo>
                      <a:pt x="6" y="90"/>
                    </a:lnTo>
                    <a:lnTo>
                      <a:pt x="0" y="96"/>
                    </a:lnTo>
                    <a:lnTo>
                      <a:pt x="18" y="114"/>
                    </a:lnTo>
                    <a:lnTo>
                      <a:pt x="18" y="120"/>
                    </a:lnTo>
                    <a:lnTo>
                      <a:pt x="24" y="138"/>
                    </a:lnTo>
                    <a:lnTo>
                      <a:pt x="24" y="138"/>
                    </a:lnTo>
                    <a:lnTo>
                      <a:pt x="24" y="138"/>
                    </a:lnTo>
                    <a:lnTo>
                      <a:pt x="60" y="163"/>
                    </a:lnTo>
                    <a:lnTo>
                      <a:pt x="60" y="163"/>
                    </a:lnTo>
                    <a:lnTo>
                      <a:pt x="60" y="163"/>
                    </a:lnTo>
                    <a:lnTo>
                      <a:pt x="78" y="163"/>
                    </a:lnTo>
                    <a:lnTo>
                      <a:pt x="78" y="163"/>
                    </a:lnTo>
                    <a:lnTo>
                      <a:pt x="90" y="169"/>
                    </a:lnTo>
                    <a:lnTo>
                      <a:pt x="90" y="187"/>
                    </a:lnTo>
                    <a:lnTo>
                      <a:pt x="102" y="199"/>
                    </a:lnTo>
                    <a:lnTo>
                      <a:pt x="96" y="199"/>
                    </a:lnTo>
                    <a:lnTo>
                      <a:pt x="168" y="199"/>
                    </a:lnTo>
                    <a:lnTo>
                      <a:pt x="204" y="181"/>
                    </a:lnTo>
                    <a:lnTo>
                      <a:pt x="192" y="169"/>
                    </a:lnTo>
                    <a:lnTo>
                      <a:pt x="180" y="138"/>
                    </a:lnTo>
                    <a:lnTo>
                      <a:pt x="180" y="132"/>
                    </a:lnTo>
                    <a:lnTo>
                      <a:pt x="180" y="114"/>
                    </a:lnTo>
                    <a:lnTo>
                      <a:pt x="168" y="102"/>
                    </a:lnTo>
                    <a:lnTo>
                      <a:pt x="180" y="78"/>
                    </a:lnTo>
                    <a:lnTo>
                      <a:pt x="180" y="66"/>
                    </a:lnTo>
                    <a:lnTo>
                      <a:pt x="180" y="66"/>
                    </a:lnTo>
                    <a:lnTo>
                      <a:pt x="150" y="54"/>
                    </a:lnTo>
                    <a:lnTo>
                      <a:pt x="15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3" name="Freeform 877"/>
              <p:cNvSpPr>
                <a:spLocks/>
              </p:cNvSpPr>
              <p:nvPr/>
            </p:nvSpPr>
            <p:spPr bwMode="auto">
              <a:xfrm>
                <a:off x="3132" y="2886"/>
                <a:ext cx="0" cy="12"/>
              </a:xfrm>
              <a:custGeom>
                <a:avLst/>
                <a:gdLst>
                  <a:gd name="T0" fmla="*/ 12 h 12"/>
                  <a:gd name="T1" fmla="*/ 12 h 12"/>
                  <a:gd name="T2" fmla="*/ 0 h 12"/>
                  <a:gd name="T3" fmla="*/ 12 h 12"/>
                  <a:gd name="T4" fmla="*/ 12 h 12"/>
                </a:gdLst>
                <a:ahLst/>
                <a:cxnLst>
                  <a:cxn ang="0">
                    <a:pos x="0" y="T0"/>
                  </a:cxn>
                  <a:cxn ang="0">
                    <a:pos x="0" y="T1"/>
                  </a:cxn>
                  <a:cxn ang="0">
                    <a:pos x="0" y="T2"/>
                  </a:cxn>
                  <a:cxn ang="0">
                    <a:pos x="0" y="T3"/>
                  </a:cxn>
                  <a:cxn ang="0">
                    <a:pos x="0" y="T4"/>
                  </a:cxn>
                </a:cxnLst>
                <a:rect l="0" t="0" r="r" b="b"/>
                <a:pathLst>
                  <a:path h="12">
                    <a:moveTo>
                      <a:pt x="0" y="12"/>
                    </a:moveTo>
                    <a:lnTo>
                      <a:pt x="0" y="12"/>
                    </a:ln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4" name="Freeform 878"/>
              <p:cNvSpPr>
                <a:spLocks/>
              </p:cNvSpPr>
              <p:nvPr/>
            </p:nvSpPr>
            <p:spPr bwMode="auto">
              <a:xfrm>
                <a:off x="3126" y="2904"/>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5" name="Freeform 879"/>
              <p:cNvSpPr>
                <a:spLocks/>
              </p:cNvSpPr>
              <p:nvPr/>
            </p:nvSpPr>
            <p:spPr bwMode="auto">
              <a:xfrm>
                <a:off x="3168" y="3037"/>
                <a:ext cx="54" cy="138"/>
              </a:xfrm>
              <a:custGeom>
                <a:avLst/>
                <a:gdLst>
                  <a:gd name="T0" fmla="*/ 12 w 54"/>
                  <a:gd name="T1" fmla="*/ 18 h 138"/>
                  <a:gd name="T2" fmla="*/ 6 w 54"/>
                  <a:gd name="T3" fmla="*/ 48 h 138"/>
                  <a:gd name="T4" fmla="*/ 0 w 54"/>
                  <a:gd name="T5" fmla="*/ 72 h 138"/>
                  <a:gd name="T6" fmla="*/ 0 w 54"/>
                  <a:gd name="T7" fmla="*/ 84 h 138"/>
                  <a:gd name="T8" fmla="*/ 6 w 54"/>
                  <a:gd name="T9" fmla="*/ 78 h 138"/>
                  <a:gd name="T10" fmla="*/ 12 w 54"/>
                  <a:gd name="T11" fmla="*/ 90 h 138"/>
                  <a:gd name="T12" fmla="*/ 12 w 54"/>
                  <a:gd name="T13" fmla="*/ 96 h 138"/>
                  <a:gd name="T14" fmla="*/ 30 w 54"/>
                  <a:gd name="T15" fmla="*/ 90 h 138"/>
                  <a:gd name="T16" fmla="*/ 30 w 54"/>
                  <a:gd name="T17" fmla="*/ 102 h 138"/>
                  <a:gd name="T18" fmla="*/ 24 w 54"/>
                  <a:gd name="T19" fmla="*/ 120 h 138"/>
                  <a:gd name="T20" fmla="*/ 36 w 54"/>
                  <a:gd name="T21" fmla="*/ 132 h 138"/>
                  <a:gd name="T22" fmla="*/ 48 w 54"/>
                  <a:gd name="T23" fmla="*/ 138 h 138"/>
                  <a:gd name="T24" fmla="*/ 54 w 54"/>
                  <a:gd name="T25" fmla="*/ 120 h 138"/>
                  <a:gd name="T26" fmla="*/ 54 w 54"/>
                  <a:gd name="T27" fmla="*/ 96 h 138"/>
                  <a:gd name="T28" fmla="*/ 36 w 54"/>
                  <a:gd name="T29" fmla="*/ 72 h 138"/>
                  <a:gd name="T30" fmla="*/ 36 w 54"/>
                  <a:gd name="T31" fmla="*/ 78 h 138"/>
                  <a:gd name="T32" fmla="*/ 42 w 54"/>
                  <a:gd name="T33" fmla="*/ 84 h 138"/>
                  <a:gd name="T34" fmla="*/ 42 w 54"/>
                  <a:gd name="T35" fmla="*/ 90 h 138"/>
                  <a:gd name="T36" fmla="*/ 36 w 54"/>
                  <a:gd name="T37" fmla="*/ 84 h 138"/>
                  <a:gd name="T38" fmla="*/ 30 w 54"/>
                  <a:gd name="T39" fmla="*/ 90 h 138"/>
                  <a:gd name="T40" fmla="*/ 24 w 54"/>
                  <a:gd name="T41" fmla="*/ 54 h 138"/>
                  <a:gd name="T42" fmla="*/ 18 w 54"/>
                  <a:gd name="T43" fmla="*/ 48 h 138"/>
                  <a:gd name="T44" fmla="*/ 24 w 54"/>
                  <a:gd name="T45" fmla="*/ 36 h 138"/>
                  <a:gd name="T46" fmla="*/ 24 w 54"/>
                  <a:gd name="T47" fmla="*/ 12 h 138"/>
                  <a:gd name="T48" fmla="*/ 24 w 54"/>
                  <a:gd name="T49" fmla="*/ 12 h 138"/>
                  <a:gd name="T50" fmla="*/ 24 w 54"/>
                  <a:gd name="T51" fmla="*/ 12 h 138"/>
                  <a:gd name="T52" fmla="*/ 24 w 54"/>
                  <a:gd name="T53" fmla="*/ 12 h 138"/>
                  <a:gd name="T54" fmla="*/ 18 w 54"/>
                  <a:gd name="T55" fmla="*/ 6 h 138"/>
                  <a:gd name="T56" fmla="*/ 18 w 54"/>
                  <a:gd name="T57" fmla="*/ 0 h 138"/>
                  <a:gd name="T58" fmla="*/ 18 w 54"/>
                  <a:gd name="T59" fmla="*/ 0 h 138"/>
                  <a:gd name="T60" fmla="*/ 18 w 54"/>
                  <a:gd name="T61" fmla="*/ 0 h 138"/>
                  <a:gd name="T62" fmla="*/ 0 w 54"/>
                  <a:gd name="T63" fmla="*/ 0 h 138"/>
                  <a:gd name="T64" fmla="*/ 6 w 54"/>
                  <a:gd name="T65" fmla="*/ 0 h 138"/>
                  <a:gd name="T66" fmla="*/ 12 w 54"/>
                  <a:gd name="T67"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138">
                    <a:moveTo>
                      <a:pt x="12" y="18"/>
                    </a:moveTo>
                    <a:lnTo>
                      <a:pt x="6" y="48"/>
                    </a:lnTo>
                    <a:lnTo>
                      <a:pt x="0" y="72"/>
                    </a:lnTo>
                    <a:lnTo>
                      <a:pt x="0" y="84"/>
                    </a:lnTo>
                    <a:lnTo>
                      <a:pt x="6" y="78"/>
                    </a:lnTo>
                    <a:lnTo>
                      <a:pt x="12" y="90"/>
                    </a:lnTo>
                    <a:lnTo>
                      <a:pt x="12" y="96"/>
                    </a:lnTo>
                    <a:lnTo>
                      <a:pt x="30" y="90"/>
                    </a:lnTo>
                    <a:lnTo>
                      <a:pt x="30" y="102"/>
                    </a:lnTo>
                    <a:lnTo>
                      <a:pt x="24" y="120"/>
                    </a:lnTo>
                    <a:lnTo>
                      <a:pt x="36" y="132"/>
                    </a:lnTo>
                    <a:lnTo>
                      <a:pt x="48" y="138"/>
                    </a:lnTo>
                    <a:lnTo>
                      <a:pt x="54" y="120"/>
                    </a:lnTo>
                    <a:lnTo>
                      <a:pt x="54" y="96"/>
                    </a:lnTo>
                    <a:lnTo>
                      <a:pt x="36" y="72"/>
                    </a:lnTo>
                    <a:lnTo>
                      <a:pt x="36" y="78"/>
                    </a:lnTo>
                    <a:lnTo>
                      <a:pt x="42" y="84"/>
                    </a:lnTo>
                    <a:lnTo>
                      <a:pt x="42" y="90"/>
                    </a:lnTo>
                    <a:lnTo>
                      <a:pt x="36" y="84"/>
                    </a:lnTo>
                    <a:lnTo>
                      <a:pt x="30" y="90"/>
                    </a:lnTo>
                    <a:lnTo>
                      <a:pt x="24" y="54"/>
                    </a:lnTo>
                    <a:lnTo>
                      <a:pt x="18" y="48"/>
                    </a:lnTo>
                    <a:lnTo>
                      <a:pt x="24" y="36"/>
                    </a:lnTo>
                    <a:lnTo>
                      <a:pt x="24" y="12"/>
                    </a:lnTo>
                    <a:lnTo>
                      <a:pt x="24" y="12"/>
                    </a:lnTo>
                    <a:lnTo>
                      <a:pt x="24" y="12"/>
                    </a:lnTo>
                    <a:lnTo>
                      <a:pt x="24" y="12"/>
                    </a:lnTo>
                    <a:lnTo>
                      <a:pt x="18" y="6"/>
                    </a:lnTo>
                    <a:lnTo>
                      <a:pt x="18" y="0"/>
                    </a:lnTo>
                    <a:lnTo>
                      <a:pt x="18" y="0"/>
                    </a:lnTo>
                    <a:lnTo>
                      <a:pt x="18" y="0"/>
                    </a:lnTo>
                    <a:lnTo>
                      <a:pt x="0" y="0"/>
                    </a:lnTo>
                    <a:lnTo>
                      <a:pt x="6" y="0"/>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6" name="Rectangle 880"/>
              <p:cNvSpPr>
                <a:spLocks noChangeArrowheads="1"/>
              </p:cNvSpPr>
              <p:nvPr/>
            </p:nvSpPr>
            <p:spPr bwMode="auto">
              <a:xfrm>
                <a:off x="3168" y="3037"/>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7" name="Rectangle 881"/>
              <p:cNvSpPr>
                <a:spLocks noChangeArrowheads="1"/>
              </p:cNvSpPr>
              <p:nvPr/>
            </p:nvSpPr>
            <p:spPr bwMode="auto">
              <a:xfrm>
                <a:off x="3192" y="304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8" name="Freeform 882"/>
              <p:cNvSpPr>
                <a:spLocks/>
              </p:cNvSpPr>
              <p:nvPr/>
            </p:nvSpPr>
            <p:spPr bwMode="auto">
              <a:xfrm>
                <a:off x="2784" y="2760"/>
                <a:ext cx="354" cy="349"/>
              </a:xfrm>
              <a:custGeom>
                <a:avLst/>
                <a:gdLst>
                  <a:gd name="T0" fmla="*/ 84 w 354"/>
                  <a:gd name="T1" fmla="*/ 204 h 349"/>
                  <a:gd name="T2" fmla="*/ 132 w 354"/>
                  <a:gd name="T3" fmla="*/ 246 h 349"/>
                  <a:gd name="T4" fmla="*/ 138 w 354"/>
                  <a:gd name="T5" fmla="*/ 228 h 349"/>
                  <a:gd name="T6" fmla="*/ 180 w 354"/>
                  <a:gd name="T7" fmla="*/ 234 h 349"/>
                  <a:gd name="T8" fmla="*/ 228 w 354"/>
                  <a:gd name="T9" fmla="*/ 301 h 349"/>
                  <a:gd name="T10" fmla="*/ 270 w 354"/>
                  <a:gd name="T11" fmla="*/ 319 h 349"/>
                  <a:gd name="T12" fmla="*/ 300 w 354"/>
                  <a:gd name="T13" fmla="*/ 325 h 349"/>
                  <a:gd name="T14" fmla="*/ 324 w 354"/>
                  <a:gd name="T15" fmla="*/ 325 h 349"/>
                  <a:gd name="T16" fmla="*/ 306 w 354"/>
                  <a:gd name="T17" fmla="*/ 319 h 349"/>
                  <a:gd name="T18" fmla="*/ 306 w 354"/>
                  <a:gd name="T19" fmla="*/ 295 h 349"/>
                  <a:gd name="T20" fmla="*/ 306 w 354"/>
                  <a:gd name="T21" fmla="*/ 270 h 349"/>
                  <a:gd name="T22" fmla="*/ 312 w 354"/>
                  <a:gd name="T23" fmla="*/ 264 h 349"/>
                  <a:gd name="T24" fmla="*/ 312 w 354"/>
                  <a:gd name="T25" fmla="*/ 258 h 349"/>
                  <a:gd name="T26" fmla="*/ 312 w 354"/>
                  <a:gd name="T27" fmla="*/ 258 h 349"/>
                  <a:gd name="T28" fmla="*/ 312 w 354"/>
                  <a:gd name="T29" fmla="*/ 258 h 349"/>
                  <a:gd name="T30" fmla="*/ 336 w 354"/>
                  <a:gd name="T31" fmla="*/ 234 h 349"/>
                  <a:gd name="T32" fmla="*/ 318 w 354"/>
                  <a:gd name="T33" fmla="*/ 210 h 349"/>
                  <a:gd name="T34" fmla="*/ 318 w 354"/>
                  <a:gd name="T35" fmla="*/ 192 h 349"/>
                  <a:gd name="T36" fmla="*/ 318 w 354"/>
                  <a:gd name="T37" fmla="*/ 180 h 349"/>
                  <a:gd name="T38" fmla="*/ 318 w 354"/>
                  <a:gd name="T39" fmla="*/ 156 h 349"/>
                  <a:gd name="T40" fmla="*/ 318 w 354"/>
                  <a:gd name="T41" fmla="*/ 144 h 349"/>
                  <a:gd name="T42" fmla="*/ 318 w 354"/>
                  <a:gd name="T43" fmla="*/ 138 h 349"/>
                  <a:gd name="T44" fmla="*/ 312 w 354"/>
                  <a:gd name="T45" fmla="*/ 132 h 349"/>
                  <a:gd name="T46" fmla="*/ 318 w 354"/>
                  <a:gd name="T47" fmla="*/ 132 h 349"/>
                  <a:gd name="T48" fmla="*/ 318 w 354"/>
                  <a:gd name="T49" fmla="*/ 108 h 349"/>
                  <a:gd name="T50" fmla="*/ 324 w 354"/>
                  <a:gd name="T51" fmla="*/ 90 h 349"/>
                  <a:gd name="T52" fmla="*/ 324 w 354"/>
                  <a:gd name="T53" fmla="*/ 90 h 349"/>
                  <a:gd name="T54" fmla="*/ 336 w 354"/>
                  <a:gd name="T55" fmla="*/ 78 h 349"/>
                  <a:gd name="T56" fmla="*/ 354 w 354"/>
                  <a:gd name="T57" fmla="*/ 54 h 349"/>
                  <a:gd name="T58" fmla="*/ 348 w 354"/>
                  <a:gd name="T59" fmla="*/ 30 h 349"/>
                  <a:gd name="T60" fmla="*/ 330 w 354"/>
                  <a:gd name="T61" fmla="*/ 12 h 349"/>
                  <a:gd name="T62" fmla="*/ 288 w 354"/>
                  <a:gd name="T63" fmla="*/ 0 h 349"/>
                  <a:gd name="T64" fmla="*/ 288 w 354"/>
                  <a:gd name="T65" fmla="*/ 0 h 349"/>
                  <a:gd name="T66" fmla="*/ 198 w 354"/>
                  <a:gd name="T67" fmla="*/ 18 h 349"/>
                  <a:gd name="T68" fmla="*/ 198 w 354"/>
                  <a:gd name="T69" fmla="*/ 18 h 349"/>
                  <a:gd name="T70" fmla="*/ 126 w 354"/>
                  <a:gd name="T71" fmla="*/ 30 h 349"/>
                  <a:gd name="T72" fmla="*/ 90 w 354"/>
                  <a:gd name="T73" fmla="*/ 120 h 349"/>
                  <a:gd name="T74" fmla="*/ 66 w 354"/>
                  <a:gd name="T75" fmla="*/ 174 h 349"/>
                  <a:gd name="T76" fmla="*/ 42 w 354"/>
                  <a:gd name="T77" fmla="*/ 180 h 349"/>
                  <a:gd name="T78" fmla="*/ 18 w 354"/>
                  <a:gd name="T79" fmla="*/ 174 h 349"/>
                  <a:gd name="T80" fmla="*/ 0 w 354"/>
                  <a:gd name="T81" fmla="*/ 192 h 349"/>
                  <a:gd name="T82" fmla="*/ 0 w 354"/>
                  <a:gd name="T83" fmla="*/ 204 h 349"/>
                  <a:gd name="T84" fmla="*/ 6 w 354"/>
                  <a:gd name="T85" fmla="*/ 216 h 349"/>
                  <a:gd name="T86" fmla="*/ 6 w 354"/>
                  <a:gd name="T87" fmla="*/ 21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4" h="349">
                    <a:moveTo>
                      <a:pt x="30" y="204"/>
                    </a:moveTo>
                    <a:lnTo>
                      <a:pt x="84" y="204"/>
                    </a:lnTo>
                    <a:lnTo>
                      <a:pt x="102" y="252"/>
                    </a:lnTo>
                    <a:lnTo>
                      <a:pt x="132" y="246"/>
                    </a:lnTo>
                    <a:lnTo>
                      <a:pt x="138" y="228"/>
                    </a:lnTo>
                    <a:lnTo>
                      <a:pt x="138" y="228"/>
                    </a:lnTo>
                    <a:lnTo>
                      <a:pt x="138" y="228"/>
                    </a:lnTo>
                    <a:lnTo>
                      <a:pt x="180" y="234"/>
                    </a:lnTo>
                    <a:lnTo>
                      <a:pt x="186" y="307"/>
                    </a:lnTo>
                    <a:lnTo>
                      <a:pt x="228" y="301"/>
                    </a:lnTo>
                    <a:lnTo>
                      <a:pt x="228" y="295"/>
                    </a:lnTo>
                    <a:lnTo>
                      <a:pt x="270" y="319"/>
                    </a:lnTo>
                    <a:lnTo>
                      <a:pt x="288" y="325"/>
                    </a:lnTo>
                    <a:lnTo>
                      <a:pt x="300" y="325"/>
                    </a:lnTo>
                    <a:lnTo>
                      <a:pt x="330" y="349"/>
                    </a:lnTo>
                    <a:lnTo>
                      <a:pt x="324" y="325"/>
                    </a:lnTo>
                    <a:lnTo>
                      <a:pt x="306" y="319"/>
                    </a:lnTo>
                    <a:lnTo>
                      <a:pt x="306" y="319"/>
                    </a:lnTo>
                    <a:lnTo>
                      <a:pt x="306" y="319"/>
                    </a:lnTo>
                    <a:lnTo>
                      <a:pt x="306" y="295"/>
                    </a:lnTo>
                    <a:lnTo>
                      <a:pt x="312" y="270"/>
                    </a:lnTo>
                    <a:lnTo>
                      <a:pt x="306" y="270"/>
                    </a:lnTo>
                    <a:lnTo>
                      <a:pt x="312" y="264"/>
                    </a:lnTo>
                    <a:lnTo>
                      <a:pt x="312" y="264"/>
                    </a:lnTo>
                    <a:lnTo>
                      <a:pt x="312" y="264"/>
                    </a:lnTo>
                    <a:lnTo>
                      <a:pt x="312" y="258"/>
                    </a:lnTo>
                    <a:lnTo>
                      <a:pt x="312" y="258"/>
                    </a:lnTo>
                    <a:lnTo>
                      <a:pt x="312" y="258"/>
                    </a:lnTo>
                    <a:lnTo>
                      <a:pt x="312" y="258"/>
                    </a:lnTo>
                    <a:lnTo>
                      <a:pt x="312" y="258"/>
                    </a:lnTo>
                    <a:lnTo>
                      <a:pt x="342" y="252"/>
                    </a:lnTo>
                    <a:lnTo>
                      <a:pt x="336" y="234"/>
                    </a:lnTo>
                    <a:lnTo>
                      <a:pt x="324" y="228"/>
                    </a:lnTo>
                    <a:lnTo>
                      <a:pt x="318" y="210"/>
                    </a:lnTo>
                    <a:lnTo>
                      <a:pt x="318" y="204"/>
                    </a:lnTo>
                    <a:lnTo>
                      <a:pt x="318" y="192"/>
                    </a:lnTo>
                    <a:lnTo>
                      <a:pt x="318" y="186"/>
                    </a:lnTo>
                    <a:lnTo>
                      <a:pt x="318" y="180"/>
                    </a:lnTo>
                    <a:lnTo>
                      <a:pt x="318" y="174"/>
                    </a:lnTo>
                    <a:lnTo>
                      <a:pt x="318" y="156"/>
                    </a:lnTo>
                    <a:lnTo>
                      <a:pt x="318" y="156"/>
                    </a:lnTo>
                    <a:lnTo>
                      <a:pt x="318" y="144"/>
                    </a:lnTo>
                    <a:lnTo>
                      <a:pt x="318" y="144"/>
                    </a:lnTo>
                    <a:lnTo>
                      <a:pt x="318" y="138"/>
                    </a:lnTo>
                    <a:lnTo>
                      <a:pt x="312" y="144"/>
                    </a:lnTo>
                    <a:lnTo>
                      <a:pt x="312" y="132"/>
                    </a:lnTo>
                    <a:lnTo>
                      <a:pt x="318" y="126"/>
                    </a:lnTo>
                    <a:lnTo>
                      <a:pt x="318" y="132"/>
                    </a:lnTo>
                    <a:lnTo>
                      <a:pt x="324" y="108"/>
                    </a:lnTo>
                    <a:lnTo>
                      <a:pt x="318" y="108"/>
                    </a:lnTo>
                    <a:lnTo>
                      <a:pt x="324" y="102"/>
                    </a:lnTo>
                    <a:lnTo>
                      <a:pt x="324" y="90"/>
                    </a:lnTo>
                    <a:lnTo>
                      <a:pt x="324" y="90"/>
                    </a:lnTo>
                    <a:lnTo>
                      <a:pt x="324" y="90"/>
                    </a:lnTo>
                    <a:lnTo>
                      <a:pt x="324" y="90"/>
                    </a:lnTo>
                    <a:lnTo>
                      <a:pt x="336" y="78"/>
                    </a:lnTo>
                    <a:lnTo>
                      <a:pt x="342" y="72"/>
                    </a:lnTo>
                    <a:lnTo>
                      <a:pt x="354" y="54"/>
                    </a:lnTo>
                    <a:lnTo>
                      <a:pt x="348" y="30"/>
                    </a:lnTo>
                    <a:lnTo>
                      <a:pt x="348" y="30"/>
                    </a:lnTo>
                    <a:lnTo>
                      <a:pt x="348" y="30"/>
                    </a:lnTo>
                    <a:lnTo>
                      <a:pt x="330" y="12"/>
                    </a:lnTo>
                    <a:lnTo>
                      <a:pt x="306" y="12"/>
                    </a:lnTo>
                    <a:lnTo>
                      <a:pt x="288" y="0"/>
                    </a:lnTo>
                    <a:lnTo>
                      <a:pt x="288" y="0"/>
                    </a:lnTo>
                    <a:lnTo>
                      <a:pt x="288" y="0"/>
                    </a:lnTo>
                    <a:lnTo>
                      <a:pt x="216" y="12"/>
                    </a:lnTo>
                    <a:lnTo>
                      <a:pt x="198" y="18"/>
                    </a:lnTo>
                    <a:lnTo>
                      <a:pt x="198" y="18"/>
                    </a:lnTo>
                    <a:lnTo>
                      <a:pt x="198" y="18"/>
                    </a:lnTo>
                    <a:lnTo>
                      <a:pt x="132" y="0"/>
                    </a:lnTo>
                    <a:lnTo>
                      <a:pt x="126" y="30"/>
                    </a:lnTo>
                    <a:lnTo>
                      <a:pt x="108" y="108"/>
                    </a:lnTo>
                    <a:lnTo>
                      <a:pt x="90" y="120"/>
                    </a:lnTo>
                    <a:lnTo>
                      <a:pt x="78" y="162"/>
                    </a:lnTo>
                    <a:lnTo>
                      <a:pt x="66" y="174"/>
                    </a:lnTo>
                    <a:lnTo>
                      <a:pt x="54" y="186"/>
                    </a:lnTo>
                    <a:lnTo>
                      <a:pt x="42" y="180"/>
                    </a:lnTo>
                    <a:lnTo>
                      <a:pt x="24" y="186"/>
                    </a:lnTo>
                    <a:lnTo>
                      <a:pt x="18" y="174"/>
                    </a:lnTo>
                    <a:lnTo>
                      <a:pt x="0" y="186"/>
                    </a:lnTo>
                    <a:lnTo>
                      <a:pt x="0" y="192"/>
                    </a:lnTo>
                    <a:lnTo>
                      <a:pt x="0" y="192"/>
                    </a:lnTo>
                    <a:lnTo>
                      <a:pt x="0" y="204"/>
                    </a:lnTo>
                    <a:lnTo>
                      <a:pt x="6" y="204"/>
                    </a:lnTo>
                    <a:lnTo>
                      <a:pt x="6" y="216"/>
                    </a:lnTo>
                    <a:lnTo>
                      <a:pt x="6" y="216"/>
                    </a:lnTo>
                    <a:lnTo>
                      <a:pt x="6" y="216"/>
                    </a:lnTo>
                    <a:lnTo>
                      <a:pt x="30" y="20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9" name="Rectangle 883"/>
              <p:cNvSpPr>
                <a:spLocks noChangeArrowheads="1"/>
              </p:cNvSpPr>
              <p:nvPr/>
            </p:nvSpPr>
            <p:spPr bwMode="auto">
              <a:xfrm>
                <a:off x="3072" y="276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0" name="Rectangle 884"/>
              <p:cNvSpPr>
                <a:spLocks noChangeArrowheads="1"/>
              </p:cNvSpPr>
              <p:nvPr/>
            </p:nvSpPr>
            <p:spPr bwMode="auto">
              <a:xfrm>
                <a:off x="3132" y="27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1" name="Freeform 885"/>
              <p:cNvSpPr>
                <a:spLocks/>
              </p:cNvSpPr>
              <p:nvPr/>
            </p:nvSpPr>
            <p:spPr bwMode="auto">
              <a:xfrm>
                <a:off x="2910" y="2760"/>
                <a:ext cx="6" cy="30"/>
              </a:xfrm>
              <a:custGeom>
                <a:avLst/>
                <a:gdLst>
                  <a:gd name="T0" fmla="*/ 0 w 6"/>
                  <a:gd name="T1" fmla="*/ 30 h 30"/>
                  <a:gd name="T2" fmla="*/ 6 w 6"/>
                  <a:gd name="T3" fmla="*/ 0 h 30"/>
                  <a:gd name="T4" fmla="*/ 0 w 6"/>
                  <a:gd name="T5" fmla="*/ 30 h 30"/>
                  <a:gd name="T6" fmla="*/ 0 w 6"/>
                  <a:gd name="T7" fmla="*/ 30 h 30"/>
                </a:gdLst>
                <a:ahLst/>
                <a:cxnLst>
                  <a:cxn ang="0">
                    <a:pos x="T0" y="T1"/>
                  </a:cxn>
                  <a:cxn ang="0">
                    <a:pos x="T2" y="T3"/>
                  </a:cxn>
                  <a:cxn ang="0">
                    <a:pos x="T4" y="T5"/>
                  </a:cxn>
                  <a:cxn ang="0">
                    <a:pos x="T6" y="T7"/>
                  </a:cxn>
                </a:cxnLst>
                <a:rect l="0" t="0" r="r" b="b"/>
                <a:pathLst>
                  <a:path w="6" h="30">
                    <a:moveTo>
                      <a:pt x="0" y="30"/>
                    </a:moveTo>
                    <a:lnTo>
                      <a:pt x="6"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2" name="Freeform 886"/>
              <p:cNvSpPr>
                <a:spLocks/>
              </p:cNvSpPr>
              <p:nvPr/>
            </p:nvSpPr>
            <p:spPr bwMode="auto">
              <a:xfrm>
                <a:off x="2982" y="2772"/>
                <a:ext cx="18" cy="6"/>
              </a:xfrm>
              <a:custGeom>
                <a:avLst/>
                <a:gdLst>
                  <a:gd name="T0" fmla="*/ 0 w 18"/>
                  <a:gd name="T1" fmla="*/ 6 h 6"/>
                  <a:gd name="T2" fmla="*/ 18 w 18"/>
                  <a:gd name="T3" fmla="*/ 0 h 6"/>
                  <a:gd name="T4" fmla="*/ 0 w 18"/>
                  <a:gd name="T5" fmla="*/ 6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3" name="Rectangle 887"/>
              <p:cNvSpPr>
                <a:spLocks noChangeArrowheads="1"/>
              </p:cNvSpPr>
              <p:nvPr/>
            </p:nvSpPr>
            <p:spPr bwMode="auto">
              <a:xfrm>
                <a:off x="3108" y="2850"/>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4" name="Freeform 888"/>
              <p:cNvSpPr>
                <a:spLocks/>
              </p:cNvSpPr>
              <p:nvPr/>
            </p:nvSpPr>
            <p:spPr bwMode="auto">
              <a:xfrm>
                <a:off x="3108" y="2838"/>
                <a:ext cx="12" cy="12"/>
              </a:xfrm>
              <a:custGeom>
                <a:avLst/>
                <a:gdLst>
                  <a:gd name="T0" fmla="*/ 0 w 12"/>
                  <a:gd name="T1" fmla="*/ 12 h 12"/>
                  <a:gd name="T2" fmla="*/ 0 w 12"/>
                  <a:gd name="T3" fmla="*/ 12 h 12"/>
                  <a:gd name="T4" fmla="*/ 12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0" y="12"/>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5" name="Freeform 889"/>
              <p:cNvSpPr>
                <a:spLocks/>
              </p:cNvSpPr>
              <p:nvPr/>
            </p:nvSpPr>
            <p:spPr bwMode="auto">
              <a:xfrm>
                <a:off x="3102" y="2898"/>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6" name="Freeform 890"/>
              <p:cNvSpPr>
                <a:spLocks/>
              </p:cNvSpPr>
              <p:nvPr/>
            </p:nvSpPr>
            <p:spPr bwMode="auto">
              <a:xfrm>
                <a:off x="2784" y="2934"/>
                <a:ext cx="24" cy="12"/>
              </a:xfrm>
              <a:custGeom>
                <a:avLst/>
                <a:gdLst>
                  <a:gd name="T0" fmla="*/ 24 w 24"/>
                  <a:gd name="T1" fmla="*/ 12 h 12"/>
                  <a:gd name="T2" fmla="*/ 18 w 24"/>
                  <a:gd name="T3" fmla="*/ 0 h 12"/>
                  <a:gd name="T4" fmla="*/ 0 w 24"/>
                  <a:gd name="T5" fmla="*/ 12 h 12"/>
                  <a:gd name="T6" fmla="*/ 18 w 24"/>
                  <a:gd name="T7" fmla="*/ 0 h 12"/>
                  <a:gd name="T8" fmla="*/ 24 w 24"/>
                  <a:gd name="T9" fmla="*/ 12 h 12"/>
                </a:gdLst>
                <a:ahLst/>
                <a:cxnLst>
                  <a:cxn ang="0">
                    <a:pos x="T0" y="T1"/>
                  </a:cxn>
                  <a:cxn ang="0">
                    <a:pos x="T2" y="T3"/>
                  </a:cxn>
                  <a:cxn ang="0">
                    <a:pos x="T4" y="T5"/>
                  </a:cxn>
                  <a:cxn ang="0">
                    <a:pos x="T6" y="T7"/>
                  </a:cxn>
                  <a:cxn ang="0">
                    <a:pos x="T8" y="T9"/>
                  </a:cxn>
                </a:cxnLst>
                <a:rect l="0" t="0" r="r" b="b"/>
                <a:pathLst>
                  <a:path w="24" h="12">
                    <a:moveTo>
                      <a:pt x="24" y="12"/>
                    </a:moveTo>
                    <a:lnTo>
                      <a:pt x="18" y="0"/>
                    </a:lnTo>
                    <a:lnTo>
                      <a:pt x="0" y="12"/>
                    </a:lnTo>
                    <a:lnTo>
                      <a:pt x="18" y="0"/>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7" name="Freeform 891"/>
              <p:cNvSpPr>
                <a:spLocks/>
              </p:cNvSpPr>
              <p:nvPr/>
            </p:nvSpPr>
            <p:spPr bwMode="auto">
              <a:xfrm>
                <a:off x="2850" y="2880"/>
                <a:ext cx="24" cy="54"/>
              </a:xfrm>
              <a:custGeom>
                <a:avLst/>
                <a:gdLst>
                  <a:gd name="T0" fmla="*/ 0 w 24"/>
                  <a:gd name="T1" fmla="*/ 54 h 54"/>
                  <a:gd name="T2" fmla="*/ 12 w 24"/>
                  <a:gd name="T3" fmla="*/ 42 h 54"/>
                  <a:gd name="T4" fmla="*/ 24 w 24"/>
                  <a:gd name="T5" fmla="*/ 0 h 54"/>
                  <a:gd name="T6" fmla="*/ 12 w 24"/>
                  <a:gd name="T7" fmla="*/ 42 h 54"/>
                  <a:gd name="T8" fmla="*/ 0 w 24"/>
                  <a:gd name="T9" fmla="*/ 54 h 54"/>
                </a:gdLst>
                <a:ahLst/>
                <a:cxnLst>
                  <a:cxn ang="0">
                    <a:pos x="T0" y="T1"/>
                  </a:cxn>
                  <a:cxn ang="0">
                    <a:pos x="T2" y="T3"/>
                  </a:cxn>
                  <a:cxn ang="0">
                    <a:pos x="T4" y="T5"/>
                  </a:cxn>
                  <a:cxn ang="0">
                    <a:pos x="T6" y="T7"/>
                  </a:cxn>
                  <a:cxn ang="0">
                    <a:pos x="T8" y="T9"/>
                  </a:cxn>
                </a:cxnLst>
                <a:rect l="0" t="0" r="r" b="b"/>
                <a:pathLst>
                  <a:path w="24" h="54">
                    <a:moveTo>
                      <a:pt x="0" y="54"/>
                    </a:moveTo>
                    <a:lnTo>
                      <a:pt x="12" y="42"/>
                    </a:lnTo>
                    <a:lnTo>
                      <a:pt x="24" y="0"/>
                    </a:lnTo>
                    <a:lnTo>
                      <a:pt x="12" y="42"/>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8" name="Freeform 892"/>
              <p:cNvSpPr>
                <a:spLocks/>
              </p:cNvSpPr>
              <p:nvPr/>
            </p:nvSpPr>
            <p:spPr bwMode="auto">
              <a:xfrm>
                <a:off x="2892" y="2790"/>
                <a:ext cx="18" cy="78"/>
              </a:xfrm>
              <a:custGeom>
                <a:avLst/>
                <a:gdLst>
                  <a:gd name="T0" fmla="*/ 0 w 18"/>
                  <a:gd name="T1" fmla="*/ 78 h 78"/>
                  <a:gd name="T2" fmla="*/ 18 w 18"/>
                  <a:gd name="T3" fmla="*/ 0 h 78"/>
                  <a:gd name="T4" fmla="*/ 18 w 18"/>
                  <a:gd name="T5" fmla="*/ 0 h 78"/>
                  <a:gd name="T6" fmla="*/ 0 w 18"/>
                  <a:gd name="T7" fmla="*/ 78 h 78"/>
                </a:gdLst>
                <a:ahLst/>
                <a:cxnLst>
                  <a:cxn ang="0">
                    <a:pos x="T0" y="T1"/>
                  </a:cxn>
                  <a:cxn ang="0">
                    <a:pos x="T2" y="T3"/>
                  </a:cxn>
                  <a:cxn ang="0">
                    <a:pos x="T4" y="T5"/>
                  </a:cxn>
                  <a:cxn ang="0">
                    <a:pos x="T6" y="T7"/>
                  </a:cxn>
                </a:cxnLst>
                <a:rect l="0" t="0" r="r" b="b"/>
                <a:pathLst>
                  <a:path w="18" h="78">
                    <a:moveTo>
                      <a:pt x="0" y="78"/>
                    </a:moveTo>
                    <a:lnTo>
                      <a:pt x="18" y="0"/>
                    </a:lnTo>
                    <a:lnTo>
                      <a:pt x="18" y="0"/>
                    </a:lnTo>
                    <a:lnTo>
                      <a:pt x="0"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9" name="Rectangle 893"/>
              <p:cNvSpPr>
                <a:spLocks noChangeArrowheads="1"/>
              </p:cNvSpPr>
              <p:nvPr/>
            </p:nvSpPr>
            <p:spPr bwMode="auto">
              <a:xfrm>
                <a:off x="2910" y="27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0" name="Freeform 894"/>
              <p:cNvSpPr>
                <a:spLocks/>
              </p:cNvSpPr>
              <p:nvPr/>
            </p:nvSpPr>
            <p:spPr bwMode="auto">
              <a:xfrm>
                <a:off x="3132" y="3349"/>
                <a:ext cx="24" cy="30"/>
              </a:xfrm>
              <a:custGeom>
                <a:avLst/>
                <a:gdLst>
                  <a:gd name="T0" fmla="*/ 18 w 24"/>
                  <a:gd name="T1" fmla="*/ 6 h 30"/>
                  <a:gd name="T2" fmla="*/ 18 w 24"/>
                  <a:gd name="T3" fmla="*/ 6 h 30"/>
                  <a:gd name="T4" fmla="*/ 18 w 24"/>
                  <a:gd name="T5" fmla="*/ 6 h 30"/>
                  <a:gd name="T6" fmla="*/ 18 w 24"/>
                  <a:gd name="T7" fmla="*/ 0 h 30"/>
                  <a:gd name="T8" fmla="*/ 6 w 24"/>
                  <a:gd name="T9" fmla="*/ 0 h 30"/>
                  <a:gd name="T10" fmla="*/ 6 w 24"/>
                  <a:gd name="T11" fmla="*/ 0 h 30"/>
                  <a:gd name="T12" fmla="*/ 0 w 24"/>
                  <a:gd name="T13" fmla="*/ 6 h 30"/>
                  <a:gd name="T14" fmla="*/ 0 w 24"/>
                  <a:gd name="T15" fmla="*/ 24 h 30"/>
                  <a:gd name="T16" fmla="*/ 12 w 24"/>
                  <a:gd name="T17" fmla="*/ 30 h 30"/>
                  <a:gd name="T18" fmla="*/ 18 w 24"/>
                  <a:gd name="T19" fmla="*/ 24 h 30"/>
                  <a:gd name="T20" fmla="*/ 24 w 24"/>
                  <a:gd name="T21" fmla="*/ 18 h 30"/>
                  <a:gd name="T22" fmla="*/ 24 w 24"/>
                  <a:gd name="T23" fmla="*/ 18 h 30"/>
                  <a:gd name="T24" fmla="*/ 18 w 24"/>
                  <a:gd name="T25" fmla="*/ 0 h 30"/>
                  <a:gd name="T26" fmla="*/ 18 w 24"/>
                  <a:gd name="T27" fmla="*/ 0 h 30"/>
                  <a:gd name="T28" fmla="*/ 18 w 24"/>
                  <a:gd name="T2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0">
                    <a:moveTo>
                      <a:pt x="18" y="6"/>
                    </a:moveTo>
                    <a:lnTo>
                      <a:pt x="18" y="6"/>
                    </a:lnTo>
                    <a:lnTo>
                      <a:pt x="18" y="6"/>
                    </a:lnTo>
                    <a:lnTo>
                      <a:pt x="18" y="0"/>
                    </a:lnTo>
                    <a:lnTo>
                      <a:pt x="6" y="0"/>
                    </a:lnTo>
                    <a:lnTo>
                      <a:pt x="6" y="0"/>
                    </a:lnTo>
                    <a:lnTo>
                      <a:pt x="0" y="6"/>
                    </a:lnTo>
                    <a:lnTo>
                      <a:pt x="0" y="24"/>
                    </a:lnTo>
                    <a:lnTo>
                      <a:pt x="12" y="30"/>
                    </a:lnTo>
                    <a:lnTo>
                      <a:pt x="18" y="24"/>
                    </a:lnTo>
                    <a:lnTo>
                      <a:pt x="24" y="18"/>
                    </a:lnTo>
                    <a:lnTo>
                      <a:pt x="24" y="18"/>
                    </a:lnTo>
                    <a:lnTo>
                      <a:pt x="18" y="0"/>
                    </a:lnTo>
                    <a:lnTo>
                      <a:pt x="18"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1" name="Freeform 895"/>
              <p:cNvSpPr>
                <a:spLocks/>
              </p:cNvSpPr>
              <p:nvPr/>
            </p:nvSpPr>
            <p:spPr bwMode="auto">
              <a:xfrm>
                <a:off x="2778" y="2964"/>
                <a:ext cx="234" cy="229"/>
              </a:xfrm>
              <a:custGeom>
                <a:avLst/>
                <a:gdLst>
                  <a:gd name="T0" fmla="*/ 6 w 234"/>
                  <a:gd name="T1" fmla="*/ 211 h 229"/>
                  <a:gd name="T2" fmla="*/ 24 w 234"/>
                  <a:gd name="T3" fmla="*/ 211 h 229"/>
                  <a:gd name="T4" fmla="*/ 24 w 234"/>
                  <a:gd name="T5" fmla="*/ 205 h 229"/>
                  <a:gd name="T6" fmla="*/ 24 w 234"/>
                  <a:gd name="T7" fmla="*/ 205 h 229"/>
                  <a:gd name="T8" fmla="*/ 24 w 234"/>
                  <a:gd name="T9" fmla="*/ 205 h 229"/>
                  <a:gd name="T10" fmla="*/ 30 w 234"/>
                  <a:gd name="T11" fmla="*/ 211 h 229"/>
                  <a:gd name="T12" fmla="*/ 42 w 234"/>
                  <a:gd name="T13" fmla="*/ 217 h 229"/>
                  <a:gd name="T14" fmla="*/ 120 w 234"/>
                  <a:gd name="T15" fmla="*/ 217 h 229"/>
                  <a:gd name="T16" fmla="*/ 120 w 234"/>
                  <a:gd name="T17" fmla="*/ 217 h 229"/>
                  <a:gd name="T18" fmla="*/ 132 w 234"/>
                  <a:gd name="T19" fmla="*/ 229 h 229"/>
                  <a:gd name="T20" fmla="*/ 186 w 234"/>
                  <a:gd name="T21" fmla="*/ 229 h 229"/>
                  <a:gd name="T22" fmla="*/ 210 w 234"/>
                  <a:gd name="T23" fmla="*/ 223 h 229"/>
                  <a:gd name="T24" fmla="*/ 210 w 234"/>
                  <a:gd name="T25" fmla="*/ 223 h 229"/>
                  <a:gd name="T26" fmla="*/ 210 w 234"/>
                  <a:gd name="T27" fmla="*/ 223 h 229"/>
                  <a:gd name="T28" fmla="*/ 198 w 234"/>
                  <a:gd name="T29" fmla="*/ 211 h 229"/>
                  <a:gd name="T30" fmla="*/ 192 w 234"/>
                  <a:gd name="T31" fmla="*/ 205 h 229"/>
                  <a:gd name="T32" fmla="*/ 192 w 234"/>
                  <a:gd name="T33" fmla="*/ 169 h 229"/>
                  <a:gd name="T34" fmla="*/ 192 w 234"/>
                  <a:gd name="T35" fmla="*/ 133 h 229"/>
                  <a:gd name="T36" fmla="*/ 192 w 234"/>
                  <a:gd name="T37" fmla="*/ 133 h 229"/>
                  <a:gd name="T38" fmla="*/ 192 w 234"/>
                  <a:gd name="T39" fmla="*/ 133 h 229"/>
                  <a:gd name="T40" fmla="*/ 210 w 234"/>
                  <a:gd name="T41" fmla="*/ 133 h 229"/>
                  <a:gd name="T42" fmla="*/ 228 w 234"/>
                  <a:gd name="T43" fmla="*/ 133 h 229"/>
                  <a:gd name="T44" fmla="*/ 228 w 234"/>
                  <a:gd name="T45" fmla="*/ 115 h 229"/>
                  <a:gd name="T46" fmla="*/ 234 w 234"/>
                  <a:gd name="T47" fmla="*/ 97 h 229"/>
                  <a:gd name="T48" fmla="*/ 192 w 234"/>
                  <a:gd name="T49" fmla="*/ 103 h 229"/>
                  <a:gd name="T50" fmla="*/ 186 w 234"/>
                  <a:gd name="T51" fmla="*/ 30 h 229"/>
                  <a:gd name="T52" fmla="*/ 144 w 234"/>
                  <a:gd name="T53" fmla="*/ 24 h 229"/>
                  <a:gd name="T54" fmla="*/ 138 w 234"/>
                  <a:gd name="T55" fmla="*/ 42 h 229"/>
                  <a:gd name="T56" fmla="*/ 108 w 234"/>
                  <a:gd name="T57" fmla="*/ 48 h 229"/>
                  <a:gd name="T58" fmla="*/ 90 w 234"/>
                  <a:gd name="T59" fmla="*/ 0 h 229"/>
                  <a:gd name="T60" fmla="*/ 36 w 234"/>
                  <a:gd name="T61" fmla="*/ 0 h 229"/>
                  <a:gd name="T62" fmla="*/ 12 w 234"/>
                  <a:gd name="T63" fmla="*/ 12 h 229"/>
                  <a:gd name="T64" fmla="*/ 12 w 234"/>
                  <a:gd name="T65" fmla="*/ 12 h 229"/>
                  <a:gd name="T66" fmla="*/ 24 w 234"/>
                  <a:gd name="T67" fmla="*/ 24 h 229"/>
                  <a:gd name="T68" fmla="*/ 30 w 234"/>
                  <a:gd name="T69" fmla="*/ 48 h 229"/>
                  <a:gd name="T70" fmla="*/ 24 w 234"/>
                  <a:gd name="T71" fmla="*/ 60 h 229"/>
                  <a:gd name="T72" fmla="*/ 30 w 234"/>
                  <a:gd name="T73" fmla="*/ 79 h 229"/>
                  <a:gd name="T74" fmla="*/ 36 w 234"/>
                  <a:gd name="T75" fmla="*/ 85 h 229"/>
                  <a:gd name="T76" fmla="*/ 36 w 234"/>
                  <a:gd name="T77" fmla="*/ 91 h 229"/>
                  <a:gd name="T78" fmla="*/ 42 w 234"/>
                  <a:gd name="T79" fmla="*/ 97 h 229"/>
                  <a:gd name="T80" fmla="*/ 36 w 234"/>
                  <a:gd name="T81" fmla="*/ 97 h 229"/>
                  <a:gd name="T82" fmla="*/ 36 w 234"/>
                  <a:gd name="T83" fmla="*/ 115 h 229"/>
                  <a:gd name="T84" fmla="*/ 30 w 234"/>
                  <a:gd name="T85" fmla="*/ 127 h 229"/>
                  <a:gd name="T86" fmla="*/ 24 w 234"/>
                  <a:gd name="T87" fmla="*/ 133 h 229"/>
                  <a:gd name="T88" fmla="*/ 24 w 234"/>
                  <a:gd name="T89" fmla="*/ 139 h 229"/>
                  <a:gd name="T90" fmla="*/ 18 w 234"/>
                  <a:gd name="T91" fmla="*/ 145 h 229"/>
                  <a:gd name="T92" fmla="*/ 6 w 234"/>
                  <a:gd name="T93" fmla="*/ 187 h 229"/>
                  <a:gd name="T94" fmla="*/ 0 w 234"/>
                  <a:gd name="T95" fmla="*/ 193 h 229"/>
                  <a:gd name="T96" fmla="*/ 0 w 234"/>
                  <a:gd name="T97" fmla="*/ 217 h 229"/>
                  <a:gd name="T98" fmla="*/ 6 w 234"/>
                  <a:gd name="T99" fmla="*/ 211 h 229"/>
                  <a:gd name="T100" fmla="*/ 6 w 234"/>
                  <a:gd name="T101" fmla="*/ 21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229">
                    <a:moveTo>
                      <a:pt x="6" y="211"/>
                    </a:moveTo>
                    <a:lnTo>
                      <a:pt x="24" y="211"/>
                    </a:lnTo>
                    <a:lnTo>
                      <a:pt x="24" y="205"/>
                    </a:lnTo>
                    <a:lnTo>
                      <a:pt x="24" y="205"/>
                    </a:lnTo>
                    <a:lnTo>
                      <a:pt x="24" y="205"/>
                    </a:lnTo>
                    <a:lnTo>
                      <a:pt x="30" y="211"/>
                    </a:lnTo>
                    <a:lnTo>
                      <a:pt x="42" y="217"/>
                    </a:lnTo>
                    <a:lnTo>
                      <a:pt x="120" y="217"/>
                    </a:lnTo>
                    <a:lnTo>
                      <a:pt x="120" y="217"/>
                    </a:lnTo>
                    <a:lnTo>
                      <a:pt x="132" y="229"/>
                    </a:lnTo>
                    <a:lnTo>
                      <a:pt x="186" y="229"/>
                    </a:lnTo>
                    <a:lnTo>
                      <a:pt x="210" y="223"/>
                    </a:lnTo>
                    <a:lnTo>
                      <a:pt x="210" y="223"/>
                    </a:lnTo>
                    <a:lnTo>
                      <a:pt x="210" y="223"/>
                    </a:lnTo>
                    <a:lnTo>
                      <a:pt x="198" y="211"/>
                    </a:lnTo>
                    <a:lnTo>
                      <a:pt x="192" y="205"/>
                    </a:lnTo>
                    <a:lnTo>
                      <a:pt x="192" y="169"/>
                    </a:lnTo>
                    <a:lnTo>
                      <a:pt x="192" y="133"/>
                    </a:lnTo>
                    <a:lnTo>
                      <a:pt x="192" y="133"/>
                    </a:lnTo>
                    <a:lnTo>
                      <a:pt x="192" y="133"/>
                    </a:lnTo>
                    <a:lnTo>
                      <a:pt x="210" y="133"/>
                    </a:lnTo>
                    <a:lnTo>
                      <a:pt x="228" y="133"/>
                    </a:lnTo>
                    <a:lnTo>
                      <a:pt x="228" y="115"/>
                    </a:lnTo>
                    <a:lnTo>
                      <a:pt x="234" y="97"/>
                    </a:lnTo>
                    <a:lnTo>
                      <a:pt x="192" y="103"/>
                    </a:lnTo>
                    <a:lnTo>
                      <a:pt x="186" y="30"/>
                    </a:lnTo>
                    <a:lnTo>
                      <a:pt x="144" y="24"/>
                    </a:lnTo>
                    <a:lnTo>
                      <a:pt x="138" y="42"/>
                    </a:lnTo>
                    <a:lnTo>
                      <a:pt x="108" y="48"/>
                    </a:lnTo>
                    <a:lnTo>
                      <a:pt x="90" y="0"/>
                    </a:lnTo>
                    <a:lnTo>
                      <a:pt x="36" y="0"/>
                    </a:lnTo>
                    <a:lnTo>
                      <a:pt x="12" y="12"/>
                    </a:lnTo>
                    <a:lnTo>
                      <a:pt x="12" y="12"/>
                    </a:lnTo>
                    <a:lnTo>
                      <a:pt x="24" y="24"/>
                    </a:lnTo>
                    <a:lnTo>
                      <a:pt x="30" y="48"/>
                    </a:lnTo>
                    <a:lnTo>
                      <a:pt x="24" y="60"/>
                    </a:lnTo>
                    <a:lnTo>
                      <a:pt x="30" y="79"/>
                    </a:lnTo>
                    <a:lnTo>
                      <a:pt x="36" y="85"/>
                    </a:lnTo>
                    <a:lnTo>
                      <a:pt x="36" y="91"/>
                    </a:lnTo>
                    <a:lnTo>
                      <a:pt x="42" y="97"/>
                    </a:lnTo>
                    <a:lnTo>
                      <a:pt x="36" y="97"/>
                    </a:lnTo>
                    <a:lnTo>
                      <a:pt x="36" y="115"/>
                    </a:lnTo>
                    <a:lnTo>
                      <a:pt x="30" y="127"/>
                    </a:lnTo>
                    <a:lnTo>
                      <a:pt x="24" y="133"/>
                    </a:lnTo>
                    <a:lnTo>
                      <a:pt x="24" y="139"/>
                    </a:lnTo>
                    <a:lnTo>
                      <a:pt x="18" y="145"/>
                    </a:lnTo>
                    <a:lnTo>
                      <a:pt x="6" y="187"/>
                    </a:lnTo>
                    <a:lnTo>
                      <a:pt x="0" y="193"/>
                    </a:lnTo>
                    <a:lnTo>
                      <a:pt x="0" y="217"/>
                    </a:lnTo>
                    <a:lnTo>
                      <a:pt x="6" y="211"/>
                    </a:lnTo>
                    <a:lnTo>
                      <a:pt x="6" y="21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2" name="Freeform 896"/>
              <p:cNvSpPr>
                <a:spLocks/>
              </p:cNvSpPr>
              <p:nvPr/>
            </p:nvSpPr>
            <p:spPr bwMode="auto">
              <a:xfrm>
                <a:off x="2886" y="2988"/>
                <a:ext cx="36" cy="24"/>
              </a:xfrm>
              <a:custGeom>
                <a:avLst/>
                <a:gdLst>
                  <a:gd name="T0" fmla="*/ 30 w 36"/>
                  <a:gd name="T1" fmla="*/ 18 h 24"/>
                  <a:gd name="T2" fmla="*/ 0 w 36"/>
                  <a:gd name="T3" fmla="*/ 24 h 24"/>
                  <a:gd name="T4" fmla="*/ 30 w 36"/>
                  <a:gd name="T5" fmla="*/ 18 h 24"/>
                  <a:gd name="T6" fmla="*/ 36 w 36"/>
                  <a:gd name="T7" fmla="*/ 0 h 24"/>
                  <a:gd name="T8" fmla="*/ 36 w 36"/>
                  <a:gd name="T9" fmla="*/ 0 h 24"/>
                  <a:gd name="T10" fmla="*/ 30 w 36"/>
                  <a:gd name="T11" fmla="*/ 18 h 24"/>
                </a:gdLst>
                <a:ahLst/>
                <a:cxnLst>
                  <a:cxn ang="0">
                    <a:pos x="T0" y="T1"/>
                  </a:cxn>
                  <a:cxn ang="0">
                    <a:pos x="T2" y="T3"/>
                  </a:cxn>
                  <a:cxn ang="0">
                    <a:pos x="T4" y="T5"/>
                  </a:cxn>
                  <a:cxn ang="0">
                    <a:pos x="T6" y="T7"/>
                  </a:cxn>
                  <a:cxn ang="0">
                    <a:pos x="T8" y="T9"/>
                  </a:cxn>
                  <a:cxn ang="0">
                    <a:pos x="T10" y="T11"/>
                  </a:cxn>
                </a:cxnLst>
                <a:rect l="0" t="0" r="r" b="b"/>
                <a:pathLst>
                  <a:path w="36" h="24">
                    <a:moveTo>
                      <a:pt x="30" y="18"/>
                    </a:moveTo>
                    <a:lnTo>
                      <a:pt x="0" y="24"/>
                    </a:lnTo>
                    <a:lnTo>
                      <a:pt x="30" y="18"/>
                    </a:lnTo>
                    <a:lnTo>
                      <a:pt x="36" y="0"/>
                    </a:lnTo>
                    <a:lnTo>
                      <a:pt x="36" y="0"/>
                    </a:lnTo>
                    <a:lnTo>
                      <a:pt x="3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3" name="Freeform 897"/>
              <p:cNvSpPr>
                <a:spLocks/>
              </p:cNvSpPr>
              <p:nvPr/>
            </p:nvSpPr>
            <p:spPr bwMode="auto">
              <a:xfrm>
                <a:off x="2790" y="2964"/>
                <a:ext cx="24" cy="12"/>
              </a:xfrm>
              <a:custGeom>
                <a:avLst/>
                <a:gdLst>
                  <a:gd name="T0" fmla="*/ 0 w 24"/>
                  <a:gd name="T1" fmla="*/ 12 h 12"/>
                  <a:gd name="T2" fmla="*/ 0 w 24"/>
                  <a:gd name="T3" fmla="*/ 12 h 12"/>
                  <a:gd name="T4" fmla="*/ 24 w 24"/>
                  <a:gd name="T5" fmla="*/ 0 h 12"/>
                  <a:gd name="T6" fmla="*/ 0 w 24"/>
                  <a:gd name="T7" fmla="*/ 12 h 12"/>
                </a:gdLst>
                <a:ahLst/>
                <a:cxnLst>
                  <a:cxn ang="0">
                    <a:pos x="T0" y="T1"/>
                  </a:cxn>
                  <a:cxn ang="0">
                    <a:pos x="T2" y="T3"/>
                  </a:cxn>
                  <a:cxn ang="0">
                    <a:pos x="T4" y="T5"/>
                  </a:cxn>
                  <a:cxn ang="0">
                    <a:pos x="T6" y="T7"/>
                  </a:cxn>
                </a:cxnLst>
                <a:rect l="0" t="0" r="r" b="b"/>
                <a:pathLst>
                  <a:path w="24" h="12">
                    <a:moveTo>
                      <a:pt x="0" y="12"/>
                    </a:moveTo>
                    <a:lnTo>
                      <a:pt x="0" y="12"/>
                    </a:lnTo>
                    <a:lnTo>
                      <a:pt x="24"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4" name="Freeform 898"/>
              <p:cNvSpPr>
                <a:spLocks/>
              </p:cNvSpPr>
              <p:nvPr/>
            </p:nvSpPr>
            <p:spPr bwMode="auto">
              <a:xfrm>
                <a:off x="2970" y="3012"/>
                <a:ext cx="210" cy="187"/>
              </a:xfrm>
              <a:custGeom>
                <a:avLst/>
                <a:gdLst>
                  <a:gd name="T0" fmla="*/ 162 w 210"/>
                  <a:gd name="T1" fmla="*/ 6 h 187"/>
                  <a:gd name="T2" fmla="*/ 156 w 210"/>
                  <a:gd name="T3" fmla="*/ 6 h 187"/>
                  <a:gd name="T4" fmla="*/ 156 w 210"/>
                  <a:gd name="T5" fmla="*/ 0 h 187"/>
                  <a:gd name="T6" fmla="*/ 126 w 210"/>
                  <a:gd name="T7" fmla="*/ 6 h 187"/>
                  <a:gd name="T8" fmla="*/ 132 w 210"/>
                  <a:gd name="T9" fmla="*/ 6 h 187"/>
                  <a:gd name="T10" fmla="*/ 126 w 210"/>
                  <a:gd name="T11" fmla="*/ 12 h 187"/>
                  <a:gd name="T12" fmla="*/ 126 w 210"/>
                  <a:gd name="T13" fmla="*/ 18 h 187"/>
                  <a:gd name="T14" fmla="*/ 120 w 210"/>
                  <a:gd name="T15" fmla="*/ 43 h 187"/>
                  <a:gd name="T16" fmla="*/ 120 w 210"/>
                  <a:gd name="T17" fmla="*/ 67 h 187"/>
                  <a:gd name="T18" fmla="*/ 138 w 210"/>
                  <a:gd name="T19" fmla="*/ 73 h 187"/>
                  <a:gd name="T20" fmla="*/ 144 w 210"/>
                  <a:gd name="T21" fmla="*/ 97 h 187"/>
                  <a:gd name="T22" fmla="*/ 114 w 210"/>
                  <a:gd name="T23" fmla="*/ 73 h 187"/>
                  <a:gd name="T24" fmla="*/ 102 w 210"/>
                  <a:gd name="T25" fmla="*/ 73 h 187"/>
                  <a:gd name="T26" fmla="*/ 84 w 210"/>
                  <a:gd name="T27" fmla="*/ 67 h 187"/>
                  <a:gd name="T28" fmla="*/ 42 w 210"/>
                  <a:gd name="T29" fmla="*/ 43 h 187"/>
                  <a:gd name="T30" fmla="*/ 42 w 210"/>
                  <a:gd name="T31" fmla="*/ 49 h 187"/>
                  <a:gd name="T32" fmla="*/ 42 w 210"/>
                  <a:gd name="T33" fmla="*/ 49 h 187"/>
                  <a:gd name="T34" fmla="*/ 36 w 210"/>
                  <a:gd name="T35" fmla="*/ 67 h 187"/>
                  <a:gd name="T36" fmla="*/ 36 w 210"/>
                  <a:gd name="T37" fmla="*/ 85 h 187"/>
                  <a:gd name="T38" fmla="*/ 36 w 210"/>
                  <a:gd name="T39" fmla="*/ 85 h 187"/>
                  <a:gd name="T40" fmla="*/ 36 w 210"/>
                  <a:gd name="T41" fmla="*/ 85 h 187"/>
                  <a:gd name="T42" fmla="*/ 18 w 210"/>
                  <a:gd name="T43" fmla="*/ 85 h 187"/>
                  <a:gd name="T44" fmla="*/ 0 w 210"/>
                  <a:gd name="T45" fmla="*/ 85 h 187"/>
                  <a:gd name="T46" fmla="*/ 0 w 210"/>
                  <a:gd name="T47" fmla="*/ 121 h 187"/>
                  <a:gd name="T48" fmla="*/ 0 w 210"/>
                  <a:gd name="T49" fmla="*/ 157 h 187"/>
                  <a:gd name="T50" fmla="*/ 6 w 210"/>
                  <a:gd name="T51" fmla="*/ 163 h 187"/>
                  <a:gd name="T52" fmla="*/ 18 w 210"/>
                  <a:gd name="T53" fmla="*/ 175 h 187"/>
                  <a:gd name="T54" fmla="*/ 36 w 210"/>
                  <a:gd name="T55" fmla="*/ 169 h 187"/>
                  <a:gd name="T56" fmla="*/ 54 w 210"/>
                  <a:gd name="T57" fmla="*/ 175 h 187"/>
                  <a:gd name="T58" fmla="*/ 54 w 210"/>
                  <a:gd name="T59" fmla="*/ 175 h 187"/>
                  <a:gd name="T60" fmla="*/ 54 w 210"/>
                  <a:gd name="T61" fmla="*/ 175 h 187"/>
                  <a:gd name="T62" fmla="*/ 60 w 210"/>
                  <a:gd name="T63" fmla="*/ 181 h 187"/>
                  <a:gd name="T64" fmla="*/ 84 w 210"/>
                  <a:gd name="T65" fmla="*/ 187 h 187"/>
                  <a:gd name="T66" fmla="*/ 90 w 210"/>
                  <a:gd name="T67" fmla="*/ 181 h 187"/>
                  <a:gd name="T68" fmla="*/ 102 w 210"/>
                  <a:gd name="T69" fmla="*/ 157 h 187"/>
                  <a:gd name="T70" fmla="*/ 108 w 210"/>
                  <a:gd name="T71" fmla="*/ 163 h 187"/>
                  <a:gd name="T72" fmla="*/ 114 w 210"/>
                  <a:gd name="T73" fmla="*/ 157 h 187"/>
                  <a:gd name="T74" fmla="*/ 120 w 210"/>
                  <a:gd name="T75" fmla="*/ 157 h 187"/>
                  <a:gd name="T76" fmla="*/ 120 w 210"/>
                  <a:gd name="T77" fmla="*/ 145 h 187"/>
                  <a:gd name="T78" fmla="*/ 150 w 210"/>
                  <a:gd name="T79" fmla="*/ 139 h 187"/>
                  <a:gd name="T80" fmla="*/ 144 w 210"/>
                  <a:gd name="T81" fmla="*/ 127 h 187"/>
                  <a:gd name="T82" fmla="*/ 198 w 210"/>
                  <a:gd name="T83" fmla="*/ 109 h 187"/>
                  <a:gd name="T84" fmla="*/ 192 w 210"/>
                  <a:gd name="T85" fmla="*/ 97 h 187"/>
                  <a:gd name="T86" fmla="*/ 204 w 210"/>
                  <a:gd name="T87" fmla="*/ 73 h 187"/>
                  <a:gd name="T88" fmla="*/ 210 w 210"/>
                  <a:gd name="T89" fmla="*/ 43 h 187"/>
                  <a:gd name="T90" fmla="*/ 204 w 210"/>
                  <a:gd name="T91" fmla="*/ 25 h 187"/>
                  <a:gd name="T92" fmla="*/ 198 w 210"/>
                  <a:gd name="T93" fmla="*/ 25 h 187"/>
                  <a:gd name="T94" fmla="*/ 198 w 210"/>
                  <a:gd name="T95" fmla="*/ 25 h 187"/>
                  <a:gd name="T96" fmla="*/ 162 w 210"/>
                  <a:gd name="T97" fmla="*/ 0 h 187"/>
                  <a:gd name="T98" fmla="*/ 168 w 210"/>
                  <a:gd name="T99" fmla="*/ 6 h 187"/>
                  <a:gd name="T100" fmla="*/ 162 w 210"/>
                  <a:gd name="T101" fmla="*/ 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187">
                    <a:moveTo>
                      <a:pt x="162" y="6"/>
                    </a:moveTo>
                    <a:lnTo>
                      <a:pt x="156" y="6"/>
                    </a:lnTo>
                    <a:lnTo>
                      <a:pt x="156" y="0"/>
                    </a:lnTo>
                    <a:lnTo>
                      <a:pt x="126" y="6"/>
                    </a:lnTo>
                    <a:lnTo>
                      <a:pt x="132" y="6"/>
                    </a:lnTo>
                    <a:lnTo>
                      <a:pt x="126" y="12"/>
                    </a:lnTo>
                    <a:lnTo>
                      <a:pt x="126" y="18"/>
                    </a:lnTo>
                    <a:lnTo>
                      <a:pt x="120" y="43"/>
                    </a:lnTo>
                    <a:lnTo>
                      <a:pt x="120" y="67"/>
                    </a:lnTo>
                    <a:lnTo>
                      <a:pt x="138" y="73"/>
                    </a:lnTo>
                    <a:lnTo>
                      <a:pt x="144" y="97"/>
                    </a:lnTo>
                    <a:lnTo>
                      <a:pt x="114" y="73"/>
                    </a:lnTo>
                    <a:lnTo>
                      <a:pt x="102" y="73"/>
                    </a:lnTo>
                    <a:lnTo>
                      <a:pt x="84" y="67"/>
                    </a:lnTo>
                    <a:lnTo>
                      <a:pt x="42" y="43"/>
                    </a:lnTo>
                    <a:lnTo>
                      <a:pt x="42" y="49"/>
                    </a:lnTo>
                    <a:lnTo>
                      <a:pt x="42" y="49"/>
                    </a:lnTo>
                    <a:lnTo>
                      <a:pt x="36" y="67"/>
                    </a:lnTo>
                    <a:lnTo>
                      <a:pt x="36" y="85"/>
                    </a:lnTo>
                    <a:lnTo>
                      <a:pt x="36" y="85"/>
                    </a:lnTo>
                    <a:lnTo>
                      <a:pt x="36" y="85"/>
                    </a:lnTo>
                    <a:lnTo>
                      <a:pt x="18" y="85"/>
                    </a:lnTo>
                    <a:lnTo>
                      <a:pt x="0" y="85"/>
                    </a:lnTo>
                    <a:lnTo>
                      <a:pt x="0" y="121"/>
                    </a:lnTo>
                    <a:lnTo>
                      <a:pt x="0" y="157"/>
                    </a:lnTo>
                    <a:lnTo>
                      <a:pt x="6" y="163"/>
                    </a:lnTo>
                    <a:lnTo>
                      <a:pt x="18" y="175"/>
                    </a:lnTo>
                    <a:lnTo>
                      <a:pt x="36" y="169"/>
                    </a:lnTo>
                    <a:lnTo>
                      <a:pt x="54" y="175"/>
                    </a:lnTo>
                    <a:lnTo>
                      <a:pt x="54" y="175"/>
                    </a:lnTo>
                    <a:lnTo>
                      <a:pt x="54" y="175"/>
                    </a:lnTo>
                    <a:lnTo>
                      <a:pt x="60" y="181"/>
                    </a:lnTo>
                    <a:lnTo>
                      <a:pt x="84" y="187"/>
                    </a:lnTo>
                    <a:lnTo>
                      <a:pt x="90" y="181"/>
                    </a:lnTo>
                    <a:lnTo>
                      <a:pt x="102" y="157"/>
                    </a:lnTo>
                    <a:lnTo>
                      <a:pt x="108" y="163"/>
                    </a:lnTo>
                    <a:lnTo>
                      <a:pt x="114" y="157"/>
                    </a:lnTo>
                    <a:lnTo>
                      <a:pt x="120" y="157"/>
                    </a:lnTo>
                    <a:lnTo>
                      <a:pt x="120" y="145"/>
                    </a:lnTo>
                    <a:lnTo>
                      <a:pt x="150" y="139"/>
                    </a:lnTo>
                    <a:lnTo>
                      <a:pt x="144" y="127"/>
                    </a:lnTo>
                    <a:lnTo>
                      <a:pt x="198" y="109"/>
                    </a:lnTo>
                    <a:lnTo>
                      <a:pt x="192" y="97"/>
                    </a:lnTo>
                    <a:lnTo>
                      <a:pt x="204" y="73"/>
                    </a:lnTo>
                    <a:lnTo>
                      <a:pt x="210" y="43"/>
                    </a:lnTo>
                    <a:lnTo>
                      <a:pt x="204" y="25"/>
                    </a:lnTo>
                    <a:lnTo>
                      <a:pt x="198" y="25"/>
                    </a:lnTo>
                    <a:lnTo>
                      <a:pt x="198" y="25"/>
                    </a:lnTo>
                    <a:lnTo>
                      <a:pt x="162" y="0"/>
                    </a:lnTo>
                    <a:lnTo>
                      <a:pt x="168" y="6"/>
                    </a:lnTo>
                    <a:lnTo>
                      <a:pt x="16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5" name="Freeform 899"/>
              <p:cNvSpPr>
                <a:spLocks/>
              </p:cNvSpPr>
              <p:nvPr/>
            </p:nvSpPr>
            <p:spPr bwMode="auto">
              <a:xfrm>
                <a:off x="3096" y="3018"/>
                <a:ext cx="0" cy="6"/>
              </a:xfrm>
              <a:custGeom>
                <a:avLst/>
                <a:gdLst>
                  <a:gd name="T0" fmla="*/ 0 h 6"/>
                  <a:gd name="T1" fmla="*/ 0 h 6"/>
                  <a:gd name="T2" fmla="*/ 6 h 6"/>
                  <a:gd name="T3" fmla="*/ 0 h 6"/>
                  <a:gd name="T4" fmla="*/ 0 h 6"/>
                </a:gdLst>
                <a:ahLst/>
                <a:cxnLst>
                  <a:cxn ang="0">
                    <a:pos x="0" y="T0"/>
                  </a:cxn>
                  <a:cxn ang="0">
                    <a:pos x="0" y="T1"/>
                  </a:cxn>
                  <a:cxn ang="0">
                    <a:pos x="0" y="T2"/>
                  </a:cxn>
                  <a:cxn ang="0">
                    <a:pos x="0" y="T3"/>
                  </a:cxn>
                  <a:cxn ang="0">
                    <a:pos x="0" y="T4"/>
                  </a:cxn>
                </a:cxnLst>
                <a:rect l="0" t="0" r="r" b="b"/>
                <a:pathLst>
                  <a:path h="6">
                    <a:moveTo>
                      <a:pt x="0" y="0"/>
                    </a:moveTo>
                    <a:lnTo>
                      <a:pt x="0" y="0"/>
                    </a:ln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6" name="Freeform 900"/>
              <p:cNvSpPr>
                <a:spLocks/>
              </p:cNvSpPr>
              <p:nvPr/>
            </p:nvSpPr>
            <p:spPr bwMode="auto">
              <a:xfrm>
                <a:off x="3132" y="3012"/>
                <a:ext cx="36" cy="25"/>
              </a:xfrm>
              <a:custGeom>
                <a:avLst/>
                <a:gdLst>
                  <a:gd name="T0" fmla="*/ 36 w 36"/>
                  <a:gd name="T1" fmla="*/ 25 h 25"/>
                  <a:gd name="T2" fmla="*/ 0 w 36"/>
                  <a:gd name="T3" fmla="*/ 0 h 25"/>
                  <a:gd name="T4" fmla="*/ 0 w 36"/>
                  <a:gd name="T5" fmla="*/ 0 h 25"/>
                  <a:gd name="T6" fmla="*/ 36 w 36"/>
                  <a:gd name="T7" fmla="*/ 25 h 25"/>
                  <a:gd name="T8" fmla="*/ 36 w 36"/>
                  <a:gd name="T9" fmla="*/ 25 h 25"/>
                </a:gdLst>
                <a:ahLst/>
                <a:cxnLst>
                  <a:cxn ang="0">
                    <a:pos x="T0" y="T1"/>
                  </a:cxn>
                  <a:cxn ang="0">
                    <a:pos x="T2" y="T3"/>
                  </a:cxn>
                  <a:cxn ang="0">
                    <a:pos x="T4" y="T5"/>
                  </a:cxn>
                  <a:cxn ang="0">
                    <a:pos x="T6" y="T7"/>
                  </a:cxn>
                  <a:cxn ang="0">
                    <a:pos x="T8" y="T9"/>
                  </a:cxn>
                </a:cxnLst>
                <a:rect l="0" t="0" r="r" b="b"/>
                <a:pathLst>
                  <a:path w="36" h="25">
                    <a:moveTo>
                      <a:pt x="36" y="25"/>
                    </a:moveTo>
                    <a:lnTo>
                      <a:pt x="0" y="0"/>
                    </a:lnTo>
                    <a:lnTo>
                      <a:pt x="0" y="0"/>
                    </a:lnTo>
                    <a:lnTo>
                      <a:pt x="36" y="25"/>
                    </a:lnTo>
                    <a:lnTo>
                      <a:pt x="36" y="2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7" name="Freeform 901"/>
              <p:cNvSpPr>
                <a:spLocks/>
              </p:cNvSpPr>
              <p:nvPr/>
            </p:nvSpPr>
            <p:spPr bwMode="auto">
              <a:xfrm>
                <a:off x="3174" y="3037"/>
                <a:ext cx="6" cy="48"/>
              </a:xfrm>
              <a:custGeom>
                <a:avLst/>
                <a:gdLst>
                  <a:gd name="T0" fmla="*/ 0 w 6"/>
                  <a:gd name="T1" fmla="*/ 0 h 48"/>
                  <a:gd name="T2" fmla="*/ 6 w 6"/>
                  <a:gd name="T3" fmla="*/ 18 h 48"/>
                  <a:gd name="T4" fmla="*/ 0 w 6"/>
                  <a:gd name="T5" fmla="*/ 48 h 48"/>
                  <a:gd name="T6" fmla="*/ 6 w 6"/>
                  <a:gd name="T7" fmla="*/ 18 h 48"/>
                  <a:gd name="T8" fmla="*/ 0 w 6"/>
                  <a:gd name="T9" fmla="*/ 0 h 48"/>
                </a:gdLst>
                <a:ahLst/>
                <a:cxnLst>
                  <a:cxn ang="0">
                    <a:pos x="T0" y="T1"/>
                  </a:cxn>
                  <a:cxn ang="0">
                    <a:pos x="T2" y="T3"/>
                  </a:cxn>
                  <a:cxn ang="0">
                    <a:pos x="T4" y="T5"/>
                  </a:cxn>
                  <a:cxn ang="0">
                    <a:pos x="T6" y="T7"/>
                  </a:cxn>
                  <a:cxn ang="0">
                    <a:pos x="T8" y="T9"/>
                  </a:cxn>
                </a:cxnLst>
                <a:rect l="0" t="0" r="r" b="b"/>
                <a:pathLst>
                  <a:path w="6" h="48">
                    <a:moveTo>
                      <a:pt x="0" y="0"/>
                    </a:moveTo>
                    <a:lnTo>
                      <a:pt x="6" y="18"/>
                    </a:lnTo>
                    <a:lnTo>
                      <a:pt x="0" y="48"/>
                    </a:lnTo>
                    <a:lnTo>
                      <a:pt x="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8" name="Freeform 902"/>
              <p:cNvSpPr>
                <a:spLocks/>
              </p:cNvSpPr>
              <p:nvPr/>
            </p:nvSpPr>
            <p:spPr bwMode="auto">
              <a:xfrm>
                <a:off x="3096" y="3018"/>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9" name="Freeform 903"/>
              <p:cNvSpPr>
                <a:spLocks/>
              </p:cNvSpPr>
              <p:nvPr/>
            </p:nvSpPr>
            <p:spPr bwMode="auto">
              <a:xfrm>
                <a:off x="3090" y="3055"/>
                <a:ext cx="0" cy="24"/>
              </a:xfrm>
              <a:custGeom>
                <a:avLst/>
                <a:gdLst>
                  <a:gd name="T0" fmla="*/ 24 h 24"/>
                  <a:gd name="T1" fmla="*/ 24 h 24"/>
                  <a:gd name="T2" fmla="*/ 0 h 24"/>
                  <a:gd name="T3" fmla="*/ 24 h 24"/>
                </a:gdLst>
                <a:ahLst/>
                <a:cxnLst>
                  <a:cxn ang="0">
                    <a:pos x="0" y="T0"/>
                  </a:cxn>
                  <a:cxn ang="0">
                    <a:pos x="0" y="T1"/>
                  </a:cxn>
                  <a:cxn ang="0">
                    <a:pos x="0" y="T2"/>
                  </a:cxn>
                  <a:cxn ang="0">
                    <a:pos x="0" y="T3"/>
                  </a:cxn>
                </a:cxnLst>
                <a:rect l="0" t="0" r="r" b="b"/>
                <a:pathLst>
                  <a:path h="24">
                    <a:moveTo>
                      <a:pt x="0" y="24"/>
                    </a:moveTo>
                    <a:lnTo>
                      <a:pt x="0" y="24"/>
                    </a:lnTo>
                    <a:lnTo>
                      <a:pt x="0"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0" name="Freeform 904"/>
              <p:cNvSpPr>
                <a:spLocks/>
              </p:cNvSpPr>
              <p:nvPr/>
            </p:nvSpPr>
            <p:spPr bwMode="auto">
              <a:xfrm>
                <a:off x="3012" y="3055"/>
                <a:ext cx="60" cy="30"/>
              </a:xfrm>
              <a:custGeom>
                <a:avLst/>
                <a:gdLst>
                  <a:gd name="T0" fmla="*/ 60 w 60"/>
                  <a:gd name="T1" fmla="*/ 30 h 30"/>
                  <a:gd name="T2" fmla="*/ 42 w 60"/>
                  <a:gd name="T3" fmla="*/ 24 h 30"/>
                  <a:gd name="T4" fmla="*/ 0 w 60"/>
                  <a:gd name="T5" fmla="*/ 0 h 30"/>
                  <a:gd name="T6" fmla="*/ 42 w 60"/>
                  <a:gd name="T7" fmla="*/ 24 h 30"/>
                  <a:gd name="T8" fmla="*/ 60 w 60"/>
                  <a:gd name="T9" fmla="*/ 30 h 30"/>
                </a:gdLst>
                <a:ahLst/>
                <a:cxnLst>
                  <a:cxn ang="0">
                    <a:pos x="T0" y="T1"/>
                  </a:cxn>
                  <a:cxn ang="0">
                    <a:pos x="T2" y="T3"/>
                  </a:cxn>
                  <a:cxn ang="0">
                    <a:pos x="T4" y="T5"/>
                  </a:cxn>
                  <a:cxn ang="0">
                    <a:pos x="T6" y="T7"/>
                  </a:cxn>
                  <a:cxn ang="0">
                    <a:pos x="T8" y="T9"/>
                  </a:cxn>
                </a:cxnLst>
                <a:rect l="0" t="0" r="r" b="b"/>
                <a:pathLst>
                  <a:path w="60" h="30">
                    <a:moveTo>
                      <a:pt x="60" y="30"/>
                    </a:moveTo>
                    <a:lnTo>
                      <a:pt x="42" y="24"/>
                    </a:lnTo>
                    <a:lnTo>
                      <a:pt x="0" y="0"/>
                    </a:lnTo>
                    <a:lnTo>
                      <a:pt x="42" y="24"/>
                    </a:lnTo>
                    <a:lnTo>
                      <a:pt x="6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1" name="Freeform 905"/>
              <p:cNvSpPr>
                <a:spLocks/>
              </p:cNvSpPr>
              <p:nvPr/>
            </p:nvSpPr>
            <p:spPr bwMode="auto">
              <a:xfrm>
                <a:off x="3006" y="3061"/>
                <a:ext cx="6" cy="18"/>
              </a:xfrm>
              <a:custGeom>
                <a:avLst/>
                <a:gdLst>
                  <a:gd name="T0" fmla="*/ 6 w 6"/>
                  <a:gd name="T1" fmla="*/ 0 h 18"/>
                  <a:gd name="T2" fmla="*/ 0 w 6"/>
                  <a:gd name="T3" fmla="*/ 18 h 18"/>
                  <a:gd name="T4" fmla="*/ 6 w 6"/>
                  <a:gd name="T5" fmla="*/ 0 h 18"/>
                  <a:gd name="T6" fmla="*/ 6 w 6"/>
                  <a:gd name="T7" fmla="*/ 0 h 18"/>
                </a:gdLst>
                <a:ahLst/>
                <a:cxnLst>
                  <a:cxn ang="0">
                    <a:pos x="T0" y="T1"/>
                  </a:cxn>
                  <a:cxn ang="0">
                    <a:pos x="T2" y="T3"/>
                  </a:cxn>
                  <a:cxn ang="0">
                    <a:pos x="T4" y="T5"/>
                  </a:cxn>
                  <a:cxn ang="0">
                    <a:pos x="T6" y="T7"/>
                  </a:cxn>
                </a:cxnLst>
                <a:rect l="0" t="0" r="r" b="b"/>
                <a:pathLst>
                  <a:path w="6" h="18">
                    <a:moveTo>
                      <a:pt x="6" y="0"/>
                    </a:moveTo>
                    <a:lnTo>
                      <a:pt x="0" y="18"/>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2" name="Freeform 906"/>
              <p:cNvSpPr>
                <a:spLocks/>
              </p:cNvSpPr>
              <p:nvPr/>
            </p:nvSpPr>
            <p:spPr bwMode="auto">
              <a:xfrm>
                <a:off x="2970" y="3097"/>
                <a:ext cx="0" cy="36"/>
              </a:xfrm>
              <a:custGeom>
                <a:avLst/>
                <a:gdLst>
                  <a:gd name="T0" fmla="*/ 0 h 36"/>
                  <a:gd name="T1" fmla="*/ 36 h 36"/>
                  <a:gd name="T2" fmla="*/ 0 h 36"/>
                  <a:gd name="T3" fmla="*/ 0 h 36"/>
                </a:gdLst>
                <a:ahLst/>
                <a:cxnLst>
                  <a:cxn ang="0">
                    <a:pos x="0" y="T0"/>
                  </a:cxn>
                  <a:cxn ang="0">
                    <a:pos x="0" y="T1"/>
                  </a:cxn>
                  <a:cxn ang="0">
                    <a:pos x="0" y="T2"/>
                  </a:cxn>
                  <a:cxn ang="0">
                    <a:pos x="0" y="T3"/>
                  </a:cxn>
                </a:cxnLst>
                <a:rect l="0" t="0" r="r" b="b"/>
                <a:pathLst>
                  <a:path h="36">
                    <a:moveTo>
                      <a:pt x="0" y="0"/>
                    </a:moveTo>
                    <a:lnTo>
                      <a:pt x="0" y="3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3" name="Freeform 907"/>
              <p:cNvSpPr>
                <a:spLocks/>
              </p:cNvSpPr>
              <p:nvPr/>
            </p:nvSpPr>
            <p:spPr bwMode="auto">
              <a:xfrm>
                <a:off x="2976" y="3175"/>
                <a:ext cx="12" cy="12"/>
              </a:xfrm>
              <a:custGeom>
                <a:avLst/>
                <a:gdLst>
                  <a:gd name="T0" fmla="*/ 12 w 12"/>
                  <a:gd name="T1" fmla="*/ 12 h 12"/>
                  <a:gd name="T2" fmla="*/ 12 w 12"/>
                  <a:gd name="T3" fmla="*/ 12 h 12"/>
                  <a:gd name="T4" fmla="*/ 0 w 12"/>
                  <a:gd name="T5" fmla="*/ 0 h 12"/>
                  <a:gd name="T6" fmla="*/ 12 w 12"/>
                  <a:gd name="T7" fmla="*/ 12 h 12"/>
                </a:gdLst>
                <a:ahLst/>
                <a:cxnLst>
                  <a:cxn ang="0">
                    <a:pos x="T0" y="T1"/>
                  </a:cxn>
                  <a:cxn ang="0">
                    <a:pos x="T2" y="T3"/>
                  </a:cxn>
                  <a:cxn ang="0">
                    <a:pos x="T4" y="T5"/>
                  </a:cxn>
                  <a:cxn ang="0">
                    <a:pos x="T6" y="T7"/>
                  </a:cxn>
                </a:cxnLst>
                <a:rect l="0" t="0" r="r" b="b"/>
                <a:pathLst>
                  <a:path w="12" h="12">
                    <a:moveTo>
                      <a:pt x="12" y="12"/>
                    </a:moveTo>
                    <a:lnTo>
                      <a:pt x="12" y="12"/>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4" name="Freeform 908"/>
              <p:cNvSpPr>
                <a:spLocks/>
              </p:cNvSpPr>
              <p:nvPr/>
            </p:nvSpPr>
            <p:spPr bwMode="auto">
              <a:xfrm>
                <a:off x="2988" y="3097"/>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5" name="Freeform 909"/>
              <p:cNvSpPr>
                <a:spLocks noEditPoints="1"/>
              </p:cNvSpPr>
              <p:nvPr/>
            </p:nvSpPr>
            <p:spPr bwMode="auto">
              <a:xfrm>
                <a:off x="3114" y="3055"/>
                <a:ext cx="198" cy="312"/>
              </a:xfrm>
              <a:custGeom>
                <a:avLst/>
                <a:gdLst>
                  <a:gd name="T0" fmla="*/ 84 w 198"/>
                  <a:gd name="T1" fmla="*/ 36 h 312"/>
                  <a:gd name="T2" fmla="*/ 108 w 198"/>
                  <a:gd name="T3" fmla="*/ 78 h 312"/>
                  <a:gd name="T4" fmla="*/ 108 w 198"/>
                  <a:gd name="T5" fmla="*/ 102 h 312"/>
                  <a:gd name="T6" fmla="*/ 102 w 198"/>
                  <a:gd name="T7" fmla="*/ 120 h 312"/>
                  <a:gd name="T8" fmla="*/ 102 w 198"/>
                  <a:gd name="T9" fmla="*/ 120 h 312"/>
                  <a:gd name="T10" fmla="*/ 78 w 198"/>
                  <a:gd name="T11" fmla="*/ 102 h 312"/>
                  <a:gd name="T12" fmla="*/ 78 w 198"/>
                  <a:gd name="T13" fmla="*/ 102 h 312"/>
                  <a:gd name="T14" fmla="*/ 84 w 198"/>
                  <a:gd name="T15" fmla="*/ 72 h 312"/>
                  <a:gd name="T16" fmla="*/ 66 w 198"/>
                  <a:gd name="T17" fmla="*/ 72 h 312"/>
                  <a:gd name="T18" fmla="*/ 54 w 198"/>
                  <a:gd name="T19" fmla="*/ 66 h 312"/>
                  <a:gd name="T20" fmla="*/ 0 w 198"/>
                  <a:gd name="T21" fmla="*/ 84 h 312"/>
                  <a:gd name="T22" fmla="*/ 6 w 198"/>
                  <a:gd name="T23" fmla="*/ 96 h 312"/>
                  <a:gd name="T24" fmla="*/ 54 w 198"/>
                  <a:gd name="T25" fmla="*/ 114 h 312"/>
                  <a:gd name="T26" fmla="*/ 54 w 198"/>
                  <a:gd name="T27" fmla="*/ 180 h 312"/>
                  <a:gd name="T28" fmla="*/ 30 w 198"/>
                  <a:gd name="T29" fmla="*/ 216 h 312"/>
                  <a:gd name="T30" fmla="*/ 30 w 198"/>
                  <a:gd name="T31" fmla="*/ 234 h 312"/>
                  <a:gd name="T32" fmla="*/ 36 w 198"/>
                  <a:gd name="T33" fmla="*/ 258 h 312"/>
                  <a:gd name="T34" fmla="*/ 36 w 198"/>
                  <a:gd name="T35" fmla="*/ 294 h 312"/>
                  <a:gd name="T36" fmla="*/ 54 w 198"/>
                  <a:gd name="T37" fmla="*/ 312 h 312"/>
                  <a:gd name="T38" fmla="*/ 48 w 198"/>
                  <a:gd name="T39" fmla="*/ 306 h 312"/>
                  <a:gd name="T40" fmla="*/ 54 w 198"/>
                  <a:gd name="T41" fmla="*/ 288 h 312"/>
                  <a:gd name="T42" fmla="*/ 66 w 198"/>
                  <a:gd name="T43" fmla="*/ 282 h 312"/>
                  <a:gd name="T44" fmla="*/ 96 w 198"/>
                  <a:gd name="T45" fmla="*/ 264 h 312"/>
                  <a:gd name="T46" fmla="*/ 96 w 198"/>
                  <a:gd name="T47" fmla="*/ 258 h 312"/>
                  <a:gd name="T48" fmla="*/ 102 w 198"/>
                  <a:gd name="T49" fmla="*/ 222 h 312"/>
                  <a:gd name="T50" fmla="*/ 96 w 198"/>
                  <a:gd name="T51" fmla="*/ 216 h 312"/>
                  <a:gd name="T52" fmla="*/ 84 w 198"/>
                  <a:gd name="T53" fmla="*/ 192 h 312"/>
                  <a:gd name="T54" fmla="*/ 96 w 198"/>
                  <a:gd name="T55" fmla="*/ 174 h 312"/>
                  <a:gd name="T56" fmla="*/ 114 w 198"/>
                  <a:gd name="T57" fmla="*/ 156 h 312"/>
                  <a:gd name="T58" fmla="*/ 120 w 198"/>
                  <a:gd name="T59" fmla="*/ 144 h 312"/>
                  <a:gd name="T60" fmla="*/ 132 w 198"/>
                  <a:gd name="T61" fmla="*/ 138 h 312"/>
                  <a:gd name="T62" fmla="*/ 162 w 198"/>
                  <a:gd name="T63" fmla="*/ 126 h 312"/>
                  <a:gd name="T64" fmla="*/ 180 w 198"/>
                  <a:gd name="T65" fmla="*/ 114 h 312"/>
                  <a:gd name="T66" fmla="*/ 180 w 198"/>
                  <a:gd name="T67" fmla="*/ 108 h 312"/>
                  <a:gd name="T68" fmla="*/ 192 w 198"/>
                  <a:gd name="T69" fmla="*/ 90 h 312"/>
                  <a:gd name="T70" fmla="*/ 192 w 198"/>
                  <a:gd name="T71" fmla="*/ 72 h 312"/>
                  <a:gd name="T72" fmla="*/ 192 w 198"/>
                  <a:gd name="T73" fmla="*/ 66 h 312"/>
                  <a:gd name="T74" fmla="*/ 192 w 198"/>
                  <a:gd name="T75" fmla="*/ 48 h 312"/>
                  <a:gd name="T76" fmla="*/ 192 w 198"/>
                  <a:gd name="T77" fmla="*/ 18 h 312"/>
                  <a:gd name="T78" fmla="*/ 198 w 198"/>
                  <a:gd name="T79" fmla="*/ 0 h 312"/>
                  <a:gd name="T80" fmla="*/ 162 w 198"/>
                  <a:gd name="T81" fmla="*/ 18 h 312"/>
                  <a:gd name="T82" fmla="*/ 24 w 198"/>
                  <a:gd name="T83" fmla="*/ 102 h 312"/>
                  <a:gd name="T84" fmla="*/ 18 w 198"/>
                  <a:gd name="T85" fmla="*/ 96 h 312"/>
                  <a:gd name="T86" fmla="*/ 42 w 198"/>
                  <a:gd name="T87" fmla="*/ 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312">
                    <a:moveTo>
                      <a:pt x="90" y="18"/>
                    </a:moveTo>
                    <a:lnTo>
                      <a:pt x="84" y="36"/>
                    </a:lnTo>
                    <a:lnTo>
                      <a:pt x="90" y="54"/>
                    </a:lnTo>
                    <a:lnTo>
                      <a:pt x="108" y="78"/>
                    </a:lnTo>
                    <a:lnTo>
                      <a:pt x="108" y="102"/>
                    </a:lnTo>
                    <a:lnTo>
                      <a:pt x="108" y="102"/>
                    </a:lnTo>
                    <a:lnTo>
                      <a:pt x="108" y="102"/>
                    </a:lnTo>
                    <a:lnTo>
                      <a:pt x="102" y="120"/>
                    </a:lnTo>
                    <a:lnTo>
                      <a:pt x="102" y="120"/>
                    </a:lnTo>
                    <a:lnTo>
                      <a:pt x="102" y="120"/>
                    </a:lnTo>
                    <a:lnTo>
                      <a:pt x="90" y="114"/>
                    </a:lnTo>
                    <a:lnTo>
                      <a:pt x="78" y="102"/>
                    </a:lnTo>
                    <a:lnTo>
                      <a:pt x="78" y="102"/>
                    </a:lnTo>
                    <a:lnTo>
                      <a:pt x="78" y="102"/>
                    </a:lnTo>
                    <a:lnTo>
                      <a:pt x="84" y="84"/>
                    </a:lnTo>
                    <a:lnTo>
                      <a:pt x="84" y="72"/>
                    </a:lnTo>
                    <a:lnTo>
                      <a:pt x="66" y="78"/>
                    </a:lnTo>
                    <a:lnTo>
                      <a:pt x="66" y="72"/>
                    </a:lnTo>
                    <a:lnTo>
                      <a:pt x="60" y="60"/>
                    </a:lnTo>
                    <a:lnTo>
                      <a:pt x="54" y="66"/>
                    </a:lnTo>
                    <a:lnTo>
                      <a:pt x="54" y="66"/>
                    </a:lnTo>
                    <a:lnTo>
                      <a:pt x="0" y="84"/>
                    </a:lnTo>
                    <a:lnTo>
                      <a:pt x="6" y="96"/>
                    </a:lnTo>
                    <a:lnTo>
                      <a:pt x="6" y="96"/>
                    </a:lnTo>
                    <a:lnTo>
                      <a:pt x="12" y="102"/>
                    </a:lnTo>
                    <a:lnTo>
                      <a:pt x="54" y="114"/>
                    </a:lnTo>
                    <a:lnTo>
                      <a:pt x="54" y="162"/>
                    </a:lnTo>
                    <a:lnTo>
                      <a:pt x="54" y="180"/>
                    </a:lnTo>
                    <a:lnTo>
                      <a:pt x="36" y="216"/>
                    </a:lnTo>
                    <a:lnTo>
                      <a:pt x="30" y="216"/>
                    </a:lnTo>
                    <a:lnTo>
                      <a:pt x="30" y="234"/>
                    </a:lnTo>
                    <a:lnTo>
                      <a:pt x="30" y="234"/>
                    </a:lnTo>
                    <a:lnTo>
                      <a:pt x="30" y="252"/>
                    </a:lnTo>
                    <a:lnTo>
                      <a:pt x="36" y="258"/>
                    </a:lnTo>
                    <a:lnTo>
                      <a:pt x="36" y="264"/>
                    </a:lnTo>
                    <a:lnTo>
                      <a:pt x="36" y="294"/>
                    </a:lnTo>
                    <a:lnTo>
                      <a:pt x="42" y="312"/>
                    </a:lnTo>
                    <a:lnTo>
                      <a:pt x="54" y="312"/>
                    </a:lnTo>
                    <a:lnTo>
                      <a:pt x="54" y="300"/>
                    </a:lnTo>
                    <a:lnTo>
                      <a:pt x="48" y="306"/>
                    </a:lnTo>
                    <a:lnTo>
                      <a:pt x="48" y="300"/>
                    </a:lnTo>
                    <a:lnTo>
                      <a:pt x="54" y="288"/>
                    </a:lnTo>
                    <a:lnTo>
                      <a:pt x="54" y="288"/>
                    </a:lnTo>
                    <a:lnTo>
                      <a:pt x="66" y="282"/>
                    </a:lnTo>
                    <a:lnTo>
                      <a:pt x="84" y="276"/>
                    </a:lnTo>
                    <a:lnTo>
                      <a:pt x="96" y="264"/>
                    </a:lnTo>
                    <a:lnTo>
                      <a:pt x="102" y="258"/>
                    </a:lnTo>
                    <a:lnTo>
                      <a:pt x="96" y="258"/>
                    </a:lnTo>
                    <a:lnTo>
                      <a:pt x="102" y="246"/>
                    </a:lnTo>
                    <a:lnTo>
                      <a:pt x="102" y="222"/>
                    </a:lnTo>
                    <a:lnTo>
                      <a:pt x="96" y="222"/>
                    </a:lnTo>
                    <a:lnTo>
                      <a:pt x="96" y="216"/>
                    </a:lnTo>
                    <a:lnTo>
                      <a:pt x="90" y="198"/>
                    </a:lnTo>
                    <a:lnTo>
                      <a:pt x="84" y="192"/>
                    </a:lnTo>
                    <a:lnTo>
                      <a:pt x="84" y="180"/>
                    </a:lnTo>
                    <a:lnTo>
                      <a:pt x="96" y="174"/>
                    </a:lnTo>
                    <a:lnTo>
                      <a:pt x="114" y="156"/>
                    </a:lnTo>
                    <a:lnTo>
                      <a:pt x="114" y="156"/>
                    </a:lnTo>
                    <a:lnTo>
                      <a:pt x="120" y="150"/>
                    </a:lnTo>
                    <a:lnTo>
                      <a:pt x="120" y="144"/>
                    </a:lnTo>
                    <a:lnTo>
                      <a:pt x="126" y="144"/>
                    </a:lnTo>
                    <a:lnTo>
                      <a:pt x="132" y="138"/>
                    </a:lnTo>
                    <a:lnTo>
                      <a:pt x="150" y="126"/>
                    </a:lnTo>
                    <a:lnTo>
                      <a:pt x="162" y="126"/>
                    </a:lnTo>
                    <a:lnTo>
                      <a:pt x="168" y="120"/>
                    </a:lnTo>
                    <a:lnTo>
                      <a:pt x="180" y="114"/>
                    </a:lnTo>
                    <a:lnTo>
                      <a:pt x="180" y="108"/>
                    </a:lnTo>
                    <a:lnTo>
                      <a:pt x="180" y="108"/>
                    </a:lnTo>
                    <a:lnTo>
                      <a:pt x="192" y="90"/>
                    </a:lnTo>
                    <a:lnTo>
                      <a:pt x="192" y="90"/>
                    </a:lnTo>
                    <a:lnTo>
                      <a:pt x="198" y="78"/>
                    </a:lnTo>
                    <a:lnTo>
                      <a:pt x="192" y="72"/>
                    </a:lnTo>
                    <a:lnTo>
                      <a:pt x="192" y="72"/>
                    </a:lnTo>
                    <a:lnTo>
                      <a:pt x="192" y="66"/>
                    </a:lnTo>
                    <a:lnTo>
                      <a:pt x="192" y="48"/>
                    </a:lnTo>
                    <a:lnTo>
                      <a:pt x="192" y="48"/>
                    </a:lnTo>
                    <a:lnTo>
                      <a:pt x="192" y="42"/>
                    </a:lnTo>
                    <a:lnTo>
                      <a:pt x="192" y="18"/>
                    </a:lnTo>
                    <a:lnTo>
                      <a:pt x="198" y="12"/>
                    </a:lnTo>
                    <a:lnTo>
                      <a:pt x="198" y="0"/>
                    </a:lnTo>
                    <a:lnTo>
                      <a:pt x="198" y="0"/>
                    </a:lnTo>
                    <a:lnTo>
                      <a:pt x="162" y="18"/>
                    </a:lnTo>
                    <a:lnTo>
                      <a:pt x="90" y="18"/>
                    </a:lnTo>
                    <a:close/>
                    <a:moveTo>
                      <a:pt x="24" y="102"/>
                    </a:moveTo>
                    <a:lnTo>
                      <a:pt x="12" y="96"/>
                    </a:lnTo>
                    <a:lnTo>
                      <a:pt x="18" y="96"/>
                    </a:lnTo>
                    <a:lnTo>
                      <a:pt x="24" y="96"/>
                    </a:lnTo>
                    <a:lnTo>
                      <a:pt x="42" y="96"/>
                    </a:lnTo>
                    <a:lnTo>
                      <a:pt x="24"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6" name="Freeform 910"/>
              <p:cNvSpPr>
                <a:spLocks/>
              </p:cNvSpPr>
              <p:nvPr/>
            </p:nvSpPr>
            <p:spPr bwMode="auto">
              <a:xfrm>
                <a:off x="3204" y="3169"/>
                <a:ext cx="12" cy="6"/>
              </a:xfrm>
              <a:custGeom>
                <a:avLst/>
                <a:gdLst>
                  <a:gd name="T0" fmla="*/ 12 w 12"/>
                  <a:gd name="T1" fmla="*/ 6 h 6"/>
                  <a:gd name="T2" fmla="*/ 12 w 12"/>
                  <a:gd name="T3" fmla="*/ 6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6"/>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7" name="Freeform 911"/>
              <p:cNvSpPr>
                <a:spLocks/>
              </p:cNvSpPr>
              <p:nvPr/>
            </p:nvSpPr>
            <p:spPr bwMode="auto">
              <a:xfrm>
                <a:off x="3222" y="3133"/>
                <a:ext cx="0" cy="24"/>
              </a:xfrm>
              <a:custGeom>
                <a:avLst/>
                <a:gdLst>
                  <a:gd name="T0" fmla="*/ 24 h 24"/>
                  <a:gd name="T1" fmla="*/ 0 h 24"/>
                  <a:gd name="T2" fmla="*/ 24 h 24"/>
                  <a:gd name="T3" fmla="*/ 24 h 24"/>
                </a:gdLst>
                <a:ahLst/>
                <a:cxnLst>
                  <a:cxn ang="0">
                    <a:pos x="0" y="T0"/>
                  </a:cxn>
                  <a:cxn ang="0">
                    <a:pos x="0" y="T1"/>
                  </a:cxn>
                  <a:cxn ang="0">
                    <a:pos x="0" y="T2"/>
                  </a:cxn>
                  <a:cxn ang="0">
                    <a:pos x="0" y="T3"/>
                  </a:cxn>
                </a:cxnLst>
                <a:rect l="0" t="0" r="r" b="b"/>
                <a:pathLst>
                  <a:path h="24">
                    <a:moveTo>
                      <a:pt x="0" y="24"/>
                    </a:moveTo>
                    <a:lnTo>
                      <a:pt x="0"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8" name="Freeform 912"/>
              <p:cNvSpPr>
                <a:spLocks/>
              </p:cNvSpPr>
              <p:nvPr/>
            </p:nvSpPr>
            <p:spPr bwMode="auto">
              <a:xfrm>
                <a:off x="3192" y="3139"/>
                <a:ext cx="6" cy="18"/>
              </a:xfrm>
              <a:custGeom>
                <a:avLst/>
                <a:gdLst>
                  <a:gd name="T0" fmla="*/ 0 w 6"/>
                  <a:gd name="T1" fmla="*/ 18 h 18"/>
                  <a:gd name="T2" fmla="*/ 0 w 6"/>
                  <a:gd name="T3" fmla="*/ 18 h 18"/>
                  <a:gd name="T4" fmla="*/ 6 w 6"/>
                  <a:gd name="T5" fmla="*/ 0 h 18"/>
                  <a:gd name="T6" fmla="*/ 0 w 6"/>
                  <a:gd name="T7" fmla="*/ 18 h 18"/>
                </a:gdLst>
                <a:ahLst/>
                <a:cxnLst>
                  <a:cxn ang="0">
                    <a:pos x="T0" y="T1"/>
                  </a:cxn>
                  <a:cxn ang="0">
                    <a:pos x="T2" y="T3"/>
                  </a:cxn>
                  <a:cxn ang="0">
                    <a:pos x="T4" y="T5"/>
                  </a:cxn>
                  <a:cxn ang="0">
                    <a:pos x="T6" y="T7"/>
                  </a:cxn>
                </a:cxnLst>
                <a:rect l="0" t="0" r="r" b="b"/>
                <a:pathLst>
                  <a:path w="6" h="18">
                    <a:moveTo>
                      <a:pt x="0" y="18"/>
                    </a:moveTo>
                    <a:lnTo>
                      <a:pt x="0" y="18"/>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9" name="Freeform 913"/>
              <p:cNvSpPr>
                <a:spLocks/>
              </p:cNvSpPr>
              <p:nvPr/>
            </p:nvSpPr>
            <p:spPr bwMode="auto">
              <a:xfrm>
                <a:off x="3180" y="3127"/>
                <a:ext cx="18" cy="6"/>
              </a:xfrm>
              <a:custGeom>
                <a:avLst/>
                <a:gdLst>
                  <a:gd name="T0" fmla="*/ 0 w 18"/>
                  <a:gd name="T1" fmla="*/ 0 h 6"/>
                  <a:gd name="T2" fmla="*/ 0 w 18"/>
                  <a:gd name="T3" fmla="*/ 6 h 6"/>
                  <a:gd name="T4" fmla="*/ 18 w 18"/>
                  <a:gd name="T5" fmla="*/ 0 h 6"/>
                  <a:gd name="T6" fmla="*/ 0 w 18"/>
                  <a:gd name="T7" fmla="*/ 6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lnTo>
                      <a:pt x="0" y="6"/>
                    </a:lnTo>
                    <a:lnTo>
                      <a:pt x="18" y="0"/>
                    </a:lnTo>
                    <a:lnTo>
                      <a:pt x="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0" name="Freeform 914"/>
              <p:cNvSpPr>
                <a:spLocks/>
              </p:cNvSpPr>
              <p:nvPr/>
            </p:nvSpPr>
            <p:spPr bwMode="auto">
              <a:xfrm>
                <a:off x="3114" y="3121"/>
                <a:ext cx="54" cy="18"/>
              </a:xfrm>
              <a:custGeom>
                <a:avLst/>
                <a:gdLst>
                  <a:gd name="T0" fmla="*/ 54 w 54"/>
                  <a:gd name="T1" fmla="*/ 0 h 18"/>
                  <a:gd name="T2" fmla="*/ 54 w 54"/>
                  <a:gd name="T3" fmla="*/ 0 h 18"/>
                  <a:gd name="T4" fmla="*/ 0 w 54"/>
                  <a:gd name="T5" fmla="*/ 18 h 18"/>
                  <a:gd name="T6" fmla="*/ 54 w 54"/>
                  <a:gd name="T7" fmla="*/ 0 h 18"/>
                </a:gdLst>
                <a:ahLst/>
                <a:cxnLst>
                  <a:cxn ang="0">
                    <a:pos x="T0" y="T1"/>
                  </a:cxn>
                  <a:cxn ang="0">
                    <a:pos x="T2" y="T3"/>
                  </a:cxn>
                  <a:cxn ang="0">
                    <a:pos x="T4" y="T5"/>
                  </a:cxn>
                  <a:cxn ang="0">
                    <a:pos x="T6" y="T7"/>
                  </a:cxn>
                </a:cxnLst>
                <a:rect l="0" t="0" r="r" b="b"/>
                <a:pathLst>
                  <a:path w="54" h="18">
                    <a:moveTo>
                      <a:pt x="54" y="0"/>
                    </a:moveTo>
                    <a:lnTo>
                      <a:pt x="54" y="0"/>
                    </a:lnTo>
                    <a:lnTo>
                      <a:pt x="0" y="18"/>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1" name="Freeform 915"/>
              <p:cNvSpPr>
                <a:spLocks/>
              </p:cNvSpPr>
              <p:nvPr/>
            </p:nvSpPr>
            <p:spPr bwMode="auto">
              <a:xfrm>
                <a:off x="3030" y="3151"/>
                <a:ext cx="138" cy="138"/>
              </a:xfrm>
              <a:custGeom>
                <a:avLst/>
                <a:gdLst>
                  <a:gd name="T0" fmla="*/ 138 w 138"/>
                  <a:gd name="T1" fmla="*/ 18 h 138"/>
                  <a:gd name="T2" fmla="*/ 96 w 138"/>
                  <a:gd name="T3" fmla="*/ 6 h 138"/>
                  <a:gd name="T4" fmla="*/ 90 w 138"/>
                  <a:gd name="T5" fmla="*/ 0 h 138"/>
                  <a:gd name="T6" fmla="*/ 90 w 138"/>
                  <a:gd name="T7" fmla="*/ 0 h 138"/>
                  <a:gd name="T8" fmla="*/ 60 w 138"/>
                  <a:gd name="T9" fmla="*/ 6 h 138"/>
                  <a:gd name="T10" fmla="*/ 60 w 138"/>
                  <a:gd name="T11" fmla="*/ 18 h 138"/>
                  <a:gd name="T12" fmla="*/ 66 w 138"/>
                  <a:gd name="T13" fmla="*/ 18 h 138"/>
                  <a:gd name="T14" fmla="*/ 54 w 138"/>
                  <a:gd name="T15" fmla="*/ 24 h 138"/>
                  <a:gd name="T16" fmla="*/ 48 w 138"/>
                  <a:gd name="T17" fmla="*/ 30 h 138"/>
                  <a:gd name="T18" fmla="*/ 42 w 138"/>
                  <a:gd name="T19" fmla="*/ 30 h 138"/>
                  <a:gd name="T20" fmla="*/ 30 w 138"/>
                  <a:gd name="T21" fmla="*/ 42 h 138"/>
                  <a:gd name="T22" fmla="*/ 30 w 138"/>
                  <a:gd name="T23" fmla="*/ 42 h 138"/>
                  <a:gd name="T24" fmla="*/ 30 w 138"/>
                  <a:gd name="T25" fmla="*/ 42 h 138"/>
                  <a:gd name="T26" fmla="*/ 24 w 138"/>
                  <a:gd name="T27" fmla="*/ 48 h 138"/>
                  <a:gd name="T28" fmla="*/ 0 w 138"/>
                  <a:gd name="T29" fmla="*/ 42 h 138"/>
                  <a:gd name="T30" fmla="*/ 0 w 138"/>
                  <a:gd name="T31" fmla="*/ 48 h 138"/>
                  <a:gd name="T32" fmla="*/ 12 w 138"/>
                  <a:gd name="T33" fmla="*/ 66 h 138"/>
                  <a:gd name="T34" fmla="*/ 42 w 138"/>
                  <a:gd name="T35" fmla="*/ 96 h 138"/>
                  <a:gd name="T36" fmla="*/ 48 w 138"/>
                  <a:gd name="T37" fmla="*/ 120 h 138"/>
                  <a:gd name="T38" fmla="*/ 72 w 138"/>
                  <a:gd name="T39" fmla="*/ 126 h 138"/>
                  <a:gd name="T40" fmla="*/ 78 w 138"/>
                  <a:gd name="T41" fmla="*/ 126 h 138"/>
                  <a:gd name="T42" fmla="*/ 90 w 138"/>
                  <a:gd name="T43" fmla="*/ 132 h 138"/>
                  <a:gd name="T44" fmla="*/ 96 w 138"/>
                  <a:gd name="T45" fmla="*/ 132 h 138"/>
                  <a:gd name="T46" fmla="*/ 102 w 138"/>
                  <a:gd name="T47" fmla="*/ 126 h 138"/>
                  <a:gd name="T48" fmla="*/ 108 w 138"/>
                  <a:gd name="T49" fmla="*/ 132 h 138"/>
                  <a:gd name="T50" fmla="*/ 114 w 138"/>
                  <a:gd name="T51" fmla="*/ 138 h 138"/>
                  <a:gd name="T52" fmla="*/ 114 w 138"/>
                  <a:gd name="T53" fmla="*/ 120 h 138"/>
                  <a:gd name="T54" fmla="*/ 120 w 138"/>
                  <a:gd name="T55" fmla="*/ 120 h 138"/>
                  <a:gd name="T56" fmla="*/ 138 w 138"/>
                  <a:gd name="T57" fmla="*/ 84 h 138"/>
                  <a:gd name="T58" fmla="*/ 132 w 138"/>
                  <a:gd name="T59" fmla="*/ 66 h 138"/>
                  <a:gd name="T60" fmla="*/ 138 w 138"/>
                  <a:gd name="T6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38">
                    <a:moveTo>
                      <a:pt x="138" y="18"/>
                    </a:moveTo>
                    <a:lnTo>
                      <a:pt x="96" y="6"/>
                    </a:lnTo>
                    <a:lnTo>
                      <a:pt x="90" y="0"/>
                    </a:lnTo>
                    <a:lnTo>
                      <a:pt x="90" y="0"/>
                    </a:lnTo>
                    <a:lnTo>
                      <a:pt x="60" y="6"/>
                    </a:lnTo>
                    <a:lnTo>
                      <a:pt x="60" y="18"/>
                    </a:lnTo>
                    <a:lnTo>
                      <a:pt x="66" y="18"/>
                    </a:lnTo>
                    <a:lnTo>
                      <a:pt x="54" y="24"/>
                    </a:lnTo>
                    <a:lnTo>
                      <a:pt x="48" y="30"/>
                    </a:lnTo>
                    <a:lnTo>
                      <a:pt x="42" y="30"/>
                    </a:lnTo>
                    <a:lnTo>
                      <a:pt x="30" y="42"/>
                    </a:lnTo>
                    <a:lnTo>
                      <a:pt x="30" y="42"/>
                    </a:lnTo>
                    <a:lnTo>
                      <a:pt x="30" y="42"/>
                    </a:lnTo>
                    <a:lnTo>
                      <a:pt x="24" y="48"/>
                    </a:lnTo>
                    <a:lnTo>
                      <a:pt x="0" y="42"/>
                    </a:lnTo>
                    <a:lnTo>
                      <a:pt x="0" y="48"/>
                    </a:lnTo>
                    <a:lnTo>
                      <a:pt x="12" y="66"/>
                    </a:lnTo>
                    <a:lnTo>
                      <a:pt x="42" y="96"/>
                    </a:lnTo>
                    <a:lnTo>
                      <a:pt x="48" y="120"/>
                    </a:lnTo>
                    <a:lnTo>
                      <a:pt x="72" y="126"/>
                    </a:lnTo>
                    <a:lnTo>
                      <a:pt x="78" y="126"/>
                    </a:lnTo>
                    <a:lnTo>
                      <a:pt x="90" y="132"/>
                    </a:lnTo>
                    <a:lnTo>
                      <a:pt x="96" y="132"/>
                    </a:lnTo>
                    <a:lnTo>
                      <a:pt x="102" y="126"/>
                    </a:lnTo>
                    <a:lnTo>
                      <a:pt x="108" y="132"/>
                    </a:lnTo>
                    <a:lnTo>
                      <a:pt x="114" y="138"/>
                    </a:lnTo>
                    <a:lnTo>
                      <a:pt x="114" y="120"/>
                    </a:lnTo>
                    <a:lnTo>
                      <a:pt x="120" y="120"/>
                    </a:lnTo>
                    <a:lnTo>
                      <a:pt x="138" y="84"/>
                    </a:lnTo>
                    <a:lnTo>
                      <a:pt x="132" y="66"/>
                    </a:lnTo>
                    <a:lnTo>
                      <a:pt x="13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2" name="Freeform 916"/>
              <p:cNvSpPr>
                <a:spLocks/>
              </p:cNvSpPr>
              <p:nvPr/>
            </p:nvSpPr>
            <p:spPr bwMode="auto">
              <a:xfrm>
                <a:off x="3090" y="3151"/>
                <a:ext cx="30" cy="6"/>
              </a:xfrm>
              <a:custGeom>
                <a:avLst/>
                <a:gdLst>
                  <a:gd name="T0" fmla="*/ 30 w 30"/>
                  <a:gd name="T1" fmla="*/ 0 h 6"/>
                  <a:gd name="T2" fmla="*/ 30 w 30"/>
                  <a:gd name="T3" fmla="*/ 0 h 6"/>
                  <a:gd name="T4" fmla="*/ 0 w 30"/>
                  <a:gd name="T5" fmla="*/ 6 h 6"/>
                  <a:gd name="T6" fmla="*/ 30 w 30"/>
                  <a:gd name="T7" fmla="*/ 0 h 6"/>
                </a:gdLst>
                <a:ahLst/>
                <a:cxnLst>
                  <a:cxn ang="0">
                    <a:pos x="T0" y="T1"/>
                  </a:cxn>
                  <a:cxn ang="0">
                    <a:pos x="T2" y="T3"/>
                  </a:cxn>
                  <a:cxn ang="0">
                    <a:pos x="T4" y="T5"/>
                  </a:cxn>
                  <a:cxn ang="0">
                    <a:pos x="T6" y="T7"/>
                  </a:cxn>
                </a:cxnLst>
                <a:rect l="0" t="0" r="r" b="b"/>
                <a:pathLst>
                  <a:path w="30" h="6">
                    <a:moveTo>
                      <a:pt x="30" y="0"/>
                    </a:moveTo>
                    <a:lnTo>
                      <a:pt x="30" y="0"/>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3" name="Freeform 917"/>
              <p:cNvSpPr>
                <a:spLocks/>
              </p:cNvSpPr>
              <p:nvPr/>
            </p:nvSpPr>
            <p:spPr bwMode="auto">
              <a:xfrm>
                <a:off x="3120" y="3151"/>
                <a:ext cx="48" cy="84"/>
              </a:xfrm>
              <a:custGeom>
                <a:avLst/>
                <a:gdLst>
                  <a:gd name="T0" fmla="*/ 0 w 48"/>
                  <a:gd name="T1" fmla="*/ 0 h 84"/>
                  <a:gd name="T2" fmla="*/ 6 w 48"/>
                  <a:gd name="T3" fmla="*/ 6 h 84"/>
                  <a:gd name="T4" fmla="*/ 48 w 48"/>
                  <a:gd name="T5" fmla="*/ 18 h 84"/>
                  <a:gd name="T6" fmla="*/ 42 w 48"/>
                  <a:gd name="T7" fmla="*/ 66 h 84"/>
                  <a:gd name="T8" fmla="*/ 48 w 48"/>
                  <a:gd name="T9" fmla="*/ 84 h 84"/>
                  <a:gd name="T10" fmla="*/ 48 w 48"/>
                  <a:gd name="T11" fmla="*/ 66 h 84"/>
                  <a:gd name="T12" fmla="*/ 48 w 48"/>
                  <a:gd name="T13" fmla="*/ 18 h 84"/>
                  <a:gd name="T14" fmla="*/ 6 w 48"/>
                  <a:gd name="T15" fmla="*/ 6 h 84"/>
                  <a:gd name="T16" fmla="*/ 0 w 48"/>
                  <a:gd name="T17" fmla="*/ 0 h 84"/>
                  <a:gd name="T18" fmla="*/ 0 w 48"/>
                  <a:gd name="T19" fmla="*/ 0 h 84"/>
                  <a:gd name="T20" fmla="*/ 0 w 48"/>
                  <a:gd name="T21" fmla="*/ 0 h 84"/>
                  <a:gd name="T22" fmla="*/ 0 w 48"/>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84">
                    <a:moveTo>
                      <a:pt x="0" y="0"/>
                    </a:moveTo>
                    <a:lnTo>
                      <a:pt x="6" y="6"/>
                    </a:lnTo>
                    <a:lnTo>
                      <a:pt x="48" y="18"/>
                    </a:lnTo>
                    <a:lnTo>
                      <a:pt x="42" y="66"/>
                    </a:lnTo>
                    <a:lnTo>
                      <a:pt x="48" y="84"/>
                    </a:lnTo>
                    <a:lnTo>
                      <a:pt x="48" y="66"/>
                    </a:lnTo>
                    <a:lnTo>
                      <a:pt x="48" y="18"/>
                    </a:lnTo>
                    <a:lnTo>
                      <a:pt x="6" y="6"/>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4" name="Freeform 918"/>
              <p:cNvSpPr>
                <a:spLocks noEditPoints="1"/>
              </p:cNvSpPr>
              <p:nvPr/>
            </p:nvSpPr>
            <p:spPr bwMode="auto">
              <a:xfrm>
                <a:off x="2928" y="3187"/>
                <a:ext cx="174" cy="186"/>
              </a:xfrm>
              <a:custGeom>
                <a:avLst/>
                <a:gdLst>
                  <a:gd name="T0" fmla="*/ 150 w 174"/>
                  <a:gd name="T1" fmla="*/ 84 h 186"/>
                  <a:gd name="T2" fmla="*/ 144 w 174"/>
                  <a:gd name="T3" fmla="*/ 60 h 186"/>
                  <a:gd name="T4" fmla="*/ 114 w 174"/>
                  <a:gd name="T5" fmla="*/ 30 h 186"/>
                  <a:gd name="T6" fmla="*/ 102 w 174"/>
                  <a:gd name="T7" fmla="*/ 12 h 186"/>
                  <a:gd name="T8" fmla="*/ 102 w 174"/>
                  <a:gd name="T9" fmla="*/ 6 h 186"/>
                  <a:gd name="T10" fmla="*/ 102 w 174"/>
                  <a:gd name="T11" fmla="*/ 6 h 186"/>
                  <a:gd name="T12" fmla="*/ 96 w 174"/>
                  <a:gd name="T13" fmla="*/ 0 h 186"/>
                  <a:gd name="T14" fmla="*/ 96 w 174"/>
                  <a:gd name="T15" fmla="*/ 0 h 186"/>
                  <a:gd name="T16" fmla="*/ 66 w 174"/>
                  <a:gd name="T17" fmla="*/ 24 h 186"/>
                  <a:gd name="T18" fmla="*/ 66 w 174"/>
                  <a:gd name="T19" fmla="*/ 24 h 186"/>
                  <a:gd name="T20" fmla="*/ 66 w 174"/>
                  <a:gd name="T21" fmla="*/ 24 h 186"/>
                  <a:gd name="T22" fmla="*/ 60 w 174"/>
                  <a:gd name="T23" fmla="*/ 6 h 186"/>
                  <a:gd name="T24" fmla="*/ 18 w 174"/>
                  <a:gd name="T25" fmla="*/ 18 h 186"/>
                  <a:gd name="T26" fmla="*/ 18 w 174"/>
                  <a:gd name="T27" fmla="*/ 84 h 186"/>
                  <a:gd name="T28" fmla="*/ 0 w 174"/>
                  <a:gd name="T29" fmla="*/ 90 h 186"/>
                  <a:gd name="T30" fmla="*/ 0 w 174"/>
                  <a:gd name="T31" fmla="*/ 138 h 186"/>
                  <a:gd name="T32" fmla="*/ 0 w 174"/>
                  <a:gd name="T33" fmla="*/ 138 h 186"/>
                  <a:gd name="T34" fmla="*/ 0 w 174"/>
                  <a:gd name="T35" fmla="*/ 138 h 186"/>
                  <a:gd name="T36" fmla="*/ 18 w 174"/>
                  <a:gd name="T37" fmla="*/ 162 h 186"/>
                  <a:gd name="T38" fmla="*/ 18 w 174"/>
                  <a:gd name="T39" fmla="*/ 168 h 186"/>
                  <a:gd name="T40" fmla="*/ 18 w 174"/>
                  <a:gd name="T41" fmla="*/ 174 h 186"/>
                  <a:gd name="T42" fmla="*/ 12 w 174"/>
                  <a:gd name="T43" fmla="*/ 180 h 186"/>
                  <a:gd name="T44" fmla="*/ 24 w 174"/>
                  <a:gd name="T45" fmla="*/ 186 h 186"/>
                  <a:gd name="T46" fmla="*/ 48 w 174"/>
                  <a:gd name="T47" fmla="*/ 180 h 186"/>
                  <a:gd name="T48" fmla="*/ 66 w 174"/>
                  <a:gd name="T49" fmla="*/ 150 h 186"/>
                  <a:gd name="T50" fmla="*/ 66 w 174"/>
                  <a:gd name="T51" fmla="*/ 150 h 186"/>
                  <a:gd name="T52" fmla="*/ 66 w 174"/>
                  <a:gd name="T53" fmla="*/ 150 h 186"/>
                  <a:gd name="T54" fmla="*/ 90 w 174"/>
                  <a:gd name="T55" fmla="*/ 162 h 186"/>
                  <a:gd name="T56" fmla="*/ 108 w 174"/>
                  <a:gd name="T57" fmla="*/ 156 h 186"/>
                  <a:gd name="T58" fmla="*/ 114 w 174"/>
                  <a:gd name="T59" fmla="*/ 138 h 186"/>
                  <a:gd name="T60" fmla="*/ 156 w 174"/>
                  <a:gd name="T61" fmla="*/ 96 h 186"/>
                  <a:gd name="T62" fmla="*/ 162 w 174"/>
                  <a:gd name="T63" fmla="*/ 96 h 186"/>
                  <a:gd name="T64" fmla="*/ 174 w 174"/>
                  <a:gd name="T65" fmla="*/ 90 h 186"/>
                  <a:gd name="T66" fmla="*/ 150 w 174"/>
                  <a:gd name="T67" fmla="*/ 84 h 186"/>
                  <a:gd name="T68" fmla="*/ 114 w 174"/>
                  <a:gd name="T69" fmla="*/ 72 h 186"/>
                  <a:gd name="T70" fmla="*/ 108 w 174"/>
                  <a:gd name="T71" fmla="*/ 66 h 186"/>
                  <a:gd name="T72" fmla="*/ 96 w 174"/>
                  <a:gd name="T73" fmla="*/ 66 h 186"/>
                  <a:gd name="T74" fmla="*/ 90 w 174"/>
                  <a:gd name="T75" fmla="*/ 60 h 186"/>
                  <a:gd name="T76" fmla="*/ 102 w 174"/>
                  <a:gd name="T77" fmla="*/ 54 h 186"/>
                  <a:gd name="T78" fmla="*/ 108 w 174"/>
                  <a:gd name="T79" fmla="*/ 48 h 186"/>
                  <a:gd name="T80" fmla="*/ 108 w 174"/>
                  <a:gd name="T81" fmla="*/ 54 h 186"/>
                  <a:gd name="T82" fmla="*/ 108 w 174"/>
                  <a:gd name="T83" fmla="*/ 66 h 186"/>
                  <a:gd name="T84" fmla="*/ 114 w 174"/>
                  <a:gd name="T85" fmla="*/ 54 h 186"/>
                  <a:gd name="T86" fmla="*/ 114 w 174"/>
                  <a:gd name="T87" fmla="*/ 60 h 186"/>
                  <a:gd name="T88" fmla="*/ 120 w 174"/>
                  <a:gd name="T89" fmla="*/ 66 h 186"/>
                  <a:gd name="T90" fmla="*/ 114 w 174"/>
                  <a:gd name="T91" fmla="*/ 7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86">
                    <a:moveTo>
                      <a:pt x="150" y="84"/>
                    </a:moveTo>
                    <a:lnTo>
                      <a:pt x="144" y="60"/>
                    </a:lnTo>
                    <a:lnTo>
                      <a:pt x="114" y="30"/>
                    </a:lnTo>
                    <a:lnTo>
                      <a:pt x="102" y="12"/>
                    </a:lnTo>
                    <a:lnTo>
                      <a:pt x="102" y="6"/>
                    </a:lnTo>
                    <a:lnTo>
                      <a:pt x="102" y="6"/>
                    </a:lnTo>
                    <a:lnTo>
                      <a:pt x="96" y="0"/>
                    </a:lnTo>
                    <a:lnTo>
                      <a:pt x="96" y="0"/>
                    </a:lnTo>
                    <a:lnTo>
                      <a:pt x="66" y="24"/>
                    </a:lnTo>
                    <a:lnTo>
                      <a:pt x="66" y="24"/>
                    </a:lnTo>
                    <a:lnTo>
                      <a:pt x="66" y="24"/>
                    </a:lnTo>
                    <a:lnTo>
                      <a:pt x="60" y="6"/>
                    </a:lnTo>
                    <a:lnTo>
                      <a:pt x="18" y="18"/>
                    </a:lnTo>
                    <a:lnTo>
                      <a:pt x="18" y="84"/>
                    </a:lnTo>
                    <a:lnTo>
                      <a:pt x="0" y="90"/>
                    </a:lnTo>
                    <a:lnTo>
                      <a:pt x="0" y="138"/>
                    </a:lnTo>
                    <a:lnTo>
                      <a:pt x="0" y="138"/>
                    </a:lnTo>
                    <a:lnTo>
                      <a:pt x="0" y="138"/>
                    </a:lnTo>
                    <a:lnTo>
                      <a:pt x="18" y="162"/>
                    </a:lnTo>
                    <a:lnTo>
                      <a:pt x="18" y="168"/>
                    </a:lnTo>
                    <a:lnTo>
                      <a:pt x="18" y="174"/>
                    </a:lnTo>
                    <a:lnTo>
                      <a:pt x="12" y="180"/>
                    </a:lnTo>
                    <a:lnTo>
                      <a:pt x="24" y="186"/>
                    </a:lnTo>
                    <a:lnTo>
                      <a:pt x="48" y="180"/>
                    </a:lnTo>
                    <a:lnTo>
                      <a:pt x="66" y="150"/>
                    </a:lnTo>
                    <a:lnTo>
                      <a:pt x="66" y="150"/>
                    </a:lnTo>
                    <a:lnTo>
                      <a:pt x="66" y="150"/>
                    </a:lnTo>
                    <a:lnTo>
                      <a:pt x="90" y="162"/>
                    </a:lnTo>
                    <a:lnTo>
                      <a:pt x="108" y="156"/>
                    </a:lnTo>
                    <a:lnTo>
                      <a:pt x="114" y="138"/>
                    </a:lnTo>
                    <a:lnTo>
                      <a:pt x="156" y="96"/>
                    </a:lnTo>
                    <a:lnTo>
                      <a:pt x="162" y="96"/>
                    </a:lnTo>
                    <a:lnTo>
                      <a:pt x="174" y="90"/>
                    </a:lnTo>
                    <a:lnTo>
                      <a:pt x="150" y="84"/>
                    </a:lnTo>
                    <a:close/>
                    <a:moveTo>
                      <a:pt x="114" y="72"/>
                    </a:moveTo>
                    <a:lnTo>
                      <a:pt x="108" y="66"/>
                    </a:lnTo>
                    <a:lnTo>
                      <a:pt x="96" y="66"/>
                    </a:lnTo>
                    <a:lnTo>
                      <a:pt x="90" y="60"/>
                    </a:lnTo>
                    <a:lnTo>
                      <a:pt x="102" y="54"/>
                    </a:lnTo>
                    <a:lnTo>
                      <a:pt x="108" y="48"/>
                    </a:lnTo>
                    <a:lnTo>
                      <a:pt x="108" y="54"/>
                    </a:lnTo>
                    <a:lnTo>
                      <a:pt x="108" y="66"/>
                    </a:lnTo>
                    <a:lnTo>
                      <a:pt x="114" y="54"/>
                    </a:lnTo>
                    <a:lnTo>
                      <a:pt x="114" y="60"/>
                    </a:lnTo>
                    <a:lnTo>
                      <a:pt x="120" y="66"/>
                    </a:lnTo>
                    <a:lnTo>
                      <a:pt x="11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5" name="Rectangle 919"/>
              <p:cNvSpPr>
                <a:spLocks noChangeArrowheads="1"/>
              </p:cNvSpPr>
              <p:nvPr/>
            </p:nvSpPr>
            <p:spPr bwMode="auto">
              <a:xfrm>
                <a:off x="3030" y="3193"/>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6" name="Freeform 920"/>
              <p:cNvSpPr>
                <a:spLocks noEditPoints="1"/>
              </p:cNvSpPr>
              <p:nvPr/>
            </p:nvSpPr>
            <p:spPr bwMode="auto">
              <a:xfrm>
                <a:off x="2778" y="3169"/>
                <a:ext cx="246" cy="252"/>
              </a:xfrm>
              <a:custGeom>
                <a:avLst/>
                <a:gdLst>
                  <a:gd name="T0" fmla="*/ 96 w 246"/>
                  <a:gd name="T1" fmla="*/ 234 h 252"/>
                  <a:gd name="T2" fmla="*/ 114 w 246"/>
                  <a:gd name="T3" fmla="*/ 252 h 252"/>
                  <a:gd name="T4" fmla="*/ 132 w 246"/>
                  <a:gd name="T5" fmla="*/ 252 h 252"/>
                  <a:gd name="T6" fmla="*/ 150 w 246"/>
                  <a:gd name="T7" fmla="*/ 234 h 252"/>
                  <a:gd name="T8" fmla="*/ 150 w 246"/>
                  <a:gd name="T9" fmla="*/ 156 h 252"/>
                  <a:gd name="T10" fmla="*/ 150 w 246"/>
                  <a:gd name="T11" fmla="*/ 156 h 252"/>
                  <a:gd name="T12" fmla="*/ 150 w 246"/>
                  <a:gd name="T13" fmla="*/ 108 h 252"/>
                  <a:gd name="T14" fmla="*/ 168 w 246"/>
                  <a:gd name="T15" fmla="*/ 102 h 252"/>
                  <a:gd name="T16" fmla="*/ 168 w 246"/>
                  <a:gd name="T17" fmla="*/ 36 h 252"/>
                  <a:gd name="T18" fmla="*/ 210 w 246"/>
                  <a:gd name="T19" fmla="*/ 24 h 252"/>
                  <a:gd name="T20" fmla="*/ 216 w 246"/>
                  <a:gd name="T21" fmla="*/ 42 h 252"/>
                  <a:gd name="T22" fmla="*/ 246 w 246"/>
                  <a:gd name="T23" fmla="*/ 18 h 252"/>
                  <a:gd name="T24" fmla="*/ 228 w 246"/>
                  <a:gd name="T25" fmla="*/ 12 h 252"/>
                  <a:gd name="T26" fmla="*/ 186 w 246"/>
                  <a:gd name="T27" fmla="*/ 24 h 252"/>
                  <a:gd name="T28" fmla="*/ 132 w 246"/>
                  <a:gd name="T29" fmla="*/ 24 h 252"/>
                  <a:gd name="T30" fmla="*/ 120 w 246"/>
                  <a:gd name="T31" fmla="*/ 12 h 252"/>
                  <a:gd name="T32" fmla="*/ 120 w 246"/>
                  <a:gd name="T33" fmla="*/ 12 h 252"/>
                  <a:gd name="T34" fmla="*/ 42 w 246"/>
                  <a:gd name="T35" fmla="*/ 12 h 252"/>
                  <a:gd name="T36" fmla="*/ 30 w 246"/>
                  <a:gd name="T37" fmla="*/ 6 h 252"/>
                  <a:gd name="T38" fmla="*/ 24 w 246"/>
                  <a:gd name="T39" fmla="*/ 0 h 252"/>
                  <a:gd name="T40" fmla="*/ 24 w 246"/>
                  <a:gd name="T41" fmla="*/ 6 h 252"/>
                  <a:gd name="T42" fmla="*/ 6 w 246"/>
                  <a:gd name="T43" fmla="*/ 6 h 252"/>
                  <a:gd name="T44" fmla="*/ 6 w 246"/>
                  <a:gd name="T45" fmla="*/ 6 h 252"/>
                  <a:gd name="T46" fmla="*/ 0 w 246"/>
                  <a:gd name="T47" fmla="*/ 12 h 252"/>
                  <a:gd name="T48" fmla="*/ 0 w 246"/>
                  <a:gd name="T49" fmla="*/ 24 h 252"/>
                  <a:gd name="T50" fmla="*/ 0 w 246"/>
                  <a:gd name="T51" fmla="*/ 30 h 252"/>
                  <a:gd name="T52" fmla="*/ 12 w 246"/>
                  <a:gd name="T53" fmla="*/ 42 h 252"/>
                  <a:gd name="T54" fmla="*/ 42 w 246"/>
                  <a:gd name="T55" fmla="*/ 102 h 252"/>
                  <a:gd name="T56" fmla="*/ 48 w 246"/>
                  <a:gd name="T57" fmla="*/ 114 h 252"/>
                  <a:gd name="T58" fmla="*/ 48 w 246"/>
                  <a:gd name="T59" fmla="*/ 150 h 252"/>
                  <a:gd name="T60" fmla="*/ 60 w 246"/>
                  <a:gd name="T61" fmla="*/ 168 h 252"/>
                  <a:gd name="T62" fmla="*/ 54 w 246"/>
                  <a:gd name="T63" fmla="*/ 174 h 252"/>
                  <a:gd name="T64" fmla="*/ 66 w 246"/>
                  <a:gd name="T65" fmla="*/ 216 h 252"/>
                  <a:gd name="T66" fmla="*/ 72 w 246"/>
                  <a:gd name="T67" fmla="*/ 222 h 252"/>
                  <a:gd name="T68" fmla="*/ 72 w 246"/>
                  <a:gd name="T69" fmla="*/ 228 h 252"/>
                  <a:gd name="T70" fmla="*/ 84 w 246"/>
                  <a:gd name="T71" fmla="*/ 240 h 252"/>
                  <a:gd name="T72" fmla="*/ 84 w 246"/>
                  <a:gd name="T73" fmla="*/ 240 h 252"/>
                  <a:gd name="T74" fmla="*/ 84 w 246"/>
                  <a:gd name="T75" fmla="*/ 240 h 252"/>
                  <a:gd name="T76" fmla="*/ 84 w 246"/>
                  <a:gd name="T77" fmla="*/ 240 h 252"/>
                  <a:gd name="T78" fmla="*/ 96 w 246"/>
                  <a:gd name="T79" fmla="*/ 234 h 252"/>
                  <a:gd name="T80" fmla="*/ 84 w 246"/>
                  <a:gd name="T81" fmla="*/ 42 h 252"/>
                  <a:gd name="T82" fmla="*/ 78 w 246"/>
                  <a:gd name="T83" fmla="*/ 48 h 252"/>
                  <a:gd name="T84" fmla="*/ 78 w 246"/>
                  <a:gd name="T85" fmla="*/ 48 h 252"/>
                  <a:gd name="T86" fmla="*/ 78 w 246"/>
                  <a:gd name="T87" fmla="*/ 36 h 252"/>
                  <a:gd name="T88" fmla="*/ 84 w 246"/>
                  <a:gd name="T89" fmla="*/ 42 h 252"/>
                  <a:gd name="T90" fmla="*/ 90 w 246"/>
                  <a:gd name="T91" fmla="*/ 36 h 252"/>
                  <a:gd name="T92" fmla="*/ 102 w 246"/>
                  <a:gd name="T93" fmla="*/ 42 h 252"/>
                  <a:gd name="T94" fmla="*/ 84 w 246"/>
                  <a:gd name="T95" fmla="*/ 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252">
                    <a:moveTo>
                      <a:pt x="96" y="234"/>
                    </a:moveTo>
                    <a:lnTo>
                      <a:pt x="114" y="252"/>
                    </a:lnTo>
                    <a:lnTo>
                      <a:pt x="132" y="252"/>
                    </a:lnTo>
                    <a:lnTo>
                      <a:pt x="150" y="234"/>
                    </a:lnTo>
                    <a:lnTo>
                      <a:pt x="150" y="156"/>
                    </a:lnTo>
                    <a:lnTo>
                      <a:pt x="150" y="156"/>
                    </a:lnTo>
                    <a:lnTo>
                      <a:pt x="150" y="108"/>
                    </a:lnTo>
                    <a:lnTo>
                      <a:pt x="168" y="102"/>
                    </a:lnTo>
                    <a:lnTo>
                      <a:pt x="168" y="36"/>
                    </a:lnTo>
                    <a:lnTo>
                      <a:pt x="210" y="24"/>
                    </a:lnTo>
                    <a:lnTo>
                      <a:pt x="216" y="42"/>
                    </a:lnTo>
                    <a:lnTo>
                      <a:pt x="246" y="18"/>
                    </a:lnTo>
                    <a:lnTo>
                      <a:pt x="228" y="12"/>
                    </a:lnTo>
                    <a:lnTo>
                      <a:pt x="186" y="24"/>
                    </a:lnTo>
                    <a:lnTo>
                      <a:pt x="132" y="24"/>
                    </a:lnTo>
                    <a:lnTo>
                      <a:pt x="120" y="12"/>
                    </a:lnTo>
                    <a:lnTo>
                      <a:pt x="120" y="12"/>
                    </a:lnTo>
                    <a:lnTo>
                      <a:pt x="42" y="12"/>
                    </a:lnTo>
                    <a:lnTo>
                      <a:pt x="30" y="6"/>
                    </a:lnTo>
                    <a:lnTo>
                      <a:pt x="24" y="0"/>
                    </a:lnTo>
                    <a:lnTo>
                      <a:pt x="24" y="6"/>
                    </a:lnTo>
                    <a:lnTo>
                      <a:pt x="6" y="6"/>
                    </a:lnTo>
                    <a:lnTo>
                      <a:pt x="6" y="6"/>
                    </a:lnTo>
                    <a:lnTo>
                      <a:pt x="0" y="12"/>
                    </a:lnTo>
                    <a:lnTo>
                      <a:pt x="0" y="24"/>
                    </a:lnTo>
                    <a:lnTo>
                      <a:pt x="0" y="30"/>
                    </a:lnTo>
                    <a:lnTo>
                      <a:pt x="12" y="42"/>
                    </a:lnTo>
                    <a:lnTo>
                      <a:pt x="42" y="102"/>
                    </a:lnTo>
                    <a:lnTo>
                      <a:pt x="48" y="114"/>
                    </a:lnTo>
                    <a:lnTo>
                      <a:pt x="48" y="150"/>
                    </a:lnTo>
                    <a:lnTo>
                      <a:pt x="60" y="168"/>
                    </a:lnTo>
                    <a:lnTo>
                      <a:pt x="54" y="174"/>
                    </a:lnTo>
                    <a:lnTo>
                      <a:pt x="66" y="216"/>
                    </a:lnTo>
                    <a:lnTo>
                      <a:pt x="72" y="222"/>
                    </a:lnTo>
                    <a:lnTo>
                      <a:pt x="72" y="228"/>
                    </a:lnTo>
                    <a:lnTo>
                      <a:pt x="84" y="240"/>
                    </a:lnTo>
                    <a:lnTo>
                      <a:pt x="84" y="240"/>
                    </a:lnTo>
                    <a:lnTo>
                      <a:pt x="84" y="240"/>
                    </a:lnTo>
                    <a:lnTo>
                      <a:pt x="84" y="240"/>
                    </a:lnTo>
                    <a:lnTo>
                      <a:pt x="96" y="234"/>
                    </a:lnTo>
                    <a:close/>
                    <a:moveTo>
                      <a:pt x="84" y="42"/>
                    </a:moveTo>
                    <a:lnTo>
                      <a:pt x="78" y="48"/>
                    </a:lnTo>
                    <a:lnTo>
                      <a:pt x="78" y="48"/>
                    </a:lnTo>
                    <a:lnTo>
                      <a:pt x="78" y="36"/>
                    </a:lnTo>
                    <a:lnTo>
                      <a:pt x="84" y="42"/>
                    </a:lnTo>
                    <a:lnTo>
                      <a:pt x="90" y="36"/>
                    </a:lnTo>
                    <a:lnTo>
                      <a:pt x="102" y="42"/>
                    </a:lnTo>
                    <a:lnTo>
                      <a:pt x="8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7" name="Rectangle 921"/>
              <p:cNvSpPr>
                <a:spLocks noChangeArrowheads="1"/>
              </p:cNvSpPr>
              <p:nvPr/>
            </p:nvSpPr>
            <p:spPr bwMode="auto">
              <a:xfrm>
                <a:off x="2802" y="3169"/>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8" name="Freeform 922"/>
              <p:cNvSpPr>
                <a:spLocks/>
              </p:cNvSpPr>
              <p:nvPr/>
            </p:nvSpPr>
            <p:spPr bwMode="auto">
              <a:xfrm>
                <a:off x="2808" y="3175"/>
                <a:ext cx="90" cy="6"/>
              </a:xfrm>
              <a:custGeom>
                <a:avLst/>
                <a:gdLst>
                  <a:gd name="T0" fmla="*/ 0 w 90"/>
                  <a:gd name="T1" fmla="*/ 0 h 6"/>
                  <a:gd name="T2" fmla="*/ 12 w 90"/>
                  <a:gd name="T3" fmla="*/ 6 h 6"/>
                  <a:gd name="T4" fmla="*/ 90 w 90"/>
                  <a:gd name="T5" fmla="*/ 6 h 6"/>
                  <a:gd name="T6" fmla="*/ 12 w 90"/>
                  <a:gd name="T7" fmla="*/ 6 h 6"/>
                  <a:gd name="T8" fmla="*/ 0 w 90"/>
                  <a:gd name="T9" fmla="*/ 0 h 6"/>
                </a:gdLst>
                <a:ahLst/>
                <a:cxnLst>
                  <a:cxn ang="0">
                    <a:pos x="T0" y="T1"/>
                  </a:cxn>
                  <a:cxn ang="0">
                    <a:pos x="T2" y="T3"/>
                  </a:cxn>
                  <a:cxn ang="0">
                    <a:pos x="T4" y="T5"/>
                  </a:cxn>
                  <a:cxn ang="0">
                    <a:pos x="T6" y="T7"/>
                  </a:cxn>
                  <a:cxn ang="0">
                    <a:pos x="T8" y="T9"/>
                  </a:cxn>
                </a:cxnLst>
                <a:rect l="0" t="0" r="r" b="b"/>
                <a:pathLst>
                  <a:path w="90" h="6">
                    <a:moveTo>
                      <a:pt x="0" y="0"/>
                    </a:moveTo>
                    <a:lnTo>
                      <a:pt x="12" y="6"/>
                    </a:lnTo>
                    <a:lnTo>
                      <a:pt x="90"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9" name="Freeform 923"/>
              <p:cNvSpPr>
                <a:spLocks/>
              </p:cNvSpPr>
              <p:nvPr/>
            </p:nvSpPr>
            <p:spPr bwMode="auto">
              <a:xfrm>
                <a:off x="2928" y="3277"/>
                <a:ext cx="0" cy="48"/>
              </a:xfrm>
              <a:custGeom>
                <a:avLst/>
                <a:gdLst>
                  <a:gd name="T0" fmla="*/ 0 h 48"/>
                  <a:gd name="T1" fmla="*/ 48 h 48"/>
                  <a:gd name="T2" fmla="*/ 48 h 48"/>
                  <a:gd name="T3" fmla="*/ 48 h 48"/>
                  <a:gd name="T4" fmla="*/ 0 h 48"/>
                </a:gdLst>
                <a:ahLst/>
                <a:cxnLst>
                  <a:cxn ang="0">
                    <a:pos x="0" y="T0"/>
                  </a:cxn>
                  <a:cxn ang="0">
                    <a:pos x="0" y="T1"/>
                  </a:cxn>
                  <a:cxn ang="0">
                    <a:pos x="0" y="T2"/>
                  </a:cxn>
                  <a:cxn ang="0">
                    <a:pos x="0" y="T3"/>
                  </a:cxn>
                  <a:cxn ang="0">
                    <a:pos x="0" y="T4"/>
                  </a:cxn>
                </a:cxnLst>
                <a:rect l="0" t="0" r="r" b="b"/>
                <a:pathLst>
                  <a:path h="48">
                    <a:moveTo>
                      <a:pt x="0" y="0"/>
                    </a:moveTo>
                    <a:lnTo>
                      <a:pt x="0" y="48"/>
                    </a:lnTo>
                    <a:lnTo>
                      <a:pt x="0" y="48"/>
                    </a:lnTo>
                    <a:lnTo>
                      <a:pt x="0" y="4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0" name="Freeform 924"/>
              <p:cNvSpPr>
                <a:spLocks/>
              </p:cNvSpPr>
              <p:nvPr/>
            </p:nvSpPr>
            <p:spPr bwMode="auto">
              <a:xfrm>
                <a:off x="2988" y="3193"/>
                <a:ext cx="6" cy="18"/>
              </a:xfrm>
              <a:custGeom>
                <a:avLst/>
                <a:gdLst>
                  <a:gd name="T0" fmla="*/ 6 w 6"/>
                  <a:gd name="T1" fmla="*/ 18 h 18"/>
                  <a:gd name="T2" fmla="*/ 0 w 6"/>
                  <a:gd name="T3" fmla="*/ 0 h 18"/>
                  <a:gd name="T4" fmla="*/ 6 w 6"/>
                  <a:gd name="T5" fmla="*/ 18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1" name="Rectangle 925"/>
              <p:cNvSpPr>
                <a:spLocks noChangeArrowheads="1"/>
              </p:cNvSpPr>
              <p:nvPr/>
            </p:nvSpPr>
            <p:spPr bwMode="auto">
              <a:xfrm>
                <a:off x="3144" y="328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2" name="Freeform 926"/>
              <p:cNvSpPr>
                <a:spLocks noEditPoints="1"/>
              </p:cNvSpPr>
              <p:nvPr/>
            </p:nvSpPr>
            <p:spPr bwMode="auto">
              <a:xfrm>
                <a:off x="2862" y="3277"/>
                <a:ext cx="306" cy="264"/>
              </a:xfrm>
              <a:custGeom>
                <a:avLst/>
                <a:gdLst>
                  <a:gd name="T0" fmla="*/ 282 w 306"/>
                  <a:gd name="T1" fmla="*/ 102 h 264"/>
                  <a:gd name="T2" fmla="*/ 282 w 306"/>
                  <a:gd name="T3" fmla="*/ 102 h 264"/>
                  <a:gd name="T4" fmla="*/ 270 w 306"/>
                  <a:gd name="T5" fmla="*/ 78 h 264"/>
                  <a:gd name="T6" fmla="*/ 276 w 306"/>
                  <a:gd name="T7" fmla="*/ 72 h 264"/>
                  <a:gd name="T8" fmla="*/ 288 w 306"/>
                  <a:gd name="T9" fmla="*/ 78 h 264"/>
                  <a:gd name="T10" fmla="*/ 288 w 306"/>
                  <a:gd name="T11" fmla="*/ 42 h 264"/>
                  <a:gd name="T12" fmla="*/ 282 w 306"/>
                  <a:gd name="T13" fmla="*/ 30 h 264"/>
                  <a:gd name="T14" fmla="*/ 282 w 306"/>
                  <a:gd name="T15" fmla="*/ 12 h 264"/>
                  <a:gd name="T16" fmla="*/ 270 w 306"/>
                  <a:gd name="T17" fmla="*/ 0 h 264"/>
                  <a:gd name="T18" fmla="*/ 258 w 306"/>
                  <a:gd name="T19" fmla="*/ 6 h 264"/>
                  <a:gd name="T20" fmla="*/ 258 w 306"/>
                  <a:gd name="T21" fmla="*/ 6 h 264"/>
                  <a:gd name="T22" fmla="*/ 240 w 306"/>
                  <a:gd name="T23" fmla="*/ 0 h 264"/>
                  <a:gd name="T24" fmla="*/ 222 w 306"/>
                  <a:gd name="T25" fmla="*/ 6 h 264"/>
                  <a:gd name="T26" fmla="*/ 174 w 306"/>
                  <a:gd name="T27" fmla="*/ 66 h 264"/>
                  <a:gd name="T28" fmla="*/ 132 w 306"/>
                  <a:gd name="T29" fmla="*/ 60 h 264"/>
                  <a:gd name="T30" fmla="*/ 90 w 306"/>
                  <a:gd name="T31" fmla="*/ 96 h 264"/>
                  <a:gd name="T32" fmla="*/ 84 w 306"/>
                  <a:gd name="T33" fmla="*/ 84 h 264"/>
                  <a:gd name="T34" fmla="*/ 84 w 306"/>
                  <a:gd name="T35" fmla="*/ 72 h 264"/>
                  <a:gd name="T36" fmla="*/ 66 w 306"/>
                  <a:gd name="T37" fmla="*/ 126 h 264"/>
                  <a:gd name="T38" fmla="*/ 30 w 306"/>
                  <a:gd name="T39" fmla="*/ 144 h 264"/>
                  <a:gd name="T40" fmla="*/ 0 w 306"/>
                  <a:gd name="T41" fmla="*/ 132 h 264"/>
                  <a:gd name="T42" fmla="*/ 6 w 306"/>
                  <a:gd name="T43" fmla="*/ 138 h 264"/>
                  <a:gd name="T44" fmla="*/ 24 w 306"/>
                  <a:gd name="T45" fmla="*/ 186 h 264"/>
                  <a:gd name="T46" fmla="*/ 36 w 306"/>
                  <a:gd name="T47" fmla="*/ 216 h 264"/>
                  <a:gd name="T48" fmla="*/ 30 w 306"/>
                  <a:gd name="T49" fmla="*/ 222 h 264"/>
                  <a:gd name="T50" fmla="*/ 30 w 306"/>
                  <a:gd name="T51" fmla="*/ 228 h 264"/>
                  <a:gd name="T52" fmla="*/ 42 w 306"/>
                  <a:gd name="T53" fmla="*/ 246 h 264"/>
                  <a:gd name="T54" fmla="*/ 42 w 306"/>
                  <a:gd name="T55" fmla="*/ 258 h 264"/>
                  <a:gd name="T56" fmla="*/ 48 w 306"/>
                  <a:gd name="T57" fmla="*/ 252 h 264"/>
                  <a:gd name="T58" fmla="*/ 54 w 306"/>
                  <a:gd name="T59" fmla="*/ 258 h 264"/>
                  <a:gd name="T60" fmla="*/ 72 w 306"/>
                  <a:gd name="T61" fmla="*/ 264 h 264"/>
                  <a:gd name="T62" fmla="*/ 84 w 306"/>
                  <a:gd name="T63" fmla="*/ 258 h 264"/>
                  <a:gd name="T64" fmla="*/ 90 w 306"/>
                  <a:gd name="T65" fmla="*/ 258 h 264"/>
                  <a:gd name="T66" fmla="*/ 108 w 306"/>
                  <a:gd name="T67" fmla="*/ 252 h 264"/>
                  <a:gd name="T68" fmla="*/ 126 w 306"/>
                  <a:gd name="T69" fmla="*/ 252 h 264"/>
                  <a:gd name="T70" fmla="*/ 156 w 306"/>
                  <a:gd name="T71" fmla="*/ 252 h 264"/>
                  <a:gd name="T72" fmla="*/ 174 w 306"/>
                  <a:gd name="T73" fmla="*/ 252 h 264"/>
                  <a:gd name="T74" fmla="*/ 192 w 306"/>
                  <a:gd name="T75" fmla="*/ 246 h 264"/>
                  <a:gd name="T76" fmla="*/ 240 w 306"/>
                  <a:gd name="T77" fmla="*/ 198 h 264"/>
                  <a:gd name="T78" fmla="*/ 270 w 306"/>
                  <a:gd name="T79" fmla="*/ 162 h 264"/>
                  <a:gd name="T80" fmla="*/ 294 w 306"/>
                  <a:gd name="T81" fmla="*/ 132 h 264"/>
                  <a:gd name="T82" fmla="*/ 306 w 306"/>
                  <a:gd name="T83" fmla="*/ 90 h 264"/>
                  <a:gd name="T84" fmla="*/ 288 w 306"/>
                  <a:gd name="T85" fmla="*/ 96 h 264"/>
                  <a:gd name="T86" fmla="*/ 198 w 306"/>
                  <a:gd name="T87" fmla="*/ 156 h 264"/>
                  <a:gd name="T88" fmla="*/ 216 w 306"/>
                  <a:gd name="T89" fmla="*/ 132 h 264"/>
                  <a:gd name="T90" fmla="*/ 240 w 306"/>
                  <a:gd name="T91" fmla="*/ 1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64">
                    <a:moveTo>
                      <a:pt x="288" y="96"/>
                    </a:moveTo>
                    <a:lnTo>
                      <a:pt x="282" y="102"/>
                    </a:lnTo>
                    <a:lnTo>
                      <a:pt x="282" y="102"/>
                    </a:lnTo>
                    <a:lnTo>
                      <a:pt x="282" y="102"/>
                    </a:lnTo>
                    <a:lnTo>
                      <a:pt x="270" y="96"/>
                    </a:lnTo>
                    <a:lnTo>
                      <a:pt x="270" y="78"/>
                    </a:lnTo>
                    <a:lnTo>
                      <a:pt x="276" y="72"/>
                    </a:lnTo>
                    <a:lnTo>
                      <a:pt x="276" y="72"/>
                    </a:lnTo>
                    <a:lnTo>
                      <a:pt x="288" y="72"/>
                    </a:lnTo>
                    <a:lnTo>
                      <a:pt x="288" y="78"/>
                    </a:lnTo>
                    <a:lnTo>
                      <a:pt x="288" y="72"/>
                    </a:lnTo>
                    <a:lnTo>
                      <a:pt x="288" y="42"/>
                    </a:lnTo>
                    <a:lnTo>
                      <a:pt x="288" y="36"/>
                    </a:lnTo>
                    <a:lnTo>
                      <a:pt x="282" y="30"/>
                    </a:lnTo>
                    <a:lnTo>
                      <a:pt x="282" y="12"/>
                    </a:lnTo>
                    <a:lnTo>
                      <a:pt x="282" y="12"/>
                    </a:lnTo>
                    <a:lnTo>
                      <a:pt x="276" y="6"/>
                    </a:lnTo>
                    <a:lnTo>
                      <a:pt x="270" y="0"/>
                    </a:lnTo>
                    <a:lnTo>
                      <a:pt x="264" y="6"/>
                    </a:lnTo>
                    <a:lnTo>
                      <a:pt x="258" y="6"/>
                    </a:lnTo>
                    <a:lnTo>
                      <a:pt x="258" y="6"/>
                    </a:lnTo>
                    <a:lnTo>
                      <a:pt x="258" y="6"/>
                    </a:lnTo>
                    <a:lnTo>
                      <a:pt x="246" y="0"/>
                    </a:lnTo>
                    <a:lnTo>
                      <a:pt x="240" y="0"/>
                    </a:lnTo>
                    <a:lnTo>
                      <a:pt x="228" y="6"/>
                    </a:lnTo>
                    <a:lnTo>
                      <a:pt x="222" y="6"/>
                    </a:lnTo>
                    <a:lnTo>
                      <a:pt x="180" y="48"/>
                    </a:lnTo>
                    <a:lnTo>
                      <a:pt x="174" y="66"/>
                    </a:lnTo>
                    <a:lnTo>
                      <a:pt x="156" y="72"/>
                    </a:lnTo>
                    <a:lnTo>
                      <a:pt x="132" y="60"/>
                    </a:lnTo>
                    <a:lnTo>
                      <a:pt x="114" y="90"/>
                    </a:lnTo>
                    <a:lnTo>
                      <a:pt x="90" y="96"/>
                    </a:lnTo>
                    <a:lnTo>
                      <a:pt x="78" y="90"/>
                    </a:lnTo>
                    <a:lnTo>
                      <a:pt x="84" y="84"/>
                    </a:lnTo>
                    <a:lnTo>
                      <a:pt x="84" y="78"/>
                    </a:lnTo>
                    <a:lnTo>
                      <a:pt x="84" y="72"/>
                    </a:lnTo>
                    <a:lnTo>
                      <a:pt x="66" y="48"/>
                    </a:lnTo>
                    <a:lnTo>
                      <a:pt x="66" y="126"/>
                    </a:lnTo>
                    <a:lnTo>
                      <a:pt x="48" y="144"/>
                    </a:lnTo>
                    <a:lnTo>
                      <a:pt x="30" y="144"/>
                    </a:lnTo>
                    <a:lnTo>
                      <a:pt x="12" y="126"/>
                    </a:lnTo>
                    <a:lnTo>
                      <a:pt x="0" y="132"/>
                    </a:lnTo>
                    <a:lnTo>
                      <a:pt x="6" y="132"/>
                    </a:lnTo>
                    <a:lnTo>
                      <a:pt x="6" y="138"/>
                    </a:lnTo>
                    <a:lnTo>
                      <a:pt x="6" y="144"/>
                    </a:lnTo>
                    <a:lnTo>
                      <a:pt x="24" y="186"/>
                    </a:lnTo>
                    <a:lnTo>
                      <a:pt x="36" y="204"/>
                    </a:lnTo>
                    <a:lnTo>
                      <a:pt x="36" y="216"/>
                    </a:lnTo>
                    <a:lnTo>
                      <a:pt x="36" y="222"/>
                    </a:lnTo>
                    <a:lnTo>
                      <a:pt x="30" y="222"/>
                    </a:lnTo>
                    <a:lnTo>
                      <a:pt x="30" y="228"/>
                    </a:lnTo>
                    <a:lnTo>
                      <a:pt x="30" y="228"/>
                    </a:lnTo>
                    <a:lnTo>
                      <a:pt x="30" y="234"/>
                    </a:lnTo>
                    <a:lnTo>
                      <a:pt x="42" y="246"/>
                    </a:lnTo>
                    <a:lnTo>
                      <a:pt x="36" y="252"/>
                    </a:lnTo>
                    <a:lnTo>
                      <a:pt x="42" y="258"/>
                    </a:lnTo>
                    <a:lnTo>
                      <a:pt x="42" y="252"/>
                    </a:lnTo>
                    <a:lnTo>
                      <a:pt x="48" y="252"/>
                    </a:lnTo>
                    <a:lnTo>
                      <a:pt x="48" y="258"/>
                    </a:lnTo>
                    <a:lnTo>
                      <a:pt x="54" y="258"/>
                    </a:lnTo>
                    <a:lnTo>
                      <a:pt x="54" y="264"/>
                    </a:lnTo>
                    <a:lnTo>
                      <a:pt x="72" y="264"/>
                    </a:lnTo>
                    <a:lnTo>
                      <a:pt x="78" y="258"/>
                    </a:lnTo>
                    <a:lnTo>
                      <a:pt x="84" y="258"/>
                    </a:lnTo>
                    <a:lnTo>
                      <a:pt x="90" y="258"/>
                    </a:lnTo>
                    <a:lnTo>
                      <a:pt x="90" y="258"/>
                    </a:lnTo>
                    <a:lnTo>
                      <a:pt x="102" y="258"/>
                    </a:lnTo>
                    <a:lnTo>
                      <a:pt x="108" y="252"/>
                    </a:lnTo>
                    <a:lnTo>
                      <a:pt x="120" y="252"/>
                    </a:lnTo>
                    <a:lnTo>
                      <a:pt x="126" y="252"/>
                    </a:lnTo>
                    <a:lnTo>
                      <a:pt x="132" y="252"/>
                    </a:lnTo>
                    <a:lnTo>
                      <a:pt x="156" y="252"/>
                    </a:lnTo>
                    <a:lnTo>
                      <a:pt x="162" y="252"/>
                    </a:lnTo>
                    <a:lnTo>
                      <a:pt x="174" y="252"/>
                    </a:lnTo>
                    <a:lnTo>
                      <a:pt x="174" y="246"/>
                    </a:lnTo>
                    <a:lnTo>
                      <a:pt x="192" y="246"/>
                    </a:lnTo>
                    <a:lnTo>
                      <a:pt x="228" y="210"/>
                    </a:lnTo>
                    <a:lnTo>
                      <a:pt x="240" y="198"/>
                    </a:lnTo>
                    <a:lnTo>
                      <a:pt x="252" y="186"/>
                    </a:lnTo>
                    <a:lnTo>
                      <a:pt x="270" y="162"/>
                    </a:lnTo>
                    <a:lnTo>
                      <a:pt x="276" y="144"/>
                    </a:lnTo>
                    <a:lnTo>
                      <a:pt x="294" y="132"/>
                    </a:lnTo>
                    <a:lnTo>
                      <a:pt x="306" y="96"/>
                    </a:lnTo>
                    <a:lnTo>
                      <a:pt x="306" y="90"/>
                    </a:lnTo>
                    <a:lnTo>
                      <a:pt x="294" y="90"/>
                    </a:lnTo>
                    <a:lnTo>
                      <a:pt x="288" y="96"/>
                    </a:lnTo>
                    <a:close/>
                    <a:moveTo>
                      <a:pt x="216" y="174"/>
                    </a:moveTo>
                    <a:lnTo>
                      <a:pt x="198" y="156"/>
                    </a:lnTo>
                    <a:lnTo>
                      <a:pt x="204" y="144"/>
                    </a:lnTo>
                    <a:lnTo>
                      <a:pt x="216" y="132"/>
                    </a:lnTo>
                    <a:lnTo>
                      <a:pt x="234" y="132"/>
                    </a:lnTo>
                    <a:lnTo>
                      <a:pt x="240" y="150"/>
                    </a:lnTo>
                    <a:lnTo>
                      <a:pt x="216" y="17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3" name="Freeform 927"/>
              <p:cNvSpPr>
                <a:spLocks/>
              </p:cNvSpPr>
              <p:nvPr/>
            </p:nvSpPr>
            <p:spPr bwMode="auto">
              <a:xfrm>
                <a:off x="3144" y="3373"/>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4" name="Rectangle 928"/>
              <p:cNvSpPr>
                <a:spLocks noChangeArrowheads="1"/>
              </p:cNvSpPr>
              <p:nvPr/>
            </p:nvSpPr>
            <p:spPr bwMode="auto">
              <a:xfrm>
                <a:off x="3150" y="3349"/>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5" name="Freeform 929"/>
              <p:cNvSpPr>
                <a:spLocks/>
              </p:cNvSpPr>
              <p:nvPr/>
            </p:nvSpPr>
            <p:spPr bwMode="auto">
              <a:xfrm>
                <a:off x="3138" y="3349"/>
                <a:ext cx="12" cy="0"/>
              </a:xfrm>
              <a:custGeom>
                <a:avLst/>
                <a:gdLst>
                  <a:gd name="T0" fmla="*/ 12 w 12"/>
                  <a:gd name="T1" fmla="*/ 0 w 12"/>
                  <a:gd name="T2" fmla="*/ 0 w 12"/>
                  <a:gd name="T3" fmla="*/ 0 w 12"/>
                  <a:gd name="T4" fmla="*/ 12 w 12"/>
                </a:gdLst>
                <a:ahLst/>
                <a:cxnLst>
                  <a:cxn ang="0">
                    <a:pos x="T0" y="0"/>
                  </a:cxn>
                  <a:cxn ang="0">
                    <a:pos x="T1" y="0"/>
                  </a:cxn>
                  <a:cxn ang="0">
                    <a:pos x="T2" y="0"/>
                  </a:cxn>
                  <a:cxn ang="0">
                    <a:pos x="T3" y="0"/>
                  </a:cxn>
                  <a:cxn ang="0">
                    <a:pos x="T4" y="0"/>
                  </a:cxn>
                </a:cxnLst>
                <a:rect l="0" t="0" r="r" b="b"/>
                <a:pathLst>
                  <a:path w="12">
                    <a:moveTo>
                      <a:pt x="12" y="0"/>
                    </a:moveTo>
                    <a:lnTo>
                      <a:pt x="0" y="0"/>
                    </a:lnTo>
                    <a:lnTo>
                      <a:pt x="0" y="0"/>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6" name="Freeform 930"/>
              <p:cNvSpPr>
                <a:spLocks/>
              </p:cNvSpPr>
              <p:nvPr/>
            </p:nvSpPr>
            <p:spPr bwMode="auto">
              <a:xfrm>
                <a:off x="3144" y="3289"/>
                <a:ext cx="6" cy="24"/>
              </a:xfrm>
              <a:custGeom>
                <a:avLst/>
                <a:gdLst>
                  <a:gd name="T0" fmla="*/ 0 w 6"/>
                  <a:gd name="T1" fmla="*/ 0 h 24"/>
                  <a:gd name="T2" fmla="*/ 0 w 6"/>
                  <a:gd name="T3" fmla="*/ 18 h 24"/>
                  <a:gd name="T4" fmla="*/ 6 w 6"/>
                  <a:gd name="T5" fmla="*/ 24 h 24"/>
                  <a:gd name="T6" fmla="*/ 0 w 6"/>
                  <a:gd name="T7" fmla="*/ 18 h 24"/>
                  <a:gd name="T8" fmla="*/ 0 w 6"/>
                  <a:gd name="T9" fmla="*/ 0 h 24"/>
                  <a:gd name="T10" fmla="*/ 0 w 6"/>
                  <a:gd name="T11" fmla="*/ 0 h 24"/>
                  <a:gd name="T12" fmla="*/ 0 w 6"/>
                  <a:gd name="T13" fmla="*/ 0 h 24"/>
                  <a:gd name="T14" fmla="*/ 0 w 6"/>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0" y="0"/>
                    </a:moveTo>
                    <a:lnTo>
                      <a:pt x="0" y="18"/>
                    </a:lnTo>
                    <a:lnTo>
                      <a:pt x="6" y="24"/>
                    </a:lnTo>
                    <a:lnTo>
                      <a:pt x="0" y="18"/>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7" name="Freeform 931"/>
              <p:cNvSpPr>
                <a:spLocks/>
              </p:cNvSpPr>
              <p:nvPr/>
            </p:nvSpPr>
            <p:spPr bwMode="auto">
              <a:xfrm>
                <a:off x="3102" y="3277"/>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8" name="Freeform 932"/>
              <p:cNvSpPr>
                <a:spLocks/>
              </p:cNvSpPr>
              <p:nvPr/>
            </p:nvSpPr>
            <p:spPr bwMode="auto">
              <a:xfrm>
                <a:off x="3120" y="3283"/>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9" name="Freeform 933"/>
              <p:cNvSpPr>
                <a:spLocks/>
              </p:cNvSpPr>
              <p:nvPr/>
            </p:nvSpPr>
            <p:spPr bwMode="auto">
              <a:xfrm>
                <a:off x="3138" y="3283"/>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0" name="Freeform 934"/>
              <p:cNvSpPr>
                <a:spLocks/>
              </p:cNvSpPr>
              <p:nvPr/>
            </p:nvSpPr>
            <p:spPr bwMode="auto">
              <a:xfrm>
                <a:off x="2994" y="3337"/>
                <a:ext cx="24" cy="12"/>
              </a:xfrm>
              <a:custGeom>
                <a:avLst/>
                <a:gdLst>
                  <a:gd name="T0" fmla="*/ 0 w 24"/>
                  <a:gd name="T1" fmla="*/ 0 h 12"/>
                  <a:gd name="T2" fmla="*/ 24 w 24"/>
                  <a:gd name="T3" fmla="*/ 12 h 12"/>
                  <a:gd name="T4" fmla="*/ 0 w 24"/>
                  <a:gd name="T5" fmla="*/ 0 h 12"/>
                  <a:gd name="T6" fmla="*/ 0 w 24"/>
                  <a:gd name="T7" fmla="*/ 0 h 12"/>
                </a:gdLst>
                <a:ahLst/>
                <a:cxnLst>
                  <a:cxn ang="0">
                    <a:pos x="T0" y="T1"/>
                  </a:cxn>
                  <a:cxn ang="0">
                    <a:pos x="T2" y="T3"/>
                  </a:cxn>
                  <a:cxn ang="0">
                    <a:pos x="T4" y="T5"/>
                  </a:cxn>
                  <a:cxn ang="0">
                    <a:pos x="T6" y="T7"/>
                  </a:cxn>
                </a:cxnLst>
                <a:rect l="0" t="0" r="r" b="b"/>
                <a:pathLst>
                  <a:path w="24" h="12">
                    <a:moveTo>
                      <a:pt x="0" y="0"/>
                    </a:moveTo>
                    <a:lnTo>
                      <a:pt x="24"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1" name="Freeform 935"/>
              <p:cNvSpPr>
                <a:spLocks/>
              </p:cNvSpPr>
              <p:nvPr/>
            </p:nvSpPr>
            <p:spPr bwMode="auto">
              <a:xfrm>
                <a:off x="3090" y="3277"/>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2" name="Freeform 936"/>
              <p:cNvSpPr>
                <a:spLocks/>
              </p:cNvSpPr>
              <p:nvPr/>
            </p:nvSpPr>
            <p:spPr bwMode="auto">
              <a:xfrm>
                <a:off x="2928" y="3325"/>
                <a:ext cx="18" cy="30"/>
              </a:xfrm>
              <a:custGeom>
                <a:avLst/>
                <a:gdLst>
                  <a:gd name="T0" fmla="*/ 0 w 18"/>
                  <a:gd name="T1" fmla="*/ 0 h 30"/>
                  <a:gd name="T2" fmla="*/ 18 w 18"/>
                  <a:gd name="T3" fmla="*/ 24 h 30"/>
                  <a:gd name="T4" fmla="*/ 18 w 18"/>
                  <a:gd name="T5" fmla="*/ 30 h 30"/>
                  <a:gd name="T6" fmla="*/ 18 w 18"/>
                  <a:gd name="T7" fmla="*/ 24 h 30"/>
                  <a:gd name="T8" fmla="*/ 0 w 18"/>
                  <a:gd name="T9" fmla="*/ 0 h 30"/>
                </a:gdLst>
                <a:ahLst/>
                <a:cxnLst>
                  <a:cxn ang="0">
                    <a:pos x="T0" y="T1"/>
                  </a:cxn>
                  <a:cxn ang="0">
                    <a:pos x="T2" y="T3"/>
                  </a:cxn>
                  <a:cxn ang="0">
                    <a:pos x="T4" y="T5"/>
                  </a:cxn>
                  <a:cxn ang="0">
                    <a:pos x="T6" y="T7"/>
                  </a:cxn>
                  <a:cxn ang="0">
                    <a:pos x="T8" y="T9"/>
                  </a:cxn>
                </a:cxnLst>
                <a:rect l="0" t="0" r="r" b="b"/>
                <a:pathLst>
                  <a:path w="18" h="30">
                    <a:moveTo>
                      <a:pt x="0" y="0"/>
                    </a:moveTo>
                    <a:lnTo>
                      <a:pt x="18" y="24"/>
                    </a:lnTo>
                    <a:lnTo>
                      <a:pt x="18" y="30"/>
                    </a:lnTo>
                    <a:lnTo>
                      <a:pt x="18"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3" name="Freeform 937"/>
              <p:cNvSpPr>
                <a:spLocks/>
              </p:cNvSpPr>
              <p:nvPr/>
            </p:nvSpPr>
            <p:spPr bwMode="auto">
              <a:xfrm>
                <a:off x="2862" y="3403"/>
                <a:ext cx="12" cy="6"/>
              </a:xfrm>
              <a:custGeom>
                <a:avLst/>
                <a:gdLst>
                  <a:gd name="T0" fmla="*/ 0 w 12"/>
                  <a:gd name="T1" fmla="*/ 6 h 6"/>
                  <a:gd name="T2" fmla="*/ 0 w 12"/>
                  <a:gd name="T3" fmla="*/ 6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0" y="6"/>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4" name="Freeform 938"/>
              <p:cNvSpPr>
                <a:spLocks/>
              </p:cNvSpPr>
              <p:nvPr/>
            </p:nvSpPr>
            <p:spPr bwMode="auto">
              <a:xfrm>
                <a:off x="3060" y="3409"/>
                <a:ext cx="42" cy="42"/>
              </a:xfrm>
              <a:custGeom>
                <a:avLst/>
                <a:gdLst>
                  <a:gd name="T0" fmla="*/ 18 w 42"/>
                  <a:gd name="T1" fmla="*/ 0 h 42"/>
                  <a:gd name="T2" fmla="*/ 6 w 42"/>
                  <a:gd name="T3" fmla="*/ 12 h 42"/>
                  <a:gd name="T4" fmla="*/ 0 w 42"/>
                  <a:gd name="T5" fmla="*/ 24 h 42"/>
                  <a:gd name="T6" fmla="*/ 18 w 42"/>
                  <a:gd name="T7" fmla="*/ 42 h 42"/>
                  <a:gd name="T8" fmla="*/ 42 w 42"/>
                  <a:gd name="T9" fmla="*/ 18 h 42"/>
                  <a:gd name="T10" fmla="*/ 36 w 42"/>
                  <a:gd name="T11" fmla="*/ 0 h 42"/>
                  <a:gd name="T12" fmla="*/ 18 w 4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18" y="0"/>
                    </a:moveTo>
                    <a:lnTo>
                      <a:pt x="6" y="12"/>
                    </a:lnTo>
                    <a:lnTo>
                      <a:pt x="0" y="24"/>
                    </a:lnTo>
                    <a:lnTo>
                      <a:pt x="18" y="42"/>
                    </a:lnTo>
                    <a:lnTo>
                      <a:pt x="42" y="18"/>
                    </a:lnTo>
                    <a:lnTo>
                      <a:pt x="36"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5" name="Freeform 939"/>
              <p:cNvSpPr>
                <a:spLocks/>
              </p:cNvSpPr>
              <p:nvPr/>
            </p:nvSpPr>
            <p:spPr bwMode="auto">
              <a:xfrm>
                <a:off x="3354" y="3085"/>
                <a:ext cx="126" cy="264"/>
              </a:xfrm>
              <a:custGeom>
                <a:avLst/>
                <a:gdLst>
                  <a:gd name="T0" fmla="*/ 108 w 126"/>
                  <a:gd name="T1" fmla="*/ 0 h 264"/>
                  <a:gd name="T2" fmla="*/ 72 w 126"/>
                  <a:gd name="T3" fmla="*/ 54 h 264"/>
                  <a:gd name="T4" fmla="*/ 24 w 126"/>
                  <a:gd name="T5" fmla="*/ 78 h 264"/>
                  <a:gd name="T6" fmla="*/ 12 w 126"/>
                  <a:gd name="T7" fmla="*/ 102 h 264"/>
                  <a:gd name="T8" fmla="*/ 30 w 126"/>
                  <a:gd name="T9" fmla="*/ 150 h 264"/>
                  <a:gd name="T10" fmla="*/ 0 w 126"/>
                  <a:gd name="T11" fmla="*/ 186 h 264"/>
                  <a:gd name="T12" fmla="*/ 6 w 126"/>
                  <a:gd name="T13" fmla="*/ 234 h 264"/>
                  <a:gd name="T14" fmla="*/ 36 w 126"/>
                  <a:gd name="T15" fmla="*/ 264 h 264"/>
                  <a:gd name="T16" fmla="*/ 72 w 126"/>
                  <a:gd name="T17" fmla="*/ 246 h 264"/>
                  <a:gd name="T18" fmla="*/ 126 w 126"/>
                  <a:gd name="T19" fmla="*/ 66 h 264"/>
                  <a:gd name="T20" fmla="*/ 126 w 126"/>
                  <a:gd name="T21" fmla="*/ 24 h 264"/>
                  <a:gd name="T22" fmla="*/ 108 w 126"/>
                  <a:gd name="T2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264">
                    <a:moveTo>
                      <a:pt x="108" y="0"/>
                    </a:moveTo>
                    <a:lnTo>
                      <a:pt x="72" y="54"/>
                    </a:lnTo>
                    <a:lnTo>
                      <a:pt x="24" y="78"/>
                    </a:lnTo>
                    <a:lnTo>
                      <a:pt x="12" y="102"/>
                    </a:lnTo>
                    <a:lnTo>
                      <a:pt x="30" y="150"/>
                    </a:lnTo>
                    <a:lnTo>
                      <a:pt x="0" y="186"/>
                    </a:lnTo>
                    <a:lnTo>
                      <a:pt x="6" y="234"/>
                    </a:lnTo>
                    <a:lnTo>
                      <a:pt x="36" y="264"/>
                    </a:lnTo>
                    <a:lnTo>
                      <a:pt x="72" y="246"/>
                    </a:lnTo>
                    <a:lnTo>
                      <a:pt x="126" y="66"/>
                    </a:lnTo>
                    <a:lnTo>
                      <a:pt x="126" y="24"/>
                    </a:lnTo>
                    <a:lnTo>
                      <a:pt x="10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6" name="Freeform 940"/>
              <p:cNvSpPr>
                <a:spLocks/>
              </p:cNvSpPr>
              <p:nvPr/>
            </p:nvSpPr>
            <p:spPr bwMode="auto">
              <a:xfrm>
                <a:off x="5622" y="3841"/>
                <a:ext cx="18" cy="18"/>
              </a:xfrm>
              <a:custGeom>
                <a:avLst/>
                <a:gdLst>
                  <a:gd name="T0" fmla="*/ 0 w 18"/>
                  <a:gd name="T1" fmla="*/ 18 h 18"/>
                  <a:gd name="T2" fmla="*/ 18 w 18"/>
                  <a:gd name="T3" fmla="*/ 12 h 18"/>
                  <a:gd name="T4" fmla="*/ 12 w 18"/>
                  <a:gd name="T5" fmla="*/ 0 h 18"/>
                  <a:gd name="T6" fmla="*/ 0 w 18"/>
                  <a:gd name="T7" fmla="*/ 18 h 18"/>
                </a:gdLst>
                <a:ahLst/>
                <a:cxnLst>
                  <a:cxn ang="0">
                    <a:pos x="T0" y="T1"/>
                  </a:cxn>
                  <a:cxn ang="0">
                    <a:pos x="T2" y="T3"/>
                  </a:cxn>
                  <a:cxn ang="0">
                    <a:pos x="T4" y="T5"/>
                  </a:cxn>
                  <a:cxn ang="0">
                    <a:pos x="T6" y="T7"/>
                  </a:cxn>
                </a:cxnLst>
                <a:rect l="0" t="0" r="r" b="b"/>
                <a:pathLst>
                  <a:path w="18" h="18">
                    <a:moveTo>
                      <a:pt x="0" y="18"/>
                    </a:moveTo>
                    <a:lnTo>
                      <a:pt x="18" y="12"/>
                    </a:lnTo>
                    <a:lnTo>
                      <a:pt x="12"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7" name="Freeform 941"/>
              <p:cNvSpPr>
                <a:spLocks/>
              </p:cNvSpPr>
              <p:nvPr/>
            </p:nvSpPr>
            <p:spPr bwMode="auto">
              <a:xfrm>
                <a:off x="5616" y="3679"/>
                <a:ext cx="138" cy="162"/>
              </a:xfrm>
              <a:custGeom>
                <a:avLst/>
                <a:gdLst>
                  <a:gd name="T0" fmla="*/ 84 w 138"/>
                  <a:gd name="T1" fmla="*/ 54 h 162"/>
                  <a:gd name="T2" fmla="*/ 24 w 138"/>
                  <a:gd name="T3" fmla="*/ 90 h 162"/>
                  <a:gd name="T4" fmla="*/ 0 w 138"/>
                  <a:gd name="T5" fmla="*/ 144 h 162"/>
                  <a:gd name="T6" fmla="*/ 36 w 138"/>
                  <a:gd name="T7" fmla="*/ 162 h 162"/>
                  <a:gd name="T8" fmla="*/ 78 w 138"/>
                  <a:gd name="T9" fmla="*/ 144 h 162"/>
                  <a:gd name="T10" fmla="*/ 90 w 138"/>
                  <a:gd name="T11" fmla="*/ 84 h 162"/>
                  <a:gd name="T12" fmla="*/ 132 w 138"/>
                  <a:gd name="T13" fmla="*/ 48 h 162"/>
                  <a:gd name="T14" fmla="*/ 138 w 138"/>
                  <a:gd name="T15" fmla="*/ 18 h 162"/>
                  <a:gd name="T16" fmla="*/ 126 w 138"/>
                  <a:gd name="T17" fmla="*/ 18 h 162"/>
                  <a:gd name="T18" fmla="*/ 108 w 138"/>
                  <a:gd name="T19" fmla="*/ 0 h 162"/>
                  <a:gd name="T20" fmla="*/ 84 w 138"/>
                  <a:gd name="T21" fmla="*/ 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2">
                    <a:moveTo>
                      <a:pt x="84" y="54"/>
                    </a:moveTo>
                    <a:lnTo>
                      <a:pt x="24" y="90"/>
                    </a:lnTo>
                    <a:lnTo>
                      <a:pt x="0" y="144"/>
                    </a:lnTo>
                    <a:lnTo>
                      <a:pt x="36" y="162"/>
                    </a:lnTo>
                    <a:lnTo>
                      <a:pt x="78" y="144"/>
                    </a:lnTo>
                    <a:lnTo>
                      <a:pt x="90" y="84"/>
                    </a:lnTo>
                    <a:lnTo>
                      <a:pt x="132" y="48"/>
                    </a:lnTo>
                    <a:lnTo>
                      <a:pt x="138" y="18"/>
                    </a:lnTo>
                    <a:lnTo>
                      <a:pt x="126" y="18"/>
                    </a:lnTo>
                    <a:lnTo>
                      <a:pt x="108" y="0"/>
                    </a:lnTo>
                    <a:lnTo>
                      <a:pt x="84"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8" name="Freeform 942"/>
              <p:cNvSpPr>
                <a:spLocks/>
              </p:cNvSpPr>
              <p:nvPr/>
            </p:nvSpPr>
            <p:spPr bwMode="auto">
              <a:xfrm>
                <a:off x="1116" y="2628"/>
                <a:ext cx="216" cy="306"/>
              </a:xfrm>
              <a:custGeom>
                <a:avLst/>
                <a:gdLst>
                  <a:gd name="T0" fmla="*/ 30 w 216"/>
                  <a:gd name="T1" fmla="*/ 108 h 306"/>
                  <a:gd name="T2" fmla="*/ 36 w 216"/>
                  <a:gd name="T3" fmla="*/ 156 h 306"/>
                  <a:gd name="T4" fmla="*/ 24 w 216"/>
                  <a:gd name="T5" fmla="*/ 180 h 306"/>
                  <a:gd name="T6" fmla="*/ 6 w 216"/>
                  <a:gd name="T7" fmla="*/ 198 h 306"/>
                  <a:gd name="T8" fmla="*/ 0 w 216"/>
                  <a:gd name="T9" fmla="*/ 204 h 306"/>
                  <a:gd name="T10" fmla="*/ 30 w 216"/>
                  <a:gd name="T11" fmla="*/ 222 h 306"/>
                  <a:gd name="T12" fmla="*/ 60 w 216"/>
                  <a:gd name="T13" fmla="*/ 234 h 306"/>
                  <a:gd name="T14" fmla="*/ 84 w 216"/>
                  <a:gd name="T15" fmla="*/ 240 h 306"/>
                  <a:gd name="T16" fmla="*/ 108 w 216"/>
                  <a:gd name="T17" fmla="*/ 270 h 306"/>
                  <a:gd name="T18" fmla="*/ 144 w 216"/>
                  <a:gd name="T19" fmla="*/ 270 h 306"/>
                  <a:gd name="T20" fmla="*/ 162 w 216"/>
                  <a:gd name="T21" fmla="*/ 282 h 306"/>
                  <a:gd name="T22" fmla="*/ 150 w 216"/>
                  <a:gd name="T23" fmla="*/ 300 h 306"/>
                  <a:gd name="T24" fmla="*/ 162 w 216"/>
                  <a:gd name="T25" fmla="*/ 306 h 306"/>
                  <a:gd name="T26" fmla="*/ 174 w 216"/>
                  <a:gd name="T27" fmla="*/ 246 h 306"/>
                  <a:gd name="T28" fmla="*/ 180 w 216"/>
                  <a:gd name="T29" fmla="*/ 210 h 306"/>
                  <a:gd name="T30" fmla="*/ 186 w 216"/>
                  <a:gd name="T31" fmla="*/ 198 h 306"/>
                  <a:gd name="T32" fmla="*/ 210 w 216"/>
                  <a:gd name="T33" fmla="*/ 192 h 306"/>
                  <a:gd name="T34" fmla="*/ 210 w 216"/>
                  <a:gd name="T35" fmla="*/ 192 h 306"/>
                  <a:gd name="T36" fmla="*/ 204 w 216"/>
                  <a:gd name="T37" fmla="*/ 174 h 306"/>
                  <a:gd name="T38" fmla="*/ 204 w 216"/>
                  <a:gd name="T39" fmla="*/ 144 h 306"/>
                  <a:gd name="T40" fmla="*/ 204 w 216"/>
                  <a:gd name="T41" fmla="*/ 144 h 306"/>
                  <a:gd name="T42" fmla="*/ 174 w 216"/>
                  <a:gd name="T43" fmla="*/ 114 h 306"/>
                  <a:gd name="T44" fmla="*/ 126 w 216"/>
                  <a:gd name="T45" fmla="*/ 102 h 306"/>
                  <a:gd name="T46" fmla="*/ 126 w 216"/>
                  <a:gd name="T47" fmla="*/ 102 h 306"/>
                  <a:gd name="T48" fmla="*/ 132 w 216"/>
                  <a:gd name="T49" fmla="*/ 12 h 306"/>
                  <a:gd name="T50" fmla="*/ 144 w 216"/>
                  <a:gd name="T51" fmla="*/ 6 h 306"/>
                  <a:gd name="T52" fmla="*/ 126 w 216"/>
                  <a:gd name="T53" fmla="*/ 6 h 306"/>
                  <a:gd name="T54" fmla="*/ 102 w 216"/>
                  <a:gd name="T55" fmla="*/ 18 h 306"/>
                  <a:gd name="T56" fmla="*/ 84 w 216"/>
                  <a:gd name="T57" fmla="*/ 30 h 306"/>
                  <a:gd name="T58" fmla="*/ 60 w 216"/>
                  <a:gd name="T59" fmla="*/ 30 h 306"/>
                  <a:gd name="T60" fmla="*/ 54 w 216"/>
                  <a:gd name="T61" fmla="*/ 54 h 306"/>
                  <a:gd name="T62" fmla="*/ 42 w 216"/>
                  <a:gd name="T63" fmla="*/ 66 h 306"/>
                  <a:gd name="T64" fmla="*/ 30 w 216"/>
                  <a:gd name="T65" fmla="*/ 72 h 306"/>
                  <a:gd name="T66" fmla="*/ 24 w 216"/>
                  <a:gd name="T67" fmla="*/ 9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306">
                    <a:moveTo>
                      <a:pt x="24" y="96"/>
                    </a:moveTo>
                    <a:lnTo>
                      <a:pt x="30" y="108"/>
                    </a:lnTo>
                    <a:lnTo>
                      <a:pt x="30" y="156"/>
                    </a:lnTo>
                    <a:lnTo>
                      <a:pt x="36" y="156"/>
                    </a:lnTo>
                    <a:lnTo>
                      <a:pt x="24" y="168"/>
                    </a:lnTo>
                    <a:lnTo>
                      <a:pt x="24" y="180"/>
                    </a:lnTo>
                    <a:lnTo>
                      <a:pt x="12" y="186"/>
                    </a:lnTo>
                    <a:lnTo>
                      <a:pt x="6" y="198"/>
                    </a:lnTo>
                    <a:lnTo>
                      <a:pt x="0" y="198"/>
                    </a:lnTo>
                    <a:lnTo>
                      <a:pt x="0" y="204"/>
                    </a:lnTo>
                    <a:lnTo>
                      <a:pt x="30" y="216"/>
                    </a:lnTo>
                    <a:lnTo>
                      <a:pt x="30" y="222"/>
                    </a:lnTo>
                    <a:lnTo>
                      <a:pt x="54" y="228"/>
                    </a:lnTo>
                    <a:lnTo>
                      <a:pt x="60" y="234"/>
                    </a:lnTo>
                    <a:lnTo>
                      <a:pt x="60" y="234"/>
                    </a:lnTo>
                    <a:lnTo>
                      <a:pt x="84" y="240"/>
                    </a:lnTo>
                    <a:lnTo>
                      <a:pt x="108" y="270"/>
                    </a:lnTo>
                    <a:lnTo>
                      <a:pt x="108" y="270"/>
                    </a:lnTo>
                    <a:lnTo>
                      <a:pt x="120" y="276"/>
                    </a:lnTo>
                    <a:lnTo>
                      <a:pt x="144" y="270"/>
                    </a:lnTo>
                    <a:lnTo>
                      <a:pt x="162" y="282"/>
                    </a:lnTo>
                    <a:lnTo>
                      <a:pt x="162" y="282"/>
                    </a:lnTo>
                    <a:lnTo>
                      <a:pt x="162" y="282"/>
                    </a:lnTo>
                    <a:lnTo>
                      <a:pt x="150" y="300"/>
                    </a:lnTo>
                    <a:lnTo>
                      <a:pt x="156" y="300"/>
                    </a:lnTo>
                    <a:lnTo>
                      <a:pt x="162" y="306"/>
                    </a:lnTo>
                    <a:lnTo>
                      <a:pt x="168" y="306"/>
                    </a:lnTo>
                    <a:lnTo>
                      <a:pt x="174" y="246"/>
                    </a:lnTo>
                    <a:lnTo>
                      <a:pt x="162" y="222"/>
                    </a:lnTo>
                    <a:lnTo>
                      <a:pt x="180" y="210"/>
                    </a:lnTo>
                    <a:lnTo>
                      <a:pt x="168" y="198"/>
                    </a:lnTo>
                    <a:lnTo>
                      <a:pt x="186" y="198"/>
                    </a:lnTo>
                    <a:lnTo>
                      <a:pt x="210" y="192"/>
                    </a:lnTo>
                    <a:lnTo>
                      <a:pt x="210" y="192"/>
                    </a:lnTo>
                    <a:lnTo>
                      <a:pt x="210" y="192"/>
                    </a:lnTo>
                    <a:lnTo>
                      <a:pt x="210" y="192"/>
                    </a:lnTo>
                    <a:lnTo>
                      <a:pt x="216" y="192"/>
                    </a:lnTo>
                    <a:lnTo>
                      <a:pt x="204" y="174"/>
                    </a:lnTo>
                    <a:lnTo>
                      <a:pt x="216" y="168"/>
                    </a:lnTo>
                    <a:lnTo>
                      <a:pt x="204" y="144"/>
                    </a:lnTo>
                    <a:lnTo>
                      <a:pt x="204" y="144"/>
                    </a:lnTo>
                    <a:lnTo>
                      <a:pt x="204" y="144"/>
                    </a:lnTo>
                    <a:lnTo>
                      <a:pt x="210" y="108"/>
                    </a:lnTo>
                    <a:lnTo>
                      <a:pt x="174" y="114"/>
                    </a:lnTo>
                    <a:lnTo>
                      <a:pt x="156" y="96"/>
                    </a:lnTo>
                    <a:lnTo>
                      <a:pt x="126" y="102"/>
                    </a:lnTo>
                    <a:lnTo>
                      <a:pt x="126" y="102"/>
                    </a:lnTo>
                    <a:lnTo>
                      <a:pt x="126" y="102"/>
                    </a:lnTo>
                    <a:lnTo>
                      <a:pt x="108" y="54"/>
                    </a:lnTo>
                    <a:lnTo>
                      <a:pt x="132" y="12"/>
                    </a:lnTo>
                    <a:lnTo>
                      <a:pt x="138" y="12"/>
                    </a:lnTo>
                    <a:lnTo>
                      <a:pt x="144" y="6"/>
                    </a:lnTo>
                    <a:lnTo>
                      <a:pt x="138" y="0"/>
                    </a:lnTo>
                    <a:lnTo>
                      <a:pt x="126" y="6"/>
                    </a:lnTo>
                    <a:lnTo>
                      <a:pt x="126" y="12"/>
                    </a:lnTo>
                    <a:lnTo>
                      <a:pt x="102" y="18"/>
                    </a:lnTo>
                    <a:lnTo>
                      <a:pt x="90" y="18"/>
                    </a:lnTo>
                    <a:lnTo>
                      <a:pt x="84" y="30"/>
                    </a:lnTo>
                    <a:lnTo>
                      <a:pt x="78" y="24"/>
                    </a:lnTo>
                    <a:lnTo>
                      <a:pt x="60" y="30"/>
                    </a:lnTo>
                    <a:lnTo>
                      <a:pt x="60" y="54"/>
                    </a:lnTo>
                    <a:lnTo>
                      <a:pt x="54" y="54"/>
                    </a:lnTo>
                    <a:lnTo>
                      <a:pt x="48" y="60"/>
                    </a:lnTo>
                    <a:lnTo>
                      <a:pt x="42" y="66"/>
                    </a:lnTo>
                    <a:lnTo>
                      <a:pt x="42" y="84"/>
                    </a:lnTo>
                    <a:lnTo>
                      <a:pt x="30" y="72"/>
                    </a:lnTo>
                    <a:lnTo>
                      <a:pt x="30" y="84"/>
                    </a:lnTo>
                    <a:lnTo>
                      <a:pt x="2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9" name="Rectangle 943"/>
              <p:cNvSpPr>
                <a:spLocks noChangeArrowheads="1"/>
              </p:cNvSpPr>
              <p:nvPr/>
            </p:nvSpPr>
            <p:spPr bwMode="auto">
              <a:xfrm>
                <a:off x="1146" y="2700"/>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0" name="Freeform 944"/>
              <p:cNvSpPr>
                <a:spLocks/>
              </p:cNvSpPr>
              <p:nvPr/>
            </p:nvSpPr>
            <p:spPr bwMode="auto">
              <a:xfrm>
                <a:off x="1224" y="2628"/>
                <a:ext cx="246" cy="222"/>
              </a:xfrm>
              <a:custGeom>
                <a:avLst/>
                <a:gdLst>
                  <a:gd name="T0" fmla="*/ 0 w 246"/>
                  <a:gd name="T1" fmla="*/ 54 h 222"/>
                  <a:gd name="T2" fmla="*/ 18 w 246"/>
                  <a:gd name="T3" fmla="*/ 102 h 222"/>
                  <a:gd name="T4" fmla="*/ 48 w 246"/>
                  <a:gd name="T5" fmla="*/ 96 h 222"/>
                  <a:gd name="T6" fmla="*/ 66 w 246"/>
                  <a:gd name="T7" fmla="*/ 114 h 222"/>
                  <a:gd name="T8" fmla="*/ 102 w 246"/>
                  <a:gd name="T9" fmla="*/ 108 h 222"/>
                  <a:gd name="T10" fmla="*/ 96 w 246"/>
                  <a:gd name="T11" fmla="*/ 144 h 222"/>
                  <a:gd name="T12" fmla="*/ 108 w 246"/>
                  <a:gd name="T13" fmla="*/ 168 h 222"/>
                  <a:gd name="T14" fmla="*/ 96 w 246"/>
                  <a:gd name="T15" fmla="*/ 174 h 222"/>
                  <a:gd name="T16" fmla="*/ 108 w 246"/>
                  <a:gd name="T17" fmla="*/ 192 h 222"/>
                  <a:gd name="T18" fmla="*/ 132 w 246"/>
                  <a:gd name="T19" fmla="*/ 222 h 222"/>
                  <a:gd name="T20" fmla="*/ 180 w 246"/>
                  <a:gd name="T21" fmla="*/ 186 h 222"/>
                  <a:gd name="T22" fmla="*/ 162 w 246"/>
                  <a:gd name="T23" fmla="*/ 180 h 222"/>
                  <a:gd name="T24" fmla="*/ 156 w 246"/>
                  <a:gd name="T25" fmla="*/ 150 h 222"/>
                  <a:gd name="T26" fmla="*/ 186 w 246"/>
                  <a:gd name="T27" fmla="*/ 162 h 222"/>
                  <a:gd name="T28" fmla="*/ 198 w 246"/>
                  <a:gd name="T29" fmla="*/ 156 h 222"/>
                  <a:gd name="T30" fmla="*/ 240 w 246"/>
                  <a:gd name="T31" fmla="*/ 132 h 222"/>
                  <a:gd name="T32" fmla="*/ 228 w 246"/>
                  <a:gd name="T33" fmla="*/ 132 h 222"/>
                  <a:gd name="T34" fmla="*/ 216 w 246"/>
                  <a:gd name="T35" fmla="*/ 120 h 222"/>
                  <a:gd name="T36" fmla="*/ 234 w 246"/>
                  <a:gd name="T37" fmla="*/ 96 h 222"/>
                  <a:gd name="T38" fmla="*/ 228 w 246"/>
                  <a:gd name="T39" fmla="*/ 90 h 222"/>
                  <a:gd name="T40" fmla="*/ 246 w 246"/>
                  <a:gd name="T41" fmla="*/ 78 h 222"/>
                  <a:gd name="T42" fmla="*/ 240 w 246"/>
                  <a:gd name="T43" fmla="*/ 72 h 222"/>
                  <a:gd name="T44" fmla="*/ 222 w 246"/>
                  <a:gd name="T45" fmla="*/ 72 h 222"/>
                  <a:gd name="T46" fmla="*/ 228 w 246"/>
                  <a:gd name="T47" fmla="*/ 66 h 222"/>
                  <a:gd name="T48" fmla="*/ 222 w 246"/>
                  <a:gd name="T49" fmla="*/ 54 h 222"/>
                  <a:gd name="T50" fmla="*/ 186 w 246"/>
                  <a:gd name="T51" fmla="*/ 36 h 222"/>
                  <a:gd name="T52" fmla="*/ 204 w 246"/>
                  <a:gd name="T53" fmla="*/ 30 h 222"/>
                  <a:gd name="T54" fmla="*/ 162 w 246"/>
                  <a:gd name="T55" fmla="*/ 30 h 222"/>
                  <a:gd name="T56" fmla="*/ 174 w 246"/>
                  <a:gd name="T57" fmla="*/ 36 h 222"/>
                  <a:gd name="T58" fmla="*/ 162 w 246"/>
                  <a:gd name="T59" fmla="*/ 36 h 222"/>
                  <a:gd name="T60" fmla="*/ 150 w 246"/>
                  <a:gd name="T61" fmla="*/ 42 h 222"/>
                  <a:gd name="T62" fmla="*/ 132 w 246"/>
                  <a:gd name="T63" fmla="*/ 42 h 222"/>
                  <a:gd name="T64" fmla="*/ 126 w 246"/>
                  <a:gd name="T65" fmla="*/ 30 h 222"/>
                  <a:gd name="T66" fmla="*/ 90 w 246"/>
                  <a:gd name="T67" fmla="*/ 36 h 222"/>
                  <a:gd name="T68" fmla="*/ 90 w 246"/>
                  <a:gd name="T69" fmla="*/ 18 h 222"/>
                  <a:gd name="T70" fmla="*/ 66 w 246"/>
                  <a:gd name="T71" fmla="*/ 18 h 222"/>
                  <a:gd name="T72" fmla="*/ 60 w 246"/>
                  <a:gd name="T73" fmla="*/ 0 h 222"/>
                  <a:gd name="T74" fmla="*/ 54 w 246"/>
                  <a:gd name="T75" fmla="*/ 12 h 222"/>
                  <a:gd name="T76" fmla="*/ 60 w 246"/>
                  <a:gd name="T77" fmla="*/ 12 h 222"/>
                  <a:gd name="T78" fmla="*/ 42 w 246"/>
                  <a:gd name="T79" fmla="*/ 18 h 222"/>
                  <a:gd name="T80" fmla="*/ 30 w 246"/>
                  <a:gd name="T81" fmla="*/ 30 h 222"/>
                  <a:gd name="T82" fmla="*/ 36 w 246"/>
                  <a:gd name="T83" fmla="*/ 48 h 222"/>
                  <a:gd name="T84" fmla="*/ 30 w 246"/>
                  <a:gd name="T85" fmla="*/ 60 h 222"/>
                  <a:gd name="T86" fmla="*/ 24 w 246"/>
                  <a:gd name="T87" fmla="*/ 54 h 222"/>
                  <a:gd name="T88" fmla="*/ 18 w 246"/>
                  <a:gd name="T89" fmla="*/ 48 h 222"/>
                  <a:gd name="T90" fmla="*/ 18 w 246"/>
                  <a:gd name="T91" fmla="*/ 36 h 222"/>
                  <a:gd name="T92" fmla="*/ 24 w 246"/>
                  <a:gd name="T93" fmla="*/ 36 h 222"/>
                  <a:gd name="T94" fmla="*/ 30 w 246"/>
                  <a:gd name="T95" fmla="*/ 24 h 222"/>
                  <a:gd name="T96" fmla="*/ 24 w 246"/>
                  <a:gd name="T97" fmla="*/ 18 h 222"/>
                  <a:gd name="T98" fmla="*/ 30 w 246"/>
                  <a:gd name="T99" fmla="*/ 12 h 222"/>
                  <a:gd name="T100" fmla="*/ 24 w 246"/>
                  <a:gd name="T101" fmla="*/ 12 h 222"/>
                  <a:gd name="T102" fmla="*/ 0 w 246"/>
                  <a:gd name="T103" fmla="*/ 5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222">
                    <a:moveTo>
                      <a:pt x="0" y="54"/>
                    </a:moveTo>
                    <a:lnTo>
                      <a:pt x="18" y="102"/>
                    </a:lnTo>
                    <a:lnTo>
                      <a:pt x="48" y="96"/>
                    </a:lnTo>
                    <a:lnTo>
                      <a:pt x="66" y="114"/>
                    </a:lnTo>
                    <a:lnTo>
                      <a:pt x="102" y="108"/>
                    </a:lnTo>
                    <a:lnTo>
                      <a:pt x="96" y="144"/>
                    </a:lnTo>
                    <a:lnTo>
                      <a:pt x="108" y="168"/>
                    </a:lnTo>
                    <a:lnTo>
                      <a:pt x="96" y="174"/>
                    </a:lnTo>
                    <a:lnTo>
                      <a:pt x="108" y="192"/>
                    </a:lnTo>
                    <a:lnTo>
                      <a:pt x="132" y="222"/>
                    </a:lnTo>
                    <a:lnTo>
                      <a:pt x="180" y="186"/>
                    </a:lnTo>
                    <a:lnTo>
                      <a:pt x="162" y="180"/>
                    </a:lnTo>
                    <a:lnTo>
                      <a:pt x="156" y="150"/>
                    </a:lnTo>
                    <a:lnTo>
                      <a:pt x="186" y="162"/>
                    </a:lnTo>
                    <a:lnTo>
                      <a:pt x="198" y="156"/>
                    </a:lnTo>
                    <a:lnTo>
                      <a:pt x="240" y="132"/>
                    </a:lnTo>
                    <a:lnTo>
                      <a:pt x="228" y="132"/>
                    </a:lnTo>
                    <a:lnTo>
                      <a:pt x="216" y="120"/>
                    </a:lnTo>
                    <a:lnTo>
                      <a:pt x="234" y="96"/>
                    </a:lnTo>
                    <a:lnTo>
                      <a:pt x="228" y="90"/>
                    </a:lnTo>
                    <a:lnTo>
                      <a:pt x="246" y="78"/>
                    </a:lnTo>
                    <a:lnTo>
                      <a:pt x="240" y="72"/>
                    </a:lnTo>
                    <a:lnTo>
                      <a:pt x="222" y="72"/>
                    </a:lnTo>
                    <a:lnTo>
                      <a:pt x="228" y="66"/>
                    </a:lnTo>
                    <a:lnTo>
                      <a:pt x="222" y="54"/>
                    </a:lnTo>
                    <a:lnTo>
                      <a:pt x="186" y="36"/>
                    </a:lnTo>
                    <a:lnTo>
                      <a:pt x="204" y="30"/>
                    </a:lnTo>
                    <a:lnTo>
                      <a:pt x="162" y="30"/>
                    </a:lnTo>
                    <a:lnTo>
                      <a:pt x="174" y="36"/>
                    </a:lnTo>
                    <a:lnTo>
                      <a:pt x="162" y="36"/>
                    </a:lnTo>
                    <a:lnTo>
                      <a:pt x="150" y="42"/>
                    </a:lnTo>
                    <a:lnTo>
                      <a:pt x="132" y="42"/>
                    </a:lnTo>
                    <a:lnTo>
                      <a:pt x="126" y="30"/>
                    </a:lnTo>
                    <a:lnTo>
                      <a:pt x="90" y="36"/>
                    </a:lnTo>
                    <a:lnTo>
                      <a:pt x="90" y="18"/>
                    </a:lnTo>
                    <a:lnTo>
                      <a:pt x="66" y="18"/>
                    </a:lnTo>
                    <a:lnTo>
                      <a:pt x="60" y="0"/>
                    </a:lnTo>
                    <a:lnTo>
                      <a:pt x="54" y="12"/>
                    </a:lnTo>
                    <a:lnTo>
                      <a:pt x="60" y="12"/>
                    </a:lnTo>
                    <a:lnTo>
                      <a:pt x="42" y="18"/>
                    </a:lnTo>
                    <a:lnTo>
                      <a:pt x="30" y="30"/>
                    </a:lnTo>
                    <a:lnTo>
                      <a:pt x="36" y="48"/>
                    </a:lnTo>
                    <a:lnTo>
                      <a:pt x="30" y="60"/>
                    </a:lnTo>
                    <a:lnTo>
                      <a:pt x="24" y="54"/>
                    </a:lnTo>
                    <a:lnTo>
                      <a:pt x="18" y="48"/>
                    </a:lnTo>
                    <a:lnTo>
                      <a:pt x="18" y="36"/>
                    </a:lnTo>
                    <a:lnTo>
                      <a:pt x="24" y="36"/>
                    </a:lnTo>
                    <a:lnTo>
                      <a:pt x="30" y="24"/>
                    </a:lnTo>
                    <a:lnTo>
                      <a:pt x="24" y="18"/>
                    </a:lnTo>
                    <a:lnTo>
                      <a:pt x="30" y="12"/>
                    </a:lnTo>
                    <a:lnTo>
                      <a:pt x="24" y="12"/>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1" name="Freeform 945"/>
              <p:cNvSpPr>
                <a:spLocks/>
              </p:cNvSpPr>
              <p:nvPr/>
            </p:nvSpPr>
            <p:spPr bwMode="auto">
              <a:xfrm>
                <a:off x="1242" y="2724"/>
                <a:ext cx="30" cy="6"/>
              </a:xfrm>
              <a:custGeom>
                <a:avLst/>
                <a:gdLst>
                  <a:gd name="T0" fmla="*/ 0 w 30"/>
                  <a:gd name="T1" fmla="*/ 6 h 6"/>
                  <a:gd name="T2" fmla="*/ 30 w 30"/>
                  <a:gd name="T3" fmla="*/ 0 h 6"/>
                  <a:gd name="T4" fmla="*/ 0 w 30"/>
                  <a:gd name="T5" fmla="*/ 6 h 6"/>
                  <a:gd name="T6" fmla="*/ 0 w 30"/>
                  <a:gd name="T7" fmla="*/ 6 h 6"/>
                </a:gdLst>
                <a:ahLst/>
                <a:cxnLst>
                  <a:cxn ang="0">
                    <a:pos x="T0" y="T1"/>
                  </a:cxn>
                  <a:cxn ang="0">
                    <a:pos x="T2" y="T3"/>
                  </a:cxn>
                  <a:cxn ang="0">
                    <a:pos x="T4" y="T5"/>
                  </a:cxn>
                  <a:cxn ang="0">
                    <a:pos x="T6" y="T7"/>
                  </a:cxn>
                </a:cxnLst>
                <a:rect l="0" t="0" r="r" b="b"/>
                <a:pathLst>
                  <a:path w="30" h="6">
                    <a:moveTo>
                      <a:pt x="0" y="6"/>
                    </a:moveTo>
                    <a:lnTo>
                      <a:pt x="3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2" name="Freeform 946"/>
              <p:cNvSpPr>
                <a:spLocks/>
              </p:cNvSpPr>
              <p:nvPr/>
            </p:nvSpPr>
            <p:spPr bwMode="auto">
              <a:xfrm>
                <a:off x="1320" y="2772"/>
                <a:ext cx="12" cy="24"/>
              </a:xfrm>
              <a:custGeom>
                <a:avLst/>
                <a:gdLst>
                  <a:gd name="T0" fmla="*/ 0 w 12"/>
                  <a:gd name="T1" fmla="*/ 0 h 24"/>
                  <a:gd name="T2" fmla="*/ 12 w 12"/>
                  <a:gd name="T3" fmla="*/ 24 h 24"/>
                  <a:gd name="T4" fmla="*/ 0 w 12"/>
                  <a:gd name="T5" fmla="*/ 0 h 24"/>
                  <a:gd name="T6" fmla="*/ 0 w 12"/>
                  <a:gd name="T7" fmla="*/ 0 h 24"/>
                </a:gdLst>
                <a:ahLst/>
                <a:cxnLst>
                  <a:cxn ang="0">
                    <a:pos x="T0" y="T1"/>
                  </a:cxn>
                  <a:cxn ang="0">
                    <a:pos x="T2" y="T3"/>
                  </a:cxn>
                  <a:cxn ang="0">
                    <a:pos x="T4" y="T5"/>
                  </a:cxn>
                  <a:cxn ang="0">
                    <a:pos x="T6" y="T7"/>
                  </a:cxn>
                </a:cxnLst>
                <a:rect l="0" t="0" r="r" b="b"/>
                <a:pathLst>
                  <a:path w="12" h="24">
                    <a:moveTo>
                      <a:pt x="0" y="0"/>
                    </a:moveTo>
                    <a:lnTo>
                      <a:pt x="12"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3" name="Freeform 947"/>
              <p:cNvSpPr>
                <a:spLocks/>
              </p:cNvSpPr>
              <p:nvPr/>
            </p:nvSpPr>
            <p:spPr bwMode="auto">
              <a:xfrm>
                <a:off x="1440" y="2706"/>
                <a:ext cx="90" cy="126"/>
              </a:xfrm>
              <a:custGeom>
                <a:avLst/>
                <a:gdLst>
                  <a:gd name="T0" fmla="*/ 0 w 90"/>
                  <a:gd name="T1" fmla="*/ 42 h 126"/>
                  <a:gd name="T2" fmla="*/ 12 w 90"/>
                  <a:gd name="T3" fmla="*/ 54 h 126"/>
                  <a:gd name="T4" fmla="*/ 24 w 90"/>
                  <a:gd name="T5" fmla="*/ 54 h 126"/>
                  <a:gd name="T6" fmla="*/ 24 w 90"/>
                  <a:gd name="T7" fmla="*/ 54 h 126"/>
                  <a:gd name="T8" fmla="*/ 30 w 90"/>
                  <a:gd name="T9" fmla="*/ 120 h 126"/>
                  <a:gd name="T10" fmla="*/ 54 w 90"/>
                  <a:gd name="T11" fmla="*/ 126 h 126"/>
                  <a:gd name="T12" fmla="*/ 90 w 90"/>
                  <a:gd name="T13" fmla="*/ 114 h 126"/>
                  <a:gd name="T14" fmla="*/ 60 w 90"/>
                  <a:gd name="T15" fmla="*/ 72 h 126"/>
                  <a:gd name="T16" fmla="*/ 60 w 90"/>
                  <a:gd name="T17" fmla="*/ 72 h 126"/>
                  <a:gd name="T18" fmla="*/ 60 w 90"/>
                  <a:gd name="T19" fmla="*/ 72 h 126"/>
                  <a:gd name="T20" fmla="*/ 60 w 90"/>
                  <a:gd name="T21" fmla="*/ 66 h 126"/>
                  <a:gd name="T22" fmla="*/ 66 w 90"/>
                  <a:gd name="T23" fmla="*/ 60 h 126"/>
                  <a:gd name="T24" fmla="*/ 72 w 90"/>
                  <a:gd name="T25" fmla="*/ 54 h 126"/>
                  <a:gd name="T26" fmla="*/ 78 w 90"/>
                  <a:gd name="T27" fmla="*/ 42 h 126"/>
                  <a:gd name="T28" fmla="*/ 78 w 90"/>
                  <a:gd name="T29" fmla="*/ 42 h 126"/>
                  <a:gd name="T30" fmla="*/ 60 w 90"/>
                  <a:gd name="T31" fmla="*/ 24 h 126"/>
                  <a:gd name="T32" fmla="*/ 54 w 90"/>
                  <a:gd name="T33" fmla="*/ 24 h 126"/>
                  <a:gd name="T34" fmla="*/ 54 w 90"/>
                  <a:gd name="T35" fmla="*/ 18 h 126"/>
                  <a:gd name="T36" fmla="*/ 30 w 90"/>
                  <a:gd name="T37" fmla="*/ 0 h 126"/>
                  <a:gd name="T38" fmla="*/ 12 w 90"/>
                  <a:gd name="T39" fmla="*/ 12 h 126"/>
                  <a:gd name="T40" fmla="*/ 18 w 90"/>
                  <a:gd name="T41" fmla="*/ 18 h 126"/>
                  <a:gd name="T42" fmla="*/ 0 w 90"/>
                  <a:gd name="T43"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26">
                    <a:moveTo>
                      <a:pt x="0" y="42"/>
                    </a:moveTo>
                    <a:lnTo>
                      <a:pt x="12" y="54"/>
                    </a:lnTo>
                    <a:lnTo>
                      <a:pt x="24" y="54"/>
                    </a:lnTo>
                    <a:lnTo>
                      <a:pt x="24" y="54"/>
                    </a:lnTo>
                    <a:lnTo>
                      <a:pt x="30" y="120"/>
                    </a:lnTo>
                    <a:lnTo>
                      <a:pt x="54" y="126"/>
                    </a:lnTo>
                    <a:lnTo>
                      <a:pt x="90" y="114"/>
                    </a:lnTo>
                    <a:lnTo>
                      <a:pt x="60" y="72"/>
                    </a:lnTo>
                    <a:lnTo>
                      <a:pt x="60" y="72"/>
                    </a:lnTo>
                    <a:lnTo>
                      <a:pt x="60" y="72"/>
                    </a:lnTo>
                    <a:lnTo>
                      <a:pt x="60" y="66"/>
                    </a:lnTo>
                    <a:lnTo>
                      <a:pt x="66" y="60"/>
                    </a:lnTo>
                    <a:lnTo>
                      <a:pt x="72" y="54"/>
                    </a:lnTo>
                    <a:lnTo>
                      <a:pt x="78" y="42"/>
                    </a:lnTo>
                    <a:lnTo>
                      <a:pt x="78" y="42"/>
                    </a:lnTo>
                    <a:lnTo>
                      <a:pt x="60" y="24"/>
                    </a:lnTo>
                    <a:lnTo>
                      <a:pt x="54" y="24"/>
                    </a:lnTo>
                    <a:lnTo>
                      <a:pt x="54" y="18"/>
                    </a:lnTo>
                    <a:lnTo>
                      <a:pt x="30" y="0"/>
                    </a:lnTo>
                    <a:lnTo>
                      <a:pt x="12" y="12"/>
                    </a:lnTo>
                    <a:lnTo>
                      <a:pt x="18" y="18"/>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4" name="Freeform 948"/>
              <p:cNvSpPr>
                <a:spLocks/>
              </p:cNvSpPr>
              <p:nvPr/>
            </p:nvSpPr>
            <p:spPr bwMode="auto">
              <a:xfrm>
                <a:off x="1500" y="2748"/>
                <a:ext cx="78" cy="72"/>
              </a:xfrm>
              <a:custGeom>
                <a:avLst/>
                <a:gdLst>
                  <a:gd name="T0" fmla="*/ 0 w 78"/>
                  <a:gd name="T1" fmla="*/ 24 h 72"/>
                  <a:gd name="T2" fmla="*/ 0 w 78"/>
                  <a:gd name="T3" fmla="*/ 30 h 72"/>
                  <a:gd name="T4" fmla="*/ 30 w 78"/>
                  <a:gd name="T5" fmla="*/ 72 h 72"/>
                  <a:gd name="T6" fmla="*/ 60 w 78"/>
                  <a:gd name="T7" fmla="*/ 60 h 72"/>
                  <a:gd name="T8" fmla="*/ 60 w 78"/>
                  <a:gd name="T9" fmla="*/ 60 h 72"/>
                  <a:gd name="T10" fmla="*/ 60 w 78"/>
                  <a:gd name="T11" fmla="*/ 60 h 72"/>
                  <a:gd name="T12" fmla="*/ 72 w 78"/>
                  <a:gd name="T13" fmla="*/ 66 h 72"/>
                  <a:gd name="T14" fmla="*/ 72 w 78"/>
                  <a:gd name="T15" fmla="*/ 66 h 72"/>
                  <a:gd name="T16" fmla="*/ 78 w 78"/>
                  <a:gd name="T17" fmla="*/ 42 h 72"/>
                  <a:gd name="T18" fmla="*/ 72 w 78"/>
                  <a:gd name="T19" fmla="*/ 36 h 72"/>
                  <a:gd name="T20" fmla="*/ 66 w 78"/>
                  <a:gd name="T21" fmla="*/ 30 h 72"/>
                  <a:gd name="T22" fmla="*/ 66 w 78"/>
                  <a:gd name="T23" fmla="*/ 30 h 72"/>
                  <a:gd name="T24" fmla="*/ 66 w 78"/>
                  <a:gd name="T25" fmla="*/ 30 h 72"/>
                  <a:gd name="T26" fmla="*/ 66 w 78"/>
                  <a:gd name="T27" fmla="*/ 30 h 72"/>
                  <a:gd name="T28" fmla="*/ 66 w 78"/>
                  <a:gd name="T29" fmla="*/ 18 h 72"/>
                  <a:gd name="T30" fmla="*/ 72 w 78"/>
                  <a:gd name="T31" fmla="*/ 12 h 72"/>
                  <a:gd name="T32" fmla="*/ 78 w 78"/>
                  <a:gd name="T33" fmla="*/ 6 h 72"/>
                  <a:gd name="T34" fmla="*/ 78 w 78"/>
                  <a:gd name="T35" fmla="*/ 6 h 72"/>
                  <a:gd name="T36" fmla="*/ 78 w 78"/>
                  <a:gd name="T37" fmla="*/ 6 h 72"/>
                  <a:gd name="T38" fmla="*/ 60 w 78"/>
                  <a:gd name="T39" fmla="*/ 0 h 72"/>
                  <a:gd name="T40" fmla="*/ 36 w 78"/>
                  <a:gd name="T41" fmla="*/ 6 h 72"/>
                  <a:gd name="T42" fmla="*/ 24 w 78"/>
                  <a:gd name="T43" fmla="*/ 0 h 72"/>
                  <a:gd name="T44" fmla="*/ 18 w 78"/>
                  <a:gd name="T45" fmla="*/ 0 h 72"/>
                  <a:gd name="T46" fmla="*/ 12 w 78"/>
                  <a:gd name="T47" fmla="*/ 12 h 72"/>
                  <a:gd name="T48" fmla="*/ 6 w 78"/>
                  <a:gd name="T49" fmla="*/ 18 h 72"/>
                  <a:gd name="T50" fmla="*/ 0 w 78"/>
                  <a:gd name="T51"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2">
                    <a:moveTo>
                      <a:pt x="0" y="24"/>
                    </a:moveTo>
                    <a:lnTo>
                      <a:pt x="0" y="30"/>
                    </a:lnTo>
                    <a:lnTo>
                      <a:pt x="30" y="72"/>
                    </a:lnTo>
                    <a:lnTo>
                      <a:pt x="60" y="60"/>
                    </a:lnTo>
                    <a:lnTo>
                      <a:pt x="60" y="60"/>
                    </a:lnTo>
                    <a:lnTo>
                      <a:pt x="60" y="60"/>
                    </a:lnTo>
                    <a:lnTo>
                      <a:pt x="72" y="66"/>
                    </a:lnTo>
                    <a:lnTo>
                      <a:pt x="72" y="66"/>
                    </a:lnTo>
                    <a:lnTo>
                      <a:pt x="78" y="42"/>
                    </a:lnTo>
                    <a:lnTo>
                      <a:pt x="72" y="36"/>
                    </a:lnTo>
                    <a:lnTo>
                      <a:pt x="66" y="30"/>
                    </a:lnTo>
                    <a:lnTo>
                      <a:pt x="66" y="30"/>
                    </a:lnTo>
                    <a:lnTo>
                      <a:pt x="66" y="30"/>
                    </a:lnTo>
                    <a:lnTo>
                      <a:pt x="66" y="30"/>
                    </a:lnTo>
                    <a:lnTo>
                      <a:pt x="66" y="18"/>
                    </a:lnTo>
                    <a:lnTo>
                      <a:pt x="72" y="12"/>
                    </a:lnTo>
                    <a:lnTo>
                      <a:pt x="78" y="6"/>
                    </a:lnTo>
                    <a:lnTo>
                      <a:pt x="78" y="6"/>
                    </a:lnTo>
                    <a:lnTo>
                      <a:pt x="78" y="6"/>
                    </a:lnTo>
                    <a:lnTo>
                      <a:pt x="60" y="0"/>
                    </a:lnTo>
                    <a:lnTo>
                      <a:pt x="36" y="6"/>
                    </a:lnTo>
                    <a:lnTo>
                      <a:pt x="24" y="0"/>
                    </a:lnTo>
                    <a:lnTo>
                      <a:pt x="18" y="0"/>
                    </a:lnTo>
                    <a:lnTo>
                      <a:pt x="12" y="12"/>
                    </a:lnTo>
                    <a:lnTo>
                      <a:pt x="6" y="18"/>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5" name="Freeform 949"/>
              <p:cNvSpPr>
                <a:spLocks/>
              </p:cNvSpPr>
              <p:nvPr/>
            </p:nvSpPr>
            <p:spPr bwMode="auto">
              <a:xfrm>
                <a:off x="1500" y="2772"/>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6" name="Freeform 950"/>
              <p:cNvSpPr>
                <a:spLocks/>
              </p:cNvSpPr>
              <p:nvPr/>
            </p:nvSpPr>
            <p:spPr bwMode="auto">
              <a:xfrm>
                <a:off x="1566" y="2754"/>
                <a:ext cx="54" cy="66"/>
              </a:xfrm>
              <a:custGeom>
                <a:avLst/>
                <a:gdLst>
                  <a:gd name="T0" fmla="*/ 0 w 54"/>
                  <a:gd name="T1" fmla="*/ 12 h 66"/>
                  <a:gd name="T2" fmla="*/ 0 w 54"/>
                  <a:gd name="T3" fmla="*/ 24 h 66"/>
                  <a:gd name="T4" fmla="*/ 0 w 54"/>
                  <a:gd name="T5" fmla="*/ 24 h 66"/>
                  <a:gd name="T6" fmla="*/ 6 w 54"/>
                  <a:gd name="T7" fmla="*/ 30 h 66"/>
                  <a:gd name="T8" fmla="*/ 12 w 54"/>
                  <a:gd name="T9" fmla="*/ 36 h 66"/>
                  <a:gd name="T10" fmla="*/ 6 w 54"/>
                  <a:gd name="T11" fmla="*/ 60 h 66"/>
                  <a:gd name="T12" fmla="*/ 6 w 54"/>
                  <a:gd name="T13" fmla="*/ 60 h 66"/>
                  <a:gd name="T14" fmla="*/ 24 w 54"/>
                  <a:gd name="T15" fmla="*/ 66 h 66"/>
                  <a:gd name="T16" fmla="*/ 54 w 54"/>
                  <a:gd name="T17" fmla="*/ 30 h 66"/>
                  <a:gd name="T18" fmla="*/ 54 w 54"/>
                  <a:gd name="T19" fmla="*/ 30 h 66"/>
                  <a:gd name="T20" fmla="*/ 30 w 54"/>
                  <a:gd name="T21" fmla="*/ 6 h 66"/>
                  <a:gd name="T22" fmla="*/ 12 w 54"/>
                  <a:gd name="T23" fmla="*/ 0 h 66"/>
                  <a:gd name="T24" fmla="*/ 6 w 54"/>
                  <a:gd name="T25" fmla="*/ 6 h 66"/>
                  <a:gd name="T26" fmla="*/ 0 w 54"/>
                  <a:gd name="T2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6">
                    <a:moveTo>
                      <a:pt x="0" y="12"/>
                    </a:moveTo>
                    <a:lnTo>
                      <a:pt x="0" y="24"/>
                    </a:lnTo>
                    <a:lnTo>
                      <a:pt x="0" y="24"/>
                    </a:lnTo>
                    <a:lnTo>
                      <a:pt x="6" y="30"/>
                    </a:lnTo>
                    <a:lnTo>
                      <a:pt x="12" y="36"/>
                    </a:lnTo>
                    <a:lnTo>
                      <a:pt x="6" y="60"/>
                    </a:lnTo>
                    <a:lnTo>
                      <a:pt x="6" y="60"/>
                    </a:lnTo>
                    <a:lnTo>
                      <a:pt x="24" y="66"/>
                    </a:lnTo>
                    <a:lnTo>
                      <a:pt x="54" y="30"/>
                    </a:lnTo>
                    <a:lnTo>
                      <a:pt x="54" y="30"/>
                    </a:lnTo>
                    <a:lnTo>
                      <a:pt x="30" y="6"/>
                    </a:lnTo>
                    <a:lnTo>
                      <a:pt x="12" y="0"/>
                    </a:lnTo>
                    <a:lnTo>
                      <a:pt x="6"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7" name="Freeform 951"/>
              <p:cNvSpPr>
                <a:spLocks/>
              </p:cNvSpPr>
              <p:nvPr/>
            </p:nvSpPr>
            <p:spPr bwMode="auto">
              <a:xfrm>
                <a:off x="1572" y="2784"/>
                <a:ext cx="6" cy="30"/>
              </a:xfrm>
              <a:custGeom>
                <a:avLst/>
                <a:gdLst>
                  <a:gd name="T0" fmla="*/ 0 w 6"/>
                  <a:gd name="T1" fmla="*/ 0 h 30"/>
                  <a:gd name="T2" fmla="*/ 6 w 6"/>
                  <a:gd name="T3" fmla="*/ 6 h 30"/>
                  <a:gd name="T4" fmla="*/ 0 w 6"/>
                  <a:gd name="T5" fmla="*/ 30 h 30"/>
                  <a:gd name="T6" fmla="*/ 6 w 6"/>
                  <a:gd name="T7" fmla="*/ 6 h 30"/>
                  <a:gd name="T8" fmla="*/ 0 w 6"/>
                  <a:gd name="T9" fmla="*/ 0 h 30"/>
                </a:gdLst>
                <a:ahLst/>
                <a:cxnLst>
                  <a:cxn ang="0">
                    <a:pos x="T0" y="T1"/>
                  </a:cxn>
                  <a:cxn ang="0">
                    <a:pos x="T2" y="T3"/>
                  </a:cxn>
                  <a:cxn ang="0">
                    <a:pos x="T4" y="T5"/>
                  </a:cxn>
                  <a:cxn ang="0">
                    <a:pos x="T6" y="T7"/>
                  </a:cxn>
                  <a:cxn ang="0">
                    <a:pos x="T8" y="T9"/>
                  </a:cxn>
                </a:cxnLst>
                <a:rect l="0" t="0" r="r" b="b"/>
                <a:pathLst>
                  <a:path w="6" h="30">
                    <a:moveTo>
                      <a:pt x="0" y="0"/>
                    </a:moveTo>
                    <a:lnTo>
                      <a:pt x="6" y="6"/>
                    </a:lnTo>
                    <a:lnTo>
                      <a:pt x="0" y="30"/>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8" name="Rectangle 952"/>
              <p:cNvSpPr>
                <a:spLocks noChangeArrowheads="1"/>
              </p:cNvSpPr>
              <p:nvPr/>
            </p:nvSpPr>
            <p:spPr bwMode="auto">
              <a:xfrm>
                <a:off x="1566" y="277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9" name="Freeform 953"/>
              <p:cNvSpPr>
                <a:spLocks/>
              </p:cNvSpPr>
              <p:nvPr/>
            </p:nvSpPr>
            <p:spPr bwMode="auto">
              <a:xfrm>
                <a:off x="1572" y="2754"/>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0" name="Freeform 954"/>
              <p:cNvSpPr>
                <a:spLocks/>
              </p:cNvSpPr>
              <p:nvPr/>
            </p:nvSpPr>
            <p:spPr bwMode="auto">
              <a:xfrm>
                <a:off x="1080" y="2832"/>
                <a:ext cx="108" cy="120"/>
              </a:xfrm>
              <a:custGeom>
                <a:avLst/>
                <a:gdLst>
                  <a:gd name="T0" fmla="*/ 30 w 108"/>
                  <a:gd name="T1" fmla="*/ 120 h 120"/>
                  <a:gd name="T2" fmla="*/ 42 w 108"/>
                  <a:gd name="T3" fmla="*/ 108 h 120"/>
                  <a:gd name="T4" fmla="*/ 42 w 108"/>
                  <a:gd name="T5" fmla="*/ 102 h 120"/>
                  <a:gd name="T6" fmla="*/ 42 w 108"/>
                  <a:gd name="T7" fmla="*/ 102 h 120"/>
                  <a:gd name="T8" fmla="*/ 42 w 108"/>
                  <a:gd name="T9" fmla="*/ 102 h 120"/>
                  <a:gd name="T10" fmla="*/ 54 w 108"/>
                  <a:gd name="T11" fmla="*/ 78 h 120"/>
                  <a:gd name="T12" fmla="*/ 78 w 108"/>
                  <a:gd name="T13" fmla="*/ 72 h 120"/>
                  <a:gd name="T14" fmla="*/ 108 w 108"/>
                  <a:gd name="T15" fmla="*/ 48 h 120"/>
                  <a:gd name="T16" fmla="*/ 102 w 108"/>
                  <a:gd name="T17" fmla="*/ 36 h 120"/>
                  <a:gd name="T18" fmla="*/ 96 w 108"/>
                  <a:gd name="T19" fmla="*/ 30 h 120"/>
                  <a:gd name="T20" fmla="*/ 96 w 108"/>
                  <a:gd name="T21" fmla="*/ 30 h 120"/>
                  <a:gd name="T22" fmla="*/ 96 w 108"/>
                  <a:gd name="T23" fmla="*/ 30 h 120"/>
                  <a:gd name="T24" fmla="*/ 90 w 108"/>
                  <a:gd name="T25" fmla="*/ 24 h 120"/>
                  <a:gd name="T26" fmla="*/ 66 w 108"/>
                  <a:gd name="T27" fmla="*/ 18 h 120"/>
                  <a:gd name="T28" fmla="*/ 66 w 108"/>
                  <a:gd name="T29" fmla="*/ 12 h 120"/>
                  <a:gd name="T30" fmla="*/ 36 w 108"/>
                  <a:gd name="T31" fmla="*/ 0 h 120"/>
                  <a:gd name="T32" fmla="*/ 36 w 108"/>
                  <a:gd name="T33" fmla="*/ 0 h 120"/>
                  <a:gd name="T34" fmla="*/ 18 w 108"/>
                  <a:gd name="T35" fmla="*/ 12 h 120"/>
                  <a:gd name="T36" fmla="*/ 18 w 108"/>
                  <a:gd name="T37" fmla="*/ 24 h 120"/>
                  <a:gd name="T38" fmla="*/ 6 w 108"/>
                  <a:gd name="T39" fmla="*/ 42 h 120"/>
                  <a:gd name="T40" fmla="*/ 0 w 108"/>
                  <a:gd name="T41" fmla="*/ 42 h 120"/>
                  <a:gd name="T42" fmla="*/ 0 w 108"/>
                  <a:gd name="T43" fmla="*/ 66 h 120"/>
                  <a:gd name="T44" fmla="*/ 12 w 108"/>
                  <a:gd name="T45" fmla="*/ 72 h 120"/>
                  <a:gd name="T46" fmla="*/ 18 w 108"/>
                  <a:gd name="T47" fmla="*/ 66 h 120"/>
                  <a:gd name="T48" fmla="*/ 18 w 108"/>
                  <a:gd name="T49" fmla="*/ 78 h 120"/>
                  <a:gd name="T50" fmla="*/ 12 w 108"/>
                  <a:gd name="T51" fmla="*/ 90 h 120"/>
                  <a:gd name="T52" fmla="*/ 12 w 108"/>
                  <a:gd name="T53" fmla="*/ 96 h 120"/>
                  <a:gd name="T54" fmla="*/ 6 w 108"/>
                  <a:gd name="T55" fmla="*/ 102 h 120"/>
                  <a:gd name="T56" fmla="*/ 30 w 108"/>
                  <a:gd name="T5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0">
                    <a:moveTo>
                      <a:pt x="30" y="120"/>
                    </a:moveTo>
                    <a:lnTo>
                      <a:pt x="42" y="108"/>
                    </a:lnTo>
                    <a:lnTo>
                      <a:pt x="42" y="102"/>
                    </a:lnTo>
                    <a:lnTo>
                      <a:pt x="42" y="102"/>
                    </a:lnTo>
                    <a:lnTo>
                      <a:pt x="42" y="102"/>
                    </a:lnTo>
                    <a:lnTo>
                      <a:pt x="54" y="78"/>
                    </a:lnTo>
                    <a:lnTo>
                      <a:pt x="78" y="72"/>
                    </a:lnTo>
                    <a:lnTo>
                      <a:pt x="108" y="48"/>
                    </a:lnTo>
                    <a:lnTo>
                      <a:pt x="102" y="36"/>
                    </a:lnTo>
                    <a:lnTo>
                      <a:pt x="96" y="30"/>
                    </a:lnTo>
                    <a:lnTo>
                      <a:pt x="96" y="30"/>
                    </a:lnTo>
                    <a:lnTo>
                      <a:pt x="96" y="30"/>
                    </a:lnTo>
                    <a:lnTo>
                      <a:pt x="90" y="24"/>
                    </a:lnTo>
                    <a:lnTo>
                      <a:pt x="66" y="18"/>
                    </a:lnTo>
                    <a:lnTo>
                      <a:pt x="66" y="12"/>
                    </a:lnTo>
                    <a:lnTo>
                      <a:pt x="36" y="0"/>
                    </a:lnTo>
                    <a:lnTo>
                      <a:pt x="36" y="0"/>
                    </a:lnTo>
                    <a:lnTo>
                      <a:pt x="18" y="12"/>
                    </a:lnTo>
                    <a:lnTo>
                      <a:pt x="18" y="24"/>
                    </a:lnTo>
                    <a:lnTo>
                      <a:pt x="6" y="42"/>
                    </a:lnTo>
                    <a:lnTo>
                      <a:pt x="0" y="42"/>
                    </a:lnTo>
                    <a:lnTo>
                      <a:pt x="0" y="66"/>
                    </a:lnTo>
                    <a:lnTo>
                      <a:pt x="12" y="72"/>
                    </a:lnTo>
                    <a:lnTo>
                      <a:pt x="18" y="66"/>
                    </a:lnTo>
                    <a:lnTo>
                      <a:pt x="18" y="78"/>
                    </a:lnTo>
                    <a:lnTo>
                      <a:pt x="12" y="90"/>
                    </a:lnTo>
                    <a:lnTo>
                      <a:pt x="12" y="96"/>
                    </a:lnTo>
                    <a:lnTo>
                      <a:pt x="6" y="102"/>
                    </a:lnTo>
                    <a:lnTo>
                      <a:pt x="30"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1" name="Freeform 955"/>
              <p:cNvSpPr>
                <a:spLocks/>
              </p:cNvSpPr>
              <p:nvPr/>
            </p:nvSpPr>
            <p:spPr bwMode="auto">
              <a:xfrm>
                <a:off x="882" y="2850"/>
                <a:ext cx="12" cy="30"/>
              </a:xfrm>
              <a:custGeom>
                <a:avLst/>
                <a:gdLst>
                  <a:gd name="T0" fmla="*/ 0 w 12"/>
                  <a:gd name="T1" fmla="*/ 6 h 30"/>
                  <a:gd name="T2" fmla="*/ 6 w 12"/>
                  <a:gd name="T3" fmla="*/ 12 h 30"/>
                  <a:gd name="T4" fmla="*/ 0 w 12"/>
                  <a:gd name="T5" fmla="*/ 18 h 30"/>
                  <a:gd name="T6" fmla="*/ 6 w 12"/>
                  <a:gd name="T7" fmla="*/ 30 h 30"/>
                  <a:gd name="T8" fmla="*/ 12 w 12"/>
                  <a:gd name="T9" fmla="*/ 24 h 30"/>
                  <a:gd name="T10" fmla="*/ 6 w 12"/>
                  <a:gd name="T11" fmla="*/ 0 h 30"/>
                  <a:gd name="T12" fmla="*/ 0 w 12"/>
                  <a:gd name="T13" fmla="*/ 6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0" y="6"/>
                    </a:moveTo>
                    <a:lnTo>
                      <a:pt x="6" y="12"/>
                    </a:lnTo>
                    <a:lnTo>
                      <a:pt x="0" y="18"/>
                    </a:lnTo>
                    <a:lnTo>
                      <a:pt x="6" y="30"/>
                    </a:lnTo>
                    <a:lnTo>
                      <a:pt x="12" y="24"/>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2" name="Freeform 956"/>
              <p:cNvSpPr>
                <a:spLocks/>
              </p:cNvSpPr>
              <p:nvPr/>
            </p:nvSpPr>
            <p:spPr bwMode="auto">
              <a:xfrm>
                <a:off x="1170" y="2856"/>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3" name="Freeform 957"/>
              <p:cNvSpPr>
                <a:spLocks/>
              </p:cNvSpPr>
              <p:nvPr/>
            </p:nvSpPr>
            <p:spPr bwMode="auto">
              <a:xfrm>
                <a:off x="1074" y="2862"/>
                <a:ext cx="228" cy="343"/>
              </a:xfrm>
              <a:custGeom>
                <a:avLst/>
                <a:gdLst>
                  <a:gd name="T0" fmla="*/ 216 w 228"/>
                  <a:gd name="T1" fmla="*/ 331 h 343"/>
                  <a:gd name="T2" fmla="*/ 210 w 228"/>
                  <a:gd name="T3" fmla="*/ 319 h 343"/>
                  <a:gd name="T4" fmla="*/ 222 w 228"/>
                  <a:gd name="T5" fmla="*/ 301 h 343"/>
                  <a:gd name="T6" fmla="*/ 222 w 228"/>
                  <a:gd name="T7" fmla="*/ 301 h 343"/>
                  <a:gd name="T8" fmla="*/ 204 w 228"/>
                  <a:gd name="T9" fmla="*/ 289 h 343"/>
                  <a:gd name="T10" fmla="*/ 204 w 228"/>
                  <a:gd name="T11" fmla="*/ 283 h 343"/>
                  <a:gd name="T12" fmla="*/ 210 w 228"/>
                  <a:gd name="T13" fmla="*/ 277 h 343"/>
                  <a:gd name="T14" fmla="*/ 216 w 228"/>
                  <a:gd name="T15" fmla="*/ 283 h 343"/>
                  <a:gd name="T16" fmla="*/ 228 w 228"/>
                  <a:gd name="T17" fmla="*/ 229 h 343"/>
                  <a:gd name="T18" fmla="*/ 228 w 228"/>
                  <a:gd name="T19" fmla="*/ 223 h 343"/>
                  <a:gd name="T20" fmla="*/ 210 w 228"/>
                  <a:gd name="T21" fmla="*/ 199 h 343"/>
                  <a:gd name="T22" fmla="*/ 198 w 228"/>
                  <a:gd name="T23" fmla="*/ 199 h 343"/>
                  <a:gd name="T24" fmla="*/ 198 w 228"/>
                  <a:gd name="T25" fmla="*/ 162 h 343"/>
                  <a:gd name="T26" fmla="*/ 174 w 228"/>
                  <a:gd name="T27" fmla="*/ 181 h 343"/>
                  <a:gd name="T28" fmla="*/ 138 w 228"/>
                  <a:gd name="T29" fmla="*/ 138 h 343"/>
                  <a:gd name="T30" fmla="*/ 162 w 228"/>
                  <a:gd name="T31" fmla="*/ 90 h 343"/>
                  <a:gd name="T32" fmla="*/ 204 w 228"/>
                  <a:gd name="T33" fmla="*/ 72 h 343"/>
                  <a:gd name="T34" fmla="*/ 198 w 228"/>
                  <a:gd name="T35" fmla="*/ 66 h 343"/>
                  <a:gd name="T36" fmla="*/ 192 w 228"/>
                  <a:gd name="T37" fmla="*/ 66 h 343"/>
                  <a:gd name="T38" fmla="*/ 192 w 228"/>
                  <a:gd name="T39" fmla="*/ 66 h 343"/>
                  <a:gd name="T40" fmla="*/ 192 w 228"/>
                  <a:gd name="T41" fmla="*/ 66 h 343"/>
                  <a:gd name="T42" fmla="*/ 204 w 228"/>
                  <a:gd name="T43" fmla="*/ 48 h 343"/>
                  <a:gd name="T44" fmla="*/ 186 w 228"/>
                  <a:gd name="T45" fmla="*/ 36 h 343"/>
                  <a:gd name="T46" fmla="*/ 162 w 228"/>
                  <a:gd name="T47" fmla="*/ 42 h 343"/>
                  <a:gd name="T48" fmla="*/ 150 w 228"/>
                  <a:gd name="T49" fmla="*/ 36 h 343"/>
                  <a:gd name="T50" fmla="*/ 150 w 228"/>
                  <a:gd name="T51" fmla="*/ 36 h 343"/>
                  <a:gd name="T52" fmla="*/ 150 w 228"/>
                  <a:gd name="T53" fmla="*/ 36 h 343"/>
                  <a:gd name="T54" fmla="*/ 150 w 228"/>
                  <a:gd name="T55" fmla="*/ 36 h 343"/>
                  <a:gd name="T56" fmla="*/ 126 w 228"/>
                  <a:gd name="T57" fmla="*/ 6 h 343"/>
                  <a:gd name="T58" fmla="*/ 102 w 228"/>
                  <a:gd name="T59" fmla="*/ 0 h 343"/>
                  <a:gd name="T60" fmla="*/ 108 w 228"/>
                  <a:gd name="T61" fmla="*/ 6 h 343"/>
                  <a:gd name="T62" fmla="*/ 114 w 228"/>
                  <a:gd name="T63" fmla="*/ 18 h 343"/>
                  <a:gd name="T64" fmla="*/ 114 w 228"/>
                  <a:gd name="T65" fmla="*/ 18 h 343"/>
                  <a:gd name="T66" fmla="*/ 114 w 228"/>
                  <a:gd name="T67" fmla="*/ 18 h 343"/>
                  <a:gd name="T68" fmla="*/ 84 w 228"/>
                  <a:gd name="T69" fmla="*/ 42 h 343"/>
                  <a:gd name="T70" fmla="*/ 60 w 228"/>
                  <a:gd name="T71" fmla="*/ 48 h 343"/>
                  <a:gd name="T72" fmla="*/ 48 w 228"/>
                  <a:gd name="T73" fmla="*/ 72 h 343"/>
                  <a:gd name="T74" fmla="*/ 48 w 228"/>
                  <a:gd name="T75" fmla="*/ 78 h 343"/>
                  <a:gd name="T76" fmla="*/ 36 w 228"/>
                  <a:gd name="T77" fmla="*/ 90 h 343"/>
                  <a:gd name="T78" fmla="*/ 12 w 228"/>
                  <a:gd name="T79" fmla="*/ 72 h 343"/>
                  <a:gd name="T80" fmla="*/ 12 w 228"/>
                  <a:gd name="T81" fmla="*/ 72 h 343"/>
                  <a:gd name="T82" fmla="*/ 12 w 228"/>
                  <a:gd name="T83" fmla="*/ 72 h 343"/>
                  <a:gd name="T84" fmla="*/ 18 w 228"/>
                  <a:gd name="T85" fmla="*/ 66 h 343"/>
                  <a:gd name="T86" fmla="*/ 18 w 228"/>
                  <a:gd name="T87" fmla="*/ 60 h 343"/>
                  <a:gd name="T88" fmla="*/ 18 w 228"/>
                  <a:gd name="T89" fmla="*/ 60 h 343"/>
                  <a:gd name="T90" fmla="*/ 0 w 228"/>
                  <a:gd name="T91" fmla="*/ 78 h 343"/>
                  <a:gd name="T92" fmla="*/ 6 w 228"/>
                  <a:gd name="T93" fmla="*/ 96 h 343"/>
                  <a:gd name="T94" fmla="*/ 0 w 228"/>
                  <a:gd name="T95" fmla="*/ 102 h 343"/>
                  <a:gd name="T96" fmla="*/ 30 w 228"/>
                  <a:gd name="T97" fmla="*/ 120 h 343"/>
                  <a:gd name="T98" fmla="*/ 30 w 228"/>
                  <a:gd name="T99" fmla="*/ 138 h 343"/>
                  <a:gd name="T100" fmla="*/ 42 w 228"/>
                  <a:gd name="T101" fmla="*/ 150 h 343"/>
                  <a:gd name="T102" fmla="*/ 66 w 228"/>
                  <a:gd name="T103" fmla="*/ 211 h 343"/>
                  <a:gd name="T104" fmla="*/ 90 w 228"/>
                  <a:gd name="T105" fmla="*/ 253 h 343"/>
                  <a:gd name="T106" fmla="*/ 84 w 228"/>
                  <a:gd name="T107" fmla="*/ 259 h 343"/>
                  <a:gd name="T108" fmla="*/ 168 w 228"/>
                  <a:gd name="T109" fmla="*/ 313 h 343"/>
                  <a:gd name="T110" fmla="*/ 192 w 228"/>
                  <a:gd name="T111" fmla="*/ 343 h 343"/>
                  <a:gd name="T112" fmla="*/ 210 w 228"/>
                  <a:gd name="T113" fmla="*/ 331 h 343"/>
                  <a:gd name="T114" fmla="*/ 216 w 228"/>
                  <a:gd name="T115" fmla="*/ 33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343">
                    <a:moveTo>
                      <a:pt x="216" y="331"/>
                    </a:moveTo>
                    <a:lnTo>
                      <a:pt x="210" y="319"/>
                    </a:lnTo>
                    <a:lnTo>
                      <a:pt x="222" y="301"/>
                    </a:lnTo>
                    <a:lnTo>
                      <a:pt x="222" y="301"/>
                    </a:lnTo>
                    <a:lnTo>
                      <a:pt x="204" y="289"/>
                    </a:lnTo>
                    <a:lnTo>
                      <a:pt x="204" y="283"/>
                    </a:lnTo>
                    <a:lnTo>
                      <a:pt x="210" y="277"/>
                    </a:lnTo>
                    <a:lnTo>
                      <a:pt x="216" y="283"/>
                    </a:lnTo>
                    <a:lnTo>
                      <a:pt x="228" y="229"/>
                    </a:lnTo>
                    <a:lnTo>
                      <a:pt x="228" y="223"/>
                    </a:lnTo>
                    <a:lnTo>
                      <a:pt x="210" y="199"/>
                    </a:lnTo>
                    <a:lnTo>
                      <a:pt x="198" y="199"/>
                    </a:lnTo>
                    <a:lnTo>
                      <a:pt x="198" y="162"/>
                    </a:lnTo>
                    <a:lnTo>
                      <a:pt x="174" y="181"/>
                    </a:lnTo>
                    <a:lnTo>
                      <a:pt x="138" y="138"/>
                    </a:lnTo>
                    <a:lnTo>
                      <a:pt x="162" y="90"/>
                    </a:lnTo>
                    <a:lnTo>
                      <a:pt x="204" y="72"/>
                    </a:lnTo>
                    <a:lnTo>
                      <a:pt x="198" y="66"/>
                    </a:lnTo>
                    <a:lnTo>
                      <a:pt x="192" y="66"/>
                    </a:lnTo>
                    <a:lnTo>
                      <a:pt x="192" y="66"/>
                    </a:lnTo>
                    <a:lnTo>
                      <a:pt x="192" y="66"/>
                    </a:lnTo>
                    <a:lnTo>
                      <a:pt x="204" y="48"/>
                    </a:lnTo>
                    <a:lnTo>
                      <a:pt x="186" y="36"/>
                    </a:lnTo>
                    <a:lnTo>
                      <a:pt x="162" y="42"/>
                    </a:lnTo>
                    <a:lnTo>
                      <a:pt x="150" y="36"/>
                    </a:lnTo>
                    <a:lnTo>
                      <a:pt x="150" y="36"/>
                    </a:lnTo>
                    <a:lnTo>
                      <a:pt x="150" y="36"/>
                    </a:lnTo>
                    <a:lnTo>
                      <a:pt x="150" y="36"/>
                    </a:lnTo>
                    <a:lnTo>
                      <a:pt x="126" y="6"/>
                    </a:lnTo>
                    <a:lnTo>
                      <a:pt x="102" y="0"/>
                    </a:lnTo>
                    <a:lnTo>
                      <a:pt x="108" y="6"/>
                    </a:lnTo>
                    <a:lnTo>
                      <a:pt x="114" y="18"/>
                    </a:lnTo>
                    <a:lnTo>
                      <a:pt x="114" y="18"/>
                    </a:lnTo>
                    <a:lnTo>
                      <a:pt x="114" y="18"/>
                    </a:lnTo>
                    <a:lnTo>
                      <a:pt x="84" y="42"/>
                    </a:lnTo>
                    <a:lnTo>
                      <a:pt x="60" y="48"/>
                    </a:lnTo>
                    <a:lnTo>
                      <a:pt x="48" y="72"/>
                    </a:lnTo>
                    <a:lnTo>
                      <a:pt x="48" y="78"/>
                    </a:lnTo>
                    <a:lnTo>
                      <a:pt x="36" y="90"/>
                    </a:lnTo>
                    <a:lnTo>
                      <a:pt x="12" y="72"/>
                    </a:lnTo>
                    <a:lnTo>
                      <a:pt x="12" y="72"/>
                    </a:lnTo>
                    <a:lnTo>
                      <a:pt x="12" y="72"/>
                    </a:lnTo>
                    <a:lnTo>
                      <a:pt x="18" y="66"/>
                    </a:lnTo>
                    <a:lnTo>
                      <a:pt x="18" y="60"/>
                    </a:lnTo>
                    <a:lnTo>
                      <a:pt x="18" y="60"/>
                    </a:lnTo>
                    <a:lnTo>
                      <a:pt x="0" y="78"/>
                    </a:lnTo>
                    <a:lnTo>
                      <a:pt x="6" y="96"/>
                    </a:lnTo>
                    <a:lnTo>
                      <a:pt x="0" y="102"/>
                    </a:lnTo>
                    <a:lnTo>
                      <a:pt x="30" y="120"/>
                    </a:lnTo>
                    <a:lnTo>
                      <a:pt x="30" y="138"/>
                    </a:lnTo>
                    <a:lnTo>
                      <a:pt x="42" y="150"/>
                    </a:lnTo>
                    <a:lnTo>
                      <a:pt x="66" y="211"/>
                    </a:lnTo>
                    <a:lnTo>
                      <a:pt x="90" y="253"/>
                    </a:lnTo>
                    <a:lnTo>
                      <a:pt x="84" y="259"/>
                    </a:lnTo>
                    <a:lnTo>
                      <a:pt x="168" y="313"/>
                    </a:lnTo>
                    <a:lnTo>
                      <a:pt x="192" y="343"/>
                    </a:lnTo>
                    <a:lnTo>
                      <a:pt x="210" y="331"/>
                    </a:lnTo>
                    <a:lnTo>
                      <a:pt x="216" y="33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4" name="Freeform 958"/>
              <p:cNvSpPr>
                <a:spLocks/>
              </p:cNvSpPr>
              <p:nvPr/>
            </p:nvSpPr>
            <p:spPr bwMode="auto">
              <a:xfrm>
                <a:off x="1224" y="2898"/>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5" name="Freeform 959"/>
              <p:cNvSpPr>
                <a:spLocks/>
              </p:cNvSpPr>
              <p:nvPr/>
            </p:nvSpPr>
            <p:spPr bwMode="auto">
              <a:xfrm>
                <a:off x="1176" y="2862"/>
                <a:ext cx="48" cy="36"/>
              </a:xfrm>
              <a:custGeom>
                <a:avLst/>
                <a:gdLst>
                  <a:gd name="T0" fmla="*/ 48 w 48"/>
                  <a:gd name="T1" fmla="*/ 36 h 36"/>
                  <a:gd name="T2" fmla="*/ 24 w 48"/>
                  <a:gd name="T3" fmla="*/ 6 h 36"/>
                  <a:gd name="T4" fmla="*/ 0 w 48"/>
                  <a:gd name="T5" fmla="*/ 0 h 36"/>
                  <a:gd name="T6" fmla="*/ 24 w 48"/>
                  <a:gd name="T7" fmla="*/ 6 h 36"/>
                  <a:gd name="T8" fmla="*/ 48 w 48"/>
                  <a:gd name="T9" fmla="*/ 36 h 36"/>
                </a:gdLst>
                <a:ahLst/>
                <a:cxnLst>
                  <a:cxn ang="0">
                    <a:pos x="T0" y="T1"/>
                  </a:cxn>
                  <a:cxn ang="0">
                    <a:pos x="T2" y="T3"/>
                  </a:cxn>
                  <a:cxn ang="0">
                    <a:pos x="T4" y="T5"/>
                  </a:cxn>
                  <a:cxn ang="0">
                    <a:pos x="T6" y="T7"/>
                  </a:cxn>
                  <a:cxn ang="0">
                    <a:pos x="T8" y="T9"/>
                  </a:cxn>
                </a:cxnLst>
                <a:rect l="0" t="0" r="r" b="b"/>
                <a:pathLst>
                  <a:path w="48" h="36">
                    <a:moveTo>
                      <a:pt x="48" y="36"/>
                    </a:moveTo>
                    <a:lnTo>
                      <a:pt x="24" y="6"/>
                    </a:lnTo>
                    <a:lnTo>
                      <a:pt x="0" y="0"/>
                    </a:lnTo>
                    <a:lnTo>
                      <a:pt x="24" y="6"/>
                    </a:lnTo>
                    <a:lnTo>
                      <a:pt x="4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6" name="Freeform 960"/>
              <p:cNvSpPr>
                <a:spLocks/>
              </p:cNvSpPr>
              <p:nvPr/>
            </p:nvSpPr>
            <p:spPr bwMode="auto">
              <a:xfrm>
                <a:off x="1266" y="2910"/>
                <a:ext cx="12" cy="18"/>
              </a:xfrm>
              <a:custGeom>
                <a:avLst/>
                <a:gdLst>
                  <a:gd name="T0" fmla="*/ 0 w 12"/>
                  <a:gd name="T1" fmla="*/ 18 h 18"/>
                  <a:gd name="T2" fmla="*/ 12 w 12"/>
                  <a:gd name="T3" fmla="*/ 0 h 18"/>
                  <a:gd name="T4" fmla="*/ 12 w 12"/>
                  <a:gd name="T5" fmla="*/ 0 h 18"/>
                  <a:gd name="T6" fmla="*/ 0 w 12"/>
                  <a:gd name="T7" fmla="*/ 18 h 18"/>
                  <a:gd name="T8" fmla="*/ 0 w 12"/>
                  <a:gd name="T9" fmla="*/ 18 h 18"/>
                </a:gdLst>
                <a:ahLst/>
                <a:cxnLst>
                  <a:cxn ang="0">
                    <a:pos x="T0" y="T1"/>
                  </a:cxn>
                  <a:cxn ang="0">
                    <a:pos x="T2" y="T3"/>
                  </a:cxn>
                  <a:cxn ang="0">
                    <a:pos x="T4" y="T5"/>
                  </a:cxn>
                  <a:cxn ang="0">
                    <a:pos x="T6" y="T7"/>
                  </a:cxn>
                  <a:cxn ang="0">
                    <a:pos x="T8" y="T9"/>
                  </a:cxn>
                </a:cxnLst>
                <a:rect l="0" t="0" r="r" b="b"/>
                <a:pathLst>
                  <a:path w="12" h="18">
                    <a:moveTo>
                      <a:pt x="0" y="18"/>
                    </a:moveTo>
                    <a:lnTo>
                      <a:pt x="12" y="0"/>
                    </a:lnTo>
                    <a:lnTo>
                      <a:pt x="12" y="0"/>
                    </a:lnTo>
                    <a:lnTo>
                      <a:pt x="0" y="18"/>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7" name="Freeform 961"/>
              <p:cNvSpPr>
                <a:spLocks/>
              </p:cNvSpPr>
              <p:nvPr/>
            </p:nvSpPr>
            <p:spPr bwMode="auto">
              <a:xfrm>
                <a:off x="1272" y="2928"/>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8" name="Freeform 962"/>
              <p:cNvSpPr>
                <a:spLocks/>
              </p:cNvSpPr>
              <p:nvPr/>
            </p:nvSpPr>
            <p:spPr bwMode="auto">
              <a:xfrm>
                <a:off x="1182" y="2868"/>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9" name="Freeform 963"/>
              <p:cNvSpPr>
                <a:spLocks/>
              </p:cNvSpPr>
              <p:nvPr/>
            </p:nvSpPr>
            <p:spPr bwMode="auto">
              <a:xfrm>
                <a:off x="1110" y="2934"/>
                <a:ext cx="12" cy="18"/>
              </a:xfrm>
              <a:custGeom>
                <a:avLst/>
                <a:gdLst>
                  <a:gd name="T0" fmla="*/ 12 w 12"/>
                  <a:gd name="T1" fmla="*/ 6 h 18"/>
                  <a:gd name="T2" fmla="*/ 0 w 12"/>
                  <a:gd name="T3" fmla="*/ 18 h 18"/>
                  <a:gd name="T4" fmla="*/ 12 w 12"/>
                  <a:gd name="T5" fmla="*/ 6 h 18"/>
                  <a:gd name="T6" fmla="*/ 12 w 12"/>
                  <a:gd name="T7" fmla="*/ 0 h 18"/>
                  <a:gd name="T8" fmla="*/ 12 w 12"/>
                  <a:gd name="T9" fmla="*/ 0 h 18"/>
                  <a:gd name="T10" fmla="*/ 12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12" y="6"/>
                    </a:moveTo>
                    <a:lnTo>
                      <a:pt x="0" y="18"/>
                    </a:lnTo>
                    <a:lnTo>
                      <a:pt x="12" y="6"/>
                    </a:lnTo>
                    <a:lnTo>
                      <a:pt x="12" y="0"/>
                    </a:lnTo>
                    <a:lnTo>
                      <a:pt x="12"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0" name="Freeform 964"/>
              <p:cNvSpPr>
                <a:spLocks/>
              </p:cNvSpPr>
              <p:nvPr/>
            </p:nvSpPr>
            <p:spPr bwMode="auto">
              <a:xfrm>
                <a:off x="1086" y="292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1" name="Freeform 965"/>
              <p:cNvSpPr>
                <a:spLocks/>
              </p:cNvSpPr>
              <p:nvPr/>
            </p:nvSpPr>
            <p:spPr bwMode="auto">
              <a:xfrm>
                <a:off x="1644" y="2850"/>
                <a:ext cx="12" cy="6"/>
              </a:xfrm>
              <a:custGeom>
                <a:avLst/>
                <a:gdLst>
                  <a:gd name="T0" fmla="*/ 0 w 12"/>
                  <a:gd name="T1" fmla="*/ 0 h 6"/>
                  <a:gd name="T2" fmla="*/ 0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2" name="Freeform 966"/>
              <p:cNvSpPr>
                <a:spLocks/>
              </p:cNvSpPr>
              <p:nvPr/>
            </p:nvSpPr>
            <p:spPr bwMode="auto">
              <a:xfrm>
                <a:off x="1626" y="2856"/>
                <a:ext cx="12" cy="12"/>
              </a:xfrm>
              <a:custGeom>
                <a:avLst/>
                <a:gdLst>
                  <a:gd name="T0" fmla="*/ 0 w 2"/>
                  <a:gd name="T1" fmla="*/ 2 h 2"/>
                  <a:gd name="T2" fmla="*/ 1 w 2"/>
                  <a:gd name="T3" fmla="*/ 2 h 2"/>
                  <a:gd name="T4" fmla="*/ 2 w 2"/>
                  <a:gd name="T5" fmla="*/ 1 h 2"/>
                  <a:gd name="T6" fmla="*/ 1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1" y="2"/>
                      <a:pt x="1" y="2"/>
                    </a:cubicBezTo>
                    <a:cubicBezTo>
                      <a:pt x="2" y="1"/>
                      <a:pt x="2" y="1"/>
                      <a:pt x="2" y="1"/>
                    </a:cubicBezTo>
                    <a:cubicBezTo>
                      <a:pt x="1" y="0"/>
                      <a:pt x="1" y="0"/>
                      <a:pt x="1" y="0"/>
                    </a:cubicBezTo>
                    <a:lnTo>
                      <a:pt x="0"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3" name="Freeform 967"/>
              <p:cNvSpPr>
                <a:spLocks noEditPoints="1"/>
              </p:cNvSpPr>
              <p:nvPr/>
            </p:nvSpPr>
            <p:spPr bwMode="auto">
              <a:xfrm>
                <a:off x="1212" y="2760"/>
                <a:ext cx="714" cy="757"/>
              </a:xfrm>
              <a:custGeom>
                <a:avLst/>
                <a:gdLst>
                  <a:gd name="T0" fmla="*/ 60 w 119"/>
                  <a:gd name="T1" fmla="*/ 9 h 126"/>
                  <a:gd name="T2" fmla="*/ 43 w 119"/>
                  <a:gd name="T3" fmla="*/ 11 h 126"/>
                  <a:gd name="T4" fmla="*/ 33 w 119"/>
                  <a:gd name="T5" fmla="*/ 5 h 126"/>
                  <a:gd name="T6" fmla="*/ 28 w 119"/>
                  <a:gd name="T7" fmla="*/ 3 h 126"/>
                  <a:gd name="T8" fmla="*/ 24 w 119"/>
                  <a:gd name="T9" fmla="*/ 15 h 126"/>
                  <a:gd name="T10" fmla="*/ 19 w 119"/>
                  <a:gd name="T11" fmla="*/ 10 h 126"/>
                  <a:gd name="T12" fmla="*/ 14 w 119"/>
                  <a:gd name="T13" fmla="*/ 13 h 126"/>
                  <a:gd name="T14" fmla="*/ 12 w 119"/>
                  <a:gd name="T15" fmla="*/ 29 h 126"/>
                  <a:gd name="T16" fmla="*/ 4 w 119"/>
                  <a:gd name="T17" fmla="*/ 32 h 126"/>
                  <a:gd name="T18" fmla="*/ 10 w 119"/>
                  <a:gd name="T19" fmla="*/ 44 h 126"/>
                  <a:gd name="T20" fmla="*/ 12 w 119"/>
                  <a:gd name="T21" fmla="*/ 50 h 126"/>
                  <a:gd name="T22" fmla="*/ 26 w 119"/>
                  <a:gd name="T23" fmla="*/ 46 h 126"/>
                  <a:gd name="T24" fmla="*/ 31 w 119"/>
                  <a:gd name="T25" fmla="*/ 55 h 126"/>
                  <a:gd name="T26" fmla="*/ 40 w 119"/>
                  <a:gd name="T27" fmla="*/ 64 h 126"/>
                  <a:gd name="T28" fmla="*/ 47 w 119"/>
                  <a:gd name="T29" fmla="*/ 69 h 126"/>
                  <a:gd name="T30" fmla="*/ 48 w 119"/>
                  <a:gd name="T31" fmla="*/ 80 h 126"/>
                  <a:gd name="T32" fmla="*/ 48 w 119"/>
                  <a:gd name="T33" fmla="*/ 83 h 126"/>
                  <a:gd name="T34" fmla="*/ 53 w 119"/>
                  <a:gd name="T35" fmla="*/ 86 h 126"/>
                  <a:gd name="T36" fmla="*/ 58 w 119"/>
                  <a:gd name="T37" fmla="*/ 92 h 126"/>
                  <a:gd name="T38" fmla="*/ 59 w 119"/>
                  <a:gd name="T39" fmla="*/ 92 h 126"/>
                  <a:gd name="T40" fmla="*/ 58 w 119"/>
                  <a:gd name="T41" fmla="*/ 97 h 126"/>
                  <a:gd name="T42" fmla="*/ 58 w 119"/>
                  <a:gd name="T43" fmla="*/ 104 h 126"/>
                  <a:gd name="T44" fmla="*/ 50 w 119"/>
                  <a:gd name="T45" fmla="*/ 114 h 126"/>
                  <a:gd name="T46" fmla="*/ 61 w 119"/>
                  <a:gd name="T47" fmla="*/ 120 h 126"/>
                  <a:gd name="T48" fmla="*/ 64 w 119"/>
                  <a:gd name="T49" fmla="*/ 125 h 126"/>
                  <a:gd name="T50" fmla="*/ 74 w 119"/>
                  <a:gd name="T51" fmla="*/ 109 h 126"/>
                  <a:gd name="T52" fmla="*/ 77 w 119"/>
                  <a:gd name="T53" fmla="*/ 103 h 126"/>
                  <a:gd name="T54" fmla="*/ 84 w 119"/>
                  <a:gd name="T55" fmla="*/ 92 h 126"/>
                  <a:gd name="T56" fmla="*/ 89 w 119"/>
                  <a:gd name="T57" fmla="*/ 88 h 126"/>
                  <a:gd name="T58" fmla="*/ 100 w 119"/>
                  <a:gd name="T59" fmla="*/ 85 h 126"/>
                  <a:gd name="T60" fmla="*/ 103 w 119"/>
                  <a:gd name="T61" fmla="*/ 79 h 126"/>
                  <a:gd name="T62" fmla="*/ 105 w 119"/>
                  <a:gd name="T63" fmla="*/ 71 h 126"/>
                  <a:gd name="T64" fmla="*/ 106 w 119"/>
                  <a:gd name="T65" fmla="*/ 57 h 126"/>
                  <a:gd name="T66" fmla="*/ 115 w 119"/>
                  <a:gd name="T67" fmla="*/ 48 h 126"/>
                  <a:gd name="T68" fmla="*/ 117 w 119"/>
                  <a:gd name="T69" fmla="*/ 32 h 126"/>
                  <a:gd name="T70" fmla="*/ 103 w 119"/>
                  <a:gd name="T71" fmla="*/ 25 h 126"/>
                  <a:gd name="T72" fmla="*/ 90 w 119"/>
                  <a:gd name="T73" fmla="*/ 25 h 126"/>
                  <a:gd name="T74" fmla="*/ 87 w 119"/>
                  <a:gd name="T75" fmla="*/ 21 h 126"/>
                  <a:gd name="T76" fmla="*/ 76 w 119"/>
                  <a:gd name="T77" fmla="*/ 21 h 126"/>
                  <a:gd name="T78" fmla="*/ 68 w 119"/>
                  <a:gd name="T79" fmla="*/ 22 h 126"/>
                  <a:gd name="T80" fmla="*/ 69 w 119"/>
                  <a:gd name="T81" fmla="*/ 17 h 126"/>
                  <a:gd name="T82" fmla="*/ 69 w 119"/>
                  <a:gd name="T83" fmla="*/ 3 h 126"/>
                  <a:gd name="T84" fmla="*/ 68 w 119"/>
                  <a:gd name="T85" fmla="*/ 4 h 126"/>
                  <a:gd name="T86" fmla="*/ 69 w 119"/>
                  <a:gd name="T87" fmla="*/ 115 h 126"/>
                  <a:gd name="T88" fmla="*/ 69 w 119"/>
                  <a:gd name="T89" fmla="*/ 118 h 126"/>
                  <a:gd name="T90" fmla="*/ 66 w 119"/>
                  <a:gd name="T91" fmla="*/ 1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126">
                    <a:moveTo>
                      <a:pt x="63" y="10"/>
                    </a:moveTo>
                    <a:cubicBezTo>
                      <a:pt x="60" y="9"/>
                      <a:pt x="60" y="9"/>
                      <a:pt x="60" y="9"/>
                    </a:cubicBezTo>
                    <a:cubicBezTo>
                      <a:pt x="60" y="9"/>
                      <a:pt x="60" y="9"/>
                      <a:pt x="60" y="9"/>
                    </a:cubicBezTo>
                    <a:cubicBezTo>
                      <a:pt x="58" y="8"/>
                      <a:pt x="58" y="8"/>
                      <a:pt x="58" y="8"/>
                    </a:cubicBezTo>
                    <a:cubicBezTo>
                      <a:pt x="47" y="12"/>
                      <a:pt x="47" y="12"/>
                      <a:pt x="47" y="12"/>
                    </a:cubicBezTo>
                    <a:cubicBezTo>
                      <a:pt x="43" y="11"/>
                      <a:pt x="43" y="11"/>
                      <a:pt x="43" y="11"/>
                    </a:cubicBezTo>
                    <a:cubicBezTo>
                      <a:pt x="42" y="0"/>
                      <a:pt x="42" y="0"/>
                      <a:pt x="42" y="0"/>
                    </a:cubicBezTo>
                    <a:cubicBezTo>
                      <a:pt x="35" y="4"/>
                      <a:pt x="35" y="4"/>
                      <a:pt x="35" y="4"/>
                    </a:cubicBezTo>
                    <a:cubicBezTo>
                      <a:pt x="33" y="5"/>
                      <a:pt x="33" y="5"/>
                      <a:pt x="33" y="5"/>
                    </a:cubicBezTo>
                    <a:cubicBezTo>
                      <a:pt x="33" y="5"/>
                      <a:pt x="33" y="5"/>
                      <a:pt x="33" y="5"/>
                    </a:cubicBezTo>
                    <a:cubicBezTo>
                      <a:pt x="33" y="5"/>
                      <a:pt x="33" y="5"/>
                      <a:pt x="33" y="5"/>
                    </a:cubicBezTo>
                    <a:cubicBezTo>
                      <a:pt x="28" y="3"/>
                      <a:pt x="28" y="3"/>
                      <a:pt x="28" y="3"/>
                    </a:cubicBezTo>
                    <a:cubicBezTo>
                      <a:pt x="29" y="8"/>
                      <a:pt x="29" y="8"/>
                      <a:pt x="29" y="8"/>
                    </a:cubicBezTo>
                    <a:cubicBezTo>
                      <a:pt x="32" y="9"/>
                      <a:pt x="32" y="9"/>
                      <a:pt x="32" y="9"/>
                    </a:cubicBezTo>
                    <a:cubicBezTo>
                      <a:pt x="24" y="15"/>
                      <a:pt x="24" y="15"/>
                      <a:pt x="24" y="15"/>
                    </a:cubicBezTo>
                    <a:cubicBezTo>
                      <a:pt x="20" y="10"/>
                      <a:pt x="20" y="10"/>
                      <a:pt x="20" y="10"/>
                    </a:cubicBezTo>
                    <a:cubicBezTo>
                      <a:pt x="19" y="10"/>
                      <a:pt x="19" y="10"/>
                      <a:pt x="19" y="10"/>
                    </a:cubicBezTo>
                    <a:cubicBezTo>
                      <a:pt x="19" y="10"/>
                      <a:pt x="19" y="10"/>
                      <a:pt x="19" y="10"/>
                    </a:cubicBezTo>
                    <a:cubicBezTo>
                      <a:pt x="15" y="11"/>
                      <a:pt x="15" y="11"/>
                      <a:pt x="15" y="11"/>
                    </a:cubicBezTo>
                    <a:cubicBezTo>
                      <a:pt x="12" y="11"/>
                      <a:pt x="12" y="11"/>
                      <a:pt x="12" y="11"/>
                    </a:cubicBezTo>
                    <a:cubicBezTo>
                      <a:pt x="14" y="13"/>
                      <a:pt x="14" y="13"/>
                      <a:pt x="14" y="13"/>
                    </a:cubicBezTo>
                    <a:cubicBezTo>
                      <a:pt x="11" y="15"/>
                      <a:pt x="11" y="15"/>
                      <a:pt x="11" y="15"/>
                    </a:cubicBezTo>
                    <a:cubicBezTo>
                      <a:pt x="13" y="19"/>
                      <a:pt x="13" y="19"/>
                      <a:pt x="13" y="19"/>
                    </a:cubicBezTo>
                    <a:cubicBezTo>
                      <a:pt x="12" y="29"/>
                      <a:pt x="12" y="29"/>
                      <a:pt x="12" y="29"/>
                    </a:cubicBezTo>
                    <a:cubicBezTo>
                      <a:pt x="11" y="29"/>
                      <a:pt x="11" y="29"/>
                      <a:pt x="11" y="29"/>
                    </a:cubicBezTo>
                    <a:cubicBezTo>
                      <a:pt x="11" y="29"/>
                      <a:pt x="11" y="29"/>
                      <a:pt x="11" y="29"/>
                    </a:cubicBezTo>
                    <a:cubicBezTo>
                      <a:pt x="4" y="32"/>
                      <a:pt x="4" y="32"/>
                      <a:pt x="4" y="32"/>
                    </a:cubicBezTo>
                    <a:cubicBezTo>
                      <a:pt x="0" y="40"/>
                      <a:pt x="0" y="40"/>
                      <a:pt x="0" y="40"/>
                    </a:cubicBezTo>
                    <a:cubicBezTo>
                      <a:pt x="6" y="47"/>
                      <a:pt x="6" y="47"/>
                      <a:pt x="6" y="47"/>
                    </a:cubicBezTo>
                    <a:cubicBezTo>
                      <a:pt x="10" y="44"/>
                      <a:pt x="10" y="44"/>
                      <a:pt x="10" y="44"/>
                    </a:cubicBezTo>
                    <a:cubicBezTo>
                      <a:pt x="10" y="50"/>
                      <a:pt x="10" y="50"/>
                      <a:pt x="10" y="50"/>
                    </a:cubicBezTo>
                    <a:cubicBezTo>
                      <a:pt x="12" y="50"/>
                      <a:pt x="12" y="50"/>
                      <a:pt x="12" y="50"/>
                    </a:cubicBezTo>
                    <a:cubicBezTo>
                      <a:pt x="12" y="50"/>
                      <a:pt x="12" y="50"/>
                      <a:pt x="12" y="50"/>
                    </a:cubicBezTo>
                    <a:cubicBezTo>
                      <a:pt x="17" y="50"/>
                      <a:pt x="17" y="50"/>
                      <a:pt x="17" y="50"/>
                    </a:cubicBezTo>
                    <a:cubicBezTo>
                      <a:pt x="21" y="46"/>
                      <a:pt x="21" y="46"/>
                      <a:pt x="21" y="46"/>
                    </a:cubicBezTo>
                    <a:cubicBezTo>
                      <a:pt x="26" y="46"/>
                      <a:pt x="26" y="46"/>
                      <a:pt x="26" y="46"/>
                    </a:cubicBezTo>
                    <a:cubicBezTo>
                      <a:pt x="25" y="50"/>
                      <a:pt x="25" y="50"/>
                      <a:pt x="25" y="50"/>
                    </a:cubicBezTo>
                    <a:cubicBezTo>
                      <a:pt x="28" y="54"/>
                      <a:pt x="28" y="54"/>
                      <a:pt x="28" y="54"/>
                    </a:cubicBezTo>
                    <a:cubicBezTo>
                      <a:pt x="31" y="55"/>
                      <a:pt x="31" y="55"/>
                      <a:pt x="31" y="55"/>
                    </a:cubicBezTo>
                    <a:cubicBezTo>
                      <a:pt x="39" y="58"/>
                      <a:pt x="39" y="58"/>
                      <a:pt x="39" y="58"/>
                    </a:cubicBezTo>
                    <a:cubicBezTo>
                      <a:pt x="41" y="63"/>
                      <a:pt x="41" y="63"/>
                      <a:pt x="41" y="63"/>
                    </a:cubicBezTo>
                    <a:cubicBezTo>
                      <a:pt x="40" y="64"/>
                      <a:pt x="40" y="64"/>
                      <a:pt x="40" y="64"/>
                    </a:cubicBezTo>
                    <a:cubicBezTo>
                      <a:pt x="42" y="66"/>
                      <a:pt x="42" y="66"/>
                      <a:pt x="42" y="66"/>
                    </a:cubicBezTo>
                    <a:cubicBezTo>
                      <a:pt x="47" y="66"/>
                      <a:pt x="47" y="66"/>
                      <a:pt x="47" y="66"/>
                    </a:cubicBezTo>
                    <a:cubicBezTo>
                      <a:pt x="47" y="69"/>
                      <a:pt x="47" y="69"/>
                      <a:pt x="47" y="69"/>
                    </a:cubicBezTo>
                    <a:cubicBezTo>
                      <a:pt x="49" y="74"/>
                      <a:pt x="49" y="74"/>
                      <a:pt x="49" y="74"/>
                    </a:cubicBezTo>
                    <a:cubicBezTo>
                      <a:pt x="48" y="76"/>
                      <a:pt x="48" y="76"/>
                      <a:pt x="48" y="76"/>
                    </a:cubicBezTo>
                    <a:cubicBezTo>
                      <a:pt x="48" y="80"/>
                      <a:pt x="48" y="80"/>
                      <a:pt x="48" y="80"/>
                    </a:cubicBezTo>
                    <a:cubicBezTo>
                      <a:pt x="48" y="80"/>
                      <a:pt x="48" y="80"/>
                      <a:pt x="48" y="80"/>
                    </a:cubicBezTo>
                    <a:cubicBezTo>
                      <a:pt x="48" y="81"/>
                      <a:pt x="48" y="81"/>
                      <a:pt x="48" y="81"/>
                    </a:cubicBezTo>
                    <a:cubicBezTo>
                      <a:pt x="48" y="83"/>
                      <a:pt x="48" y="83"/>
                      <a:pt x="48" y="83"/>
                    </a:cubicBezTo>
                    <a:cubicBezTo>
                      <a:pt x="48" y="85"/>
                      <a:pt x="48" y="85"/>
                      <a:pt x="48" y="85"/>
                    </a:cubicBezTo>
                    <a:cubicBezTo>
                      <a:pt x="51" y="87"/>
                      <a:pt x="51" y="87"/>
                      <a:pt x="51" y="87"/>
                    </a:cubicBezTo>
                    <a:cubicBezTo>
                      <a:pt x="53" y="86"/>
                      <a:pt x="53" y="86"/>
                      <a:pt x="53" y="86"/>
                    </a:cubicBezTo>
                    <a:cubicBezTo>
                      <a:pt x="55" y="87"/>
                      <a:pt x="55" y="87"/>
                      <a:pt x="55" y="87"/>
                    </a:cubicBezTo>
                    <a:cubicBezTo>
                      <a:pt x="56" y="92"/>
                      <a:pt x="56" y="92"/>
                      <a:pt x="56" y="92"/>
                    </a:cubicBezTo>
                    <a:cubicBezTo>
                      <a:pt x="58" y="92"/>
                      <a:pt x="58" y="92"/>
                      <a:pt x="58" y="92"/>
                    </a:cubicBezTo>
                    <a:cubicBezTo>
                      <a:pt x="59" y="92"/>
                      <a:pt x="59" y="92"/>
                      <a:pt x="59" y="92"/>
                    </a:cubicBezTo>
                    <a:cubicBezTo>
                      <a:pt x="59" y="92"/>
                      <a:pt x="59" y="92"/>
                      <a:pt x="59" y="92"/>
                    </a:cubicBezTo>
                    <a:cubicBezTo>
                      <a:pt x="59" y="92"/>
                      <a:pt x="59" y="92"/>
                      <a:pt x="59" y="92"/>
                    </a:cubicBezTo>
                    <a:cubicBezTo>
                      <a:pt x="58" y="97"/>
                      <a:pt x="58" y="97"/>
                      <a:pt x="58" y="97"/>
                    </a:cubicBezTo>
                    <a:cubicBezTo>
                      <a:pt x="58" y="97"/>
                      <a:pt x="58" y="97"/>
                      <a:pt x="58" y="97"/>
                    </a:cubicBezTo>
                    <a:cubicBezTo>
                      <a:pt x="58" y="97"/>
                      <a:pt x="58" y="97"/>
                      <a:pt x="58" y="97"/>
                    </a:cubicBezTo>
                    <a:cubicBezTo>
                      <a:pt x="60" y="97"/>
                      <a:pt x="60" y="97"/>
                      <a:pt x="60" y="97"/>
                    </a:cubicBezTo>
                    <a:cubicBezTo>
                      <a:pt x="61" y="102"/>
                      <a:pt x="61" y="102"/>
                      <a:pt x="61" y="102"/>
                    </a:cubicBezTo>
                    <a:cubicBezTo>
                      <a:pt x="58" y="104"/>
                      <a:pt x="58" y="104"/>
                      <a:pt x="58" y="104"/>
                    </a:cubicBezTo>
                    <a:cubicBezTo>
                      <a:pt x="49" y="113"/>
                      <a:pt x="49" y="113"/>
                      <a:pt x="49" y="113"/>
                    </a:cubicBezTo>
                    <a:cubicBezTo>
                      <a:pt x="49" y="114"/>
                      <a:pt x="49" y="114"/>
                      <a:pt x="49" y="114"/>
                    </a:cubicBezTo>
                    <a:cubicBezTo>
                      <a:pt x="50" y="114"/>
                      <a:pt x="50" y="114"/>
                      <a:pt x="50" y="114"/>
                    </a:cubicBezTo>
                    <a:cubicBezTo>
                      <a:pt x="51" y="113"/>
                      <a:pt x="51" y="113"/>
                      <a:pt x="51" y="113"/>
                    </a:cubicBezTo>
                    <a:cubicBezTo>
                      <a:pt x="55" y="118"/>
                      <a:pt x="55" y="118"/>
                      <a:pt x="55" y="118"/>
                    </a:cubicBezTo>
                    <a:cubicBezTo>
                      <a:pt x="61" y="120"/>
                      <a:pt x="61" y="120"/>
                      <a:pt x="61" y="120"/>
                    </a:cubicBezTo>
                    <a:cubicBezTo>
                      <a:pt x="63" y="123"/>
                      <a:pt x="63" y="123"/>
                      <a:pt x="63" y="123"/>
                    </a:cubicBezTo>
                    <a:cubicBezTo>
                      <a:pt x="62" y="126"/>
                      <a:pt x="62" y="126"/>
                      <a:pt x="62" y="126"/>
                    </a:cubicBezTo>
                    <a:cubicBezTo>
                      <a:pt x="64" y="125"/>
                      <a:pt x="64" y="125"/>
                      <a:pt x="64" y="125"/>
                    </a:cubicBezTo>
                    <a:cubicBezTo>
                      <a:pt x="66" y="120"/>
                      <a:pt x="66" y="120"/>
                      <a:pt x="66" y="120"/>
                    </a:cubicBezTo>
                    <a:cubicBezTo>
                      <a:pt x="69" y="118"/>
                      <a:pt x="69" y="118"/>
                      <a:pt x="69" y="118"/>
                    </a:cubicBezTo>
                    <a:cubicBezTo>
                      <a:pt x="74" y="109"/>
                      <a:pt x="74" y="109"/>
                      <a:pt x="74" y="109"/>
                    </a:cubicBezTo>
                    <a:cubicBezTo>
                      <a:pt x="76" y="107"/>
                      <a:pt x="76" y="107"/>
                      <a:pt x="76" y="107"/>
                    </a:cubicBezTo>
                    <a:cubicBezTo>
                      <a:pt x="77" y="104"/>
                      <a:pt x="77" y="104"/>
                      <a:pt x="77" y="104"/>
                    </a:cubicBezTo>
                    <a:cubicBezTo>
                      <a:pt x="77" y="103"/>
                      <a:pt x="77" y="103"/>
                      <a:pt x="77" y="103"/>
                    </a:cubicBezTo>
                    <a:cubicBezTo>
                      <a:pt x="76" y="100"/>
                      <a:pt x="76" y="100"/>
                      <a:pt x="76" y="100"/>
                    </a:cubicBezTo>
                    <a:cubicBezTo>
                      <a:pt x="77" y="97"/>
                      <a:pt x="77" y="97"/>
                      <a:pt x="77" y="97"/>
                    </a:cubicBezTo>
                    <a:cubicBezTo>
                      <a:pt x="84" y="92"/>
                      <a:pt x="84" y="92"/>
                      <a:pt x="84" y="92"/>
                    </a:cubicBezTo>
                    <a:cubicBezTo>
                      <a:pt x="86" y="91"/>
                      <a:pt x="86" y="91"/>
                      <a:pt x="86" y="91"/>
                    </a:cubicBezTo>
                    <a:cubicBezTo>
                      <a:pt x="89" y="90"/>
                      <a:pt x="89" y="90"/>
                      <a:pt x="89" y="90"/>
                    </a:cubicBezTo>
                    <a:cubicBezTo>
                      <a:pt x="89" y="88"/>
                      <a:pt x="89" y="88"/>
                      <a:pt x="89" y="88"/>
                    </a:cubicBezTo>
                    <a:cubicBezTo>
                      <a:pt x="96" y="88"/>
                      <a:pt x="96" y="88"/>
                      <a:pt x="96" y="88"/>
                    </a:cubicBezTo>
                    <a:cubicBezTo>
                      <a:pt x="97" y="87"/>
                      <a:pt x="97" y="87"/>
                      <a:pt x="97" y="87"/>
                    </a:cubicBezTo>
                    <a:cubicBezTo>
                      <a:pt x="100" y="85"/>
                      <a:pt x="100" y="85"/>
                      <a:pt x="100" y="85"/>
                    </a:cubicBezTo>
                    <a:cubicBezTo>
                      <a:pt x="100" y="83"/>
                      <a:pt x="100" y="83"/>
                      <a:pt x="100" y="83"/>
                    </a:cubicBezTo>
                    <a:cubicBezTo>
                      <a:pt x="102" y="80"/>
                      <a:pt x="102" y="80"/>
                      <a:pt x="102" y="80"/>
                    </a:cubicBezTo>
                    <a:cubicBezTo>
                      <a:pt x="103" y="79"/>
                      <a:pt x="103" y="79"/>
                      <a:pt x="103" y="79"/>
                    </a:cubicBezTo>
                    <a:cubicBezTo>
                      <a:pt x="104" y="78"/>
                      <a:pt x="104" y="78"/>
                      <a:pt x="104" y="78"/>
                    </a:cubicBezTo>
                    <a:cubicBezTo>
                      <a:pt x="104" y="73"/>
                      <a:pt x="104" y="73"/>
                      <a:pt x="104" y="73"/>
                    </a:cubicBezTo>
                    <a:cubicBezTo>
                      <a:pt x="105" y="71"/>
                      <a:pt x="105" y="71"/>
                      <a:pt x="105" y="71"/>
                    </a:cubicBezTo>
                    <a:cubicBezTo>
                      <a:pt x="106" y="65"/>
                      <a:pt x="106" y="65"/>
                      <a:pt x="106" y="65"/>
                    </a:cubicBezTo>
                    <a:cubicBezTo>
                      <a:pt x="106" y="63"/>
                      <a:pt x="106" y="63"/>
                      <a:pt x="106" y="63"/>
                    </a:cubicBezTo>
                    <a:cubicBezTo>
                      <a:pt x="106" y="57"/>
                      <a:pt x="106" y="57"/>
                      <a:pt x="106" y="57"/>
                    </a:cubicBezTo>
                    <a:cubicBezTo>
                      <a:pt x="108" y="57"/>
                      <a:pt x="108" y="57"/>
                      <a:pt x="108" y="57"/>
                    </a:cubicBezTo>
                    <a:cubicBezTo>
                      <a:pt x="111" y="51"/>
                      <a:pt x="111" y="51"/>
                      <a:pt x="111" y="51"/>
                    </a:cubicBezTo>
                    <a:cubicBezTo>
                      <a:pt x="115" y="48"/>
                      <a:pt x="115" y="48"/>
                      <a:pt x="115" y="48"/>
                    </a:cubicBezTo>
                    <a:cubicBezTo>
                      <a:pt x="118" y="43"/>
                      <a:pt x="118" y="43"/>
                      <a:pt x="118" y="43"/>
                    </a:cubicBezTo>
                    <a:cubicBezTo>
                      <a:pt x="119" y="37"/>
                      <a:pt x="119" y="37"/>
                      <a:pt x="119" y="37"/>
                    </a:cubicBezTo>
                    <a:cubicBezTo>
                      <a:pt x="117" y="32"/>
                      <a:pt x="117" y="32"/>
                      <a:pt x="117" y="32"/>
                    </a:cubicBezTo>
                    <a:cubicBezTo>
                      <a:pt x="113" y="32"/>
                      <a:pt x="113" y="32"/>
                      <a:pt x="113" y="32"/>
                    </a:cubicBezTo>
                    <a:cubicBezTo>
                      <a:pt x="107" y="27"/>
                      <a:pt x="107" y="27"/>
                      <a:pt x="107" y="27"/>
                    </a:cubicBezTo>
                    <a:cubicBezTo>
                      <a:pt x="103" y="25"/>
                      <a:pt x="103" y="25"/>
                      <a:pt x="103" y="25"/>
                    </a:cubicBezTo>
                    <a:cubicBezTo>
                      <a:pt x="98" y="25"/>
                      <a:pt x="98" y="25"/>
                      <a:pt x="98" y="25"/>
                    </a:cubicBezTo>
                    <a:cubicBezTo>
                      <a:pt x="92" y="23"/>
                      <a:pt x="92" y="23"/>
                      <a:pt x="92" y="23"/>
                    </a:cubicBezTo>
                    <a:cubicBezTo>
                      <a:pt x="90" y="25"/>
                      <a:pt x="90" y="25"/>
                      <a:pt x="90" y="25"/>
                    </a:cubicBezTo>
                    <a:cubicBezTo>
                      <a:pt x="88" y="21"/>
                      <a:pt x="88" y="21"/>
                      <a:pt x="88" y="21"/>
                    </a:cubicBezTo>
                    <a:cubicBezTo>
                      <a:pt x="87" y="21"/>
                      <a:pt x="87" y="21"/>
                      <a:pt x="87" y="21"/>
                    </a:cubicBezTo>
                    <a:cubicBezTo>
                      <a:pt x="87" y="21"/>
                      <a:pt x="87" y="21"/>
                      <a:pt x="87" y="21"/>
                    </a:cubicBezTo>
                    <a:cubicBezTo>
                      <a:pt x="79" y="18"/>
                      <a:pt x="79" y="18"/>
                      <a:pt x="79" y="18"/>
                    </a:cubicBezTo>
                    <a:cubicBezTo>
                      <a:pt x="77" y="21"/>
                      <a:pt x="77" y="21"/>
                      <a:pt x="77" y="21"/>
                    </a:cubicBezTo>
                    <a:cubicBezTo>
                      <a:pt x="76" y="21"/>
                      <a:pt x="76" y="21"/>
                      <a:pt x="76" y="21"/>
                    </a:cubicBezTo>
                    <a:cubicBezTo>
                      <a:pt x="75" y="24"/>
                      <a:pt x="75" y="24"/>
                      <a:pt x="75" y="24"/>
                    </a:cubicBezTo>
                    <a:cubicBezTo>
                      <a:pt x="74" y="22"/>
                      <a:pt x="74" y="22"/>
                      <a:pt x="74" y="22"/>
                    </a:cubicBezTo>
                    <a:cubicBezTo>
                      <a:pt x="68" y="22"/>
                      <a:pt x="68" y="22"/>
                      <a:pt x="68" y="22"/>
                    </a:cubicBezTo>
                    <a:cubicBezTo>
                      <a:pt x="70" y="21"/>
                      <a:pt x="70" y="21"/>
                      <a:pt x="70" y="21"/>
                    </a:cubicBezTo>
                    <a:cubicBezTo>
                      <a:pt x="69" y="19"/>
                      <a:pt x="69" y="19"/>
                      <a:pt x="69" y="19"/>
                    </a:cubicBezTo>
                    <a:cubicBezTo>
                      <a:pt x="69" y="17"/>
                      <a:pt x="69" y="17"/>
                      <a:pt x="69" y="17"/>
                    </a:cubicBezTo>
                    <a:cubicBezTo>
                      <a:pt x="73" y="11"/>
                      <a:pt x="73" y="11"/>
                      <a:pt x="73" y="11"/>
                    </a:cubicBezTo>
                    <a:cubicBezTo>
                      <a:pt x="72" y="11"/>
                      <a:pt x="72" y="11"/>
                      <a:pt x="72" y="11"/>
                    </a:cubicBezTo>
                    <a:cubicBezTo>
                      <a:pt x="69" y="3"/>
                      <a:pt x="69" y="3"/>
                      <a:pt x="69" y="3"/>
                    </a:cubicBezTo>
                    <a:cubicBezTo>
                      <a:pt x="68" y="4"/>
                      <a:pt x="68" y="4"/>
                      <a:pt x="68" y="4"/>
                    </a:cubicBezTo>
                    <a:cubicBezTo>
                      <a:pt x="68" y="4"/>
                      <a:pt x="68" y="4"/>
                      <a:pt x="68" y="4"/>
                    </a:cubicBezTo>
                    <a:cubicBezTo>
                      <a:pt x="68" y="4"/>
                      <a:pt x="68" y="4"/>
                      <a:pt x="68" y="4"/>
                    </a:cubicBezTo>
                    <a:lnTo>
                      <a:pt x="63" y="10"/>
                    </a:lnTo>
                    <a:close/>
                    <a:moveTo>
                      <a:pt x="69" y="114"/>
                    </a:moveTo>
                    <a:cubicBezTo>
                      <a:pt x="69" y="114"/>
                      <a:pt x="69" y="115"/>
                      <a:pt x="69" y="115"/>
                    </a:cubicBezTo>
                    <a:cubicBezTo>
                      <a:pt x="69" y="115"/>
                      <a:pt x="71" y="114"/>
                      <a:pt x="71" y="114"/>
                    </a:cubicBezTo>
                    <a:cubicBezTo>
                      <a:pt x="69" y="118"/>
                      <a:pt x="69" y="118"/>
                      <a:pt x="69" y="118"/>
                    </a:cubicBezTo>
                    <a:cubicBezTo>
                      <a:pt x="69" y="118"/>
                      <a:pt x="69" y="118"/>
                      <a:pt x="69" y="118"/>
                    </a:cubicBezTo>
                    <a:cubicBezTo>
                      <a:pt x="66" y="120"/>
                      <a:pt x="66" y="120"/>
                      <a:pt x="66" y="120"/>
                    </a:cubicBezTo>
                    <a:cubicBezTo>
                      <a:pt x="65" y="120"/>
                      <a:pt x="65" y="120"/>
                      <a:pt x="65" y="120"/>
                    </a:cubicBezTo>
                    <a:cubicBezTo>
                      <a:pt x="66" y="117"/>
                      <a:pt x="66" y="117"/>
                      <a:pt x="66" y="117"/>
                    </a:cubicBezTo>
                    <a:cubicBezTo>
                      <a:pt x="67" y="117"/>
                      <a:pt x="67" y="117"/>
                      <a:pt x="67" y="117"/>
                    </a:cubicBezTo>
                    <a:lnTo>
                      <a:pt x="69"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4" name="Freeform 968"/>
              <p:cNvSpPr>
                <a:spLocks/>
              </p:cNvSpPr>
              <p:nvPr/>
            </p:nvSpPr>
            <p:spPr bwMode="auto">
              <a:xfrm>
                <a:off x="1638" y="2862"/>
                <a:ext cx="42" cy="30"/>
              </a:xfrm>
              <a:custGeom>
                <a:avLst/>
                <a:gdLst>
                  <a:gd name="T0" fmla="*/ 3 w 7"/>
                  <a:gd name="T1" fmla="*/ 0 h 5"/>
                  <a:gd name="T2" fmla="*/ 1 w 7"/>
                  <a:gd name="T3" fmla="*/ 0 h 5"/>
                  <a:gd name="T4" fmla="*/ 0 w 7"/>
                  <a:gd name="T5" fmla="*/ 1 h 5"/>
                  <a:gd name="T6" fmla="*/ 0 w 7"/>
                  <a:gd name="T7" fmla="*/ 5 h 5"/>
                  <a:gd name="T8" fmla="*/ 4 w 7"/>
                  <a:gd name="T9" fmla="*/ 4 h 5"/>
                  <a:gd name="T10" fmla="*/ 7 w 7"/>
                  <a:gd name="T11" fmla="*/ 2 h 5"/>
                  <a:gd name="T12" fmla="*/ 6 w 7"/>
                  <a:gd name="T13" fmla="*/ 0 h 5"/>
                  <a:gd name="T14" fmla="*/ 3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0"/>
                    </a:moveTo>
                    <a:cubicBezTo>
                      <a:pt x="3" y="0"/>
                      <a:pt x="1" y="0"/>
                      <a:pt x="1" y="0"/>
                    </a:cubicBezTo>
                    <a:cubicBezTo>
                      <a:pt x="0" y="1"/>
                      <a:pt x="0" y="1"/>
                      <a:pt x="0" y="1"/>
                    </a:cubicBezTo>
                    <a:cubicBezTo>
                      <a:pt x="0" y="5"/>
                      <a:pt x="0" y="5"/>
                      <a:pt x="0" y="5"/>
                    </a:cubicBezTo>
                    <a:cubicBezTo>
                      <a:pt x="4" y="4"/>
                      <a:pt x="4" y="4"/>
                      <a:pt x="4" y="4"/>
                    </a:cubicBezTo>
                    <a:cubicBezTo>
                      <a:pt x="7" y="2"/>
                      <a:pt x="7" y="2"/>
                      <a:pt x="7" y="2"/>
                    </a:cubicBezTo>
                    <a:cubicBezTo>
                      <a:pt x="6" y="0"/>
                      <a:pt x="6" y="0"/>
                      <a:pt x="6" y="0"/>
                    </a:cubicBezTo>
                    <a:cubicBezTo>
                      <a:pt x="6" y="0"/>
                      <a:pt x="4" y="0"/>
                      <a:pt x="3"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5" name="Freeform 969"/>
              <p:cNvSpPr>
                <a:spLocks/>
              </p:cNvSpPr>
              <p:nvPr/>
            </p:nvSpPr>
            <p:spPr bwMode="auto">
              <a:xfrm>
                <a:off x="1302" y="2820"/>
                <a:ext cx="24" cy="6"/>
              </a:xfrm>
              <a:custGeom>
                <a:avLst/>
                <a:gdLst>
                  <a:gd name="T0" fmla="*/ 24 w 24"/>
                  <a:gd name="T1" fmla="*/ 0 h 6"/>
                  <a:gd name="T2" fmla="*/ 0 w 24"/>
                  <a:gd name="T3" fmla="*/ 6 h 6"/>
                  <a:gd name="T4" fmla="*/ 24 w 24"/>
                  <a:gd name="T5" fmla="*/ 0 h 6"/>
                  <a:gd name="T6" fmla="*/ 24 w 24"/>
                  <a:gd name="T7" fmla="*/ 0 h 6"/>
                </a:gdLst>
                <a:ahLst/>
                <a:cxnLst>
                  <a:cxn ang="0">
                    <a:pos x="T0" y="T1"/>
                  </a:cxn>
                  <a:cxn ang="0">
                    <a:pos x="T2" y="T3"/>
                  </a:cxn>
                  <a:cxn ang="0">
                    <a:pos x="T4" y="T5"/>
                  </a:cxn>
                  <a:cxn ang="0">
                    <a:pos x="T6" y="T7"/>
                  </a:cxn>
                </a:cxnLst>
                <a:rect l="0" t="0" r="r" b="b"/>
                <a:pathLst>
                  <a:path w="24" h="6">
                    <a:moveTo>
                      <a:pt x="24" y="0"/>
                    </a:moveTo>
                    <a:lnTo>
                      <a:pt x="0" y="6"/>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6" name="Freeform 970"/>
              <p:cNvSpPr>
                <a:spLocks/>
              </p:cNvSpPr>
              <p:nvPr/>
            </p:nvSpPr>
            <p:spPr bwMode="auto">
              <a:xfrm>
                <a:off x="1278" y="2850"/>
                <a:ext cx="12" cy="84"/>
              </a:xfrm>
              <a:custGeom>
                <a:avLst/>
                <a:gdLst>
                  <a:gd name="T0" fmla="*/ 0 w 12"/>
                  <a:gd name="T1" fmla="*/ 0 h 84"/>
                  <a:gd name="T2" fmla="*/ 12 w 12"/>
                  <a:gd name="T3" fmla="*/ 24 h 84"/>
                  <a:gd name="T4" fmla="*/ 6 w 12"/>
                  <a:gd name="T5" fmla="*/ 84 h 84"/>
                  <a:gd name="T6" fmla="*/ 12 w 12"/>
                  <a:gd name="T7" fmla="*/ 24 h 84"/>
                  <a:gd name="T8" fmla="*/ 0 w 12"/>
                  <a:gd name="T9" fmla="*/ 0 h 84"/>
                </a:gdLst>
                <a:ahLst/>
                <a:cxnLst>
                  <a:cxn ang="0">
                    <a:pos x="T0" y="T1"/>
                  </a:cxn>
                  <a:cxn ang="0">
                    <a:pos x="T2" y="T3"/>
                  </a:cxn>
                  <a:cxn ang="0">
                    <a:pos x="T4" y="T5"/>
                  </a:cxn>
                  <a:cxn ang="0">
                    <a:pos x="T6" y="T7"/>
                  </a:cxn>
                  <a:cxn ang="0">
                    <a:pos x="T8" y="T9"/>
                  </a:cxn>
                </a:cxnLst>
                <a:rect l="0" t="0" r="r" b="b"/>
                <a:pathLst>
                  <a:path w="12" h="84">
                    <a:moveTo>
                      <a:pt x="0" y="0"/>
                    </a:moveTo>
                    <a:lnTo>
                      <a:pt x="12" y="24"/>
                    </a:lnTo>
                    <a:lnTo>
                      <a:pt x="6" y="84"/>
                    </a:lnTo>
                    <a:lnTo>
                      <a:pt x="12"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7" name="Freeform 971"/>
              <p:cNvSpPr>
                <a:spLocks/>
              </p:cNvSpPr>
              <p:nvPr/>
            </p:nvSpPr>
            <p:spPr bwMode="auto">
              <a:xfrm>
                <a:off x="1326" y="2820"/>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8" name="Rectangle 972"/>
              <p:cNvSpPr>
                <a:spLocks noChangeArrowheads="1"/>
              </p:cNvSpPr>
              <p:nvPr/>
            </p:nvSpPr>
            <p:spPr bwMode="auto">
              <a:xfrm>
                <a:off x="1278" y="293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9" name="Freeform 973"/>
              <p:cNvSpPr>
                <a:spLocks/>
              </p:cNvSpPr>
              <p:nvPr/>
            </p:nvSpPr>
            <p:spPr bwMode="auto">
              <a:xfrm>
                <a:off x="1332" y="2814"/>
                <a:ext cx="72" cy="36"/>
              </a:xfrm>
              <a:custGeom>
                <a:avLst/>
                <a:gdLst>
                  <a:gd name="T0" fmla="*/ 24 w 72"/>
                  <a:gd name="T1" fmla="*/ 36 h 36"/>
                  <a:gd name="T2" fmla="*/ 72 w 72"/>
                  <a:gd name="T3" fmla="*/ 0 h 36"/>
                  <a:gd name="T4" fmla="*/ 24 w 72"/>
                  <a:gd name="T5" fmla="*/ 36 h 36"/>
                  <a:gd name="T6" fmla="*/ 0 w 72"/>
                  <a:gd name="T7" fmla="*/ 6 h 36"/>
                  <a:gd name="T8" fmla="*/ 0 w 72"/>
                  <a:gd name="T9" fmla="*/ 6 h 36"/>
                  <a:gd name="T10" fmla="*/ 24 w 72"/>
                  <a:gd name="T11" fmla="*/ 36 h 36"/>
                </a:gdLst>
                <a:ahLst/>
                <a:cxnLst>
                  <a:cxn ang="0">
                    <a:pos x="T0" y="T1"/>
                  </a:cxn>
                  <a:cxn ang="0">
                    <a:pos x="T2" y="T3"/>
                  </a:cxn>
                  <a:cxn ang="0">
                    <a:pos x="T4" y="T5"/>
                  </a:cxn>
                  <a:cxn ang="0">
                    <a:pos x="T6" y="T7"/>
                  </a:cxn>
                  <a:cxn ang="0">
                    <a:pos x="T8" y="T9"/>
                  </a:cxn>
                  <a:cxn ang="0">
                    <a:pos x="T10" y="T11"/>
                  </a:cxn>
                </a:cxnLst>
                <a:rect l="0" t="0" r="r" b="b"/>
                <a:pathLst>
                  <a:path w="72" h="36">
                    <a:moveTo>
                      <a:pt x="24" y="36"/>
                    </a:moveTo>
                    <a:lnTo>
                      <a:pt x="72" y="0"/>
                    </a:lnTo>
                    <a:lnTo>
                      <a:pt x="24" y="36"/>
                    </a:lnTo>
                    <a:lnTo>
                      <a:pt x="0" y="6"/>
                    </a:lnTo>
                    <a:lnTo>
                      <a:pt x="0" y="6"/>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0" name="Freeform 974"/>
              <p:cNvSpPr>
                <a:spLocks/>
              </p:cNvSpPr>
              <p:nvPr/>
            </p:nvSpPr>
            <p:spPr bwMode="auto">
              <a:xfrm>
                <a:off x="1410" y="2784"/>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1" name="Freeform 975"/>
              <p:cNvSpPr>
                <a:spLocks/>
              </p:cNvSpPr>
              <p:nvPr/>
            </p:nvSpPr>
            <p:spPr bwMode="auto">
              <a:xfrm>
                <a:off x="1560" y="2808"/>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2" name="Freeform 976"/>
              <p:cNvSpPr>
                <a:spLocks/>
              </p:cNvSpPr>
              <p:nvPr/>
            </p:nvSpPr>
            <p:spPr bwMode="auto">
              <a:xfrm>
                <a:off x="1572" y="2784"/>
                <a:ext cx="48" cy="36"/>
              </a:xfrm>
              <a:custGeom>
                <a:avLst/>
                <a:gdLst>
                  <a:gd name="T0" fmla="*/ 48 w 48"/>
                  <a:gd name="T1" fmla="*/ 0 h 36"/>
                  <a:gd name="T2" fmla="*/ 18 w 48"/>
                  <a:gd name="T3" fmla="*/ 36 h 36"/>
                  <a:gd name="T4" fmla="*/ 0 w 48"/>
                  <a:gd name="T5" fmla="*/ 30 h 36"/>
                  <a:gd name="T6" fmla="*/ 18 w 48"/>
                  <a:gd name="T7" fmla="*/ 36 h 36"/>
                  <a:gd name="T8" fmla="*/ 48 w 48"/>
                  <a:gd name="T9" fmla="*/ 0 h 36"/>
                </a:gdLst>
                <a:ahLst/>
                <a:cxnLst>
                  <a:cxn ang="0">
                    <a:pos x="T0" y="T1"/>
                  </a:cxn>
                  <a:cxn ang="0">
                    <a:pos x="T2" y="T3"/>
                  </a:cxn>
                  <a:cxn ang="0">
                    <a:pos x="T4" y="T5"/>
                  </a:cxn>
                  <a:cxn ang="0">
                    <a:pos x="T6" y="T7"/>
                  </a:cxn>
                  <a:cxn ang="0">
                    <a:pos x="T8" y="T9"/>
                  </a:cxn>
                </a:cxnLst>
                <a:rect l="0" t="0" r="r" b="b"/>
                <a:pathLst>
                  <a:path w="48" h="36">
                    <a:moveTo>
                      <a:pt x="48" y="0"/>
                    </a:moveTo>
                    <a:lnTo>
                      <a:pt x="18" y="36"/>
                    </a:lnTo>
                    <a:lnTo>
                      <a:pt x="0" y="30"/>
                    </a:lnTo>
                    <a:lnTo>
                      <a:pt x="18" y="36"/>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3" name="Freeform 977"/>
              <p:cNvSpPr>
                <a:spLocks/>
              </p:cNvSpPr>
              <p:nvPr/>
            </p:nvSpPr>
            <p:spPr bwMode="auto">
              <a:xfrm>
                <a:off x="1248" y="3024"/>
                <a:ext cx="24" cy="37"/>
              </a:xfrm>
              <a:custGeom>
                <a:avLst/>
                <a:gdLst>
                  <a:gd name="T0" fmla="*/ 24 w 24"/>
                  <a:gd name="T1" fmla="*/ 37 h 37"/>
                  <a:gd name="T2" fmla="*/ 24 w 24"/>
                  <a:gd name="T3" fmla="*/ 0 h 37"/>
                  <a:gd name="T4" fmla="*/ 0 w 24"/>
                  <a:gd name="T5" fmla="*/ 19 h 37"/>
                  <a:gd name="T6" fmla="*/ 24 w 24"/>
                  <a:gd name="T7" fmla="*/ 0 h 37"/>
                  <a:gd name="T8" fmla="*/ 24 w 24"/>
                  <a:gd name="T9" fmla="*/ 37 h 37"/>
                </a:gdLst>
                <a:ahLst/>
                <a:cxnLst>
                  <a:cxn ang="0">
                    <a:pos x="T0" y="T1"/>
                  </a:cxn>
                  <a:cxn ang="0">
                    <a:pos x="T2" y="T3"/>
                  </a:cxn>
                  <a:cxn ang="0">
                    <a:pos x="T4" y="T5"/>
                  </a:cxn>
                  <a:cxn ang="0">
                    <a:pos x="T6" y="T7"/>
                  </a:cxn>
                  <a:cxn ang="0">
                    <a:pos x="T8" y="T9"/>
                  </a:cxn>
                </a:cxnLst>
                <a:rect l="0" t="0" r="r" b="b"/>
                <a:pathLst>
                  <a:path w="24" h="37">
                    <a:moveTo>
                      <a:pt x="24" y="37"/>
                    </a:moveTo>
                    <a:lnTo>
                      <a:pt x="24" y="0"/>
                    </a:lnTo>
                    <a:lnTo>
                      <a:pt x="0" y="19"/>
                    </a:lnTo>
                    <a:lnTo>
                      <a:pt x="24" y="0"/>
                    </a:lnTo>
                    <a:lnTo>
                      <a:pt x="24" y="3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4" name="Freeform 978"/>
              <p:cNvSpPr>
                <a:spLocks/>
              </p:cNvSpPr>
              <p:nvPr/>
            </p:nvSpPr>
            <p:spPr bwMode="auto">
              <a:xfrm>
                <a:off x="1236" y="2934"/>
                <a:ext cx="42" cy="18"/>
              </a:xfrm>
              <a:custGeom>
                <a:avLst/>
                <a:gdLst>
                  <a:gd name="T0" fmla="*/ 42 w 42"/>
                  <a:gd name="T1" fmla="*/ 0 h 18"/>
                  <a:gd name="T2" fmla="*/ 0 w 42"/>
                  <a:gd name="T3" fmla="*/ 18 h 18"/>
                  <a:gd name="T4" fmla="*/ 42 w 42"/>
                  <a:gd name="T5" fmla="*/ 0 h 18"/>
                  <a:gd name="T6" fmla="*/ 42 w 42"/>
                  <a:gd name="T7" fmla="*/ 0 h 18"/>
                  <a:gd name="T8" fmla="*/ 42 w 42"/>
                  <a:gd name="T9" fmla="*/ 0 h 18"/>
                  <a:gd name="T10" fmla="*/ 42 w 42"/>
                  <a:gd name="T11" fmla="*/ 0 h 18"/>
                </a:gdLst>
                <a:ahLst/>
                <a:cxnLst>
                  <a:cxn ang="0">
                    <a:pos x="T0" y="T1"/>
                  </a:cxn>
                  <a:cxn ang="0">
                    <a:pos x="T2" y="T3"/>
                  </a:cxn>
                  <a:cxn ang="0">
                    <a:pos x="T4" y="T5"/>
                  </a:cxn>
                  <a:cxn ang="0">
                    <a:pos x="T6" y="T7"/>
                  </a:cxn>
                  <a:cxn ang="0">
                    <a:pos x="T8" y="T9"/>
                  </a:cxn>
                  <a:cxn ang="0">
                    <a:pos x="T10" y="T11"/>
                  </a:cxn>
                </a:cxnLst>
                <a:rect l="0" t="0" r="r" b="b"/>
                <a:pathLst>
                  <a:path w="42" h="18">
                    <a:moveTo>
                      <a:pt x="42" y="0"/>
                    </a:moveTo>
                    <a:lnTo>
                      <a:pt x="0" y="18"/>
                    </a:lnTo>
                    <a:lnTo>
                      <a:pt x="42" y="0"/>
                    </a:lnTo>
                    <a:lnTo>
                      <a:pt x="42" y="0"/>
                    </a:lnTo>
                    <a:lnTo>
                      <a:pt x="42" y="0"/>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5" name="Rectangle 979"/>
              <p:cNvSpPr>
                <a:spLocks noChangeArrowheads="1"/>
              </p:cNvSpPr>
              <p:nvPr/>
            </p:nvSpPr>
            <p:spPr bwMode="auto">
              <a:xfrm>
                <a:off x="1278" y="293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6" name="Freeform 980"/>
              <p:cNvSpPr>
                <a:spLocks noEditPoints="1"/>
              </p:cNvSpPr>
              <p:nvPr/>
            </p:nvSpPr>
            <p:spPr bwMode="auto">
              <a:xfrm>
                <a:off x="1284" y="3037"/>
                <a:ext cx="222" cy="252"/>
              </a:xfrm>
              <a:custGeom>
                <a:avLst/>
                <a:gdLst>
                  <a:gd name="T0" fmla="*/ 0 w 222"/>
                  <a:gd name="T1" fmla="*/ 24 h 252"/>
                  <a:gd name="T2" fmla="*/ 18 w 222"/>
                  <a:gd name="T3" fmla="*/ 48 h 252"/>
                  <a:gd name="T4" fmla="*/ 18 w 222"/>
                  <a:gd name="T5" fmla="*/ 54 h 252"/>
                  <a:gd name="T6" fmla="*/ 6 w 222"/>
                  <a:gd name="T7" fmla="*/ 108 h 252"/>
                  <a:gd name="T8" fmla="*/ 12 w 222"/>
                  <a:gd name="T9" fmla="*/ 114 h 252"/>
                  <a:gd name="T10" fmla="*/ 18 w 222"/>
                  <a:gd name="T11" fmla="*/ 114 h 252"/>
                  <a:gd name="T12" fmla="*/ 18 w 222"/>
                  <a:gd name="T13" fmla="*/ 126 h 252"/>
                  <a:gd name="T14" fmla="*/ 12 w 222"/>
                  <a:gd name="T15" fmla="*/ 126 h 252"/>
                  <a:gd name="T16" fmla="*/ 0 w 222"/>
                  <a:gd name="T17" fmla="*/ 144 h 252"/>
                  <a:gd name="T18" fmla="*/ 6 w 222"/>
                  <a:gd name="T19" fmla="*/ 156 h 252"/>
                  <a:gd name="T20" fmla="*/ 12 w 222"/>
                  <a:gd name="T21" fmla="*/ 156 h 252"/>
                  <a:gd name="T22" fmla="*/ 12 w 222"/>
                  <a:gd name="T23" fmla="*/ 174 h 252"/>
                  <a:gd name="T24" fmla="*/ 24 w 222"/>
                  <a:gd name="T25" fmla="*/ 186 h 252"/>
                  <a:gd name="T26" fmla="*/ 18 w 222"/>
                  <a:gd name="T27" fmla="*/ 198 h 252"/>
                  <a:gd name="T28" fmla="*/ 24 w 222"/>
                  <a:gd name="T29" fmla="*/ 210 h 252"/>
                  <a:gd name="T30" fmla="*/ 30 w 222"/>
                  <a:gd name="T31" fmla="*/ 252 h 252"/>
                  <a:gd name="T32" fmla="*/ 48 w 222"/>
                  <a:gd name="T33" fmla="*/ 252 h 252"/>
                  <a:gd name="T34" fmla="*/ 54 w 222"/>
                  <a:gd name="T35" fmla="*/ 246 h 252"/>
                  <a:gd name="T36" fmla="*/ 66 w 222"/>
                  <a:gd name="T37" fmla="*/ 234 h 252"/>
                  <a:gd name="T38" fmla="*/ 72 w 222"/>
                  <a:gd name="T39" fmla="*/ 240 h 252"/>
                  <a:gd name="T40" fmla="*/ 96 w 222"/>
                  <a:gd name="T41" fmla="*/ 240 h 252"/>
                  <a:gd name="T42" fmla="*/ 102 w 222"/>
                  <a:gd name="T43" fmla="*/ 252 h 252"/>
                  <a:gd name="T44" fmla="*/ 108 w 222"/>
                  <a:gd name="T45" fmla="*/ 234 h 252"/>
                  <a:gd name="T46" fmla="*/ 132 w 222"/>
                  <a:gd name="T47" fmla="*/ 240 h 252"/>
                  <a:gd name="T48" fmla="*/ 132 w 222"/>
                  <a:gd name="T49" fmla="*/ 216 h 252"/>
                  <a:gd name="T50" fmla="*/ 150 w 222"/>
                  <a:gd name="T51" fmla="*/ 192 h 252"/>
                  <a:gd name="T52" fmla="*/ 198 w 222"/>
                  <a:gd name="T53" fmla="*/ 180 h 252"/>
                  <a:gd name="T54" fmla="*/ 210 w 222"/>
                  <a:gd name="T55" fmla="*/ 192 h 252"/>
                  <a:gd name="T56" fmla="*/ 216 w 222"/>
                  <a:gd name="T57" fmla="*/ 204 h 252"/>
                  <a:gd name="T58" fmla="*/ 216 w 222"/>
                  <a:gd name="T59" fmla="*/ 180 h 252"/>
                  <a:gd name="T60" fmla="*/ 222 w 222"/>
                  <a:gd name="T61" fmla="*/ 168 h 252"/>
                  <a:gd name="T62" fmla="*/ 210 w 222"/>
                  <a:gd name="T63" fmla="*/ 138 h 252"/>
                  <a:gd name="T64" fmla="*/ 210 w 222"/>
                  <a:gd name="T65" fmla="*/ 120 h 252"/>
                  <a:gd name="T66" fmla="*/ 180 w 222"/>
                  <a:gd name="T67" fmla="*/ 120 h 252"/>
                  <a:gd name="T68" fmla="*/ 168 w 222"/>
                  <a:gd name="T69" fmla="*/ 108 h 252"/>
                  <a:gd name="T70" fmla="*/ 174 w 222"/>
                  <a:gd name="T71" fmla="*/ 102 h 252"/>
                  <a:gd name="T72" fmla="*/ 162 w 222"/>
                  <a:gd name="T73" fmla="*/ 72 h 252"/>
                  <a:gd name="T74" fmla="*/ 114 w 222"/>
                  <a:gd name="T75" fmla="*/ 54 h 252"/>
                  <a:gd name="T76" fmla="*/ 96 w 222"/>
                  <a:gd name="T77" fmla="*/ 48 h 252"/>
                  <a:gd name="T78" fmla="*/ 78 w 222"/>
                  <a:gd name="T79" fmla="*/ 24 h 252"/>
                  <a:gd name="T80" fmla="*/ 84 w 222"/>
                  <a:gd name="T81" fmla="*/ 0 h 252"/>
                  <a:gd name="T82" fmla="*/ 54 w 222"/>
                  <a:gd name="T83" fmla="*/ 0 h 252"/>
                  <a:gd name="T84" fmla="*/ 30 w 222"/>
                  <a:gd name="T85" fmla="*/ 24 h 252"/>
                  <a:gd name="T86" fmla="*/ 0 w 222"/>
                  <a:gd name="T87" fmla="*/ 24 h 252"/>
                  <a:gd name="T88" fmla="*/ 0 w 222"/>
                  <a:gd name="T89" fmla="*/ 24 h 252"/>
                  <a:gd name="T90" fmla="*/ 0 w 222"/>
                  <a:gd name="T91" fmla="*/ 24 h 252"/>
                  <a:gd name="T92" fmla="*/ 48 w 222"/>
                  <a:gd name="T93" fmla="*/ 168 h 252"/>
                  <a:gd name="T94" fmla="*/ 54 w 222"/>
                  <a:gd name="T95" fmla="*/ 162 h 252"/>
                  <a:gd name="T96" fmla="*/ 54 w 222"/>
                  <a:gd name="T97" fmla="*/ 174 h 252"/>
                  <a:gd name="T98" fmla="*/ 60 w 222"/>
                  <a:gd name="T99" fmla="*/ 186 h 252"/>
                  <a:gd name="T100" fmla="*/ 42 w 222"/>
                  <a:gd name="T101" fmla="*/ 174 h 252"/>
                  <a:gd name="T102" fmla="*/ 48 w 222"/>
                  <a:gd name="T103" fmla="*/ 16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2" h="252">
                    <a:moveTo>
                      <a:pt x="0" y="24"/>
                    </a:moveTo>
                    <a:lnTo>
                      <a:pt x="18" y="48"/>
                    </a:lnTo>
                    <a:lnTo>
                      <a:pt x="18" y="54"/>
                    </a:lnTo>
                    <a:lnTo>
                      <a:pt x="6" y="108"/>
                    </a:lnTo>
                    <a:lnTo>
                      <a:pt x="12" y="114"/>
                    </a:lnTo>
                    <a:lnTo>
                      <a:pt x="18" y="114"/>
                    </a:lnTo>
                    <a:lnTo>
                      <a:pt x="18" y="126"/>
                    </a:lnTo>
                    <a:lnTo>
                      <a:pt x="12" y="126"/>
                    </a:lnTo>
                    <a:lnTo>
                      <a:pt x="0" y="144"/>
                    </a:lnTo>
                    <a:lnTo>
                      <a:pt x="6" y="156"/>
                    </a:lnTo>
                    <a:lnTo>
                      <a:pt x="12" y="156"/>
                    </a:lnTo>
                    <a:lnTo>
                      <a:pt x="12" y="174"/>
                    </a:lnTo>
                    <a:lnTo>
                      <a:pt x="24" y="186"/>
                    </a:lnTo>
                    <a:lnTo>
                      <a:pt x="18" y="198"/>
                    </a:lnTo>
                    <a:lnTo>
                      <a:pt x="24" y="210"/>
                    </a:lnTo>
                    <a:lnTo>
                      <a:pt x="30" y="252"/>
                    </a:lnTo>
                    <a:lnTo>
                      <a:pt x="48" y="252"/>
                    </a:lnTo>
                    <a:lnTo>
                      <a:pt x="54" y="246"/>
                    </a:lnTo>
                    <a:lnTo>
                      <a:pt x="66" y="234"/>
                    </a:lnTo>
                    <a:lnTo>
                      <a:pt x="72" y="240"/>
                    </a:lnTo>
                    <a:lnTo>
                      <a:pt x="96" y="240"/>
                    </a:lnTo>
                    <a:lnTo>
                      <a:pt x="102" y="252"/>
                    </a:lnTo>
                    <a:lnTo>
                      <a:pt x="108" y="234"/>
                    </a:lnTo>
                    <a:lnTo>
                      <a:pt x="132" y="240"/>
                    </a:lnTo>
                    <a:lnTo>
                      <a:pt x="132" y="216"/>
                    </a:lnTo>
                    <a:lnTo>
                      <a:pt x="150" y="192"/>
                    </a:lnTo>
                    <a:lnTo>
                      <a:pt x="198" y="180"/>
                    </a:lnTo>
                    <a:lnTo>
                      <a:pt x="210" y="192"/>
                    </a:lnTo>
                    <a:lnTo>
                      <a:pt x="216" y="204"/>
                    </a:lnTo>
                    <a:lnTo>
                      <a:pt x="216" y="180"/>
                    </a:lnTo>
                    <a:lnTo>
                      <a:pt x="222" y="168"/>
                    </a:lnTo>
                    <a:lnTo>
                      <a:pt x="210" y="138"/>
                    </a:lnTo>
                    <a:lnTo>
                      <a:pt x="210" y="120"/>
                    </a:lnTo>
                    <a:lnTo>
                      <a:pt x="180" y="120"/>
                    </a:lnTo>
                    <a:lnTo>
                      <a:pt x="168" y="108"/>
                    </a:lnTo>
                    <a:lnTo>
                      <a:pt x="174" y="102"/>
                    </a:lnTo>
                    <a:lnTo>
                      <a:pt x="162" y="72"/>
                    </a:lnTo>
                    <a:lnTo>
                      <a:pt x="114" y="54"/>
                    </a:lnTo>
                    <a:lnTo>
                      <a:pt x="96" y="48"/>
                    </a:lnTo>
                    <a:lnTo>
                      <a:pt x="78" y="24"/>
                    </a:lnTo>
                    <a:lnTo>
                      <a:pt x="84" y="0"/>
                    </a:lnTo>
                    <a:lnTo>
                      <a:pt x="54" y="0"/>
                    </a:lnTo>
                    <a:lnTo>
                      <a:pt x="30" y="24"/>
                    </a:lnTo>
                    <a:lnTo>
                      <a:pt x="0" y="24"/>
                    </a:lnTo>
                    <a:lnTo>
                      <a:pt x="0" y="24"/>
                    </a:lnTo>
                    <a:lnTo>
                      <a:pt x="0" y="24"/>
                    </a:lnTo>
                    <a:close/>
                    <a:moveTo>
                      <a:pt x="48" y="168"/>
                    </a:moveTo>
                    <a:lnTo>
                      <a:pt x="54" y="162"/>
                    </a:lnTo>
                    <a:lnTo>
                      <a:pt x="54" y="174"/>
                    </a:lnTo>
                    <a:lnTo>
                      <a:pt x="60" y="186"/>
                    </a:lnTo>
                    <a:lnTo>
                      <a:pt x="42" y="174"/>
                    </a:lnTo>
                    <a:lnTo>
                      <a:pt x="48" y="16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7" name="Freeform 981"/>
              <p:cNvSpPr>
                <a:spLocks/>
              </p:cNvSpPr>
              <p:nvPr/>
            </p:nvSpPr>
            <p:spPr bwMode="auto">
              <a:xfrm>
                <a:off x="1284" y="3061"/>
                <a:ext cx="18" cy="24"/>
              </a:xfrm>
              <a:custGeom>
                <a:avLst/>
                <a:gdLst>
                  <a:gd name="T0" fmla="*/ 0 w 18"/>
                  <a:gd name="T1" fmla="*/ 0 h 24"/>
                  <a:gd name="T2" fmla="*/ 18 w 18"/>
                  <a:gd name="T3" fmla="*/ 24 h 24"/>
                  <a:gd name="T4" fmla="*/ 0 w 18"/>
                  <a:gd name="T5" fmla="*/ 0 h 24"/>
                  <a:gd name="T6" fmla="*/ 0 w 18"/>
                  <a:gd name="T7" fmla="*/ 0 h 24"/>
                </a:gdLst>
                <a:ahLst/>
                <a:cxnLst>
                  <a:cxn ang="0">
                    <a:pos x="T0" y="T1"/>
                  </a:cxn>
                  <a:cxn ang="0">
                    <a:pos x="T2" y="T3"/>
                  </a:cxn>
                  <a:cxn ang="0">
                    <a:pos x="T4" y="T5"/>
                  </a:cxn>
                  <a:cxn ang="0">
                    <a:pos x="T6" y="T7"/>
                  </a:cxn>
                </a:cxnLst>
                <a:rect l="0" t="0" r="r" b="b"/>
                <a:pathLst>
                  <a:path w="18" h="24">
                    <a:moveTo>
                      <a:pt x="0" y="0"/>
                    </a:moveTo>
                    <a:lnTo>
                      <a:pt x="18"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8" name="Freeform 982"/>
              <p:cNvSpPr>
                <a:spLocks/>
              </p:cNvSpPr>
              <p:nvPr/>
            </p:nvSpPr>
            <p:spPr bwMode="auto">
              <a:xfrm>
                <a:off x="1416" y="3217"/>
                <a:ext cx="150" cy="162"/>
              </a:xfrm>
              <a:custGeom>
                <a:avLst/>
                <a:gdLst>
                  <a:gd name="T0" fmla="*/ 78 w 150"/>
                  <a:gd name="T1" fmla="*/ 12 h 162"/>
                  <a:gd name="T2" fmla="*/ 66 w 150"/>
                  <a:gd name="T3" fmla="*/ 0 h 162"/>
                  <a:gd name="T4" fmla="*/ 18 w 150"/>
                  <a:gd name="T5" fmla="*/ 12 h 162"/>
                  <a:gd name="T6" fmla="*/ 0 w 150"/>
                  <a:gd name="T7" fmla="*/ 36 h 162"/>
                  <a:gd name="T8" fmla="*/ 0 w 150"/>
                  <a:gd name="T9" fmla="*/ 60 h 162"/>
                  <a:gd name="T10" fmla="*/ 0 w 150"/>
                  <a:gd name="T11" fmla="*/ 60 h 162"/>
                  <a:gd name="T12" fmla="*/ 36 w 150"/>
                  <a:gd name="T13" fmla="*/ 96 h 162"/>
                  <a:gd name="T14" fmla="*/ 90 w 150"/>
                  <a:gd name="T15" fmla="*/ 120 h 162"/>
                  <a:gd name="T16" fmla="*/ 72 w 150"/>
                  <a:gd name="T17" fmla="*/ 162 h 162"/>
                  <a:gd name="T18" fmla="*/ 126 w 150"/>
                  <a:gd name="T19" fmla="*/ 162 h 162"/>
                  <a:gd name="T20" fmla="*/ 150 w 150"/>
                  <a:gd name="T21" fmla="*/ 144 h 162"/>
                  <a:gd name="T22" fmla="*/ 144 w 150"/>
                  <a:gd name="T23" fmla="*/ 126 h 162"/>
                  <a:gd name="T24" fmla="*/ 144 w 150"/>
                  <a:gd name="T25" fmla="*/ 126 h 162"/>
                  <a:gd name="T26" fmla="*/ 144 w 150"/>
                  <a:gd name="T27" fmla="*/ 126 h 162"/>
                  <a:gd name="T28" fmla="*/ 144 w 150"/>
                  <a:gd name="T29" fmla="*/ 126 h 162"/>
                  <a:gd name="T30" fmla="*/ 144 w 150"/>
                  <a:gd name="T31" fmla="*/ 126 h 162"/>
                  <a:gd name="T32" fmla="*/ 150 w 150"/>
                  <a:gd name="T33" fmla="*/ 96 h 162"/>
                  <a:gd name="T34" fmla="*/ 144 w 150"/>
                  <a:gd name="T35" fmla="*/ 96 h 162"/>
                  <a:gd name="T36" fmla="*/ 132 w 150"/>
                  <a:gd name="T37" fmla="*/ 96 h 162"/>
                  <a:gd name="T38" fmla="*/ 126 w 150"/>
                  <a:gd name="T39" fmla="*/ 66 h 162"/>
                  <a:gd name="T40" fmla="*/ 114 w 150"/>
                  <a:gd name="T41" fmla="*/ 60 h 162"/>
                  <a:gd name="T42" fmla="*/ 102 w 150"/>
                  <a:gd name="T43" fmla="*/ 66 h 162"/>
                  <a:gd name="T44" fmla="*/ 102 w 150"/>
                  <a:gd name="T45" fmla="*/ 66 h 162"/>
                  <a:gd name="T46" fmla="*/ 102 w 150"/>
                  <a:gd name="T47" fmla="*/ 66 h 162"/>
                  <a:gd name="T48" fmla="*/ 84 w 150"/>
                  <a:gd name="T49" fmla="*/ 54 h 162"/>
                  <a:gd name="T50" fmla="*/ 84 w 150"/>
                  <a:gd name="T51" fmla="*/ 42 h 162"/>
                  <a:gd name="T52" fmla="*/ 84 w 150"/>
                  <a:gd name="T53" fmla="*/ 30 h 162"/>
                  <a:gd name="T54" fmla="*/ 84 w 150"/>
                  <a:gd name="T55" fmla="*/ 24 h 162"/>
                  <a:gd name="T56" fmla="*/ 84 w 150"/>
                  <a:gd name="T57" fmla="*/ 24 h 162"/>
                  <a:gd name="T58" fmla="*/ 78 w 150"/>
                  <a:gd name="T59"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2">
                    <a:moveTo>
                      <a:pt x="78" y="12"/>
                    </a:moveTo>
                    <a:lnTo>
                      <a:pt x="66" y="0"/>
                    </a:lnTo>
                    <a:lnTo>
                      <a:pt x="18" y="12"/>
                    </a:lnTo>
                    <a:lnTo>
                      <a:pt x="0" y="36"/>
                    </a:lnTo>
                    <a:lnTo>
                      <a:pt x="0" y="60"/>
                    </a:lnTo>
                    <a:lnTo>
                      <a:pt x="0" y="60"/>
                    </a:lnTo>
                    <a:lnTo>
                      <a:pt x="36" y="96"/>
                    </a:lnTo>
                    <a:lnTo>
                      <a:pt x="90" y="120"/>
                    </a:lnTo>
                    <a:lnTo>
                      <a:pt x="72" y="162"/>
                    </a:lnTo>
                    <a:lnTo>
                      <a:pt x="126" y="162"/>
                    </a:lnTo>
                    <a:lnTo>
                      <a:pt x="150" y="144"/>
                    </a:lnTo>
                    <a:lnTo>
                      <a:pt x="144" y="126"/>
                    </a:lnTo>
                    <a:lnTo>
                      <a:pt x="144" y="126"/>
                    </a:lnTo>
                    <a:lnTo>
                      <a:pt x="144" y="126"/>
                    </a:lnTo>
                    <a:lnTo>
                      <a:pt x="144" y="126"/>
                    </a:lnTo>
                    <a:lnTo>
                      <a:pt x="144" y="126"/>
                    </a:lnTo>
                    <a:lnTo>
                      <a:pt x="150" y="96"/>
                    </a:lnTo>
                    <a:lnTo>
                      <a:pt x="144" y="96"/>
                    </a:lnTo>
                    <a:lnTo>
                      <a:pt x="132" y="96"/>
                    </a:lnTo>
                    <a:lnTo>
                      <a:pt x="126" y="66"/>
                    </a:lnTo>
                    <a:lnTo>
                      <a:pt x="114" y="60"/>
                    </a:lnTo>
                    <a:lnTo>
                      <a:pt x="102" y="66"/>
                    </a:lnTo>
                    <a:lnTo>
                      <a:pt x="102" y="66"/>
                    </a:lnTo>
                    <a:lnTo>
                      <a:pt x="102" y="66"/>
                    </a:lnTo>
                    <a:lnTo>
                      <a:pt x="84" y="54"/>
                    </a:lnTo>
                    <a:lnTo>
                      <a:pt x="84" y="42"/>
                    </a:lnTo>
                    <a:lnTo>
                      <a:pt x="84" y="30"/>
                    </a:lnTo>
                    <a:lnTo>
                      <a:pt x="84" y="24"/>
                    </a:lnTo>
                    <a:lnTo>
                      <a:pt x="84" y="24"/>
                    </a:lnTo>
                    <a:lnTo>
                      <a:pt x="7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9" name="Freeform 983"/>
              <p:cNvSpPr>
                <a:spLocks/>
              </p:cNvSpPr>
              <p:nvPr/>
            </p:nvSpPr>
            <p:spPr bwMode="auto">
              <a:xfrm>
                <a:off x="1560" y="3313"/>
                <a:ext cx="6" cy="30"/>
              </a:xfrm>
              <a:custGeom>
                <a:avLst/>
                <a:gdLst>
                  <a:gd name="T0" fmla="*/ 0 w 6"/>
                  <a:gd name="T1" fmla="*/ 30 h 30"/>
                  <a:gd name="T2" fmla="*/ 6 w 6"/>
                  <a:gd name="T3" fmla="*/ 0 h 30"/>
                  <a:gd name="T4" fmla="*/ 6 w 6"/>
                  <a:gd name="T5" fmla="*/ 0 h 30"/>
                  <a:gd name="T6" fmla="*/ 0 w 6"/>
                  <a:gd name="T7" fmla="*/ 30 h 30"/>
                  <a:gd name="T8" fmla="*/ 0 w 6"/>
                  <a:gd name="T9" fmla="*/ 30 h 30"/>
                </a:gdLst>
                <a:ahLst/>
                <a:cxnLst>
                  <a:cxn ang="0">
                    <a:pos x="T0" y="T1"/>
                  </a:cxn>
                  <a:cxn ang="0">
                    <a:pos x="T2" y="T3"/>
                  </a:cxn>
                  <a:cxn ang="0">
                    <a:pos x="T4" y="T5"/>
                  </a:cxn>
                  <a:cxn ang="0">
                    <a:pos x="T6" y="T7"/>
                  </a:cxn>
                  <a:cxn ang="0">
                    <a:pos x="T8" y="T9"/>
                  </a:cxn>
                </a:cxnLst>
                <a:rect l="0" t="0" r="r" b="b"/>
                <a:pathLst>
                  <a:path w="6" h="30">
                    <a:moveTo>
                      <a:pt x="0" y="30"/>
                    </a:moveTo>
                    <a:lnTo>
                      <a:pt x="6" y="0"/>
                    </a:lnTo>
                    <a:lnTo>
                      <a:pt x="6"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0" name="Freeform 984"/>
              <p:cNvSpPr>
                <a:spLocks/>
              </p:cNvSpPr>
              <p:nvPr/>
            </p:nvSpPr>
            <p:spPr bwMode="auto">
              <a:xfrm>
                <a:off x="1542" y="3283"/>
                <a:ext cx="18" cy="30"/>
              </a:xfrm>
              <a:custGeom>
                <a:avLst/>
                <a:gdLst>
                  <a:gd name="T0" fmla="*/ 18 w 18"/>
                  <a:gd name="T1" fmla="*/ 30 h 30"/>
                  <a:gd name="T2" fmla="*/ 6 w 18"/>
                  <a:gd name="T3" fmla="*/ 30 h 30"/>
                  <a:gd name="T4" fmla="*/ 0 w 18"/>
                  <a:gd name="T5" fmla="*/ 0 h 30"/>
                  <a:gd name="T6" fmla="*/ 6 w 18"/>
                  <a:gd name="T7" fmla="*/ 30 h 30"/>
                  <a:gd name="T8" fmla="*/ 18 w 18"/>
                  <a:gd name="T9" fmla="*/ 30 h 30"/>
                </a:gdLst>
                <a:ahLst/>
                <a:cxnLst>
                  <a:cxn ang="0">
                    <a:pos x="T0" y="T1"/>
                  </a:cxn>
                  <a:cxn ang="0">
                    <a:pos x="T2" y="T3"/>
                  </a:cxn>
                  <a:cxn ang="0">
                    <a:pos x="T4" y="T5"/>
                  </a:cxn>
                  <a:cxn ang="0">
                    <a:pos x="T6" y="T7"/>
                  </a:cxn>
                  <a:cxn ang="0">
                    <a:pos x="T8" y="T9"/>
                  </a:cxn>
                </a:cxnLst>
                <a:rect l="0" t="0" r="r" b="b"/>
                <a:pathLst>
                  <a:path w="18" h="30">
                    <a:moveTo>
                      <a:pt x="18" y="30"/>
                    </a:moveTo>
                    <a:lnTo>
                      <a:pt x="6" y="30"/>
                    </a:lnTo>
                    <a:lnTo>
                      <a:pt x="0" y="0"/>
                    </a:lnTo>
                    <a:lnTo>
                      <a:pt x="6" y="30"/>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1" name="Rectangle 985"/>
              <p:cNvSpPr>
                <a:spLocks noChangeArrowheads="1"/>
              </p:cNvSpPr>
              <p:nvPr/>
            </p:nvSpPr>
            <p:spPr bwMode="auto">
              <a:xfrm>
                <a:off x="1500" y="324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2" name="Freeform 986"/>
              <p:cNvSpPr>
                <a:spLocks/>
              </p:cNvSpPr>
              <p:nvPr/>
            </p:nvSpPr>
            <p:spPr bwMode="auto">
              <a:xfrm>
                <a:off x="1500" y="3259"/>
                <a:ext cx="18" cy="24"/>
              </a:xfrm>
              <a:custGeom>
                <a:avLst/>
                <a:gdLst>
                  <a:gd name="T0" fmla="*/ 18 w 18"/>
                  <a:gd name="T1" fmla="*/ 24 h 24"/>
                  <a:gd name="T2" fmla="*/ 18 w 18"/>
                  <a:gd name="T3" fmla="*/ 24 h 24"/>
                  <a:gd name="T4" fmla="*/ 0 w 18"/>
                  <a:gd name="T5" fmla="*/ 12 h 24"/>
                  <a:gd name="T6" fmla="*/ 0 w 18"/>
                  <a:gd name="T7" fmla="*/ 0 h 24"/>
                  <a:gd name="T8" fmla="*/ 0 w 18"/>
                  <a:gd name="T9" fmla="*/ 12 h 24"/>
                  <a:gd name="T10" fmla="*/ 18 w 18"/>
                  <a:gd name="T11" fmla="*/ 24 h 24"/>
                </a:gdLst>
                <a:ahLst/>
                <a:cxnLst>
                  <a:cxn ang="0">
                    <a:pos x="T0" y="T1"/>
                  </a:cxn>
                  <a:cxn ang="0">
                    <a:pos x="T2" y="T3"/>
                  </a:cxn>
                  <a:cxn ang="0">
                    <a:pos x="T4" y="T5"/>
                  </a:cxn>
                  <a:cxn ang="0">
                    <a:pos x="T6" y="T7"/>
                  </a:cxn>
                  <a:cxn ang="0">
                    <a:pos x="T8" y="T9"/>
                  </a:cxn>
                  <a:cxn ang="0">
                    <a:pos x="T10" y="T11"/>
                  </a:cxn>
                </a:cxnLst>
                <a:rect l="0" t="0" r="r" b="b"/>
                <a:pathLst>
                  <a:path w="18" h="24">
                    <a:moveTo>
                      <a:pt x="18" y="24"/>
                    </a:moveTo>
                    <a:lnTo>
                      <a:pt x="18" y="24"/>
                    </a:lnTo>
                    <a:lnTo>
                      <a:pt x="0" y="12"/>
                    </a:lnTo>
                    <a:lnTo>
                      <a:pt x="0" y="0"/>
                    </a:lnTo>
                    <a:lnTo>
                      <a:pt x="0" y="12"/>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3" name="Freeform 987"/>
              <p:cNvSpPr>
                <a:spLocks/>
              </p:cNvSpPr>
              <p:nvPr/>
            </p:nvSpPr>
            <p:spPr bwMode="auto">
              <a:xfrm>
                <a:off x="1494" y="3229"/>
                <a:ext cx="6" cy="12"/>
              </a:xfrm>
              <a:custGeom>
                <a:avLst/>
                <a:gdLst>
                  <a:gd name="T0" fmla="*/ 6 w 6"/>
                  <a:gd name="T1" fmla="*/ 12 h 12"/>
                  <a:gd name="T2" fmla="*/ 6 w 6"/>
                  <a:gd name="T3" fmla="*/ 12 h 12"/>
                  <a:gd name="T4" fmla="*/ 0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6" y="12"/>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4" name="Freeform 988"/>
              <p:cNvSpPr>
                <a:spLocks noEditPoints="1"/>
              </p:cNvSpPr>
              <p:nvPr/>
            </p:nvSpPr>
            <p:spPr bwMode="auto">
              <a:xfrm>
                <a:off x="1488" y="3439"/>
                <a:ext cx="102" cy="108"/>
              </a:xfrm>
              <a:custGeom>
                <a:avLst/>
                <a:gdLst>
                  <a:gd name="T0" fmla="*/ 90 w 102"/>
                  <a:gd name="T1" fmla="*/ 42 h 108"/>
                  <a:gd name="T2" fmla="*/ 54 w 102"/>
                  <a:gd name="T3" fmla="*/ 30 h 108"/>
                  <a:gd name="T4" fmla="*/ 30 w 102"/>
                  <a:gd name="T5" fmla="*/ 0 h 108"/>
                  <a:gd name="T6" fmla="*/ 24 w 102"/>
                  <a:gd name="T7" fmla="*/ 6 h 108"/>
                  <a:gd name="T8" fmla="*/ 18 w 102"/>
                  <a:gd name="T9" fmla="*/ 6 h 108"/>
                  <a:gd name="T10" fmla="*/ 0 w 102"/>
                  <a:gd name="T11" fmla="*/ 72 h 108"/>
                  <a:gd name="T12" fmla="*/ 0 w 102"/>
                  <a:gd name="T13" fmla="*/ 78 h 108"/>
                  <a:gd name="T14" fmla="*/ 12 w 102"/>
                  <a:gd name="T15" fmla="*/ 96 h 108"/>
                  <a:gd name="T16" fmla="*/ 36 w 102"/>
                  <a:gd name="T17" fmla="*/ 102 h 108"/>
                  <a:gd name="T18" fmla="*/ 72 w 102"/>
                  <a:gd name="T19" fmla="*/ 108 h 108"/>
                  <a:gd name="T20" fmla="*/ 84 w 102"/>
                  <a:gd name="T21" fmla="*/ 96 h 108"/>
                  <a:gd name="T22" fmla="*/ 96 w 102"/>
                  <a:gd name="T23" fmla="*/ 78 h 108"/>
                  <a:gd name="T24" fmla="*/ 96 w 102"/>
                  <a:gd name="T25" fmla="*/ 78 h 108"/>
                  <a:gd name="T26" fmla="*/ 102 w 102"/>
                  <a:gd name="T27" fmla="*/ 60 h 108"/>
                  <a:gd name="T28" fmla="*/ 90 w 102"/>
                  <a:gd name="T29" fmla="*/ 42 h 108"/>
                  <a:gd name="T30" fmla="*/ 48 w 102"/>
                  <a:gd name="T31" fmla="*/ 60 h 108"/>
                  <a:gd name="T32" fmla="*/ 30 w 102"/>
                  <a:gd name="T33" fmla="*/ 60 h 108"/>
                  <a:gd name="T34" fmla="*/ 30 w 102"/>
                  <a:gd name="T35" fmla="*/ 48 h 108"/>
                  <a:gd name="T36" fmla="*/ 54 w 102"/>
                  <a:gd name="T37" fmla="*/ 48 h 108"/>
                  <a:gd name="T38" fmla="*/ 48 w 102"/>
                  <a:gd name="T39"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08">
                    <a:moveTo>
                      <a:pt x="90" y="42"/>
                    </a:moveTo>
                    <a:lnTo>
                      <a:pt x="54" y="30"/>
                    </a:lnTo>
                    <a:lnTo>
                      <a:pt x="30" y="0"/>
                    </a:lnTo>
                    <a:lnTo>
                      <a:pt x="24" y="6"/>
                    </a:lnTo>
                    <a:lnTo>
                      <a:pt x="18" y="6"/>
                    </a:lnTo>
                    <a:lnTo>
                      <a:pt x="0" y="72"/>
                    </a:lnTo>
                    <a:lnTo>
                      <a:pt x="0" y="78"/>
                    </a:lnTo>
                    <a:lnTo>
                      <a:pt x="12" y="96"/>
                    </a:lnTo>
                    <a:lnTo>
                      <a:pt x="36" y="102"/>
                    </a:lnTo>
                    <a:lnTo>
                      <a:pt x="72" y="108"/>
                    </a:lnTo>
                    <a:lnTo>
                      <a:pt x="84" y="96"/>
                    </a:lnTo>
                    <a:lnTo>
                      <a:pt x="96" y="78"/>
                    </a:lnTo>
                    <a:lnTo>
                      <a:pt x="96" y="78"/>
                    </a:lnTo>
                    <a:lnTo>
                      <a:pt x="102" y="60"/>
                    </a:lnTo>
                    <a:lnTo>
                      <a:pt x="90" y="42"/>
                    </a:lnTo>
                    <a:close/>
                    <a:moveTo>
                      <a:pt x="48" y="60"/>
                    </a:moveTo>
                    <a:lnTo>
                      <a:pt x="30" y="60"/>
                    </a:lnTo>
                    <a:lnTo>
                      <a:pt x="30" y="48"/>
                    </a:lnTo>
                    <a:lnTo>
                      <a:pt x="54" y="48"/>
                    </a:lnTo>
                    <a:lnTo>
                      <a:pt x="48"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5" name="Freeform 989"/>
              <p:cNvSpPr>
                <a:spLocks/>
              </p:cNvSpPr>
              <p:nvPr/>
            </p:nvSpPr>
            <p:spPr bwMode="auto">
              <a:xfrm>
                <a:off x="1512" y="3439"/>
                <a:ext cx="30" cy="30"/>
              </a:xfrm>
              <a:custGeom>
                <a:avLst/>
                <a:gdLst>
                  <a:gd name="T0" fmla="*/ 30 w 30"/>
                  <a:gd name="T1" fmla="*/ 30 h 30"/>
                  <a:gd name="T2" fmla="*/ 6 w 30"/>
                  <a:gd name="T3" fmla="*/ 0 h 30"/>
                  <a:gd name="T4" fmla="*/ 0 w 30"/>
                  <a:gd name="T5" fmla="*/ 6 h 30"/>
                  <a:gd name="T6" fmla="*/ 6 w 30"/>
                  <a:gd name="T7" fmla="*/ 0 h 30"/>
                  <a:gd name="T8" fmla="*/ 30 w 30"/>
                  <a:gd name="T9" fmla="*/ 30 h 30"/>
                </a:gdLst>
                <a:ahLst/>
                <a:cxnLst>
                  <a:cxn ang="0">
                    <a:pos x="T0" y="T1"/>
                  </a:cxn>
                  <a:cxn ang="0">
                    <a:pos x="T2" y="T3"/>
                  </a:cxn>
                  <a:cxn ang="0">
                    <a:pos x="T4" y="T5"/>
                  </a:cxn>
                  <a:cxn ang="0">
                    <a:pos x="T6" y="T7"/>
                  </a:cxn>
                  <a:cxn ang="0">
                    <a:pos x="T8" y="T9"/>
                  </a:cxn>
                </a:cxnLst>
                <a:rect l="0" t="0" r="r" b="b"/>
                <a:pathLst>
                  <a:path w="30" h="30">
                    <a:moveTo>
                      <a:pt x="30" y="30"/>
                    </a:moveTo>
                    <a:lnTo>
                      <a:pt x="6" y="0"/>
                    </a:lnTo>
                    <a:lnTo>
                      <a:pt x="0" y="6"/>
                    </a:lnTo>
                    <a:lnTo>
                      <a:pt x="6" y="0"/>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6" name="Freeform 990"/>
              <p:cNvSpPr>
                <a:spLocks/>
              </p:cNvSpPr>
              <p:nvPr/>
            </p:nvSpPr>
            <p:spPr bwMode="auto">
              <a:xfrm>
                <a:off x="1302" y="4009"/>
                <a:ext cx="66" cy="72"/>
              </a:xfrm>
              <a:custGeom>
                <a:avLst/>
                <a:gdLst>
                  <a:gd name="T0" fmla="*/ 12 w 66"/>
                  <a:gd name="T1" fmla="*/ 24 h 72"/>
                  <a:gd name="T2" fmla="*/ 6 w 66"/>
                  <a:gd name="T3" fmla="*/ 12 h 72"/>
                  <a:gd name="T4" fmla="*/ 6 w 66"/>
                  <a:gd name="T5" fmla="*/ 12 h 72"/>
                  <a:gd name="T6" fmla="*/ 0 w 66"/>
                  <a:gd name="T7" fmla="*/ 0 h 72"/>
                  <a:gd name="T8" fmla="*/ 0 w 66"/>
                  <a:gd name="T9" fmla="*/ 30 h 72"/>
                  <a:gd name="T10" fmla="*/ 0 w 66"/>
                  <a:gd name="T11" fmla="*/ 66 h 72"/>
                  <a:gd name="T12" fmla="*/ 12 w 66"/>
                  <a:gd name="T13" fmla="*/ 60 h 72"/>
                  <a:gd name="T14" fmla="*/ 42 w 66"/>
                  <a:gd name="T15" fmla="*/ 72 h 72"/>
                  <a:gd name="T16" fmla="*/ 54 w 66"/>
                  <a:gd name="T17" fmla="*/ 66 h 72"/>
                  <a:gd name="T18" fmla="*/ 60 w 66"/>
                  <a:gd name="T19" fmla="*/ 72 h 72"/>
                  <a:gd name="T20" fmla="*/ 66 w 66"/>
                  <a:gd name="T21" fmla="*/ 60 h 72"/>
                  <a:gd name="T22" fmla="*/ 48 w 66"/>
                  <a:gd name="T23" fmla="*/ 60 h 72"/>
                  <a:gd name="T24" fmla="*/ 12 w 66"/>
                  <a:gd name="T2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72">
                    <a:moveTo>
                      <a:pt x="12" y="24"/>
                    </a:moveTo>
                    <a:lnTo>
                      <a:pt x="6" y="12"/>
                    </a:lnTo>
                    <a:lnTo>
                      <a:pt x="6" y="12"/>
                    </a:lnTo>
                    <a:lnTo>
                      <a:pt x="0" y="0"/>
                    </a:lnTo>
                    <a:lnTo>
                      <a:pt x="0" y="30"/>
                    </a:lnTo>
                    <a:lnTo>
                      <a:pt x="0" y="66"/>
                    </a:lnTo>
                    <a:lnTo>
                      <a:pt x="12" y="60"/>
                    </a:lnTo>
                    <a:lnTo>
                      <a:pt x="42" y="72"/>
                    </a:lnTo>
                    <a:lnTo>
                      <a:pt x="54" y="66"/>
                    </a:lnTo>
                    <a:lnTo>
                      <a:pt x="60" y="72"/>
                    </a:lnTo>
                    <a:lnTo>
                      <a:pt x="66" y="60"/>
                    </a:lnTo>
                    <a:lnTo>
                      <a:pt x="48" y="6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7" name="Rectangle 991"/>
              <p:cNvSpPr>
                <a:spLocks noChangeArrowheads="1"/>
              </p:cNvSpPr>
              <p:nvPr/>
            </p:nvSpPr>
            <p:spPr bwMode="auto">
              <a:xfrm>
                <a:off x="1416" y="327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8" name="Freeform 992"/>
              <p:cNvSpPr>
                <a:spLocks/>
              </p:cNvSpPr>
              <p:nvPr/>
            </p:nvSpPr>
            <p:spPr bwMode="auto">
              <a:xfrm>
                <a:off x="1218" y="3271"/>
                <a:ext cx="360" cy="726"/>
              </a:xfrm>
              <a:custGeom>
                <a:avLst/>
                <a:gdLst>
                  <a:gd name="T0" fmla="*/ 288 w 360"/>
                  <a:gd name="T1" fmla="*/ 174 h 726"/>
                  <a:gd name="T2" fmla="*/ 288 w 360"/>
                  <a:gd name="T3" fmla="*/ 168 h 726"/>
                  <a:gd name="T4" fmla="*/ 360 w 360"/>
                  <a:gd name="T5" fmla="*/ 102 h 726"/>
                  <a:gd name="T6" fmla="*/ 342 w 360"/>
                  <a:gd name="T7" fmla="*/ 72 h 726"/>
                  <a:gd name="T8" fmla="*/ 342 w 360"/>
                  <a:gd name="T9" fmla="*/ 72 h 726"/>
                  <a:gd name="T10" fmla="*/ 348 w 360"/>
                  <a:gd name="T11" fmla="*/ 90 h 726"/>
                  <a:gd name="T12" fmla="*/ 324 w 360"/>
                  <a:gd name="T13" fmla="*/ 108 h 726"/>
                  <a:gd name="T14" fmla="*/ 270 w 360"/>
                  <a:gd name="T15" fmla="*/ 108 h 726"/>
                  <a:gd name="T16" fmla="*/ 270 w 360"/>
                  <a:gd name="T17" fmla="*/ 108 h 726"/>
                  <a:gd name="T18" fmla="*/ 234 w 360"/>
                  <a:gd name="T19" fmla="*/ 42 h 726"/>
                  <a:gd name="T20" fmla="*/ 198 w 360"/>
                  <a:gd name="T21" fmla="*/ 6 h 726"/>
                  <a:gd name="T22" fmla="*/ 168 w 360"/>
                  <a:gd name="T23" fmla="*/ 18 h 726"/>
                  <a:gd name="T24" fmla="*/ 138 w 360"/>
                  <a:gd name="T25" fmla="*/ 6 h 726"/>
                  <a:gd name="T26" fmla="*/ 120 w 360"/>
                  <a:gd name="T27" fmla="*/ 12 h 726"/>
                  <a:gd name="T28" fmla="*/ 114 w 360"/>
                  <a:gd name="T29" fmla="*/ 18 h 726"/>
                  <a:gd name="T30" fmla="*/ 90 w 360"/>
                  <a:gd name="T31" fmla="*/ 54 h 726"/>
                  <a:gd name="T32" fmla="*/ 96 w 360"/>
                  <a:gd name="T33" fmla="*/ 102 h 726"/>
                  <a:gd name="T34" fmla="*/ 78 w 360"/>
                  <a:gd name="T35" fmla="*/ 114 h 726"/>
                  <a:gd name="T36" fmla="*/ 66 w 360"/>
                  <a:gd name="T37" fmla="*/ 144 h 726"/>
                  <a:gd name="T38" fmla="*/ 48 w 360"/>
                  <a:gd name="T39" fmla="*/ 192 h 726"/>
                  <a:gd name="T40" fmla="*/ 54 w 360"/>
                  <a:gd name="T41" fmla="*/ 276 h 726"/>
                  <a:gd name="T42" fmla="*/ 36 w 360"/>
                  <a:gd name="T43" fmla="*/ 324 h 726"/>
                  <a:gd name="T44" fmla="*/ 36 w 360"/>
                  <a:gd name="T45" fmla="*/ 366 h 726"/>
                  <a:gd name="T46" fmla="*/ 30 w 360"/>
                  <a:gd name="T47" fmla="*/ 438 h 726"/>
                  <a:gd name="T48" fmla="*/ 18 w 360"/>
                  <a:gd name="T49" fmla="*/ 456 h 726"/>
                  <a:gd name="T50" fmla="*/ 30 w 360"/>
                  <a:gd name="T51" fmla="*/ 504 h 726"/>
                  <a:gd name="T52" fmla="*/ 24 w 360"/>
                  <a:gd name="T53" fmla="*/ 510 h 726"/>
                  <a:gd name="T54" fmla="*/ 30 w 360"/>
                  <a:gd name="T55" fmla="*/ 528 h 726"/>
                  <a:gd name="T56" fmla="*/ 18 w 360"/>
                  <a:gd name="T57" fmla="*/ 588 h 726"/>
                  <a:gd name="T58" fmla="*/ 0 w 360"/>
                  <a:gd name="T59" fmla="*/ 642 h 726"/>
                  <a:gd name="T60" fmla="*/ 6 w 360"/>
                  <a:gd name="T61" fmla="*/ 678 h 726"/>
                  <a:gd name="T62" fmla="*/ 18 w 360"/>
                  <a:gd name="T63" fmla="*/ 702 h 726"/>
                  <a:gd name="T64" fmla="*/ 66 w 360"/>
                  <a:gd name="T65" fmla="*/ 714 h 726"/>
                  <a:gd name="T66" fmla="*/ 90 w 360"/>
                  <a:gd name="T67" fmla="*/ 726 h 726"/>
                  <a:gd name="T68" fmla="*/ 72 w 360"/>
                  <a:gd name="T69" fmla="*/ 702 h 726"/>
                  <a:gd name="T70" fmla="*/ 66 w 360"/>
                  <a:gd name="T71" fmla="*/ 684 h 726"/>
                  <a:gd name="T72" fmla="*/ 102 w 360"/>
                  <a:gd name="T73" fmla="*/ 654 h 726"/>
                  <a:gd name="T74" fmla="*/ 138 w 360"/>
                  <a:gd name="T75" fmla="*/ 600 h 726"/>
                  <a:gd name="T76" fmla="*/ 138 w 360"/>
                  <a:gd name="T77" fmla="*/ 576 h 726"/>
                  <a:gd name="T78" fmla="*/ 120 w 360"/>
                  <a:gd name="T79" fmla="*/ 576 h 726"/>
                  <a:gd name="T80" fmla="*/ 126 w 360"/>
                  <a:gd name="T81" fmla="*/ 516 h 726"/>
                  <a:gd name="T82" fmla="*/ 138 w 360"/>
                  <a:gd name="T83" fmla="*/ 510 h 726"/>
                  <a:gd name="T84" fmla="*/ 150 w 360"/>
                  <a:gd name="T85" fmla="*/ 480 h 726"/>
                  <a:gd name="T86" fmla="*/ 150 w 360"/>
                  <a:gd name="T87" fmla="*/ 456 h 726"/>
                  <a:gd name="T88" fmla="*/ 168 w 360"/>
                  <a:gd name="T89" fmla="*/ 462 h 726"/>
                  <a:gd name="T90" fmla="*/ 168 w 360"/>
                  <a:gd name="T91" fmla="*/ 444 h 726"/>
                  <a:gd name="T92" fmla="*/ 150 w 360"/>
                  <a:gd name="T93" fmla="*/ 438 h 726"/>
                  <a:gd name="T94" fmla="*/ 186 w 360"/>
                  <a:gd name="T95" fmla="*/ 420 h 726"/>
                  <a:gd name="T96" fmla="*/ 204 w 360"/>
                  <a:gd name="T97" fmla="*/ 360 h 726"/>
                  <a:gd name="T98" fmla="*/ 288 w 360"/>
                  <a:gd name="T99" fmla="*/ 354 h 726"/>
                  <a:gd name="T100" fmla="*/ 306 w 360"/>
                  <a:gd name="T101" fmla="*/ 324 h 726"/>
                  <a:gd name="T102" fmla="*/ 300 w 360"/>
                  <a:gd name="T103" fmla="*/ 306 h 726"/>
                  <a:gd name="T104" fmla="*/ 294 w 360"/>
                  <a:gd name="T105" fmla="*/ 282 h 726"/>
                  <a:gd name="T106" fmla="*/ 270 w 360"/>
                  <a:gd name="T107" fmla="*/ 246 h 726"/>
                  <a:gd name="T108" fmla="*/ 270 w 360"/>
                  <a:gd name="T109" fmla="*/ 240 h 726"/>
                  <a:gd name="T110" fmla="*/ 288 w 360"/>
                  <a:gd name="T111" fmla="*/ 17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726">
                    <a:moveTo>
                      <a:pt x="288" y="174"/>
                    </a:moveTo>
                    <a:lnTo>
                      <a:pt x="288" y="174"/>
                    </a:lnTo>
                    <a:lnTo>
                      <a:pt x="288" y="174"/>
                    </a:lnTo>
                    <a:lnTo>
                      <a:pt x="288" y="168"/>
                    </a:lnTo>
                    <a:lnTo>
                      <a:pt x="342" y="114"/>
                    </a:lnTo>
                    <a:lnTo>
                      <a:pt x="360" y="102"/>
                    </a:lnTo>
                    <a:lnTo>
                      <a:pt x="354" y="72"/>
                    </a:lnTo>
                    <a:lnTo>
                      <a:pt x="342" y="72"/>
                    </a:lnTo>
                    <a:lnTo>
                      <a:pt x="342" y="72"/>
                    </a:lnTo>
                    <a:lnTo>
                      <a:pt x="342" y="72"/>
                    </a:lnTo>
                    <a:lnTo>
                      <a:pt x="342" y="72"/>
                    </a:lnTo>
                    <a:lnTo>
                      <a:pt x="348" y="90"/>
                    </a:lnTo>
                    <a:lnTo>
                      <a:pt x="324" y="108"/>
                    </a:lnTo>
                    <a:lnTo>
                      <a:pt x="324" y="108"/>
                    </a:lnTo>
                    <a:lnTo>
                      <a:pt x="324" y="108"/>
                    </a:lnTo>
                    <a:lnTo>
                      <a:pt x="270" y="108"/>
                    </a:lnTo>
                    <a:lnTo>
                      <a:pt x="270" y="108"/>
                    </a:lnTo>
                    <a:lnTo>
                      <a:pt x="270" y="108"/>
                    </a:lnTo>
                    <a:lnTo>
                      <a:pt x="288" y="66"/>
                    </a:lnTo>
                    <a:lnTo>
                      <a:pt x="234" y="42"/>
                    </a:lnTo>
                    <a:lnTo>
                      <a:pt x="198" y="6"/>
                    </a:lnTo>
                    <a:lnTo>
                      <a:pt x="198" y="6"/>
                    </a:lnTo>
                    <a:lnTo>
                      <a:pt x="174" y="0"/>
                    </a:lnTo>
                    <a:lnTo>
                      <a:pt x="168" y="18"/>
                    </a:lnTo>
                    <a:lnTo>
                      <a:pt x="162" y="6"/>
                    </a:lnTo>
                    <a:lnTo>
                      <a:pt x="138" y="6"/>
                    </a:lnTo>
                    <a:lnTo>
                      <a:pt x="132" y="0"/>
                    </a:lnTo>
                    <a:lnTo>
                      <a:pt x="120" y="12"/>
                    </a:lnTo>
                    <a:lnTo>
                      <a:pt x="114" y="18"/>
                    </a:lnTo>
                    <a:lnTo>
                      <a:pt x="114" y="18"/>
                    </a:lnTo>
                    <a:lnTo>
                      <a:pt x="114" y="42"/>
                    </a:lnTo>
                    <a:lnTo>
                      <a:pt x="90" y="54"/>
                    </a:lnTo>
                    <a:lnTo>
                      <a:pt x="84" y="66"/>
                    </a:lnTo>
                    <a:lnTo>
                      <a:pt x="96" y="102"/>
                    </a:lnTo>
                    <a:lnTo>
                      <a:pt x="78" y="108"/>
                    </a:lnTo>
                    <a:lnTo>
                      <a:pt x="78" y="114"/>
                    </a:lnTo>
                    <a:lnTo>
                      <a:pt x="72" y="126"/>
                    </a:lnTo>
                    <a:lnTo>
                      <a:pt x="66" y="144"/>
                    </a:lnTo>
                    <a:lnTo>
                      <a:pt x="66" y="168"/>
                    </a:lnTo>
                    <a:lnTo>
                      <a:pt x="48" y="192"/>
                    </a:lnTo>
                    <a:lnTo>
                      <a:pt x="66" y="252"/>
                    </a:lnTo>
                    <a:lnTo>
                      <a:pt x="54" y="276"/>
                    </a:lnTo>
                    <a:lnTo>
                      <a:pt x="54" y="300"/>
                    </a:lnTo>
                    <a:lnTo>
                      <a:pt x="36" y="324"/>
                    </a:lnTo>
                    <a:lnTo>
                      <a:pt x="42" y="354"/>
                    </a:lnTo>
                    <a:lnTo>
                      <a:pt x="36" y="366"/>
                    </a:lnTo>
                    <a:lnTo>
                      <a:pt x="24" y="426"/>
                    </a:lnTo>
                    <a:lnTo>
                      <a:pt x="30" y="438"/>
                    </a:lnTo>
                    <a:lnTo>
                      <a:pt x="24" y="444"/>
                    </a:lnTo>
                    <a:lnTo>
                      <a:pt x="18" y="456"/>
                    </a:lnTo>
                    <a:lnTo>
                      <a:pt x="24" y="498"/>
                    </a:lnTo>
                    <a:lnTo>
                      <a:pt x="30" y="504"/>
                    </a:lnTo>
                    <a:lnTo>
                      <a:pt x="42" y="504"/>
                    </a:lnTo>
                    <a:lnTo>
                      <a:pt x="24" y="510"/>
                    </a:lnTo>
                    <a:lnTo>
                      <a:pt x="30" y="522"/>
                    </a:lnTo>
                    <a:lnTo>
                      <a:pt x="30" y="528"/>
                    </a:lnTo>
                    <a:lnTo>
                      <a:pt x="30" y="564"/>
                    </a:lnTo>
                    <a:lnTo>
                      <a:pt x="18" y="588"/>
                    </a:lnTo>
                    <a:lnTo>
                      <a:pt x="18" y="606"/>
                    </a:lnTo>
                    <a:lnTo>
                      <a:pt x="0" y="642"/>
                    </a:lnTo>
                    <a:lnTo>
                      <a:pt x="0" y="678"/>
                    </a:lnTo>
                    <a:lnTo>
                      <a:pt x="6" y="678"/>
                    </a:lnTo>
                    <a:lnTo>
                      <a:pt x="18" y="672"/>
                    </a:lnTo>
                    <a:lnTo>
                      <a:pt x="18" y="702"/>
                    </a:lnTo>
                    <a:lnTo>
                      <a:pt x="18" y="714"/>
                    </a:lnTo>
                    <a:lnTo>
                      <a:pt x="66" y="714"/>
                    </a:lnTo>
                    <a:lnTo>
                      <a:pt x="84" y="720"/>
                    </a:lnTo>
                    <a:lnTo>
                      <a:pt x="90" y="726"/>
                    </a:lnTo>
                    <a:lnTo>
                      <a:pt x="78" y="702"/>
                    </a:lnTo>
                    <a:lnTo>
                      <a:pt x="72" y="702"/>
                    </a:lnTo>
                    <a:lnTo>
                      <a:pt x="78" y="696"/>
                    </a:lnTo>
                    <a:lnTo>
                      <a:pt x="66" y="684"/>
                    </a:lnTo>
                    <a:lnTo>
                      <a:pt x="84" y="666"/>
                    </a:lnTo>
                    <a:lnTo>
                      <a:pt x="102" y="654"/>
                    </a:lnTo>
                    <a:lnTo>
                      <a:pt x="102" y="636"/>
                    </a:lnTo>
                    <a:lnTo>
                      <a:pt x="138" y="600"/>
                    </a:lnTo>
                    <a:lnTo>
                      <a:pt x="132" y="594"/>
                    </a:lnTo>
                    <a:lnTo>
                      <a:pt x="138" y="576"/>
                    </a:lnTo>
                    <a:lnTo>
                      <a:pt x="138" y="576"/>
                    </a:lnTo>
                    <a:lnTo>
                      <a:pt x="120" y="576"/>
                    </a:lnTo>
                    <a:lnTo>
                      <a:pt x="108" y="546"/>
                    </a:lnTo>
                    <a:lnTo>
                      <a:pt x="126" y="516"/>
                    </a:lnTo>
                    <a:lnTo>
                      <a:pt x="144" y="516"/>
                    </a:lnTo>
                    <a:lnTo>
                      <a:pt x="138" y="510"/>
                    </a:lnTo>
                    <a:lnTo>
                      <a:pt x="150" y="504"/>
                    </a:lnTo>
                    <a:lnTo>
                      <a:pt x="150" y="480"/>
                    </a:lnTo>
                    <a:lnTo>
                      <a:pt x="168" y="468"/>
                    </a:lnTo>
                    <a:lnTo>
                      <a:pt x="150" y="456"/>
                    </a:lnTo>
                    <a:lnTo>
                      <a:pt x="162" y="456"/>
                    </a:lnTo>
                    <a:lnTo>
                      <a:pt x="168" y="462"/>
                    </a:lnTo>
                    <a:lnTo>
                      <a:pt x="174" y="456"/>
                    </a:lnTo>
                    <a:lnTo>
                      <a:pt x="168" y="444"/>
                    </a:lnTo>
                    <a:lnTo>
                      <a:pt x="162" y="450"/>
                    </a:lnTo>
                    <a:lnTo>
                      <a:pt x="150" y="438"/>
                    </a:lnTo>
                    <a:lnTo>
                      <a:pt x="150" y="408"/>
                    </a:lnTo>
                    <a:lnTo>
                      <a:pt x="186" y="420"/>
                    </a:lnTo>
                    <a:lnTo>
                      <a:pt x="204" y="408"/>
                    </a:lnTo>
                    <a:lnTo>
                      <a:pt x="204" y="360"/>
                    </a:lnTo>
                    <a:lnTo>
                      <a:pt x="222" y="366"/>
                    </a:lnTo>
                    <a:lnTo>
                      <a:pt x="288" y="354"/>
                    </a:lnTo>
                    <a:lnTo>
                      <a:pt x="288" y="342"/>
                    </a:lnTo>
                    <a:lnTo>
                      <a:pt x="306" y="324"/>
                    </a:lnTo>
                    <a:lnTo>
                      <a:pt x="306" y="306"/>
                    </a:lnTo>
                    <a:lnTo>
                      <a:pt x="300" y="306"/>
                    </a:lnTo>
                    <a:lnTo>
                      <a:pt x="294" y="294"/>
                    </a:lnTo>
                    <a:lnTo>
                      <a:pt x="294" y="282"/>
                    </a:lnTo>
                    <a:lnTo>
                      <a:pt x="270" y="264"/>
                    </a:lnTo>
                    <a:lnTo>
                      <a:pt x="270" y="246"/>
                    </a:lnTo>
                    <a:lnTo>
                      <a:pt x="270" y="246"/>
                    </a:lnTo>
                    <a:lnTo>
                      <a:pt x="270" y="240"/>
                    </a:lnTo>
                    <a:lnTo>
                      <a:pt x="288" y="174"/>
                    </a:lnTo>
                    <a:lnTo>
                      <a:pt x="288" y="17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9" name="Rectangle 993"/>
              <p:cNvSpPr>
                <a:spLocks noChangeArrowheads="1"/>
              </p:cNvSpPr>
              <p:nvPr/>
            </p:nvSpPr>
            <p:spPr bwMode="auto">
              <a:xfrm>
                <a:off x="1560" y="3343"/>
                <a:ext cx="12"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0" name="Freeform 994"/>
              <p:cNvSpPr>
                <a:spLocks/>
              </p:cNvSpPr>
              <p:nvPr/>
            </p:nvSpPr>
            <p:spPr bwMode="auto">
              <a:xfrm>
                <a:off x="1506" y="3439"/>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1" name="Freeform 995"/>
              <p:cNvSpPr>
                <a:spLocks/>
              </p:cNvSpPr>
              <p:nvPr/>
            </p:nvSpPr>
            <p:spPr bwMode="auto">
              <a:xfrm>
                <a:off x="1392" y="3271"/>
                <a:ext cx="24" cy="6"/>
              </a:xfrm>
              <a:custGeom>
                <a:avLst/>
                <a:gdLst>
                  <a:gd name="T0" fmla="*/ 0 w 24"/>
                  <a:gd name="T1" fmla="*/ 0 h 6"/>
                  <a:gd name="T2" fmla="*/ 24 w 24"/>
                  <a:gd name="T3" fmla="*/ 6 h 6"/>
                  <a:gd name="T4" fmla="*/ 24 w 24"/>
                  <a:gd name="T5" fmla="*/ 6 h 6"/>
                  <a:gd name="T6" fmla="*/ 0 w 24"/>
                  <a:gd name="T7" fmla="*/ 0 h 6"/>
                </a:gdLst>
                <a:ahLst/>
                <a:cxnLst>
                  <a:cxn ang="0">
                    <a:pos x="T0" y="T1"/>
                  </a:cxn>
                  <a:cxn ang="0">
                    <a:pos x="T2" y="T3"/>
                  </a:cxn>
                  <a:cxn ang="0">
                    <a:pos x="T4" y="T5"/>
                  </a:cxn>
                  <a:cxn ang="0">
                    <a:pos x="T6" y="T7"/>
                  </a:cxn>
                </a:cxnLst>
                <a:rect l="0" t="0" r="r" b="b"/>
                <a:pathLst>
                  <a:path w="24" h="6">
                    <a:moveTo>
                      <a:pt x="0" y="0"/>
                    </a:moveTo>
                    <a:lnTo>
                      <a:pt x="24" y="6"/>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2" name="Rectangle 996"/>
              <p:cNvSpPr>
                <a:spLocks noChangeArrowheads="1"/>
              </p:cNvSpPr>
              <p:nvPr/>
            </p:nvSpPr>
            <p:spPr bwMode="auto">
              <a:xfrm>
                <a:off x="1488" y="3379"/>
                <a:ext cx="54"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3" name="Rectangle 997"/>
              <p:cNvSpPr>
                <a:spLocks noChangeArrowheads="1"/>
              </p:cNvSpPr>
              <p:nvPr/>
            </p:nvSpPr>
            <p:spPr bwMode="auto">
              <a:xfrm>
                <a:off x="1560" y="334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4" name="Rectangle 998"/>
              <p:cNvSpPr>
                <a:spLocks noChangeArrowheads="1"/>
              </p:cNvSpPr>
              <p:nvPr/>
            </p:nvSpPr>
            <p:spPr bwMode="auto">
              <a:xfrm>
                <a:off x="1416" y="327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5" name="Freeform 999"/>
              <p:cNvSpPr>
                <a:spLocks/>
              </p:cNvSpPr>
              <p:nvPr/>
            </p:nvSpPr>
            <p:spPr bwMode="auto">
              <a:xfrm>
                <a:off x="1488" y="3445"/>
                <a:ext cx="18" cy="66"/>
              </a:xfrm>
              <a:custGeom>
                <a:avLst/>
                <a:gdLst>
                  <a:gd name="T0" fmla="*/ 18 w 18"/>
                  <a:gd name="T1" fmla="*/ 0 h 66"/>
                  <a:gd name="T2" fmla="*/ 0 w 18"/>
                  <a:gd name="T3" fmla="*/ 66 h 66"/>
                  <a:gd name="T4" fmla="*/ 18 w 18"/>
                  <a:gd name="T5" fmla="*/ 0 h 66"/>
                  <a:gd name="T6" fmla="*/ 18 w 18"/>
                  <a:gd name="T7" fmla="*/ 0 h 66"/>
                </a:gdLst>
                <a:ahLst/>
                <a:cxnLst>
                  <a:cxn ang="0">
                    <a:pos x="T0" y="T1"/>
                  </a:cxn>
                  <a:cxn ang="0">
                    <a:pos x="T2" y="T3"/>
                  </a:cxn>
                  <a:cxn ang="0">
                    <a:pos x="T4" y="T5"/>
                  </a:cxn>
                  <a:cxn ang="0">
                    <a:pos x="T6" y="T7"/>
                  </a:cxn>
                </a:cxnLst>
                <a:rect l="0" t="0" r="r" b="b"/>
                <a:pathLst>
                  <a:path w="18" h="66">
                    <a:moveTo>
                      <a:pt x="18" y="0"/>
                    </a:moveTo>
                    <a:lnTo>
                      <a:pt x="0" y="6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6" name="Freeform 1000"/>
              <p:cNvSpPr>
                <a:spLocks/>
              </p:cNvSpPr>
              <p:nvPr/>
            </p:nvSpPr>
            <p:spPr bwMode="auto">
              <a:xfrm>
                <a:off x="1470" y="3967"/>
                <a:ext cx="30" cy="30"/>
              </a:xfrm>
              <a:custGeom>
                <a:avLst/>
                <a:gdLst>
                  <a:gd name="T0" fmla="*/ 24 w 30"/>
                  <a:gd name="T1" fmla="*/ 0 h 30"/>
                  <a:gd name="T2" fmla="*/ 12 w 30"/>
                  <a:gd name="T3" fmla="*/ 0 h 30"/>
                  <a:gd name="T4" fmla="*/ 12 w 30"/>
                  <a:gd name="T5" fmla="*/ 0 h 30"/>
                  <a:gd name="T6" fmla="*/ 12 w 30"/>
                  <a:gd name="T7" fmla="*/ 0 h 30"/>
                  <a:gd name="T8" fmla="*/ 12 w 30"/>
                  <a:gd name="T9" fmla="*/ 12 h 30"/>
                  <a:gd name="T10" fmla="*/ 6 w 30"/>
                  <a:gd name="T11" fmla="*/ 12 h 30"/>
                  <a:gd name="T12" fmla="*/ 0 w 30"/>
                  <a:gd name="T13" fmla="*/ 24 h 30"/>
                  <a:gd name="T14" fmla="*/ 6 w 30"/>
                  <a:gd name="T15" fmla="*/ 30 h 30"/>
                  <a:gd name="T16" fmla="*/ 6 w 30"/>
                  <a:gd name="T17" fmla="*/ 24 h 30"/>
                  <a:gd name="T18" fmla="*/ 12 w 30"/>
                  <a:gd name="T19" fmla="*/ 24 h 30"/>
                  <a:gd name="T20" fmla="*/ 6 w 30"/>
                  <a:gd name="T21" fmla="*/ 24 h 30"/>
                  <a:gd name="T22" fmla="*/ 18 w 30"/>
                  <a:gd name="T23" fmla="*/ 24 h 30"/>
                  <a:gd name="T24" fmla="*/ 12 w 30"/>
                  <a:gd name="T25" fmla="*/ 18 h 30"/>
                  <a:gd name="T26" fmla="*/ 18 w 30"/>
                  <a:gd name="T27" fmla="*/ 18 h 30"/>
                  <a:gd name="T28" fmla="*/ 30 w 30"/>
                  <a:gd name="T29" fmla="*/ 12 h 30"/>
                  <a:gd name="T30" fmla="*/ 30 w 30"/>
                  <a:gd name="T31" fmla="*/ 0 h 30"/>
                  <a:gd name="T32" fmla="*/ 24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24" y="0"/>
                    </a:moveTo>
                    <a:lnTo>
                      <a:pt x="12" y="0"/>
                    </a:lnTo>
                    <a:lnTo>
                      <a:pt x="12" y="0"/>
                    </a:lnTo>
                    <a:lnTo>
                      <a:pt x="12" y="0"/>
                    </a:lnTo>
                    <a:lnTo>
                      <a:pt x="12" y="12"/>
                    </a:lnTo>
                    <a:lnTo>
                      <a:pt x="6" y="12"/>
                    </a:lnTo>
                    <a:lnTo>
                      <a:pt x="0" y="24"/>
                    </a:lnTo>
                    <a:lnTo>
                      <a:pt x="6" y="30"/>
                    </a:lnTo>
                    <a:lnTo>
                      <a:pt x="6" y="24"/>
                    </a:lnTo>
                    <a:lnTo>
                      <a:pt x="12" y="24"/>
                    </a:lnTo>
                    <a:lnTo>
                      <a:pt x="6" y="24"/>
                    </a:lnTo>
                    <a:lnTo>
                      <a:pt x="18" y="24"/>
                    </a:lnTo>
                    <a:lnTo>
                      <a:pt x="12" y="18"/>
                    </a:lnTo>
                    <a:lnTo>
                      <a:pt x="18" y="18"/>
                    </a:lnTo>
                    <a:lnTo>
                      <a:pt x="30" y="12"/>
                    </a:lnTo>
                    <a:lnTo>
                      <a:pt x="30"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7" name="Freeform 1001"/>
              <p:cNvSpPr>
                <a:spLocks/>
              </p:cNvSpPr>
              <p:nvPr/>
            </p:nvSpPr>
            <p:spPr bwMode="auto">
              <a:xfrm>
                <a:off x="1440" y="3967"/>
                <a:ext cx="36" cy="24"/>
              </a:xfrm>
              <a:custGeom>
                <a:avLst/>
                <a:gdLst>
                  <a:gd name="T0" fmla="*/ 2 w 6"/>
                  <a:gd name="T1" fmla="*/ 0 h 4"/>
                  <a:gd name="T2" fmla="*/ 4 w 6"/>
                  <a:gd name="T3" fmla="*/ 2 h 4"/>
                  <a:gd name="T4" fmla="*/ 2 w 6"/>
                  <a:gd name="T5" fmla="*/ 3 h 4"/>
                  <a:gd name="T6" fmla="*/ 0 w 6"/>
                  <a:gd name="T7" fmla="*/ 2 h 4"/>
                  <a:gd name="T8" fmla="*/ 1 w 6"/>
                  <a:gd name="T9" fmla="*/ 4 h 4"/>
                  <a:gd name="T10" fmla="*/ 2 w 6"/>
                  <a:gd name="T11" fmla="*/ 4 h 4"/>
                  <a:gd name="T12" fmla="*/ 3 w 6"/>
                  <a:gd name="T13" fmla="*/ 3 h 4"/>
                  <a:gd name="T14" fmla="*/ 4 w 6"/>
                  <a:gd name="T15" fmla="*/ 3 h 4"/>
                  <a:gd name="T16" fmla="*/ 6 w 6"/>
                  <a:gd name="T17" fmla="*/ 0 h 4"/>
                  <a:gd name="T18" fmla="*/ 2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2" y="0"/>
                    </a:moveTo>
                    <a:cubicBezTo>
                      <a:pt x="2" y="0"/>
                      <a:pt x="4" y="2"/>
                      <a:pt x="4" y="2"/>
                    </a:cubicBezTo>
                    <a:cubicBezTo>
                      <a:pt x="2" y="3"/>
                      <a:pt x="2" y="3"/>
                      <a:pt x="2" y="3"/>
                    </a:cubicBezTo>
                    <a:cubicBezTo>
                      <a:pt x="0" y="2"/>
                      <a:pt x="0" y="2"/>
                      <a:pt x="0" y="2"/>
                    </a:cubicBezTo>
                    <a:cubicBezTo>
                      <a:pt x="1" y="4"/>
                      <a:pt x="1" y="4"/>
                      <a:pt x="1" y="4"/>
                    </a:cubicBezTo>
                    <a:cubicBezTo>
                      <a:pt x="2" y="4"/>
                      <a:pt x="2" y="4"/>
                      <a:pt x="2" y="4"/>
                    </a:cubicBezTo>
                    <a:cubicBezTo>
                      <a:pt x="3" y="3"/>
                      <a:pt x="3" y="3"/>
                      <a:pt x="3" y="3"/>
                    </a:cubicBezTo>
                    <a:cubicBezTo>
                      <a:pt x="4" y="3"/>
                      <a:pt x="4" y="3"/>
                      <a:pt x="4" y="3"/>
                    </a:cubicBezTo>
                    <a:cubicBezTo>
                      <a:pt x="6" y="0"/>
                      <a:pt x="6" y="0"/>
                      <a:pt x="6" y="0"/>
                    </a:cubicBezTo>
                    <a:cubicBezTo>
                      <a:pt x="6" y="0"/>
                      <a:pt x="3" y="0"/>
                      <a:pt x="2"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8" name="Freeform 1002"/>
              <p:cNvSpPr>
                <a:spLocks/>
              </p:cNvSpPr>
              <p:nvPr/>
            </p:nvSpPr>
            <p:spPr bwMode="auto">
              <a:xfrm>
                <a:off x="1860" y="4051"/>
                <a:ext cx="42" cy="24"/>
              </a:xfrm>
              <a:custGeom>
                <a:avLst/>
                <a:gdLst>
                  <a:gd name="T0" fmla="*/ 30 w 42"/>
                  <a:gd name="T1" fmla="*/ 6 h 24"/>
                  <a:gd name="T2" fmla="*/ 30 w 42"/>
                  <a:gd name="T3" fmla="*/ 0 h 24"/>
                  <a:gd name="T4" fmla="*/ 0 w 42"/>
                  <a:gd name="T5" fmla="*/ 0 h 24"/>
                  <a:gd name="T6" fmla="*/ 30 w 42"/>
                  <a:gd name="T7" fmla="*/ 12 h 24"/>
                  <a:gd name="T8" fmla="*/ 36 w 42"/>
                  <a:gd name="T9" fmla="*/ 24 h 24"/>
                  <a:gd name="T10" fmla="*/ 42 w 42"/>
                  <a:gd name="T11" fmla="*/ 18 h 24"/>
                  <a:gd name="T12" fmla="*/ 36 w 42"/>
                  <a:gd name="T13" fmla="*/ 6 h 24"/>
                  <a:gd name="T14" fmla="*/ 30 w 42"/>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4">
                    <a:moveTo>
                      <a:pt x="30" y="6"/>
                    </a:moveTo>
                    <a:lnTo>
                      <a:pt x="30" y="0"/>
                    </a:lnTo>
                    <a:lnTo>
                      <a:pt x="0" y="0"/>
                    </a:lnTo>
                    <a:lnTo>
                      <a:pt x="30" y="12"/>
                    </a:lnTo>
                    <a:lnTo>
                      <a:pt x="36" y="24"/>
                    </a:lnTo>
                    <a:lnTo>
                      <a:pt x="42" y="18"/>
                    </a:lnTo>
                    <a:lnTo>
                      <a:pt x="36" y="6"/>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9" name="Freeform 1003"/>
              <p:cNvSpPr>
                <a:spLocks/>
              </p:cNvSpPr>
              <p:nvPr/>
            </p:nvSpPr>
            <p:spPr bwMode="auto">
              <a:xfrm>
                <a:off x="1212" y="3775"/>
                <a:ext cx="12" cy="18"/>
              </a:xfrm>
              <a:custGeom>
                <a:avLst/>
                <a:gdLst>
                  <a:gd name="T0" fmla="*/ 0 w 12"/>
                  <a:gd name="T1" fmla="*/ 12 h 18"/>
                  <a:gd name="T2" fmla="*/ 6 w 12"/>
                  <a:gd name="T3" fmla="*/ 18 h 18"/>
                  <a:gd name="T4" fmla="*/ 12 w 12"/>
                  <a:gd name="T5" fmla="*/ 12 h 18"/>
                  <a:gd name="T6" fmla="*/ 12 w 12"/>
                  <a:gd name="T7" fmla="*/ 0 h 18"/>
                  <a:gd name="T8" fmla="*/ 6 w 12"/>
                  <a:gd name="T9" fmla="*/ 0 h 18"/>
                  <a:gd name="T10" fmla="*/ 0 w 12"/>
                  <a:gd name="T11" fmla="*/ 12 h 18"/>
                </a:gdLst>
                <a:ahLst/>
                <a:cxnLst>
                  <a:cxn ang="0">
                    <a:pos x="T0" y="T1"/>
                  </a:cxn>
                  <a:cxn ang="0">
                    <a:pos x="T2" y="T3"/>
                  </a:cxn>
                  <a:cxn ang="0">
                    <a:pos x="T4" y="T5"/>
                  </a:cxn>
                  <a:cxn ang="0">
                    <a:pos x="T6" y="T7"/>
                  </a:cxn>
                  <a:cxn ang="0">
                    <a:pos x="T8" y="T9"/>
                  </a:cxn>
                  <a:cxn ang="0">
                    <a:pos x="T10" y="T11"/>
                  </a:cxn>
                </a:cxnLst>
                <a:rect l="0" t="0" r="r" b="b"/>
                <a:pathLst>
                  <a:path w="12" h="18">
                    <a:moveTo>
                      <a:pt x="0" y="12"/>
                    </a:moveTo>
                    <a:lnTo>
                      <a:pt x="6" y="18"/>
                    </a:lnTo>
                    <a:lnTo>
                      <a:pt x="12" y="12"/>
                    </a:lnTo>
                    <a:lnTo>
                      <a:pt x="12"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0" name="Freeform 1004"/>
              <p:cNvSpPr>
                <a:spLocks/>
              </p:cNvSpPr>
              <p:nvPr/>
            </p:nvSpPr>
            <p:spPr bwMode="auto">
              <a:xfrm>
                <a:off x="1200" y="3703"/>
                <a:ext cx="18" cy="48"/>
              </a:xfrm>
              <a:custGeom>
                <a:avLst/>
                <a:gdLst>
                  <a:gd name="T0" fmla="*/ 6 w 18"/>
                  <a:gd name="T1" fmla="*/ 48 h 48"/>
                  <a:gd name="T2" fmla="*/ 6 w 18"/>
                  <a:gd name="T3" fmla="*/ 42 h 48"/>
                  <a:gd name="T4" fmla="*/ 12 w 18"/>
                  <a:gd name="T5" fmla="*/ 42 h 48"/>
                  <a:gd name="T6" fmla="*/ 12 w 18"/>
                  <a:gd name="T7" fmla="*/ 36 h 48"/>
                  <a:gd name="T8" fmla="*/ 12 w 18"/>
                  <a:gd name="T9" fmla="*/ 30 h 48"/>
                  <a:gd name="T10" fmla="*/ 12 w 18"/>
                  <a:gd name="T11" fmla="*/ 24 h 48"/>
                  <a:gd name="T12" fmla="*/ 18 w 18"/>
                  <a:gd name="T13" fmla="*/ 18 h 48"/>
                  <a:gd name="T14" fmla="*/ 12 w 18"/>
                  <a:gd name="T15" fmla="*/ 6 h 48"/>
                  <a:gd name="T16" fmla="*/ 6 w 18"/>
                  <a:gd name="T17" fmla="*/ 0 h 48"/>
                  <a:gd name="T18" fmla="*/ 0 w 18"/>
                  <a:gd name="T19" fmla="*/ 12 h 48"/>
                  <a:gd name="T20" fmla="*/ 0 w 18"/>
                  <a:gd name="T21" fmla="*/ 30 h 48"/>
                  <a:gd name="T22" fmla="*/ 0 w 18"/>
                  <a:gd name="T23" fmla="*/ 42 h 48"/>
                  <a:gd name="T24" fmla="*/ 6 w 18"/>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8">
                    <a:moveTo>
                      <a:pt x="6" y="48"/>
                    </a:moveTo>
                    <a:lnTo>
                      <a:pt x="6" y="42"/>
                    </a:lnTo>
                    <a:lnTo>
                      <a:pt x="12" y="42"/>
                    </a:lnTo>
                    <a:lnTo>
                      <a:pt x="12" y="36"/>
                    </a:lnTo>
                    <a:lnTo>
                      <a:pt x="12" y="30"/>
                    </a:lnTo>
                    <a:lnTo>
                      <a:pt x="12" y="24"/>
                    </a:lnTo>
                    <a:lnTo>
                      <a:pt x="18" y="18"/>
                    </a:lnTo>
                    <a:lnTo>
                      <a:pt x="12" y="6"/>
                    </a:lnTo>
                    <a:lnTo>
                      <a:pt x="6" y="0"/>
                    </a:lnTo>
                    <a:lnTo>
                      <a:pt x="0" y="12"/>
                    </a:lnTo>
                    <a:lnTo>
                      <a:pt x="0" y="30"/>
                    </a:lnTo>
                    <a:lnTo>
                      <a:pt x="0" y="42"/>
                    </a:lnTo>
                    <a:lnTo>
                      <a:pt x="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1" name="Freeform 1005"/>
              <p:cNvSpPr>
                <a:spLocks/>
              </p:cNvSpPr>
              <p:nvPr/>
            </p:nvSpPr>
            <p:spPr bwMode="auto">
              <a:xfrm>
                <a:off x="1254" y="4003"/>
                <a:ext cx="48" cy="72"/>
              </a:xfrm>
              <a:custGeom>
                <a:avLst/>
                <a:gdLst>
                  <a:gd name="T0" fmla="*/ 48 w 48"/>
                  <a:gd name="T1" fmla="*/ 6 h 72"/>
                  <a:gd name="T2" fmla="*/ 48 w 48"/>
                  <a:gd name="T3" fmla="*/ 6 h 72"/>
                  <a:gd name="T4" fmla="*/ 48 w 48"/>
                  <a:gd name="T5" fmla="*/ 0 h 72"/>
                  <a:gd name="T6" fmla="*/ 36 w 48"/>
                  <a:gd name="T7" fmla="*/ 0 h 72"/>
                  <a:gd name="T8" fmla="*/ 30 w 48"/>
                  <a:gd name="T9" fmla="*/ 0 h 72"/>
                  <a:gd name="T10" fmla="*/ 18 w 48"/>
                  <a:gd name="T11" fmla="*/ 12 h 72"/>
                  <a:gd name="T12" fmla="*/ 12 w 48"/>
                  <a:gd name="T13" fmla="*/ 18 h 72"/>
                  <a:gd name="T14" fmla="*/ 24 w 48"/>
                  <a:gd name="T15" fmla="*/ 24 h 72"/>
                  <a:gd name="T16" fmla="*/ 36 w 48"/>
                  <a:gd name="T17" fmla="*/ 24 h 72"/>
                  <a:gd name="T18" fmla="*/ 30 w 48"/>
                  <a:gd name="T19" fmla="*/ 30 h 72"/>
                  <a:gd name="T20" fmla="*/ 18 w 48"/>
                  <a:gd name="T21" fmla="*/ 36 h 72"/>
                  <a:gd name="T22" fmla="*/ 24 w 48"/>
                  <a:gd name="T23" fmla="*/ 48 h 72"/>
                  <a:gd name="T24" fmla="*/ 36 w 48"/>
                  <a:gd name="T25" fmla="*/ 54 h 72"/>
                  <a:gd name="T26" fmla="*/ 6 w 48"/>
                  <a:gd name="T27" fmla="*/ 54 h 72"/>
                  <a:gd name="T28" fmla="*/ 0 w 48"/>
                  <a:gd name="T29" fmla="*/ 66 h 72"/>
                  <a:gd name="T30" fmla="*/ 36 w 48"/>
                  <a:gd name="T31" fmla="*/ 72 h 72"/>
                  <a:gd name="T32" fmla="*/ 48 w 48"/>
                  <a:gd name="T33" fmla="*/ 72 h 72"/>
                  <a:gd name="T34" fmla="*/ 48 w 48"/>
                  <a:gd name="T35" fmla="*/ 36 h 72"/>
                  <a:gd name="T36" fmla="*/ 48 w 48"/>
                  <a:gd name="T37" fmla="*/ 6 h 72"/>
                  <a:gd name="T38" fmla="*/ 48 w 48"/>
                  <a:gd name="T3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72">
                    <a:moveTo>
                      <a:pt x="48" y="6"/>
                    </a:moveTo>
                    <a:lnTo>
                      <a:pt x="48" y="6"/>
                    </a:lnTo>
                    <a:lnTo>
                      <a:pt x="48" y="0"/>
                    </a:lnTo>
                    <a:lnTo>
                      <a:pt x="36" y="0"/>
                    </a:lnTo>
                    <a:lnTo>
                      <a:pt x="30" y="0"/>
                    </a:lnTo>
                    <a:lnTo>
                      <a:pt x="18" y="12"/>
                    </a:lnTo>
                    <a:lnTo>
                      <a:pt x="12" y="18"/>
                    </a:lnTo>
                    <a:lnTo>
                      <a:pt x="24" y="24"/>
                    </a:lnTo>
                    <a:lnTo>
                      <a:pt x="36" y="24"/>
                    </a:lnTo>
                    <a:lnTo>
                      <a:pt x="30" y="30"/>
                    </a:lnTo>
                    <a:lnTo>
                      <a:pt x="18" y="36"/>
                    </a:lnTo>
                    <a:lnTo>
                      <a:pt x="24" y="48"/>
                    </a:lnTo>
                    <a:lnTo>
                      <a:pt x="36" y="54"/>
                    </a:lnTo>
                    <a:lnTo>
                      <a:pt x="6" y="54"/>
                    </a:lnTo>
                    <a:lnTo>
                      <a:pt x="0" y="66"/>
                    </a:lnTo>
                    <a:lnTo>
                      <a:pt x="36" y="72"/>
                    </a:lnTo>
                    <a:lnTo>
                      <a:pt x="48" y="72"/>
                    </a:lnTo>
                    <a:lnTo>
                      <a:pt x="48" y="36"/>
                    </a:lnTo>
                    <a:lnTo>
                      <a:pt x="48" y="6"/>
                    </a:lnTo>
                    <a:lnTo>
                      <a:pt x="4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2" name="Freeform 1006"/>
              <p:cNvSpPr>
                <a:spLocks/>
              </p:cNvSpPr>
              <p:nvPr/>
            </p:nvSpPr>
            <p:spPr bwMode="auto">
              <a:xfrm>
                <a:off x="1314" y="4081"/>
                <a:ext cx="18" cy="6"/>
              </a:xfrm>
              <a:custGeom>
                <a:avLst/>
                <a:gdLst>
                  <a:gd name="T0" fmla="*/ 0 w 18"/>
                  <a:gd name="T1" fmla="*/ 0 h 6"/>
                  <a:gd name="T2" fmla="*/ 6 w 18"/>
                  <a:gd name="T3" fmla="*/ 6 h 6"/>
                  <a:gd name="T4" fmla="*/ 18 w 18"/>
                  <a:gd name="T5" fmla="*/ 6 h 6"/>
                  <a:gd name="T6" fmla="*/ 12 w 18"/>
                  <a:gd name="T7" fmla="*/ 0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lnTo>
                      <a:pt x="6" y="6"/>
                    </a:lnTo>
                    <a:lnTo>
                      <a:pt x="18" y="6"/>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3" name="Freeform 1007"/>
              <p:cNvSpPr>
                <a:spLocks/>
              </p:cNvSpPr>
              <p:nvPr/>
            </p:nvSpPr>
            <p:spPr bwMode="auto">
              <a:xfrm>
                <a:off x="1194" y="4009"/>
                <a:ext cx="12" cy="12"/>
              </a:xfrm>
              <a:custGeom>
                <a:avLst/>
                <a:gdLst>
                  <a:gd name="T0" fmla="*/ 0 w 12"/>
                  <a:gd name="T1" fmla="*/ 0 h 12"/>
                  <a:gd name="T2" fmla="*/ 0 w 12"/>
                  <a:gd name="T3" fmla="*/ 6 h 12"/>
                  <a:gd name="T4" fmla="*/ 12 w 12"/>
                  <a:gd name="T5" fmla="*/ 12 h 12"/>
                  <a:gd name="T6" fmla="*/ 12 w 12"/>
                  <a:gd name="T7" fmla="*/ 6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lnTo>
                      <a:pt x="0" y="6"/>
                    </a:lnTo>
                    <a:lnTo>
                      <a:pt x="12" y="12"/>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4" name="Freeform 1008"/>
              <p:cNvSpPr>
                <a:spLocks/>
              </p:cNvSpPr>
              <p:nvPr/>
            </p:nvSpPr>
            <p:spPr bwMode="auto">
              <a:xfrm>
                <a:off x="1176" y="3931"/>
                <a:ext cx="12" cy="6"/>
              </a:xfrm>
              <a:custGeom>
                <a:avLst/>
                <a:gdLst>
                  <a:gd name="T0" fmla="*/ 12 w 12"/>
                  <a:gd name="T1" fmla="*/ 6 h 6"/>
                  <a:gd name="T2" fmla="*/ 12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335" name="Freeform 1010"/>
            <p:cNvSpPr>
              <a:spLocks/>
            </p:cNvSpPr>
            <p:nvPr/>
          </p:nvSpPr>
          <p:spPr bwMode="auto">
            <a:xfrm>
              <a:off x="1176" y="3871"/>
              <a:ext cx="6" cy="12"/>
            </a:xfrm>
            <a:custGeom>
              <a:avLst/>
              <a:gdLst>
                <a:gd name="T0" fmla="*/ 6 w 6"/>
                <a:gd name="T1" fmla="*/ 0 h 12"/>
                <a:gd name="T2" fmla="*/ 0 w 6"/>
                <a:gd name="T3" fmla="*/ 0 h 12"/>
                <a:gd name="T4" fmla="*/ 6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0"/>
                  </a:lnTo>
                  <a:lnTo>
                    <a:pt x="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36" name="Freeform 1011"/>
            <p:cNvSpPr>
              <a:spLocks/>
            </p:cNvSpPr>
            <p:nvPr/>
          </p:nvSpPr>
          <p:spPr bwMode="auto">
            <a:xfrm>
              <a:off x="1188" y="3943"/>
              <a:ext cx="6" cy="18"/>
            </a:xfrm>
            <a:custGeom>
              <a:avLst/>
              <a:gdLst>
                <a:gd name="T0" fmla="*/ 6 w 6"/>
                <a:gd name="T1" fmla="*/ 18 h 18"/>
                <a:gd name="T2" fmla="*/ 6 w 6"/>
                <a:gd name="T3" fmla="*/ 6 h 18"/>
                <a:gd name="T4" fmla="*/ 0 w 6"/>
                <a:gd name="T5" fmla="*/ 0 h 18"/>
                <a:gd name="T6" fmla="*/ 6 w 6"/>
                <a:gd name="T7" fmla="*/ 18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6" y="6"/>
                  </a:ln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37" name="Freeform 1012"/>
            <p:cNvSpPr>
              <a:spLocks/>
            </p:cNvSpPr>
            <p:nvPr/>
          </p:nvSpPr>
          <p:spPr bwMode="auto">
            <a:xfrm>
              <a:off x="1182" y="3889"/>
              <a:ext cx="12" cy="36"/>
            </a:xfrm>
            <a:custGeom>
              <a:avLst/>
              <a:gdLst>
                <a:gd name="T0" fmla="*/ 0 w 12"/>
                <a:gd name="T1" fmla="*/ 18 h 36"/>
                <a:gd name="T2" fmla="*/ 6 w 12"/>
                <a:gd name="T3" fmla="*/ 24 h 36"/>
                <a:gd name="T4" fmla="*/ 6 w 12"/>
                <a:gd name="T5" fmla="*/ 36 h 36"/>
                <a:gd name="T6" fmla="*/ 12 w 12"/>
                <a:gd name="T7" fmla="*/ 36 h 36"/>
                <a:gd name="T8" fmla="*/ 12 w 12"/>
                <a:gd name="T9" fmla="*/ 30 h 36"/>
                <a:gd name="T10" fmla="*/ 12 w 12"/>
                <a:gd name="T11" fmla="*/ 6 h 36"/>
                <a:gd name="T12" fmla="*/ 6 w 12"/>
                <a:gd name="T13" fmla="*/ 0 h 36"/>
                <a:gd name="T14" fmla="*/ 0 w 12"/>
                <a:gd name="T15" fmla="*/ 12 h 36"/>
                <a:gd name="T16" fmla="*/ 6 w 12"/>
                <a:gd name="T17" fmla="*/ 18 h 36"/>
                <a:gd name="T18" fmla="*/ 0 w 12"/>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6">
                  <a:moveTo>
                    <a:pt x="0" y="18"/>
                  </a:moveTo>
                  <a:lnTo>
                    <a:pt x="6" y="24"/>
                  </a:lnTo>
                  <a:lnTo>
                    <a:pt x="6" y="36"/>
                  </a:lnTo>
                  <a:lnTo>
                    <a:pt x="12" y="36"/>
                  </a:lnTo>
                  <a:lnTo>
                    <a:pt x="12" y="30"/>
                  </a:lnTo>
                  <a:lnTo>
                    <a:pt x="12" y="6"/>
                  </a:lnTo>
                  <a:lnTo>
                    <a:pt x="6" y="0"/>
                  </a:lnTo>
                  <a:lnTo>
                    <a:pt x="0" y="12"/>
                  </a:lnTo>
                  <a:lnTo>
                    <a:pt x="6" y="18"/>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38" name="Freeform 1013"/>
            <p:cNvSpPr>
              <a:spLocks/>
            </p:cNvSpPr>
            <p:nvPr/>
          </p:nvSpPr>
          <p:spPr bwMode="auto">
            <a:xfrm>
              <a:off x="1212" y="4027"/>
              <a:ext cx="24" cy="24"/>
            </a:xfrm>
            <a:custGeom>
              <a:avLst/>
              <a:gdLst>
                <a:gd name="T0" fmla="*/ 6 w 24"/>
                <a:gd name="T1" fmla="*/ 12 h 24"/>
                <a:gd name="T2" fmla="*/ 6 w 24"/>
                <a:gd name="T3" fmla="*/ 18 h 24"/>
                <a:gd name="T4" fmla="*/ 18 w 24"/>
                <a:gd name="T5" fmla="*/ 24 h 24"/>
                <a:gd name="T6" fmla="*/ 24 w 24"/>
                <a:gd name="T7" fmla="*/ 12 h 24"/>
                <a:gd name="T8" fmla="*/ 0 w 24"/>
                <a:gd name="T9" fmla="*/ 0 h 24"/>
                <a:gd name="T10" fmla="*/ 6 w 24"/>
                <a:gd name="T11" fmla="*/ 12 h 24"/>
              </a:gdLst>
              <a:ahLst/>
              <a:cxnLst>
                <a:cxn ang="0">
                  <a:pos x="T0" y="T1"/>
                </a:cxn>
                <a:cxn ang="0">
                  <a:pos x="T2" y="T3"/>
                </a:cxn>
                <a:cxn ang="0">
                  <a:pos x="T4" y="T5"/>
                </a:cxn>
                <a:cxn ang="0">
                  <a:pos x="T6" y="T7"/>
                </a:cxn>
                <a:cxn ang="0">
                  <a:pos x="T8" y="T9"/>
                </a:cxn>
                <a:cxn ang="0">
                  <a:pos x="T10" y="T11"/>
                </a:cxn>
              </a:cxnLst>
              <a:rect l="0" t="0" r="r" b="b"/>
              <a:pathLst>
                <a:path w="24" h="24">
                  <a:moveTo>
                    <a:pt x="6" y="12"/>
                  </a:moveTo>
                  <a:lnTo>
                    <a:pt x="6" y="18"/>
                  </a:lnTo>
                  <a:lnTo>
                    <a:pt x="18" y="24"/>
                  </a:lnTo>
                  <a:lnTo>
                    <a:pt x="24" y="12"/>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39" name="Freeform 1014"/>
            <p:cNvSpPr>
              <a:spLocks/>
            </p:cNvSpPr>
            <p:nvPr/>
          </p:nvSpPr>
          <p:spPr bwMode="auto">
            <a:xfrm>
              <a:off x="1260" y="4033"/>
              <a:ext cx="12" cy="18"/>
            </a:xfrm>
            <a:custGeom>
              <a:avLst/>
              <a:gdLst>
                <a:gd name="T0" fmla="*/ 12 w 12"/>
                <a:gd name="T1" fmla="*/ 12 h 18"/>
                <a:gd name="T2" fmla="*/ 12 w 12"/>
                <a:gd name="T3" fmla="*/ 0 h 18"/>
                <a:gd name="T4" fmla="*/ 0 w 12"/>
                <a:gd name="T5" fmla="*/ 12 h 18"/>
                <a:gd name="T6" fmla="*/ 6 w 12"/>
                <a:gd name="T7" fmla="*/ 18 h 18"/>
                <a:gd name="T8" fmla="*/ 12 w 12"/>
                <a:gd name="T9" fmla="*/ 12 h 18"/>
              </a:gdLst>
              <a:ahLst/>
              <a:cxnLst>
                <a:cxn ang="0">
                  <a:pos x="T0" y="T1"/>
                </a:cxn>
                <a:cxn ang="0">
                  <a:pos x="T2" y="T3"/>
                </a:cxn>
                <a:cxn ang="0">
                  <a:pos x="T4" y="T5"/>
                </a:cxn>
                <a:cxn ang="0">
                  <a:pos x="T6" y="T7"/>
                </a:cxn>
                <a:cxn ang="0">
                  <a:pos x="T8" y="T9"/>
                </a:cxn>
              </a:cxnLst>
              <a:rect l="0" t="0" r="r" b="b"/>
              <a:pathLst>
                <a:path w="12" h="18">
                  <a:moveTo>
                    <a:pt x="12" y="12"/>
                  </a:moveTo>
                  <a:lnTo>
                    <a:pt x="12" y="0"/>
                  </a:lnTo>
                  <a:lnTo>
                    <a:pt x="0" y="12"/>
                  </a:lnTo>
                  <a:lnTo>
                    <a:pt x="6" y="18"/>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0" name="Freeform 1015"/>
            <p:cNvSpPr>
              <a:spLocks/>
            </p:cNvSpPr>
            <p:nvPr/>
          </p:nvSpPr>
          <p:spPr bwMode="auto">
            <a:xfrm>
              <a:off x="1182" y="3193"/>
              <a:ext cx="150" cy="846"/>
            </a:xfrm>
            <a:custGeom>
              <a:avLst/>
              <a:gdLst>
                <a:gd name="T0" fmla="*/ 54 w 150"/>
                <a:gd name="T1" fmla="*/ 780 h 846"/>
                <a:gd name="T2" fmla="*/ 42 w 150"/>
                <a:gd name="T3" fmla="*/ 756 h 846"/>
                <a:gd name="T4" fmla="*/ 36 w 150"/>
                <a:gd name="T5" fmla="*/ 756 h 846"/>
                <a:gd name="T6" fmla="*/ 36 w 150"/>
                <a:gd name="T7" fmla="*/ 720 h 846"/>
                <a:gd name="T8" fmla="*/ 54 w 150"/>
                <a:gd name="T9" fmla="*/ 666 h 846"/>
                <a:gd name="T10" fmla="*/ 66 w 150"/>
                <a:gd name="T11" fmla="*/ 606 h 846"/>
                <a:gd name="T12" fmla="*/ 60 w 150"/>
                <a:gd name="T13" fmla="*/ 588 h 846"/>
                <a:gd name="T14" fmla="*/ 60 w 150"/>
                <a:gd name="T15" fmla="*/ 588 h 846"/>
                <a:gd name="T16" fmla="*/ 66 w 150"/>
                <a:gd name="T17" fmla="*/ 582 h 846"/>
                <a:gd name="T18" fmla="*/ 54 w 150"/>
                <a:gd name="T19" fmla="*/ 534 h 846"/>
                <a:gd name="T20" fmla="*/ 66 w 150"/>
                <a:gd name="T21" fmla="*/ 516 h 846"/>
                <a:gd name="T22" fmla="*/ 72 w 150"/>
                <a:gd name="T23" fmla="*/ 444 h 846"/>
                <a:gd name="T24" fmla="*/ 72 w 150"/>
                <a:gd name="T25" fmla="*/ 402 h 846"/>
                <a:gd name="T26" fmla="*/ 90 w 150"/>
                <a:gd name="T27" fmla="*/ 354 h 846"/>
                <a:gd name="T28" fmla="*/ 84 w 150"/>
                <a:gd name="T29" fmla="*/ 270 h 846"/>
                <a:gd name="T30" fmla="*/ 102 w 150"/>
                <a:gd name="T31" fmla="*/ 222 h 846"/>
                <a:gd name="T32" fmla="*/ 114 w 150"/>
                <a:gd name="T33" fmla="*/ 192 h 846"/>
                <a:gd name="T34" fmla="*/ 132 w 150"/>
                <a:gd name="T35" fmla="*/ 180 h 846"/>
                <a:gd name="T36" fmla="*/ 126 w 150"/>
                <a:gd name="T37" fmla="*/ 132 h 846"/>
                <a:gd name="T38" fmla="*/ 150 w 150"/>
                <a:gd name="T39" fmla="*/ 96 h 846"/>
                <a:gd name="T40" fmla="*/ 126 w 150"/>
                <a:gd name="T41" fmla="*/ 54 h 846"/>
                <a:gd name="T42" fmla="*/ 126 w 150"/>
                <a:gd name="T43" fmla="*/ 30 h 846"/>
                <a:gd name="T44" fmla="*/ 114 w 150"/>
                <a:gd name="T45" fmla="*/ 0 h 846"/>
                <a:gd name="T46" fmla="*/ 84 w 150"/>
                <a:gd name="T47" fmla="*/ 12 h 846"/>
                <a:gd name="T48" fmla="*/ 84 w 150"/>
                <a:gd name="T49" fmla="*/ 12 h 846"/>
                <a:gd name="T50" fmla="*/ 96 w 150"/>
                <a:gd name="T51" fmla="*/ 72 h 846"/>
                <a:gd name="T52" fmla="*/ 90 w 150"/>
                <a:gd name="T53" fmla="*/ 120 h 846"/>
                <a:gd name="T54" fmla="*/ 84 w 150"/>
                <a:gd name="T55" fmla="*/ 168 h 846"/>
                <a:gd name="T56" fmla="*/ 72 w 150"/>
                <a:gd name="T57" fmla="*/ 246 h 846"/>
                <a:gd name="T58" fmla="*/ 66 w 150"/>
                <a:gd name="T59" fmla="*/ 306 h 846"/>
                <a:gd name="T60" fmla="*/ 30 w 150"/>
                <a:gd name="T61" fmla="*/ 402 h 846"/>
                <a:gd name="T62" fmla="*/ 30 w 150"/>
                <a:gd name="T63" fmla="*/ 468 h 846"/>
                <a:gd name="T64" fmla="*/ 54 w 150"/>
                <a:gd name="T65" fmla="*/ 510 h 846"/>
                <a:gd name="T66" fmla="*/ 48 w 150"/>
                <a:gd name="T67" fmla="*/ 588 h 846"/>
                <a:gd name="T68" fmla="*/ 30 w 150"/>
                <a:gd name="T69" fmla="*/ 636 h 846"/>
                <a:gd name="T70" fmla="*/ 12 w 150"/>
                <a:gd name="T71" fmla="*/ 618 h 846"/>
                <a:gd name="T72" fmla="*/ 18 w 150"/>
                <a:gd name="T73" fmla="*/ 642 h 846"/>
                <a:gd name="T74" fmla="*/ 12 w 150"/>
                <a:gd name="T75" fmla="*/ 660 h 846"/>
                <a:gd name="T76" fmla="*/ 12 w 150"/>
                <a:gd name="T77" fmla="*/ 678 h 846"/>
                <a:gd name="T78" fmla="*/ 24 w 150"/>
                <a:gd name="T79" fmla="*/ 708 h 846"/>
                <a:gd name="T80" fmla="*/ 30 w 150"/>
                <a:gd name="T81" fmla="*/ 756 h 846"/>
                <a:gd name="T82" fmla="*/ 42 w 150"/>
                <a:gd name="T83" fmla="*/ 792 h 846"/>
                <a:gd name="T84" fmla="*/ 48 w 150"/>
                <a:gd name="T85" fmla="*/ 810 h 846"/>
                <a:gd name="T86" fmla="*/ 78 w 150"/>
                <a:gd name="T87" fmla="*/ 822 h 846"/>
                <a:gd name="T88" fmla="*/ 54 w 150"/>
                <a:gd name="T89" fmla="*/ 834 h 846"/>
                <a:gd name="T90" fmla="*/ 78 w 150"/>
                <a:gd name="T91" fmla="*/ 846 h 846"/>
                <a:gd name="T92" fmla="*/ 102 w 150"/>
                <a:gd name="T93" fmla="*/ 804 h 846"/>
                <a:gd name="T94" fmla="*/ 114 w 150"/>
                <a:gd name="T95" fmla="*/ 798 h 846"/>
                <a:gd name="T96" fmla="*/ 102 w 150"/>
                <a:gd name="T97" fmla="*/ 792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846">
                  <a:moveTo>
                    <a:pt x="54" y="792"/>
                  </a:moveTo>
                  <a:lnTo>
                    <a:pt x="54" y="780"/>
                  </a:lnTo>
                  <a:lnTo>
                    <a:pt x="54" y="750"/>
                  </a:lnTo>
                  <a:lnTo>
                    <a:pt x="42" y="756"/>
                  </a:lnTo>
                  <a:lnTo>
                    <a:pt x="36" y="756"/>
                  </a:lnTo>
                  <a:lnTo>
                    <a:pt x="36" y="756"/>
                  </a:lnTo>
                  <a:lnTo>
                    <a:pt x="36" y="756"/>
                  </a:lnTo>
                  <a:lnTo>
                    <a:pt x="36" y="720"/>
                  </a:lnTo>
                  <a:lnTo>
                    <a:pt x="54" y="684"/>
                  </a:lnTo>
                  <a:lnTo>
                    <a:pt x="54" y="666"/>
                  </a:lnTo>
                  <a:lnTo>
                    <a:pt x="66" y="642"/>
                  </a:lnTo>
                  <a:lnTo>
                    <a:pt x="66" y="606"/>
                  </a:lnTo>
                  <a:lnTo>
                    <a:pt x="66" y="600"/>
                  </a:lnTo>
                  <a:lnTo>
                    <a:pt x="60" y="588"/>
                  </a:lnTo>
                  <a:lnTo>
                    <a:pt x="60" y="588"/>
                  </a:lnTo>
                  <a:lnTo>
                    <a:pt x="60" y="588"/>
                  </a:lnTo>
                  <a:lnTo>
                    <a:pt x="78" y="582"/>
                  </a:lnTo>
                  <a:lnTo>
                    <a:pt x="66" y="582"/>
                  </a:lnTo>
                  <a:lnTo>
                    <a:pt x="60" y="576"/>
                  </a:lnTo>
                  <a:lnTo>
                    <a:pt x="54" y="534"/>
                  </a:lnTo>
                  <a:lnTo>
                    <a:pt x="60" y="522"/>
                  </a:lnTo>
                  <a:lnTo>
                    <a:pt x="66" y="516"/>
                  </a:lnTo>
                  <a:lnTo>
                    <a:pt x="60" y="504"/>
                  </a:lnTo>
                  <a:lnTo>
                    <a:pt x="72" y="444"/>
                  </a:lnTo>
                  <a:lnTo>
                    <a:pt x="78" y="432"/>
                  </a:lnTo>
                  <a:lnTo>
                    <a:pt x="72" y="402"/>
                  </a:lnTo>
                  <a:lnTo>
                    <a:pt x="90" y="378"/>
                  </a:lnTo>
                  <a:lnTo>
                    <a:pt x="90" y="354"/>
                  </a:lnTo>
                  <a:lnTo>
                    <a:pt x="102" y="330"/>
                  </a:lnTo>
                  <a:lnTo>
                    <a:pt x="84" y="270"/>
                  </a:lnTo>
                  <a:lnTo>
                    <a:pt x="102" y="246"/>
                  </a:lnTo>
                  <a:lnTo>
                    <a:pt x="102" y="222"/>
                  </a:lnTo>
                  <a:lnTo>
                    <a:pt x="108" y="204"/>
                  </a:lnTo>
                  <a:lnTo>
                    <a:pt x="114" y="192"/>
                  </a:lnTo>
                  <a:lnTo>
                    <a:pt x="114" y="186"/>
                  </a:lnTo>
                  <a:lnTo>
                    <a:pt x="132" y="180"/>
                  </a:lnTo>
                  <a:lnTo>
                    <a:pt x="120" y="144"/>
                  </a:lnTo>
                  <a:lnTo>
                    <a:pt x="126" y="132"/>
                  </a:lnTo>
                  <a:lnTo>
                    <a:pt x="150" y="120"/>
                  </a:lnTo>
                  <a:lnTo>
                    <a:pt x="150" y="96"/>
                  </a:lnTo>
                  <a:lnTo>
                    <a:pt x="132" y="96"/>
                  </a:lnTo>
                  <a:lnTo>
                    <a:pt x="126" y="54"/>
                  </a:lnTo>
                  <a:lnTo>
                    <a:pt x="120" y="42"/>
                  </a:lnTo>
                  <a:lnTo>
                    <a:pt x="126" y="30"/>
                  </a:lnTo>
                  <a:lnTo>
                    <a:pt x="114" y="18"/>
                  </a:lnTo>
                  <a:lnTo>
                    <a:pt x="114" y="0"/>
                  </a:lnTo>
                  <a:lnTo>
                    <a:pt x="102" y="0"/>
                  </a:lnTo>
                  <a:lnTo>
                    <a:pt x="84" y="12"/>
                  </a:lnTo>
                  <a:lnTo>
                    <a:pt x="84" y="12"/>
                  </a:lnTo>
                  <a:lnTo>
                    <a:pt x="84" y="12"/>
                  </a:lnTo>
                  <a:lnTo>
                    <a:pt x="84" y="12"/>
                  </a:lnTo>
                  <a:lnTo>
                    <a:pt x="96" y="72"/>
                  </a:lnTo>
                  <a:lnTo>
                    <a:pt x="90" y="102"/>
                  </a:lnTo>
                  <a:lnTo>
                    <a:pt x="90" y="120"/>
                  </a:lnTo>
                  <a:lnTo>
                    <a:pt x="84" y="156"/>
                  </a:lnTo>
                  <a:lnTo>
                    <a:pt x="84" y="168"/>
                  </a:lnTo>
                  <a:lnTo>
                    <a:pt x="66" y="222"/>
                  </a:lnTo>
                  <a:lnTo>
                    <a:pt x="72" y="246"/>
                  </a:lnTo>
                  <a:lnTo>
                    <a:pt x="66" y="252"/>
                  </a:lnTo>
                  <a:lnTo>
                    <a:pt x="66" y="306"/>
                  </a:lnTo>
                  <a:lnTo>
                    <a:pt x="36" y="402"/>
                  </a:lnTo>
                  <a:lnTo>
                    <a:pt x="30" y="402"/>
                  </a:lnTo>
                  <a:lnTo>
                    <a:pt x="36" y="462"/>
                  </a:lnTo>
                  <a:lnTo>
                    <a:pt x="30" y="468"/>
                  </a:lnTo>
                  <a:lnTo>
                    <a:pt x="30" y="504"/>
                  </a:lnTo>
                  <a:lnTo>
                    <a:pt x="54" y="510"/>
                  </a:lnTo>
                  <a:lnTo>
                    <a:pt x="36" y="576"/>
                  </a:lnTo>
                  <a:lnTo>
                    <a:pt x="48" y="588"/>
                  </a:lnTo>
                  <a:lnTo>
                    <a:pt x="36" y="600"/>
                  </a:lnTo>
                  <a:lnTo>
                    <a:pt x="30" y="636"/>
                  </a:lnTo>
                  <a:lnTo>
                    <a:pt x="18" y="630"/>
                  </a:lnTo>
                  <a:lnTo>
                    <a:pt x="12" y="618"/>
                  </a:lnTo>
                  <a:lnTo>
                    <a:pt x="0" y="648"/>
                  </a:lnTo>
                  <a:lnTo>
                    <a:pt x="18" y="642"/>
                  </a:lnTo>
                  <a:lnTo>
                    <a:pt x="24" y="654"/>
                  </a:lnTo>
                  <a:lnTo>
                    <a:pt x="12" y="660"/>
                  </a:lnTo>
                  <a:lnTo>
                    <a:pt x="30" y="678"/>
                  </a:lnTo>
                  <a:lnTo>
                    <a:pt x="12" y="678"/>
                  </a:lnTo>
                  <a:lnTo>
                    <a:pt x="18" y="714"/>
                  </a:lnTo>
                  <a:lnTo>
                    <a:pt x="24" y="708"/>
                  </a:lnTo>
                  <a:lnTo>
                    <a:pt x="12" y="738"/>
                  </a:lnTo>
                  <a:lnTo>
                    <a:pt x="30" y="756"/>
                  </a:lnTo>
                  <a:lnTo>
                    <a:pt x="18" y="762"/>
                  </a:lnTo>
                  <a:lnTo>
                    <a:pt x="42" y="792"/>
                  </a:lnTo>
                  <a:lnTo>
                    <a:pt x="48" y="786"/>
                  </a:lnTo>
                  <a:lnTo>
                    <a:pt x="48" y="810"/>
                  </a:lnTo>
                  <a:lnTo>
                    <a:pt x="66" y="810"/>
                  </a:lnTo>
                  <a:lnTo>
                    <a:pt x="78" y="822"/>
                  </a:lnTo>
                  <a:lnTo>
                    <a:pt x="60" y="834"/>
                  </a:lnTo>
                  <a:lnTo>
                    <a:pt x="54" y="834"/>
                  </a:lnTo>
                  <a:lnTo>
                    <a:pt x="54" y="840"/>
                  </a:lnTo>
                  <a:lnTo>
                    <a:pt x="78" y="846"/>
                  </a:lnTo>
                  <a:lnTo>
                    <a:pt x="78" y="816"/>
                  </a:lnTo>
                  <a:lnTo>
                    <a:pt x="102" y="804"/>
                  </a:lnTo>
                  <a:lnTo>
                    <a:pt x="108" y="798"/>
                  </a:lnTo>
                  <a:lnTo>
                    <a:pt x="114" y="798"/>
                  </a:lnTo>
                  <a:lnTo>
                    <a:pt x="120" y="798"/>
                  </a:lnTo>
                  <a:lnTo>
                    <a:pt x="102" y="792"/>
                  </a:lnTo>
                  <a:lnTo>
                    <a:pt x="54" y="79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1" name="Freeform 1016"/>
            <p:cNvSpPr>
              <a:spLocks/>
            </p:cNvSpPr>
            <p:nvPr/>
          </p:nvSpPr>
          <p:spPr bwMode="auto">
            <a:xfrm>
              <a:off x="1242" y="4045"/>
              <a:ext cx="18" cy="12"/>
            </a:xfrm>
            <a:custGeom>
              <a:avLst/>
              <a:gdLst>
                <a:gd name="T0" fmla="*/ 0 w 18"/>
                <a:gd name="T1" fmla="*/ 0 h 12"/>
                <a:gd name="T2" fmla="*/ 0 w 18"/>
                <a:gd name="T3" fmla="*/ 0 h 12"/>
                <a:gd name="T4" fmla="*/ 0 w 18"/>
                <a:gd name="T5" fmla="*/ 12 h 12"/>
                <a:gd name="T6" fmla="*/ 18 w 18"/>
                <a:gd name="T7" fmla="*/ 12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0" y="0"/>
                  </a:lnTo>
                  <a:lnTo>
                    <a:pt x="0" y="12"/>
                  </a:lnTo>
                  <a:lnTo>
                    <a:pt x="18"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2" name="Freeform 1017"/>
            <p:cNvSpPr>
              <a:spLocks/>
            </p:cNvSpPr>
            <p:nvPr/>
          </p:nvSpPr>
          <p:spPr bwMode="auto">
            <a:xfrm>
              <a:off x="1188" y="3871"/>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3" name="Freeform 1018"/>
            <p:cNvSpPr>
              <a:spLocks/>
            </p:cNvSpPr>
            <p:nvPr/>
          </p:nvSpPr>
          <p:spPr bwMode="auto">
            <a:xfrm>
              <a:off x="1188" y="3877"/>
              <a:ext cx="6" cy="6"/>
            </a:xfrm>
            <a:custGeom>
              <a:avLst/>
              <a:gdLst>
                <a:gd name="T0" fmla="*/ 6 w 6"/>
                <a:gd name="T1" fmla="*/ 6 h 6"/>
                <a:gd name="T2" fmla="*/ 6 w 6"/>
                <a:gd name="T3" fmla="*/ 0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4" name="Freeform 1019"/>
            <p:cNvSpPr>
              <a:spLocks/>
            </p:cNvSpPr>
            <p:nvPr/>
          </p:nvSpPr>
          <p:spPr bwMode="auto">
            <a:xfrm>
              <a:off x="1278" y="4081"/>
              <a:ext cx="36" cy="18"/>
            </a:xfrm>
            <a:custGeom>
              <a:avLst/>
              <a:gdLst>
                <a:gd name="T0" fmla="*/ 0 w 6"/>
                <a:gd name="T1" fmla="*/ 1 h 3"/>
                <a:gd name="T2" fmla="*/ 2 w 6"/>
                <a:gd name="T3" fmla="*/ 1 h 3"/>
                <a:gd name="T4" fmla="*/ 3 w 6"/>
                <a:gd name="T5" fmla="*/ 3 h 3"/>
                <a:gd name="T6" fmla="*/ 3 w 6"/>
                <a:gd name="T7" fmla="*/ 1 h 3"/>
                <a:gd name="T8" fmla="*/ 5 w 6"/>
                <a:gd name="T9" fmla="*/ 3 h 3"/>
                <a:gd name="T10" fmla="*/ 6 w 6"/>
                <a:gd name="T11" fmla="*/ 2 h 3"/>
                <a:gd name="T12" fmla="*/ 5 w 6"/>
                <a:gd name="T13" fmla="*/ 0 h 3"/>
                <a:gd name="T14" fmla="*/ 0 w 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0" y="1"/>
                  </a:moveTo>
                  <a:cubicBezTo>
                    <a:pt x="2" y="1"/>
                    <a:pt x="2" y="1"/>
                    <a:pt x="2" y="1"/>
                  </a:cubicBezTo>
                  <a:cubicBezTo>
                    <a:pt x="2" y="1"/>
                    <a:pt x="3" y="3"/>
                    <a:pt x="3" y="3"/>
                  </a:cubicBezTo>
                  <a:cubicBezTo>
                    <a:pt x="3" y="2"/>
                    <a:pt x="3" y="1"/>
                    <a:pt x="3" y="1"/>
                  </a:cubicBezTo>
                  <a:cubicBezTo>
                    <a:pt x="5" y="3"/>
                    <a:pt x="5" y="3"/>
                    <a:pt x="5" y="3"/>
                  </a:cubicBezTo>
                  <a:cubicBezTo>
                    <a:pt x="6" y="2"/>
                    <a:pt x="6" y="2"/>
                    <a:pt x="6" y="2"/>
                  </a:cubicBezTo>
                  <a:cubicBezTo>
                    <a:pt x="5" y="0"/>
                    <a:pt x="5" y="0"/>
                    <a:pt x="5" y="0"/>
                  </a:cubicBezTo>
                  <a:lnTo>
                    <a:pt x="0" y="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5" name="Freeform 1020"/>
            <p:cNvSpPr>
              <a:spLocks/>
            </p:cNvSpPr>
            <p:nvPr/>
          </p:nvSpPr>
          <p:spPr bwMode="auto">
            <a:xfrm>
              <a:off x="1200" y="3787"/>
              <a:ext cx="6" cy="6"/>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0"/>
                    <a:pt x="1" y="0"/>
                  </a:cubicBez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6" name="Freeform 1021"/>
            <p:cNvSpPr>
              <a:spLocks/>
            </p:cNvSpPr>
            <p:nvPr/>
          </p:nvSpPr>
          <p:spPr bwMode="auto">
            <a:xfrm>
              <a:off x="1212" y="3985"/>
              <a:ext cx="36" cy="48"/>
            </a:xfrm>
            <a:custGeom>
              <a:avLst/>
              <a:gdLst>
                <a:gd name="T0" fmla="*/ 12 w 36"/>
                <a:gd name="T1" fmla="*/ 30 h 48"/>
                <a:gd name="T2" fmla="*/ 18 w 36"/>
                <a:gd name="T3" fmla="*/ 36 h 48"/>
                <a:gd name="T4" fmla="*/ 12 w 36"/>
                <a:gd name="T5" fmla="*/ 36 h 48"/>
                <a:gd name="T6" fmla="*/ 18 w 36"/>
                <a:gd name="T7" fmla="*/ 48 h 48"/>
                <a:gd name="T8" fmla="*/ 18 w 36"/>
                <a:gd name="T9" fmla="*/ 36 h 48"/>
                <a:gd name="T10" fmla="*/ 36 w 36"/>
                <a:gd name="T11" fmla="*/ 24 h 48"/>
                <a:gd name="T12" fmla="*/ 30 w 36"/>
                <a:gd name="T13" fmla="*/ 24 h 48"/>
                <a:gd name="T14" fmla="*/ 18 w 36"/>
                <a:gd name="T15" fmla="*/ 24 h 48"/>
                <a:gd name="T16" fmla="*/ 12 w 36"/>
                <a:gd name="T17" fmla="*/ 18 h 48"/>
                <a:gd name="T18" fmla="*/ 18 w 36"/>
                <a:gd name="T19" fmla="*/ 6 h 48"/>
                <a:gd name="T20" fmla="*/ 18 w 36"/>
                <a:gd name="T21" fmla="*/ 0 h 48"/>
                <a:gd name="T22" fmla="*/ 0 w 36"/>
                <a:gd name="T23" fmla="*/ 6 h 48"/>
                <a:gd name="T24" fmla="*/ 6 w 36"/>
                <a:gd name="T25" fmla="*/ 30 h 48"/>
                <a:gd name="T26" fmla="*/ 12 w 36"/>
                <a:gd name="T2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8">
                  <a:moveTo>
                    <a:pt x="12" y="30"/>
                  </a:moveTo>
                  <a:lnTo>
                    <a:pt x="18" y="36"/>
                  </a:lnTo>
                  <a:lnTo>
                    <a:pt x="12" y="36"/>
                  </a:lnTo>
                  <a:lnTo>
                    <a:pt x="18" y="48"/>
                  </a:lnTo>
                  <a:lnTo>
                    <a:pt x="18" y="36"/>
                  </a:lnTo>
                  <a:lnTo>
                    <a:pt x="36" y="24"/>
                  </a:lnTo>
                  <a:lnTo>
                    <a:pt x="30" y="24"/>
                  </a:lnTo>
                  <a:lnTo>
                    <a:pt x="18" y="24"/>
                  </a:lnTo>
                  <a:lnTo>
                    <a:pt x="12" y="18"/>
                  </a:lnTo>
                  <a:lnTo>
                    <a:pt x="18" y="6"/>
                  </a:lnTo>
                  <a:lnTo>
                    <a:pt x="18" y="0"/>
                  </a:lnTo>
                  <a:lnTo>
                    <a:pt x="0" y="6"/>
                  </a:lnTo>
                  <a:lnTo>
                    <a:pt x="6" y="30"/>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7" name="Freeform 1022"/>
            <p:cNvSpPr>
              <a:spLocks/>
            </p:cNvSpPr>
            <p:nvPr/>
          </p:nvSpPr>
          <p:spPr bwMode="auto">
            <a:xfrm>
              <a:off x="1266" y="3193"/>
              <a:ext cx="18" cy="12"/>
            </a:xfrm>
            <a:custGeom>
              <a:avLst/>
              <a:gdLst>
                <a:gd name="T0" fmla="*/ 18 w 18"/>
                <a:gd name="T1" fmla="*/ 0 h 12"/>
                <a:gd name="T2" fmla="*/ 0 w 18"/>
                <a:gd name="T3" fmla="*/ 12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0" y="12"/>
                  </a:lnTo>
                  <a:lnTo>
                    <a:pt x="0"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8" name="Freeform 1023"/>
            <p:cNvSpPr>
              <a:spLocks/>
            </p:cNvSpPr>
            <p:nvPr/>
          </p:nvSpPr>
          <p:spPr bwMode="auto">
            <a:xfrm>
              <a:off x="1242" y="3775"/>
              <a:ext cx="18" cy="6"/>
            </a:xfrm>
            <a:custGeom>
              <a:avLst/>
              <a:gdLst>
                <a:gd name="T0" fmla="*/ 0 w 18"/>
                <a:gd name="T1" fmla="*/ 6 h 6"/>
                <a:gd name="T2" fmla="*/ 0 w 18"/>
                <a:gd name="T3" fmla="*/ 6 h 6"/>
                <a:gd name="T4" fmla="*/ 18 w 18"/>
                <a:gd name="T5" fmla="*/ 0 h 6"/>
                <a:gd name="T6" fmla="*/ 6 w 18"/>
                <a:gd name="T7" fmla="*/ 0 h 6"/>
                <a:gd name="T8" fmla="*/ 18 w 18"/>
                <a:gd name="T9" fmla="*/ 0 h 6"/>
                <a:gd name="T10" fmla="*/ 0 w 18"/>
                <a:gd name="T11" fmla="*/ 6 h 6"/>
              </a:gdLst>
              <a:ahLst/>
              <a:cxnLst>
                <a:cxn ang="0">
                  <a:pos x="T0" y="T1"/>
                </a:cxn>
                <a:cxn ang="0">
                  <a:pos x="T2" y="T3"/>
                </a:cxn>
                <a:cxn ang="0">
                  <a:pos x="T4" y="T5"/>
                </a:cxn>
                <a:cxn ang="0">
                  <a:pos x="T6" y="T7"/>
                </a:cxn>
                <a:cxn ang="0">
                  <a:pos x="T8" y="T9"/>
                </a:cxn>
                <a:cxn ang="0">
                  <a:pos x="T10" y="T11"/>
                </a:cxn>
              </a:cxnLst>
              <a:rect l="0" t="0" r="r" b="b"/>
              <a:pathLst>
                <a:path w="18" h="6">
                  <a:moveTo>
                    <a:pt x="0" y="6"/>
                  </a:moveTo>
                  <a:lnTo>
                    <a:pt x="0" y="6"/>
                  </a:lnTo>
                  <a:lnTo>
                    <a:pt x="18" y="0"/>
                  </a:lnTo>
                  <a:lnTo>
                    <a:pt x="6" y="0"/>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9" name="Freeform 1024"/>
            <p:cNvSpPr>
              <a:spLocks/>
            </p:cNvSpPr>
            <p:nvPr/>
          </p:nvSpPr>
          <p:spPr bwMode="auto">
            <a:xfrm>
              <a:off x="1218" y="3913"/>
              <a:ext cx="0" cy="36"/>
            </a:xfrm>
            <a:custGeom>
              <a:avLst/>
              <a:gdLst>
                <a:gd name="T0" fmla="*/ 36 h 36"/>
                <a:gd name="T1" fmla="*/ 0 h 36"/>
                <a:gd name="T2" fmla="*/ 36 h 36"/>
                <a:gd name="T3" fmla="*/ 36 h 36"/>
              </a:gdLst>
              <a:ahLst/>
              <a:cxnLst>
                <a:cxn ang="0">
                  <a:pos x="0" y="T0"/>
                </a:cxn>
                <a:cxn ang="0">
                  <a:pos x="0" y="T1"/>
                </a:cxn>
                <a:cxn ang="0">
                  <a:pos x="0" y="T2"/>
                </a:cxn>
                <a:cxn ang="0">
                  <a:pos x="0" y="T3"/>
                </a:cxn>
              </a:cxnLst>
              <a:rect l="0" t="0" r="r" b="b"/>
              <a:pathLst>
                <a:path h="36">
                  <a:moveTo>
                    <a:pt x="0" y="36"/>
                  </a:moveTo>
                  <a:lnTo>
                    <a:pt x="0" y="0"/>
                  </a:lnTo>
                  <a:lnTo>
                    <a:pt x="0" y="3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0" name="Freeform 1025"/>
            <p:cNvSpPr>
              <a:spLocks/>
            </p:cNvSpPr>
            <p:nvPr/>
          </p:nvSpPr>
          <p:spPr bwMode="auto">
            <a:xfrm>
              <a:off x="1236" y="3835"/>
              <a:ext cx="12" cy="42"/>
            </a:xfrm>
            <a:custGeom>
              <a:avLst/>
              <a:gdLst>
                <a:gd name="T0" fmla="*/ 0 w 12"/>
                <a:gd name="T1" fmla="*/ 42 h 42"/>
                <a:gd name="T2" fmla="*/ 0 w 12"/>
                <a:gd name="T3" fmla="*/ 24 h 42"/>
                <a:gd name="T4" fmla="*/ 12 w 12"/>
                <a:gd name="T5" fmla="*/ 0 h 42"/>
                <a:gd name="T6" fmla="*/ 0 w 12"/>
                <a:gd name="T7" fmla="*/ 24 h 42"/>
                <a:gd name="T8" fmla="*/ 0 w 12"/>
                <a:gd name="T9" fmla="*/ 42 h 42"/>
              </a:gdLst>
              <a:ahLst/>
              <a:cxnLst>
                <a:cxn ang="0">
                  <a:pos x="T0" y="T1"/>
                </a:cxn>
                <a:cxn ang="0">
                  <a:pos x="T2" y="T3"/>
                </a:cxn>
                <a:cxn ang="0">
                  <a:pos x="T4" y="T5"/>
                </a:cxn>
                <a:cxn ang="0">
                  <a:pos x="T6" y="T7"/>
                </a:cxn>
                <a:cxn ang="0">
                  <a:pos x="T8" y="T9"/>
                </a:cxn>
              </a:cxnLst>
              <a:rect l="0" t="0" r="r" b="b"/>
              <a:pathLst>
                <a:path w="12" h="42">
                  <a:moveTo>
                    <a:pt x="0" y="42"/>
                  </a:moveTo>
                  <a:lnTo>
                    <a:pt x="0" y="24"/>
                  </a:lnTo>
                  <a:lnTo>
                    <a:pt x="12" y="0"/>
                  </a:lnTo>
                  <a:lnTo>
                    <a:pt x="0" y="24"/>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1" name="Freeform 1026"/>
            <p:cNvSpPr>
              <a:spLocks/>
            </p:cNvSpPr>
            <p:nvPr/>
          </p:nvSpPr>
          <p:spPr bwMode="auto">
            <a:xfrm>
              <a:off x="1308" y="3289"/>
              <a:ext cx="24" cy="36"/>
            </a:xfrm>
            <a:custGeom>
              <a:avLst/>
              <a:gdLst>
                <a:gd name="T0" fmla="*/ 0 w 24"/>
                <a:gd name="T1" fmla="*/ 36 h 36"/>
                <a:gd name="T2" fmla="*/ 24 w 24"/>
                <a:gd name="T3" fmla="*/ 24 h 36"/>
                <a:gd name="T4" fmla="*/ 24 w 24"/>
                <a:gd name="T5" fmla="*/ 0 h 36"/>
                <a:gd name="T6" fmla="*/ 24 w 24"/>
                <a:gd name="T7" fmla="*/ 24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24" y="24"/>
                  </a:lnTo>
                  <a:lnTo>
                    <a:pt x="24" y="0"/>
                  </a:lnTo>
                  <a:lnTo>
                    <a:pt x="24" y="24"/>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2" name="Freeform 1027"/>
            <p:cNvSpPr>
              <a:spLocks/>
            </p:cNvSpPr>
            <p:nvPr/>
          </p:nvSpPr>
          <p:spPr bwMode="auto">
            <a:xfrm>
              <a:off x="1296" y="3337"/>
              <a:ext cx="18" cy="42"/>
            </a:xfrm>
            <a:custGeom>
              <a:avLst/>
              <a:gdLst>
                <a:gd name="T0" fmla="*/ 0 w 18"/>
                <a:gd name="T1" fmla="*/ 42 h 42"/>
                <a:gd name="T2" fmla="*/ 18 w 18"/>
                <a:gd name="T3" fmla="*/ 36 h 42"/>
                <a:gd name="T4" fmla="*/ 6 w 18"/>
                <a:gd name="T5" fmla="*/ 0 h 42"/>
                <a:gd name="T6" fmla="*/ 18 w 18"/>
                <a:gd name="T7" fmla="*/ 36 h 42"/>
                <a:gd name="T8" fmla="*/ 0 w 18"/>
                <a:gd name="T9" fmla="*/ 42 h 42"/>
              </a:gdLst>
              <a:ahLst/>
              <a:cxnLst>
                <a:cxn ang="0">
                  <a:pos x="T0" y="T1"/>
                </a:cxn>
                <a:cxn ang="0">
                  <a:pos x="T2" y="T3"/>
                </a:cxn>
                <a:cxn ang="0">
                  <a:pos x="T4" y="T5"/>
                </a:cxn>
                <a:cxn ang="0">
                  <a:pos x="T6" y="T7"/>
                </a:cxn>
                <a:cxn ang="0">
                  <a:pos x="T8" y="T9"/>
                </a:cxn>
              </a:cxnLst>
              <a:rect l="0" t="0" r="r" b="b"/>
              <a:pathLst>
                <a:path w="18" h="42">
                  <a:moveTo>
                    <a:pt x="0" y="42"/>
                  </a:moveTo>
                  <a:lnTo>
                    <a:pt x="18" y="36"/>
                  </a:lnTo>
                  <a:lnTo>
                    <a:pt x="6" y="0"/>
                  </a:lnTo>
                  <a:lnTo>
                    <a:pt x="18" y="36"/>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3" name="Freeform 1028"/>
            <p:cNvSpPr>
              <a:spLocks/>
            </p:cNvSpPr>
            <p:nvPr/>
          </p:nvSpPr>
          <p:spPr bwMode="auto">
            <a:xfrm>
              <a:off x="1242" y="3697"/>
              <a:ext cx="6" cy="18"/>
            </a:xfrm>
            <a:custGeom>
              <a:avLst/>
              <a:gdLst>
                <a:gd name="T0" fmla="*/ 0 w 6"/>
                <a:gd name="T1" fmla="*/ 18 h 18"/>
                <a:gd name="T2" fmla="*/ 6 w 6"/>
                <a:gd name="T3" fmla="*/ 12 h 18"/>
                <a:gd name="T4" fmla="*/ 0 w 6"/>
                <a:gd name="T5" fmla="*/ 0 h 18"/>
                <a:gd name="T6" fmla="*/ 6 w 6"/>
                <a:gd name="T7" fmla="*/ 12 h 18"/>
                <a:gd name="T8" fmla="*/ 0 w 6"/>
                <a:gd name="T9" fmla="*/ 18 h 18"/>
              </a:gdLst>
              <a:ahLst/>
              <a:cxnLst>
                <a:cxn ang="0">
                  <a:pos x="T0" y="T1"/>
                </a:cxn>
                <a:cxn ang="0">
                  <a:pos x="T2" y="T3"/>
                </a:cxn>
                <a:cxn ang="0">
                  <a:pos x="T4" y="T5"/>
                </a:cxn>
                <a:cxn ang="0">
                  <a:pos x="T6" y="T7"/>
                </a:cxn>
                <a:cxn ang="0">
                  <a:pos x="T8" y="T9"/>
                </a:cxn>
              </a:cxnLst>
              <a:rect l="0" t="0" r="r" b="b"/>
              <a:pathLst>
                <a:path w="6" h="18">
                  <a:moveTo>
                    <a:pt x="0" y="18"/>
                  </a:moveTo>
                  <a:lnTo>
                    <a:pt x="6" y="12"/>
                  </a:lnTo>
                  <a:lnTo>
                    <a:pt x="0" y="0"/>
                  </a:lnTo>
                  <a:lnTo>
                    <a:pt x="6" y="12"/>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4" name="Freeform 1029"/>
            <p:cNvSpPr>
              <a:spLocks/>
            </p:cNvSpPr>
            <p:nvPr/>
          </p:nvSpPr>
          <p:spPr bwMode="auto">
            <a:xfrm>
              <a:off x="1302" y="4009"/>
              <a:ext cx="0" cy="30"/>
            </a:xfrm>
            <a:custGeom>
              <a:avLst/>
              <a:gdLst>
                <a:gd name="T0" fmla="*/ 0 h 30"/>
                <a:gd name="T1" fmla="*/ 30 h 30"/>
                <a:gd name="T2" fmla="*/ 0 h 30"/>
                <a:gd name="T3" fmla="*/ 0 h 30"/>
              </a:gdLst>
              <a:ahLst/>
              <a:cxnLst>
                <a:cxn ang="0">
                  <a:pos x="0" y="T0"/>
                </a:cxn>
                <a:cxn ang="0">
                  <a:pos x="0" y="T1"/>
                </a:cxn>
                <a:cxn ang="0">
                  <a:pos x="0" y="T2"/>
                </a:cxn>
                <a:cxn ang="0">
                  <a:pos x="0" y="T3"/>
                </a:cxn>
              </a:cxnLst>
              <a:rect l="0" t="0" r="r" b="b"/>
              <a:pathLst>
                <a:path h="30">
                  <a:moveTo>
                    <a:pt x="0" y="0"/>
                  </a:moveTo>
                  <a:lnTo>
                    <a:pt x="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5" name="Freeform 1030"/>
            <p:cNvSpPr>
              <a:spLocks/>
            </p:cNvSpPr>
            <p:nvPr/>
          </p:nvSpPr>
          <p:spPr bwMode="auto">
            <a:xfrm>
              <a:off x="4638" y="3061"/>
              <a:ext cx="744" cy="582"/>
            </a:xfrm>
            <a:custGeom>
              <a:avLst/>
              <a:gdLst>
                <a:gd name="T0" fmla="*/ 702 w 744"/>
                <a:gd name="T1" fmla="*/ 252 h 582"/>
                <a:gd name="T2" fmla="*/ 690 w 744"/>
                <a:gd name="T3" fmla="*/ 222 h 582"/>
                <a:gd name="T4" fmla="*/ 666 w 744"/>
                <a:gd name="T5" fmla="*/ 204 h 582"/>
                <a:gd name="T6" fmla="*/ 606 w 744"/>
                <a:gd name="T7" fmla="*/ 144 h 582"/>
                <a:gd name="T8" fmla="*/ 594 w 744"/>
                <a:gd name="T9" fmla="*/ 78 h 582"/>
                <a:gd name="T10" fmla="*/ 564 w 744"/>
                <a:gd name="T11" fmla="*/ 66 h 582"/>
                <a:gd name="T12" fmla="*/ 546 w 744"/>
                <a:gd name="T13" fmla="*/ 0 h 582"/>
                <a:gd name="T14" fmla="*/ 528 w 744"/>
                <a:gd name="T15" fmla="*/ 18 h 582"/>
                <a:gd name="T16" fmla="*/ 522 w 744"/>
                <a:gd name="T17" fmla="*/ 42 h 582"/>
                <a:gd name="T18" fmla="*/ 522 w 744"/>
                <a:gd name="T19" fmla="*/ 78 h 582"/>
                <a:gd name="T20" fmla="*/ 492 w 744"/>
                <a:gd name="T21" fmla="*/ 132 h 582"/>
                <a:gd name="T22" fmla="*/ 444 w 744"/>
                <a:gd name="T23" fmla="*/ 96 h 582"/>
                <a:gd name="T24" fmla="*/ 432 w 744"/>
                <a:gd name="T25" fmla="*/ 24 h 582"/>
                <a:gd name="T26" fmla="*/ 414 w 744"/>
                <a:gd name="T27" fmla="*/ 18 h 582"/>
                <a:gd name="T28" fmla="*/ 354 w 744"/>
                <a:gd name="T29" fmla="*/ 12 h 582"/>
                <a:gd name="T30" fmla="*/ 330 w 744"/>
                <a:gd name="T31" fmla="*/ 24 h 582"/>
                <a:gd name="T32" fmla="*/ 306 w 744"/>
                <a:gd name="T33" fmla="*/ 48 h 582"/>
                <a:gd name="T34" fmla="*/ 300 w 744"/>
                <a:gd name="T35" fmla="*/ 84 h 582"/>
                <a:gd name="T36" fmla="*/ 276 w 744"/>
                <a:gd name="T37" fmla="*/ 78 h 582"/>
                <a:gd name="T38" fmla="*/ 264 w 744"/>
                <a:gd name="T39" fmla="*/ 60 h 582"/>
                <a:gd name="T40" fmla="*/ 234 w 744"/>
                <a:gd name="T41" fmla="*/ 66 h 582"/>
                <a:gd name="T42" fmla="*/ 204 w 744"/>
                <a:gd name="T43" fmla="*/ 108 h 582"/>
                <a:gd name="T44" fmla="*/ 180 w 744"/>
                <a:gd name="T45" fmla="*/ 102 h 582"/>
                <a:gd name="T46" fmla="*/ 156 w 744"/>
                <a:gd name="T47" fmla="*/ 144 h 582"/>
                <a:gd name="T48" fmla="*/ 108 w 744"/>
                <a:gd name="T49" fmla="*/ 174 h 582"/>
                <a:gd name="T50" fmla="*/ 24 w 744"/>
                <a:gd name="T51" fmla="*/ 210 h 582"/>
                <a:gd name="T52" fmla="*/ 6 w 744"/>
                <a:gd name="T53" fmla="*/ 228 h 582"/>
                <a:gd name="T54" fmla="*/ 6 w 744"/>
                <a:gd name="T55" fmla="*/ 264 h 582"/>
                <a:gd name="T56" fmla="*/ 0 w 744"/>
                <a:gd name="T57" fmla="*/ 300 h 582"/>
                <a:gd name="T58" fmla="*/ 30 w 744"/>
                <a:gd name="T59" fmla="*/ 360 h 582"/>
                <a:gd name="T60" fmla="*/ 48 w 744"/>
                <a:gd name="T61" fmla="*/ 414 h 582"/>
                <a:gd name="T62" fmla="*/ 36 w 744"/>
                <a:gd name="T63" fmla="*/ 468 h 582"/>
                <a:gd name="T64" fmla="*/ 96 w 744"/>
                <a:gd name="T65" fmla="*/ 480 h 582"/>
                <a:gd name="T66" fmla="*/ 126 w 744"/>
                <a:gd name="T67" fmla="*/ 456 h 582"/>
                <a:gd name="T68" fmla="*/ 204 w 744"/>
                <a:gd name="T69" fmla="*/ 438 h 582"/>
                <a:gd name="T70" fmla="*/ 294 w 744"/>
                <a:gd name="T71" fmla="*/ 408 h 582"/>
                <a:gd name="T72" fmla="*/ 360 w 744"/>
                <a:gd name="T73" fmla="*/ 420 h 582"/>
                <a:gd name="T74" fmla="*/ 408 w 744"/>
                <a:gd name="T75" fmla="*/ 462 h 582"/>
                <a:gd name="T76" fmla="*/ 426 w 744"/>
                <a:gd name="T77" fmla="*/ 468 h 582"/>
                <a:gd name="T78" fmla="*/ 456 w 744"/>
                <a:gd name="T79" fmla="*/ 450 h 582"/>
                <a:gd name="T80" fmla="*/ 432 w 744"/>
                <a:gd name="T81" fmla="*/ 492 h 582"/>
                <a:gd name="T82" fmla="*/ 468 w 744"/>
                <a:gd name="T83" fmla="*/ 486 h 582"/>
                <a:gd name="T84" fmla="*/ 480 w 744"/>
                <a:gd name="T85" fmla="*/ 492 h 582"/>
                <a:gd name="T86" fmla="*/ 498 w 744"/>
                <a:gd name="T87" fmla="*/ 552 h 582"/>
                <a:gd name="T88" fmla="*/ 582 w 744"/>
                <a:gd name="T89" fmla="*/ 552 h 582"/>
                <a:gd name="T90" fmla="*/ 594 w 744"/>
                <a:gd name="T91" fmla="*/ 570 h 582"/>
                <a:gd name="T92" fmla="*/ 642 w 744"/>
                <a:gd name="T93" fmla="*/ 552 h 582"/>
                <a:gd name="T94" fmla="*/ 702 w 744"/>
                <a:gd name="T95" fmla="*/ 456 h 582"/>
                <a:gd name="T96" fmla="*/ 744 w 744"/>
                <a:gd name="T97" fmla="*/ 34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4" h="582">
                  <a:moveTo>
                    <a:pt x="732" y="294"/>
                  </a:moveTo>
                  <a:lnTo>
                    <a:pt x="726" y="276"/>
                  </a:lnTo>
                  <a:lnTo>
                    <a:pt x="702" y="252"/>
                  </a:lnTo>
                  <a:lnTo>
                    <a:pt x="702" y="252"/>
                  </a:lnTo>
                  <a:lnTo>
                    <a:pt x="690" y="240"/>
                  </a:lnTo>
                  <a:lnTo>
                    <a:pt x="690" y="222"/>
                  </a:lnTo>
                  <a:lnTo>
                    <a:pt x="678" y="222"/>
                  </a:lnTo>
                  <a:lnTo>
                    <a:pt x="666" y="222"/>
                  </a:lnTo>
                  <a:lnTo>
                    <a:pt x="666" y="204"/>
                  </a:lnTo>
                  <a:lnTo>
                    <a:pt x="654" y="174"/>
                  </a:lnTo>
                  <a:lnTo>
                    <a:pt x="618" y="162"/>
                  </a:lnTo>
                  <a:lnTo>
                    <a:pt x="606" y="144"/>
                  </a:lnTo>
                  <a:lnTo>
                    <a:pt x="606" y="120"/>
                  </a:lnTo>
                  <a:lnTo>
                    <a:pt x="594" y="108"/>
                  </a:lnTo>
                  <a:lnTo>
                    <a:pt x="594" y="78"/>
                  </a:lnTo>
                  <a:lnTo>
                    <a:pt x="582" y="66"/>
                  </a:lnTo>
                  <a:lnTo>
                    <a:pt x="570" y="66"/>
                  </a:lnTo>
                  <a:lnTo>
                    <a:pt x="564" y="66"/>
                  </a:lnTo>
                  <a:lnTo>
                    <a:pt x="558" y="48"/>
                  </a:lnTo>
                  <a:lnTo>
                    <a:pt x="546" y="18"/>
                  </a:lnTo>
                  <a:lnTo>
                    <a:pt x="546" y="0"/>
                  </a:lnTo>
                  <a:lnTo>
                    <a:pt x="540" y="0"/>
                  </a:lnTo>
                  <a:lnTo>
                    <a:pt x="534" y="12"/>
                  </a:lnTo>
                  <a:lnTo>
                    <a:pt x="528" y="18"/>
                  </a:lnTo>
                  <a:lnTo>
                    <a:pt x="528" y="18"/>
                  </a:lnTo>
                  <a:lnTo>
                    <a:pt x="522" y="30"/>
                  </a:lnTo>
                  <a:lnTo>
                    <a:pt x="522" y="42"/>
                  </a:lnTo>
                  <a:lnTo>
                    <a:pt x="522" y="48"/>
                  </a:lnTo>
                  <a:lnTo>
                    <a:pt x="522" y="66"/>
                  </a:lnTo>
                  <a:lnTo>
                    <a:pt x="522" y="78"/>
                  </a:lnTo>
                  <a:lnTo>
                    <a:pt x="522" y="90"/>
                  </a:lnTo>
                  <a:lnTo>
                    <a:pt x="510" y="126"/>
                  </a:lnTo>
                  <a:lnTo>
                    <a:pt x="492" y="132"/>
                  </a:lnTo>
                  <a:lnTo>
                    <a:pt x="474" y="114"/>
                  </a:lnTo>
                  <a:lnTo>
                    <a:pt x="456" y="108"/>
                  </a:lnTo>
                  <a:lnTo>
                    <a:pt x="444" y="96"/>
                  </a:lnTo>
                  <a:lnTo>
                    <a:pt x="432" y="96"/>
                  </a:lnTo>
                  <a:lnTo>
                    <a:pt x="414" y="78"/>
                  </a:lnTo>
                  <a:lnTo>
                    <a:pt x="432" y="24"/>
                  </a:lnTo>
                  <a:lnTo>
                    <a:pt x="426" y="18"/>
                  </a:lnTo>
                  <a:lnTo>
                    <a:pt x="420" y="30"/>
                  </a:lnTo>
                  <a:lnTo>
                    <a:pt x="414" y="18"/>
                  </a:lnTo>
                  <a:lnTo>
                    <a:pt x="408" y="24"/>
                  </a:lnTo>
                  <a:lnTo>
                    <a:pt x="390" y="24"/>
                  </a:lnTo>
                  <a:lnTo>
                    <a:pt x="354" y="12"/>
                  </a:lnTo>
                  <a:lnTo>
                    <a:pt x="360" y="18"/>
                  </a:lnTo>
                  <a:lnTo>
                    <a:pt x="354" y="24"/>
                  </a:lnTo>
                  <a:lnTo>
                    <a:pt x="330" y="24"/>
                  </a:lnTo>
                  <a:lnTo>
                    <a:pt x="312" y="36"/>
                  </a:lnTo>
                  <a:lnTo>
                    <a:pt x="312" y="48"/>
                  </a:lnTo>
                  <a:lnTo>
                    <a:pt x="306" y="48"/>
                  </a:lnTo>
                  <a:lnTo>
                    <a:pt x="300" y="60"/>
                  </a:lnTo>
                  <a:lnTo>
                    <a:pt x="306" y="72"/>
                  </a:lnTo>
                  <a:lnTo>
                    <a:pt x="300" y="84"/>
                  </a:lnTo>
                  <a:lnTo>
                    <a:pt x="294" y="72"/>
                  </a:lnTo>
                  <a:lnTo>
                    <a:pt x="282" y="72"/>
                  </a:lnTo>
                  <a:lnTo>
                    <a:pt x="276" y="78"/>
                  </a:lnTo>
                  <a:lnTo>
                    <a:pt x="276" y="84"/>
                  </a:lnTo>
                  <a:lnTo>
                    <a:pt x="276" y="72"/>
                  </a:lnTo>
                  <a:lnTo>
                    <a:pt x="264" y="60"/>
                  </a:lnTo>
                  <a:lnTo>
                    <a:pt x="252" y="54"/>
                  </a:lnTo>
                  <a:lnTo>
                    <a:pt x="234" y="60"/>
                  </a:lnTo>
                  <a:lnTo>
                    <a:pt x="234" y="66"/>
                  </a:lnTo>
                  <a:lnTo>
                    <a:pt x="222" y="72"/>
                  </a:lnTo>
                  <a:lnTo>
                    <a:pt x="210" y="84"/>
                  </a:lnTo>
                  <a:lnTo>
                    <a:pt x="204" y="108"/>
                  </a:lnTo>
                  <a:lnTo>
                    <a:pt x="192" y="102"/>
                  </a:lnTo>
                  <a:lnTo>
                    <a:pt x="186" y="126"/>
                  </a:lnTo>
                  <a:lnTo>
                    <a:pt x="180" y="102"/>
                  </a:lnTo>
                  <a:lnTo>
                    <a:pt x="168" y="120"/>
                  </a:lnTo>
                  <a:lnTo>
                    <a:pt x="168" y="132"/>
                  </a:lnTo>
                  <a:lnTo>
                    <a:pt x="156" y="144"/>
                  </a:lnTo>
                  <a:lnTo>
                    <a:pt x="150" y="162"/>
                  </a:lnTo>
                  <a:lnTo>
                    <a:pt x="120" y="174"/>
                  </a:lnTo>
                  <a:lnTo>
                    <a:pt x="108" y="174"/>
                  </a:lnTo>
                  <a:lnTo>
                    <a:pt x="84" y="186"/>
                  </a:lnTo>
                  <a:lnTo>
                    <a:pt x="66" y="186"/>
                  </a:lnTo>
                  <a:lnTo>
                    <a:pt x="24" y="210"/>
                  </a:lnTo>
                  <a:lnTo>
                    <a:pt x="18" y="222"/>
                  </a:lnTo>
                  <a:lnTo>
                    <a:pt x="18" y="204"/>
                  </a:lnTo>
                  <a:lnTo>
                    <a:pt x="6" y="228"/>
                  </a:lnTo>
                  <a:lnTo>
                    <a:pt x="12" y="240"/>
                  </a:lnTo>
                  <a:lnTo>
                    <a:pt x="6" y="252"/>
                  </a:lnTo>
                  <a:lnTo>
                    <a:pt x="6" y="264"/>
                  </a:lnTo>
                  <a:lnTo>
                    <a:pt x="18" y="288"/>
                  </a:lnTo>
                  <a:lnTo>
                    <a:pt x="18" y="300"/>
                  </a:lnTo>
                  <a:lnTo>
                    <a:pt x="0" y="300"/>
                  </a:lnTo>
                  <a:lnTo>
                    <a:pt x="18" y="324"/>
                  </a:lnTo>
                  <a:lnTo>
                    <a:pt x="18" y="336"/>
                  </a:lnTo>
                  <a:lnTo>
                    <a:pt x="30" y="360"/>
                  </a:lnTo>
                  <a:lnTo>
                    <a:pt x="36" y="384"/>
                  </a:lnTo>
                  <a:lnTo>
                    <a:pt x="36" y="390"/>
                  </a:lnTo>
                  <a:lnTo>
                    <a:pt x="48" y="414"/>
                  </a:lnTo>
                  <a:lnTo>
                    <a:pt x="48" y="450"/>
                  </a:lnTo>
                  <a:lnTo>
                    <a:pt x="36" y="450"/>
                  </a:lnTo>
                  <a:lnTo>
                    <a:pt x="36" y="468"/>
                  </a:lnTo>
                  <a:lnTo>
                    <a:pt x="54" y="480"/>
                  </a:lnTo>
                  <a:lnTo>
                    <a:pt x="84" y="486"/>
                  </a:lnTo>
                  <a:lnTo>
                    <a:pt x="96" y="480"/>
                  </a:lnTo>
                  <a:lnTo>
                    <a:pt x="102" y="474"/>
                  </a:lnTo>
                  <a:lnTo>
                    <a:pt x="114" y="468"/>
                  </a:lnTo>
                  <a:lnTo>
                    <a:pt x="126" y="456"/>
                  </a:lnTo>
                  <a:lnTo>
                    <a:pt x="150" y="456"/>
                  </a:lnTo>
                  <a:lnTo>
                    <a:pt x="186" y="462"/>
                  </a:lnTo>
                  <a:lnTo>
                    <a:pt x="204" y="438"/>
                  </a:lnTo>
                  <a:lnTo>
                    <a:pt x="234" y="426"/>
                  </a:lnTo>
                  <a:lnTo>
                    <a:pt x="270" y="420"/>
                  </a:lnTo>
                  <a:lnTo>
                    <a:pt x="294" y="408"/>
                  </a:lnTo>
                  <a:lnTo>
                    <a:pt x="342" y="408"/>
                  </a:lnTo>
                  <a:lnTo>
                    <a:pt x="354" y="420"/>
                  </a:lnTo>
                  <a:lnTo>
                    <a:pt x="360" y="420"/>
                  </a:lnTo>
                  <a:lnTo>
                    <a:pt x="390" y="432"/>
                  </a:lnTo>
                  <a:lnTo>
                    <a:pt x="384" y="438"/>
                  </a:lnTo>
                  <a:lnTo>
                    <a:pt x="408" y="462"/>
                  </a:lnTo>
                  <a:lnTo>
                    <a:pt x="408" y="480"/>
                  </a:lnTo>
                  <a:lnTo>
                    <a:pt x="414" y="486"/>
                  </a:lnTo>
                  <a:lnTo>
                    <a:pt x="426" y="468"/>
                  </a:lnTo>
                  <a:lnTo>
                    <a:pt x="444" y="456"/>
                  </a:lnTo>
                  <a:lnTo>
                    <a:pt x="456" y="432"/>
                  </a:lnTo>
                  <a:lnTo>
                    <a:pt x="456" y="450"/>
                  </a:lnTo>
                  <a:lnTo>
                    <a:pt x="444" y="462"/>
                  </a:lnTo>
                  <a:lnTo>
                    <a:pt x="444" y="480"/>
                  </a:lnTo>
                  <a:lnTo>
                    <a:pt x="432" y="492"/>
                  </a:lnTo>
                  <a:lnTo>
                    <a:pt x="450" y="486"/>
                  </a:lnTo>
                  <a:lnTo>
                    <a:pt x="462" y="468"/>
                  </a:lnTo>
                  <a:lnTo>
                    <a:pt x="468" y="486"/>
                  </a:lnTo>
                  <a:lnTo>
                    <a:pt x="462" y="498"/>
                  </a:lnTo>
                  <a:lnTo>
                    <a:pt x="468" y="498"/>
                  </a:lnTo>
                  <a:lnTo>
                    <a:pt x="480" y="492"/>
                  </a:lnTo>
                  <a:lnTo>
                    <a:pt x="486" y="516"/>
                  </a:lnTo>
                  <a:lnTo>
                    <a:pt x="486" y="534"/>
                  </a:lnTo>
                  <a:lnTo>
                    <a:pt x="498" y="552"/>
                  </a:lnTo>
                  <a:lnTo>
                    <a:pt x="558" y="576"/>
                  </a:lnTo>
                  <a:lnTo>
                    <a:pt x="564" y="570"/>
                  </a:lnTo>
                  <a:lnTo>
                    <a:pt x="582" y="552"/>
                  </a:lnTo>
                  <a:lnTo>
                    <a:pt x="582" y="564"/>
                  </a:lnTo>
                  <a:lnTo>
                    <a:pt x="594" y="558"/>
                  </a:lnTo>
                  <a:lnTo>
                    <a:pt x="594" y="570"/>
                  </a:lnTo>
                  <a:lnTo>
                    <a:pt x="612" y="582"/>
                  </a:lnTo>
                  <a:lnTo>
                    <a:pt x="618" y="570"/>
                  </a:lnTo>
                  <a:lnTo>
                    <a:pt x="642" y="552"/>
                  </a:lnTo>
                  <a:lnTo>
                    <a:pt x="672" y="546"/>
                  </a:lnTo>
                  <a:lnTo>
                    <a:pt x="684" y="498"/>
                  </a:lnTo>
                  <a:lnTo>
                    <a:pt x="702" y="456"/>
                  </a:lnTo>
                  <a:lnTo>
                    <a:pt x="726" y="420"/>
                  </a:lnTo>
                  <a:lnTo>
                    <a:pt x="732" y="402"/>
                  </a:lnTo>
                  <a:lnTo>
                    <a:pt x="744" y="342"/>
                  </a:lnTo>
                  <a:lnTo>
                    <a:pt x="732" y="324"/>
                  </a:lnTo>
                  <a:lnTo>
                    <a:pt x="732" y="29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6" name="Freeform 1031"/>
            <p:cNvSpPr>
              <a:spLocks/>
            </p:cNvSpPr>
            <p:nvPr/>
          </p:nvSpPr>
          <p:spPr bwMode="auto">
            <a:xfrm>
              <a:off x="5280" y="3661"/>
              <a:ext cx="6" cy="12"/>
            </a:xfrm>
            <a:custGeom>
              <a:avLst/>
              <a:gdLst>
                <a:gd name="T0" fmla="*/ 0 w 6"/>
                <a:gd name="T1" fmla="*/ 12 h 12"/>
                <a:gd name="T2" fmla="*/ 6 w 6"/>
                <a:gd name="T3" fmla="*/ 6 h 12"/>
                <a:gd name="T4" fmla="*/ 0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6"/>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7" name="Freeform 1032"/>
            <p:cNvSpPr>
              <a:spLocks/>
            </p:cNvSpPr>
            <p:nvPr/>
          </p:nvSpPr>
          <p:spPr bwMode="auto">
            <a:xfrm>
              <a:off x="5070" y="3115"/>
              <a:ext cx="6" cy="12"/>
            </a:xfrm>
            <a:custGeom>
              <a:avLst/>
              <a:gdLst>
                <a:gd name="T0" fmla="*/ 0 w 6"/>
                <a:gd name="T1" fmla="*/ 12 h 12"/>
                <a:gd name="T2" fmla="*/ 6 w 6"/>
                <a:gd name="T3" fmla="*/ 12 h 12"/>
                <a:gd name="T4" fmla="*/ 0 w 6"/>
                <a:gd name="T5" fmla="*/ 0 h 12"/>
                <a:gd name="T6" fmla="*/ 0 w 6"/>
                <a:gd name="T7" fmla="*/ 0 h 12"/>
                <a:gd name="T8" fmla="*/ 0 w 6"/>
                <a:gd name="T9" fmla="*/ 12 h 12"/>
              </a:gdLst>
              <a:ahLst/>
              <a:cxnLst>
                <a:cxn ang="0">
                  <a:pos x="T0" y="T1"/>
                </a:cxn>
                <a:cxn ang="0">
                  <a:pos x="T2" y="T3"/>
                </a:cxn>
                <a:cxn ang="0">
                  <a:pos x="T4" y="T5"/>
                </a:cxn>
                <a:cxn ang="0">
                  <a:pos x="T6" y="T7"/>
                </a:cxn>
                <a:cxn ang="0">
                  <a:pos x="T8" y="T9"/>
                </a:cxn>
              </a:cxnLst>
              <a:rect l="0" t="0" r="r" b="b"/>
              <a:pathLst>
                <a:path w="6" h="12">
                  <a:moveTo>
                    <a:pt x="0" y="12"/>
                  </a:moveTo>
                  <a:lnTo>
                    <a:pt x="6" y="12"/>
                  </a:lnTo>
                  <a:lnTo>
                    <a:pt x="0" y="0"/>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8" name="Freeform 1033"/>
            <p:cNvSpPr>
              <a:spLocks/>
            </p:cNvSpPr>
            <p:nvPr/>
          </p:nvSpPr>
          <p:spPr bwMode="auto">
            <a:xfrm>
              <a:off x="5370" y="3325"/>
              <a:ext cx="6" cy="24"/>
            </a:xfrm>
            <a:custGeom>
              <a:avLst/>
              <a:gdLst>
                <a:gd name="T0" fmla="*/ 0 w 6"/>
                <a:gd name="T1" fmla="*/ 24 h 24"/>
                <a:gd name="T2" fmla="*/ 6 w 6"/>
                <a:gd name="T3" fmla="*/ 12 h 24"/>
                <a:gd name="T4" fmla="*/ 0 w 6"/>
                <a:gd name="T5" fmla="*/ 0 h 24"/>
                <a:gd name="T6" fmla="*/ 6 w 6"/>
                <a:gd name="T7" fmla="*/ 6 h 24"/>
                <a:gd name="T8" fmla="*/ 0 w 6"/>
                <a:gd name="T9" fmla="*/ 12 h 24"/>
                <a:gd name="T10" fmla="*/ 0 w 6"/>
                <a:gd name="T11" fmla="*/ 24 h 24"/>
              </a:gdLst>
              <a:ahLst/>
              <a:cxnLst>
                <a:cxn ang="0">
                  <a:pos x="T0" y="T1"/>
                </a:cxn>
                <a:cxn ang="0">
                  <a:pos x="T2" y="T3"/>
                </a:cxn>
                <a:cxn ang="0">
                  <a:pos x="T4" y="T5"/>
                </a:cxn>
                <a:cxn ang="0">
                  <a:pos x="T6" y="T7"/>
                </a:cxn>
                <a:cxn ang="0">
                  <a:pos x="T8" y="T9"/>
                </a:cxn>
                <a:cxn ang="0">
                  <a:pos x="T10" y="T11"/>
                </a:cxn>
              </a:cxnLst>
              <a:rect l="0" t="0" r="r" b="b"/>
              <a:pathLst>
                <a:path w="6" h="24">
                  <a:moveTo>
                    <a:pt x="0" y="24"/>
                  </a:moveTo>
                  <a:lnTo>
                    <a:pt x="6" y="12"/>
                  </a:lnTo>
                  <a:lnTo>
                    <a:pt x="0" y="0"/>
                  </a:lnTo>
                  <a:lnTo>
                    <a:pt x="6" y="6"/>
                  </a:lnTo>
                  <a:lnTo>
                    <a:pt x="0" y="12"/>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9" name="Freeform 1034"/>
            <p:cNvSpPr>
              <a:spLocks/>
            </p:cNvSpPr>
            <p:nvPr/>
          </p:nvSpPr>
          <p:spPr bwMode="auto">
            <a:xfrm>
              <a:off x="4986" y="3067"/>
              <a:ext cx="6" cy="6"/>
            </a:xfrm>
            <a:custGeom>
              <a:avLst/>
              <a:gdLst>
                <a:gd name="T0" fmla="*/ 0 w 6"/>
                <a:gd name="T1" fmla="*/ 6 h 6"/>
                <a:gd name="T2" fmla="*/ 6 w 6"/>
                <a:gd name="T3" fmla="*/ 6 h 6"/>
                <a:gd name="T4" fmla="*/ 6 w 6"/>
                <a:gd name="T5" fmla="*/ 6 h 6"/>
                <a:gd name="T6" fmla="*/ 0 w 6"/>
                <a:gd name="T7" fmla="*/ 0 h 6"/>
                <a:gd name="T8" fmla="*/ 0 w 6"/>
                <a:gd name="T9" fmla="*/ 6 h 6"/>
              </a:gdLst>
              <a:ahLst/>
              <a:cxnLst>
                <a:cxn ang="0">
                  <a:pos x="T0" y="T1"/>
                </a:cxn>
                <a:cxn ang="0">
                  <a:pos x="T2" y="T3"/>
                </a:cxn>
                <a:cxn ang="0">
                  <a:pos x="T4" y="T5"/>
                </a:cxn>
                <a:cxn ang="0">
                  <a:pos x="T6" y="T7"/>
                </a:cxn>
                <a:cxn ang="0">
                  <a:pos x="T8" y="T9"/>
                </a:cxn>
              </a:cxnLst>
              <a:rect l="0" t="0" r="r" b="b"/>
              <a:pathLst>
                <a:path w="6" h="6">
                  <a:moveTo>
                    <a:pt x="0" y="6"/>
                  </a:moveTo>
                  <a:lnTo>
                    <a:pt x="6" y="6"/>
                  </a:lnTo>
                  <a:lnTo>
                    <a:pt x="6"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0" name="Freeform 1035"/>
            <p:cNvSpPr>
              <a:spLocks/>
            </p:cNvSpPr>
            <p:nvPr/>
          </p:nvSpPr>
          <p:spPr bwMode="auto">
            <a:xfrm>
              <a:off x="5118" y="3163"/>
              <a:ext cx="12" cy="12"/>
            </a:xfrm>
            <a:custGeom>
              <a:avLst/>
              <a:gdLst>
                <a:gd name="T0" fmla="*/ 0 w 12"/>
                <a:gd name="T1" fmla="*/ 12 h 12"/>
                <a:gd name="T2" fmla="*/ 6 w 12"/>
                <a:gd name="T3" fmla="*/ 6 h 12"/>
                <a:gd name="T4" fmla="*/ 12 w 12"/>
                <a:gd name="T5" fmla="*/ 6 h 12"/>
                <a:gd name="T6" fmla="*/ 6 w 12"/>
                <a:gd name="T7" fmla="*/ 0 h 12"/>
                <a:gd name="T8" fmla="*/ 0 w 12"/>
                <a:gd name="T9" fmla="*/ 6 h 12"/>
                <a:gd name="T10" fmla="*/ 0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0" y="12"/>
                  </a:moveTo>
                  <a:lnTo>
                    <a:pt x="6" y="6"/>
                  </a:lnTo>
                  <a:lnTo>
                    <a:pt x="12" y="6"/>
                  </a:lnTo>
                  <a:lnTo>
                    <a:pt x="6" y="0"/>
                  </a:lnTo>
                  <a:lnTo>
                    <a:pt x="0"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1" name="Freeform 1036"/>
            <p:cNvSpPr>
              <a:spLocks/>
            </p:cNvSpPr>
            <p:nvPr/>
          </p:nvSpPr>
          <p:spPr bwMode="auto">
            <a:xfrm>
              <a:off x="4956" y="3067"/>
              <a:ext cx="18" cy="12"/>
            </a:xfrm>
            <a:custGeom>
              <a:avLst/>
              <a:gdLst>
                <a:gd name="T0" fmla="*/ 12 w 18"/>
                <a:gd name="T1" fmla="*/ 12 h 12"/>
                <a:gd name="T2" fmla="*/ 18 w 18"/>
                <a:gd name="T3" fmla="*/ 6 h 12"/>
                <a:gd name="T4" fmla="*/ 18 w 18"/>
                <a:gd name="T5" fmla="*/ 0 h 12"/>
                <a:gd name="T6" fmla="*/ 6 w 18"/>
                <a:gd name="T7" fmla="*/ 6 h 12"/>
                <a:gd name="T8" fmla="*/ 0 w 18"/>
                <a:gd name="T9" fmla="*/ 0 h 12"/>
                <a:gd name="T10" fmla="*/ 0 w 18"/>
                <a:gd name="T11" fmla="*/ 6 h 12"/>
                <a:gd name="T12" fmla="*/ 12 w 1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12" y="12"/>
                  </a:moveTo>
                  <a:lnTo>
                    <a:pt x="18" y="6"/>
                  </a:lnTo>
                  <a:lnTo>
                    <a:pt x="18" y="0"/>
                  </a:lnTo>
                  <a:lnTo>
                    <a:pt x="6" y="6"/>
                  </a:lnTo>
                  <a:lnTo>
                    <a:pt x="0" y="0"/>
                  </a:lnTo>
                  <a:lnTo>
                    <a:pt x="0" y="6"/>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2" name="Freeform 1037"/>
            <p:cNvSpPr>
              <a:spLocks/>
            </p:cNvSpPr>
            <p:nvPr/>
          </p:nvSpPr>
          <p:spPr bwMode="auto">
            <a:xfrm>
              <a:off x="5070" y="3559"/>
              <a:ext cx="30" cy="12"/>
            </a:xfrm>
            <a:custGeom>
              <a:avLst/>
              <a:gdLst>
                <a:gd name="T0" fmla="*/ 18 w 30"/>
                <a:gd name="T1" fmla="*/ 0 h 12"/>
                <a:gd name="T2" fmla="*/ 0 w 30"/>
                <a:gd name="T3" fmla="*/ 12 h 12"/>
                <a:gd name="T4" fmla="*/ 18 w 30"/>
                <a:gd name="T5" fmla="*/ 12 h 12"/>
                <a:gd name="T6" fmla="*/ 18 w 30"/>
                <a:gd name="T7" fmla="*/ 12 h 12"/>
                <a:gd name="T8" fmla="*/ 30 w 30"/>
                <a:gd name="T9" fmla="*/ 6 h 12"/>
                <a:gd name="T10" fmla="*/ 18 w 30"/>
                <a:gd name="T11" fmla="*/ 6 h 12"/>
                <a:gd name="T12" fmla="*/ 18 w 3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0" h="12">
                  <a:moveTo>
                    <a:pt x="18" y="0"/>
                  </a:moveTo>
                  <a:lnTo>
                    <a:pt x="0" y="12"/>
                  </a:lnTo>
                  <a:lnTo>
                    <a:pt x="18" y="12"/>
                  </a:lnTo>
                  <a:lnTo>
                    <a:pt x="18" y="12"/>
                  </a:lnTo>
                  <a:lnTo>
                    <a:pt x="30" y="6"/>
                  </a:lnTo>
                  <a:lnTo>
                    <a:pt x="18"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3" name="Freeform 1038"/>
            <p:cNvSpPr>
              <a:spLocks/>
            </p:cNvSpPr>
            <p:nvPr/>
          </p:nvSpPr>
          <p:spPr bwMode="auto">
            <a:xfrm>
              <a:off x="5220" y="3685"/>
              <a:ext cx="60" cy="72"/>
            </a:xfrm>
            <a:custGeom>
              <a:avLst/>
              <a:gdLst>
                <a:gd name="T0" fmla="*/ 0 w 60"/>
                <a:gd name="T1" fmla="*/ 0 h 72"/>
                <a:gd name="T2" fmla="*/ 24 w 60"/>
                <a:gd name="T3" fmla="*/ 60 h 72"/>
                <a:gd name="T4" fmla="*/ 36 w 60"/>
                <a:gd name="T5" fmla="*/ 72 h 72"/>
                <a:gd name="T6" fmla="*/ 60 w 60"/>
                <a:gd name="T7" fmla="*/ 48 h 72"/>
                <a:gd name="T8" fmla="*/ 60 w 60"/>
                <a:gd name="T9" fmla="*/ 0 h 72"/>
                <a:gd name="T10" fmla="*/ 30 w 60"/>
                <a:gd name="T11" fmla="*/ 6 h 72"/>
                <a:gd name="T12" fmla="*/ 0 w 60"/>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60" h="72">
                  <a:moveTo>
                    <a:pt x="0" y="0"/>
                  </a:moveTo>
                  <a:lnTo>
                    <a:pt x="24" y="60"/>
                  </a:lnTo>
                  <a:lnTo>
                    <a:pt x="36" y="72"/>
                  </a:lnTo>
                  <a:lnTo>
                    <a:pt x="60" y="48"/>
                  </a:lnTo>
                  <a:lnTo>
                    <a:pt x="60" y="0"/>
                  </a:lnTo>
                  <a:lnTo>
                    <a:pt x="3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4" name="Freeform 1039"/>
            <p:cNvSpPr>
              <a:spLocks/>
            </p:cNvSpPr>
            <p:nvPr/>
          </p:nvSpPr>
          <p:spPr bwMode="auto">
            <a:xfrm>
              <a:off x="4950" y="3067"/>
              <a:ext cx="6" cy="12"/>
            </a:xfrm>
            <a:custGeom>
              <a:avLst/>
              <a:gdLst>
                <a:gd name="T0" fmla="*/ 0 w 6"/>
                <a:gd name="T1" fmla="*/ 12 h 12"/>
                <a:gd name="T2" fmla="*/ 6 w 6"/>
                <a:gd name="T3" fmla="*/ 12 h 12"/>
                <a:gd name="T4" fmla="*/ 0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12"/>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2982452"/>
            <a:ext cx="7981200" cy="1250591"/>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4481868"/>
            <a:ext cx="7980363" cy="1608955"/>
          </a:xfrm>
        </p:spPr>
        <p:txBody>
          <a:bodyPr>
            <a:normAutofit/>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686"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687"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29/05/2017</a:t>
            </a:fld>
            <a:endParaRPr lang="en-US" dirty="0"/>
          </a:p>
        </p:txBody>
      </p:sp>
      <p:sp>
        <p:nvSpPr>
          <p:cNvPr id="1688"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394682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588" y="0"/>
            <a:ext cx="9140825" cy="6858000"/>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1036800"/>
            <a:ext cx="7981200" cy="936000"/>
          </a:xfrm>
        </p:spPr>
        <p:txBody>
          <a:bodyPr/>
          <a:lstStyle>
            <a:lvl1pPr>
              <a:defRPr b="0" i="0">
                <a:solidFill>
                  <a:srgbClr val="FFFFFF"/>
                </a:solidFill>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2178000"/>
            <a:ext cx="7980363" cy="39456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solidFill>
                  <a:srgbClr val="FFFFFF"/>
                </a:solidFill>
              </a:defRPr>
            </a:lvl1pPr>
          </a:lstStyle>
          <a:p>
            <a:r>
              <a:rPr lang="en-US" smtClean="0"/>
              <a:t>example presentation title</a:t>
            </a:r>
            <a:endParaRPr lang="en-US" dirty="0"/>
          </a:p>
        </p:txBody>
      </p:sp>
      <p:sp>
        <p:nvSpPr>
          <p:cNvPr id="12"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solidFill>
                  <a:srgbClr val="FFFFFF"/>
                </a:solidFill>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3" name="Date Placeholder 3"/>
          <p:cNvSpPr>
            <a:spLocks noGrp="1"/>
          </p:cNvSpPr>
          <p:nvPr>
            <p:ph type="dt" sz="half" idx="10"/>
          </p:nvPr>
        </p:nvSpPr>
        <p:spPr>
          <a:xfrm>
            <a:off x="1051200" y="6290798"/>
            <a:ext cx="2008188" cy="223069"/>
          </a:xfrm>
        </p:spPr>
        <p:txBody>
          <a:bodyPr anchor="t" anchorCtr="0"/>
          <a:lstStyle>
            <a:lvl1pPr>
              <a:defRPr sz="1000">
                <a:solidFill>
                  <a:srgbClr val="FFFFFF"/>
                </a:solidFill>
                <a:latin typeface="+mn-lt"/>
              </a:defRPr>
            </a:lvl1pPr>
          </a:lstStyle>
          <a:p>
            <a:fld id="{909C3586-06FE-784D-AEBD-A14DEA542F40}" type="datetime1">
              <a:rPr lang="en-GB" smtClean="0"/>
              <a:pPr/>
              <a:t>29/05/2017</a:t>
            </a:fld>
            <a:endParaRPr lang="en-US" dirty="0"/>
          </a:p>
        </p:txBody>
      </p:sp>
      <p:sp>
        <p:nvSpPr>
          <p:cNvPr id="14" name="Slide Number Placeholder 5"/>
          <p:cNvSpPr>
            <a:spLocks noGrp="1"/>
          </p:cNvSpPr>
          <p:nvPr>
            <p:ph type="sldNum" sz="quarter" idx="12"/>
          </p:nvPr>
        </p:nvSpPr>
        <p:spPr>
          <a:xfrm>
            <a:off x="582614" y="6290798"/>
            <a:ext cx="403200" cy="223069"/>
          </a:xfrm>
        </p:spPr>
        <p:txBody>
          <a:bodyPr anchor="t" anchorCtr="0"/>
          <a:lstStyle>
            <a:lvl1pPr>
              <a:defRPr sz="1000">
                <a:solidFill>
                  <a:srgbClr val="FFFFFF"/>
                </a:solidFill>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289493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
    <p:spTree>
      <p:nvGrpSpPr>
        <p:cNvPr id="1" name=""/>
        <p:cNvGrpSpPr/>
        <p:nvPr/>
      </p:nvGrpSpPr>
      <p:grpSpPr>
        <a:xfrm>
          <a:off x="0" y="0"/>
          <a:ext cx="0" cy="0"/>
          <a:chOff x="0" y="0"/>
          <a:chExt cx="0" cy="0"/>
        </a:xfrm>
      </p:grpSpPr>
      <p:sp>
        <p:nvSpPr>
          <p:cNvPr id="8" name="Freeform 5"/>
          <p:cNvSpPr>
            <a:spLocks/>
          </p:cNvSpPr>
          <p:nvPr/>
        </p:nvSpPr>
        <p:spPr bwMode="auto">
          <a:xfrm>
            <a:off x="1588" y="0"/>
            <a:ext cx="3465513" cy="923925"/>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582611" y="1036800"/>
            <a:ext cx="7981200" cy="936000"/>
          </a:xfrm>
        </p:spPr>
        <p:txBody>
          <a:bodyPr/>
          <a:lstStyle>
            <a:lvl1pPr>
              <a:defRPr b="0" i="0">
                <a:latin typeface="+mn-lt"/>
                <a:cs typeface="VAG Rounded Std Light"/>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3" name="Picture Placeholder 12"/>
          <p:cNvSpPr>
            <a:spLocks noGrp="1"/>
          </p:cNvSpPr>
          <p:nvPr>
            <p:ph type="pic" sz="quarter" idx="12"/>
          </p:nvPr>
        </p:nvSpPr>
        <p:spPr>
          <a:xfrm>
            <a:off x="582613" y="2438400"/>
            <a:ext cx="1865312" cy="4419600"/>
          </a:xfrm>
        </p:spPr>
        <p:txBody>
          <a:bodyPr>
            <a:normAutofit/>
          </a:bodyPr>
          <a:lstStyle>
            <a:lvl1pPr algn="ctr">
              <a:defRPr sz="1400"/>
            </a:lvl1pPr>
          </a:lstStyle>
          <a:p>
            <a:r>
              <a:rPr lang="en-US" smtClean="0"/>
              <a:t>Click icon to add picture</a:t>
            </a:r>
            <a:endParaRPr lang="en-US" dirty="0"/>
          </a:p>
        </p:txBody>
      </p:sp>
      <p:sp>
        <p:nvSpPr>
          <p:cNvPr id="14" name="Picture Placeholder 12"/>
          <p:cNvSpPr>
            <a:spLocks noGrp="1"/>
          </p:cNvSpPr>
          <p:nvPr>
            <p:ph type="pic" sz="quarter" idx="13"/>
          </p:nvPr>
        </p:nvSpPr>
        <p:spPr>
          <a:xfrm>
            <a:off x="2629535" y="3230880"/>
            <a:ext cx="2881947" cy="3627120"/>
          </a:xfrm>
        </p:spPr>
        <p:txBody>
          <a:bodyPr>
            <a:normAutofit/>
          </a:bodyPr>
          <a:lstStyle>
            <a:lvl1pPr algn="ctr">
              <a:defRPr sz="1400"/>
            </a:lvl1pPr>
          </a:lstStyle>
          <a:p>
            <a:r>
              <a:rPr lang="en-US" smtClean="0"/>
              <a:t>Click icon to add picture</a:t>
            </a:r>
            <a:endParaRPr lang="en-US"/>
          </a:p>
        </p:txBody>
      </p:sp>
      <p:sp>
        <p:nvSpPr>
          <p:cNvPr id="15" name="Picture Placeholder 12"/>
          <p:cNvSpPr>
            <a:spLocks noGrp="1"/>
          </p:cNvSpPr>
          <p:nvPr>
            <p:ph type="pic" sz="quarter" idx="14"/>
          </p:nvPr>
        </p:nvSpPr>
        <p:spPr>
          <a:xfrm>
            <a:off x="5693093" y="2046684"/>
            <a:ext cx="2870718" cy="4811316"/>
          </a:xfrm>
        </p:spPr>
        <p:txBody>
          <a:bodyPr>
            <a:normAutofit/>
          </a:bodyPr>
          <a:lstStyle>
            <a:lvl1pPr algn="ctr">
              <a:defRPr sz="1400"/>
            </a:lvl1pPr>
          </a:lstStyle>
          <a:p>
            <a:r>
              <a:rPr lang="en-US" smtClean="0"/>
              <a:t>Click icon to add picture</a:t>
            </a:r>
            <a:endParaRPr lang="en-US" dirty="0"/>
          </a:p>
        </p:txBody>
      </p:sp>
    </p:spTree>
    <p:extLst>
      <p:ext uri="{BB962C8B-B14F-4D97-AF65-F5344CB8AC3E}">
        <p14:creationId xmlns:p14="http://schemas.microsoft.com/office/powerpoint/2010/main" val="257722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604" y="573088"/>
            <a:ext cx="1231901" cy="828522"/>
          </a:xfrm>
          <a:prstGeom prst="rect">
            <a:avLst/>
          </a:prstGeom>
        </p:spPr>
      </p:pic>
      <p:sp>
        <p:nvSpPr>
          <p:cNvPr id="8" name="Rectangle 7"/>
          <p:cNvSpPr>
            <a:spLocks noChangeArrowheads="1"/>
          </p:cNvSpPr>
          <p:nvPr/>
        </p:nvSpPr>
        <p:spPr bwMode="auto">
          <a:xfrm>
            <a:off x="7706780" y="0"/>
            <a:ext cx="333375" cy="6858000"/>
          </a:xfrm>
          <a:prstGeom prst="rect">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101818" y="0"/>
            <a:ext cx="1546225" cy="6858000"/>
          </a:xfrm>
          <a:custGeom>
            <a:avLst/>
            <a:gdLst>
              <a:gd name="T0" fmla="*/ 764 w 974"/>
              <a:gd name="T1" fmla="*/ 0 h 4320"/>
              <a:gd name="T2" fmla="*/ 0 w 974"/>
              <a:gd name="T3" fmla="*/ 4320 h 4320"/>
              <a:gd name="T4" fmla="*/ 210 w 974"/>
              <a:gd name="T5" fmla="*/ 4320 h 4320"/>
              <a:gd name="T6" fmla="*/ 974 w 974"/>
              <a:gd name="T7" fmla="*/ 0 h 4320"/>
              <a:gd name="T8" fmla="*/ 764 w 974"/>
              <a:gd name="T9" fmla="*/ 0 h 4320"/>
            </a:gdLst>
            <a:ahLst/>
            <a:cxnLst>
              <a:cxn ang="0">
                <a:pos x="T0" y="T1"/>
              </a:cxn>
              <a:cxn ang="0">
                <a:pos x="T2" y="T3"/>
              </a:cxn>
              <a:cxn ang="0">
                <a:pos x="T4" y="T5"/>
              </a:cxn>
              <a:cxn ang="0">
                <a:pos x="T6" y="T7"/>
              </a:cxn>
              <a:cxn ang="0">
                <a:pos x="T8" y="T9"/>
              </a:cxn>
            </a:cxnLst>
            <a:rect l="0" t="0" r="r" b="b"/>
            <a:pathLst>
              <a:path w="974" h="4320">
                <a:moveTo>
                  <a:pt x="764" y="0"/>
                </a:moveTo>
                <a:lnTo>
                  <a:pt x="0" y="4320"/>
                </a:lnTo>
                <a:lnTo>
                  <a:pt x="210" y="4320"/>
                </a:lnTo>
                <a:lnTo>
                  <a:pt x="974" y="0"/>
                </a:lnTo>
                <a:lnTo>
                  <a:pt x="764"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8841843" y="5081588"/>
            <a:ext cx="315913" cy="1776413"/>
          </a:xfrm>
          <a:custGeom>
            <a:avLst/>
            <a:gdLst>
              <a:gd name="T0" fmla="*/ 0 w 199"/>
              <a:gd name="T1" fmla="*/ 1119 h 1119"/>
              <a:gd name="T2" fmla="*/ 199 w 199"/>
              <a:gd name="T3" fmla="*/ 1119 h 1119"/>
              <a:gd name="T4" fmla="*/ 199 w 199"/>
              <a:gd name="T5" fmla="*/ 0 h 1119"/>
              <a:gd name="T6" fmla="*/ 0 w 199"/>
              <a:gd name="T7" fmla="*/ 1119 h 1119"/>
            </a:gdLst>
            <a:ahLst/>
            <a:cxnLst>
              <a:cxn ang="0">
                <a:pos x="T0" y="T1"/>
              </a:cxn>
              <a:cxn ang="0">
                <a:pos x="T2" y="T3"/>
              </a:cxn>
              <a:cxn ang="0">
                <a:pos x="T4" y="T5"/>
              </a:cxn>
              <a:cxn ang="0">
                <a:pos x="T6" y="T7"/>
              </a:cxn>
            </a:cxnLst>
            <a:rect l="0" t="0" r="r" b="b"/>
            <a:pathLst>
              <a:path w="199" h="1119">
                <a:moveTo>
                  <a:pt x="0" y="1119"/>
                </a:moveTo>
                <a:lnTo>
                  <a:pt x="199" y="1119"/>
                </a:lnTo>
                <a:lnTo>
                  <a:pt x="199" y="0"/>
                </a:lnTo>
                <a:lnTo>
                  <a:pt x="0" y="111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8298918" y="1976438"/>
            <a:ext cx="858838" cy="4881562"/>
          </a:xfrm>
          <a:custGeom>
            <a:avLst/>
            <a:gdLst>
              <a:gd name="T0" fmla="*/ 0 w 541"/>
              <a:gd name="T1" fmla="*/ 3075 h 3075"/>
              <a:gd name="T2" fmla="*/ 204 w 541"/>
              <a:gd name="T3" fmla="*/ 3075 h 3075"/>
              <a:gd name="T4" fmla="*/ 541 w 541"/>
              <a:gd name="T5" fmla="*/ 1186 h 3075"/>
              <a:gd name="T6" fmla="*/ 541 w 541"/>
              <a:gd name="T7" fmla="*/ 0 h 3075"/>
              <a:gd name="T8" fmla="*/ 0 w 541"/>
              <a:gd name="T9" fmla="*/ 3075 h 3075"/>
            </a:gdLst>
            <a:ahLst/>
            <a:cxnLst>
              <a:cxn ang="0">
                <a:pos x="T0" y="T1"/>
              </a:cxn>
              <a:cxn ang="0">
                <a:pos x="T2" y="T3"/>
              </a:cxn>
              <a:cxn ang="0">
                <a:pos x="T4" y="T5"/>
              </a:cxn>
              <a:cxn ang="0">
                <a:pos x="T6" y="T7"/>
              </a:cxn>
              <a:cxn ang="0">
                <a:pos x="T8" y="T9"/>
              </a:cxn>
            </a:cxnLst>
            <a:rect l="0" t="0" r="r" b="b"/>
            <a:pathLst>
              <a:path w="541" h="3075">
                <a:moveTo>
                  <a:pt x="0" y="3075"/>
                </a:moveTo>
                <a:lnTo>
                  <a:pt x="204" y="3075"/>
                </a:lnTo>
                <a:lnTo>
                  <a:pt x="541" y="1186"/>
                </a:lnTo>
                <a:lnTo>
                  <a:pt x="541" y="0"/>
                </a:lnTo>
                <a:lnTo>
                  <a:pt x="0" y="307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userDrawn="1"/>
        </p:nvSpPr>
        <p:spPr>
          <a:xfrm>
            <a:off x="582613" y="1892439"/>
            <a:ext cx="2564509" cy="2000548"/>
          </a:xfrm>
          <a:prstGeom prst="rect">
            <a:avLst/>
          </a:prstGeom>
          <a:noFill/>
        </p:spPr>
        <p:txBody>
          <a:bodyPr wrap="square" lIns="0" tIns="0" rIns="0" bIns="0" rtlCol="0">
            <a:spAutoFit/>
          </a:bodyPr>
          <a:lstStyle/>
          <a:p>
            <a:r>
              <a:rPr lang="en-GB" sz="1000" b="0" i="0" dirty="0" smtClean="0">
                <a:solidFill>
                  <a:srgbClr val="E00034"/>
                </a:solidFill>
                <a:latin typeface="+mn-lt"/>
                <a:cs typeface="VAG Rounded Std Light"/>
              </a:rPr>
              <a:t>Visiting address</a:t>
            </a:r>
          </a:p>
          <a:p>
            <a:r>
              <a:rPr lang="en-GB" sz="1000" b="0" i="0" dirty="0" err="1" smtClean="0">
                <a:solidFill>
                  <a:srgbClr val="E00034"/>
                </a:solidFill>
                <a:latin typeface="+mn-lt"/>
                <a:cs typeface="VAG Rounded Std Light"/>
              </a:rPr>
              <a:t>Bezuidenhoutseweg</a:t>
            </a:r>
            <a:r>
              <a:rPr lang="en-GB" sz="1000" b="0" i="0" dirty="0" smtClean="0">
                <a:solidFill>
                  <a:srgbClr val="E00034"/>
                </a:solidFill>
                <a:latin typeface="+mn-lt"/>
                <a:cs typeface="VAG Rounded Std Light"/>
              </a:rPr>
              <a:t> 2</a:t>
            </a:r>
          </a:p>
          <a:p>
            <a:r>
              <a:rPr lang="en-GB" sz="1000" b="0" i="0" dirty="0" smtClean="0">
                <a:solidFill>
                  <a:srgbClr val="E00034"/>
                </a:solidFill>
                <a:latin typeface="+mn-lt"/>
                <a:cs typeface="VAG Rounded Std Light"/>
              </a:rPr>
              <a:t>2594 AV The Hague</a:t>
            </a:r>
          </a:p>
          <a:p>
            <a:r>
              <a:rPr lang="en-GB" sz="1000" b="0" i="0" dirty="0" smtClean="0">
                <a:solidFill>
                  <a:srgbClr val="E00034"/>
                </a:solidFill>
                <a:latin typeface="+mn-lt"/>
                <a:cs typeface="VAG Rounded Std Light"/>
              </a:rPr>
              <a:t>The Netherlands</a:t>
            </a:r>
          </a:p>
          <a:p>
            <a:pPr>
              <a:lnSpc>
                <a:spcPct val="50000"/>
              </a:lnSpc>
            </a:pPr>
            <a:endParaRPr lang="en-GB" sz="1000" b="0" i="0" dirty="0">
              <a:solidFill>
                <a:srgbClr val="E00034"/>
              </a:solidFill>
              <a:latin typeface="+mn-lt"/>
              <a:cs typeface="VAG Rounded Std Light"/>
            </a:endParaRPr>
          </a:p>
          <a:p>
            <a:r>
              <a:rPr lang="en-GB" sz="1000" b="0" i="0" dirty="0" smtClean="0">
                <a:solidFill>
                  <a:srgbClr val="E00034"/>
                </a:solidFill>
                <a:latin typeface="+mn-lt"/>
                <a:cs typeface="VAG Rounded Std Light"/>
              </a:rPr>
              <a:t>Postal address</a:t>
            </a:r>
          </a:p>
          <a:p>
            <a:r>
              <a:rPr lang="en-GB" sz="1000" b="0" i="0" dirty="0" smtClean="0">
                <a:solidFill>
                  <a:srgbClr val="E00034"/>
                </a:solidFill>
                <a:latin typeface="+mn-lt"/>
                <a:cs typeface="VAG Rounded Std Light"/>
              </a:rPr>
              <a:t>P.O. BOX 82327</a:t>
            </a:r>
          </a:p>
          <a:p>
            <a:r>
              <a:rPr lang="en-GB" sz="1000" b="0" i="0" dirty="0" smtClean="0">
                <a:solidFill>
                  <a:srgbClr val="E00034"/>
                </a:solidFill>
                <a:latin typeface="+mn-lt"/>
                <a:cs typeface="VAG Rounded Std Light"/>
              </a:rPr>
              <a:t>2508 EH The Hague</a:t>
            </a:r>
            <a:endParaRPr lang="en-GB" sz="1000" b="0" i="0" dirty="0">
              <a:solidFill>
                <a:srgbClr val="E00034"/>
              </a:solidFill>
              <a:latin typeface="+mn-lt"/>
              <a:cs typeface="VAG Rounded Std Light"/>
            </a:endParaRPr>
          </a:p>
          <a:p>
            <a:r>
              <a:rPr lang="en-GB" sz="1000" b="0" i="0" dirty="0">
                <a:solidFill>
                  <a:srgbClr val="E00034"/>
                </a:solidFill>
                <a:latin typeface="+mn-lt"/>
                <a:cs typeface="VAG Rounded Std Light"/>
              </a:rPr>
              <a:t>The </a:t>
            </a:r>
            <a:r>
              <a:rPr lang="en-GB" sz="1000" b="0" i="0" dirty="0" smtClean="0">
                <a:solidFill>
                  <a:srgbClr val="E00034"/>
                </a:solidFill>
                <a:latin typeface="+mn-lt"/>
                <a:cs typeface="VAG Rounded Std Light"/>
              </a:rPr>
              <a:t>Netherlands</a:t>
            </a:r>
          </a:p>
          <a:p>
            <a:pPr>
              <a:lnSpc>
                <a:spcPct val="50000"/>
              </a:lnSpc>
            </a:pPr>
            <a:endParaRPr lang="en-GB" sz="1000" b="0" i="0" dirty="0">
              <a:solidFill>
                <a:srgbClr val="E00034"/>
              </a:solidFill>
              <a:latin typeface="+mn-lt"/>
              <a:cs typeface="VAG Rounded Std Light"/>
            </a:endParaRPr>
          </a:p>
          <a:p>
            <a:r>
              <a:rPr lang="en-GB" sz="1000" b="0" i="0" dirty="0" smtClean="0">
                <a:solidFill>
                  <a:srgbClr val="E00034"/>
                </a:solidFill>
                <a:latin typeface="+mn-lt"/>
                <a:cs typeface="VAG Rounded Std Light"/>
              </a:rPr>
              <a:t>T   +31 70 3044000</a:t>
            </a:r>
          </a:p>
          <a:p>
            <a:r>
              <a:rPr lang="en-GB" sz="1000" b="0" i="0" dirty="0" smtClean="0">
                <a:solidFill>
                  <a:srgbClr val="E00034"/>
                </a:solidFill>
                <a:latin typeface="+mn-lt"/>
                <a:cs typeface="VAG Rounded Std Light"/>
              </a:rPr>
              <a:t>info@ircwash.org </a:t>
            </a:r>
          </a:p>
          <a:p>
            <a:r>
              <a:rPr lang="en-GB" sz="1000" b="0" i="0" dirty="0" err="1" smtClean="0">
                <a:solidFill>
                  <a:srgbClr val="E00034"/>
                </a:solidFill>
                <a:latin typeface="+mn-lt"/>
                <a:cs typeface="VAG Rounded Std Light"/>
              </a:rPr>
              <a:t>www.ircwash.org</a:t>
            </a:r>
            <a:r>
              <a:rPr lang="en-GB" sz="1000" b="0" i="0" dirty="0" smtClean="0">
                <a:solidFill>
                  <a:srgbClr val="E00034"/>
                </a:solidFill>
                <a:latin typeface="+mn-lt"/>
                <a:cs typeface="VAG Rounded Std Light"/>
              </a:rPr>
              <a:t> </a:t>
            </a:r>
            <a:endParaRPr lang="en-GB" sz="1000" b="0" i="0" dirty="0">
              <a:solidFill>
                <a:srgbClr val="E00034"/>
              </a:solidFill>
              <a:latin typeface="+mn-lt"/>
              <a:cs typeface="VAG Rounded Std Light"/>
            </a:endParaRPr>
          </a:p>
          <a:p>
            <a:endParaRPr lang="en-GB" sz="1000" b="0" i="0" dirty="0" smtClean="0">
              <a:solidFill>
                <a:srgbClr val="007C92"/>
              </a:solidFill>
              <a:latin typeface="+mn-lt"/>
              <a:cs typeface="VAG Rounded Std Light"/>
            </a:endParaRPr>
          </a:p>
        </p:txBody>
      </p:sp>
      <p:sp>
        <p:nvSpPr>
          <p:cNvPr id="14" name="TextBox 13"/>
          <p:cNvSpPr txBox="1"/>
          <p:nvPr userDrawn="1"/>
        </p:nvSpPr>
        <p:spPr>
          <a:xfrm>
            <a:off x="591605" y="6018278"/>
            <a:ext cx="1762542" cy="276999"/>
          </a:xfrm>
          <a:prstGeom prst="rect">
            <a:avLst/>
          </a:prstGeom>
          <a:noFill/>
        </p:spPr>
        <p:txBody>
          <a:bodyPr wrap="square" lIns="0" tIns="0" rIns="0" bIns="0" rtlCol="0">
            <a:spAutoFit/>
          </a:bodyPr>
          <a:lstStyle/>
          <a:p>
            <a:r>
              <a:rPr lang="en-GB" sz="900" b="0" i="0" dirty="0" smtClean="0">
                <a:solidFill>
                  <a:srgbClr val="E00034"/>
                </a:solidFill>
                <a:latin typeface="+mj-lt"/>
                <a:cs typeface="VAG Rounded Std Bold"/>
              </a:rPr>
              <a:t>Supporting water sanitation</a:t>
            </a:r>
            <a:br>
              <a:rPr lang="en-GB" sz="900" b="0" i="0" dirty="0" smtClean="0">
                <a:solidFill>
                  <a:srgbClr val="E00034"/>
                </a:solidFill>
                <a:latin typeface="+mj-lt"/>
                <a:cs typeface="VAG Rounded Std Bold"/>
              </a:rPr>
            </a:br>
            <a:r>
              <a:rPr lang="en-GB" sz="900" b="0" i="0" dirty="0" smtClean="0">
                <a:solidFill>
                  <a:srgbClr val="E00034"/>
                </a:solidFill>
                <a:latin typeface="+mj-lt"/>
                <a:cs typeface="VAG Rounded Std Bold"/>
              </a:rPr>
              <a:t>and hygiene</a:t>
            </a:r>
            <a:r>
              <a:rPr lang="en-GB" sz="900" b="0" i="0" baseline="0" dirty="0" smtClean="0">
                <a:solidFill>
                  <a:srgbClr val="E00034"/>
                </a:solidFill>
                <a:latin typeface="+mj-lt"/>
                <a:cs typeface="VAG Rounded Std Bold"/>
              </a:rPr>
              <a:t> services for life</a:t>
            </a:r>
            <a:endParaRPr lang="en-GB" sz="900" b="0" i="0" dirty="0" smtClean="0">
              <a:solidFill>
                <a:srgbClr val="007C92"/>
              </a:solidFill>
              <a:latin typeface="+mj-lt"/>
              <a:cs typeface="VAG Rounded Std Bold"/>
            </a:endParaRPr>
          </a:p>
        </p:txBody>
      </p:sp>
      <p:sp>
        <p:nvSpPr>
          <p:cNvPr id="4" name="Rectangle 3">
            <a:hlinkClick r:id="rId3"/>
          </p:cNvPr>
          <p:cNvSpPr/>
          <p:nvPr userDrawn="1"/>
        </p:nvSpPr>
        <p:spPr>
          <a:xfrm>
            <a:off x="591605" y="3741013"/>
            <a:ext cx="963657" cy="14461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4"/>
          </p:cNvPr>
          <p:cNvSpPr/>
          <p:nvPr userDrawn="1"/>
        </p:nvSpPr>
        <p:spPr>
          <a:xfrm>
            <a:off x="591605" y="3596402"/>
            <a:ext cx="963657" cy="14461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916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4"/>
          <p:cNvGrpSpPr>
            <a:grpSpLocks noChangeAspect="1"/>
          </p:cNvGrpSpPr>
          <p:nvPr userDrawn="1"/>
        </p:nvGrpSpPr>
        <p:grpSpPr bwMode="auto">
          <a:xfrm>
            <a:off x="1588" y="0"/>
            <a:ext cx="9140825" cy="6858000"/>
            <a:chOff x="1" y="0"/>
            <a:chExt cx="5758" cy="4320"/>
          </a:xfrm>
          <a:solidFill>
            <a:schemeClr val="accent4"/>
          </a:solidFill>
        </p:grpSpPr>
        <p:sp>
          <p:nvSpPr>
            <p:cNvPr id="7"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example presentation title</a:t>
            </a:r>
            <a:endParaRPr lang="en-US"/>
          </a:p>
        </p:txBody>
      </p:sp>
      <p:sp>
        <p:nvSpPr>
          <p:cNvPr id="9"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0"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29/05/2017</a:t>
            </a:fld>
            <a:endParaRPr lang="en-US" dirty="0"/>
          </a:p>
        </p:txBody>
      </p:sp>
      <p:sp>
        <p:nvSpPr>
          <p:cNvPr id="11"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98227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a:off x="1588" y="0"/>
            <a:ext cx="9140825" cy="6858000"/>
            <a:chOff x="1" y="0"/>
            <a:chExt cx="5758" cy="4320"/>
          </a:xfrm>
          <a:solidFill>
            <a:schemeClr val="accent4"/>
          </a:solidFill>
        </p:grpSpPr>
        <p:sp>
          <p:nvSpPr>
            <p:cNvPr id="6"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Footer Placeholder 2"/>
          <p:cNvSpPr>
            <a:spLocks noGrp="1"/>
          </p:cNvSpPr>
          <p:nvPr>
            <p:ph type="ftr" sz="quarter" idx="11"/>
          </p:nvPr>
        </p:nvSpPr>
        <p:spPr/>
        <p:txBody>
          <a:bodyPr/>
          <a:lstStyle/>
          <a:p>
            <a:r>
              <a:rPr lang="en-US" smtClean="0"/>
              <a:t>example presentation title</a:t>
            </a:r>
            <a:endParaRPr lang="en-US"/>
          </a:p>
        </p:txBody>
      </p:sp>
      <p:sp>
        <p:nvSpPr>
          <p:cNvPr id="8"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9"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29/05/2017</a:t>
            </a:fld>
            <a:endParaRPr lang="en-US" dirty="0"/>
          </a:p>
        </p:txBody>
      </p:sp>
      <p:sp>
        <p:nvSpPr>
          <p:cNvPr id="10"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231124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dex">
    <p:spTree>
      <p:nvGrpSpPr>
        <p:cNvPr id="1" name=""/>
        <p:cNvGrpSpPr/>
        <p:nvPr/>
      </p:nvGrpSpPr>
      <p:grpSpPr>
        <a:xfrm>
          <a:off x="0" y="0"/>
          <a:ext cx="0" cy="0"/>
          <a:chOff x="0" y="0"/>
          <a:chExt cx="0" cy="0"/>
        </a:xfrm>
      </p:grpSpPr>
      <p:sp>
        <p:nvSpPr>
          <p:cNvPr id="2" name="Title 1"/>
          <p:cNvSpPr>
            <a:spLocks noGrp="1"/>
          </p:cNvSpPr>
          <p:nvPr>
            <p:ph type="title"/>
          </p:nvPr>
        </p:nvSpPr>
        <p:spPr>
          <a:xfrm>
            <a:off x="582612" y="1038945"/>
            <a:ext cx="5431453" cy="631057"/>
          </a:xfrm>
        </p:spPr>
        <p:txBody>
          <a:bodyPr/>
          <a:lstStyle>
            <a:lvl1pPr>
              <a:defRPr b="0" i="0">
                <a:latin typeface="+mj-lt"/>
                <a:cs typeface="VAG Rounded Std Bold"/>
              </a:defRPr>
            </a:lvl1pPr>
          </a:lstStyle>
          <a:p>
            <a:r>
              <a:rPr lang="en-US" smtClean="0"/>
              <a:t>Click to edit Master title style</a:t>
            </a:r>
            <a:endParaRPr lang="en-US" dirty="0"/>
          </a:p>
        </p:txBody>
      </p:sp>
      <p:sp>
        <p:nvSpPr>
          <p:cNvPr id="3" name="Content Placeholder 2"/>
          <p:cNvSpPr>
            <a:spLocks noGrp="1"/>
          </p:cNvSpPr>
          <p:nvPr>
            <p:ph idx="1"/>
          </p:nvPr>
        </p:nvSpPr>
        <p:spPr>
          <a:xfrm>
            <a:off x="582612" y="1933677"/>
            <a:ext cx="5431453" cy="419248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mn-lt"/>
              </a:defRPr>
            </a:lvl1pPr>
          </a:lstStyle>
          <a:p>
            <a:fld id="{EC86B620-2170-8C47-992D-32C13F41C08C}" type="datetime1">
              <a:rPr lang="en-GB" smtClean="0"/>
              <a:pPr/>
              <a:t>29/05/2017</a:t>
            </a:fld>
            <a:endParaRPr lang="en-US"/>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6" name="Slide Number Placeholder 5"/>
          <p:cNvSpPr>
            <a:spLocks noGrp="1"/>
          </p:cNvSpPr>
          <p:nvPr>
            <p:ph type="sldNum" sz="quarter" idx="12"/>
          </p:nvPr>
        </p:nvSpPr>
        <p:spPr/>
        <p:txBody>
          <a:bodyPr/>
          <a:lstStyle>
            <a:lvl1pPr>
              <a:defRPr>
                <a:latin typeface="+mn-lt"/>
              </a:defRPr>
            </a:lvl1pPr>
          </a:lstStyle>
          <a:p>
            <a:fld id="{1187FAD6-354D-DC41-A326-566F46014689}" type="slidenum">
              <a:rPr lang="en-US" smtClean="0"/>
              <a:pPr/>
              <a:t>‹#›</a:t>
            </a:fld>
            <a:endParaRPr lang="en-US"/>
          </a:p>
        </p:txBody>
      </p:sp>
      <p:grpSp>
        <p:nvGrpSpPr>
          <p:cNvPr id="8" name="Group 7"/>
          <p:cNvGrpSpPr>
            <a:grpSpLocks noChangeAspect="1"/>
          </p:cNvGrpSpPr>
          <p:nvPr userDrawn="1"/>
        </p:nvGrpSpPr>
        <p:grpSpPr bwMode="auto">
          <a:xfrm>
            <a:off x="6448425" y="0"/>
            <a:ext cx="2695575" cy="6858000"/>
            <a:chOff x="2031" y="0"/>
            <a:chExt cx="1698" cy="4320"/>
          </a:xfrm>
        </p:grpSpPr>
        <p:sp>
          <p:nvSpPr>
            <p:cNvPr id="9" name="AutoShape 3"/>
            <p:cNvSpPr>
              <a:spLocks noChangeAspect="1" noChangeArrowheads="1" noTextEdit="1"/>
            </p:cNvSpPr>
            <p:nvPr/>
          </p:nvSpPr>
          <p:spPr bwMode="auto">
            <a:xfrm>
              <a:off x="2031" y="0"/>
              <a:ext cx="169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5"/>
            <p:cNvSpPr>
              <a:spLocks noChangeArrowheads="1"/>
            </p:cNvSpPr>
            <p:nvPr/>
          </p:nvSpPr>
          <p:spPr bwMode="auto">
            <a:xfrm>
              <a:off x="2031" y="0"/>
              <a:ext cx="205"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6"/>
            <p:cNvSpPr>
              <a:spLocks noChangeArrowheads="1"/>
            </p:cNvSpPr>
            <p:nvPr/>
          </p:nvSpPr>
          <p:spPr bwMode="auto">
            <a:xfrm>
              <a:off x="2374" y="0"/>
              <a:ext cx="205" cy="43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7"/>
            <p:cNvSpPr>
              <a:spLocks noChangeArrowheads="1"/>
            </p:cNvSpPr>
            <p:nvPr/>
          </p:nvSpPr>
          <p:spPr bwMode="auto">
            <a:xfrm>
              <a:off x="2711" y="0"/>
              <a:ext cx="211" cy="43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8"/>
            <p:cNvSpPr>
              <a:spLocks noChangeArrowheads="1"/>
            </p:cNvSpPr>
            <p:nvPr/>
          </p:nvSpPr>
          <p:spPr bwMode="auto">
            <a:xfrm>
              <a:off x="3055" y="0"/>
              <a:ext cx="204" cy="43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p:nvSpPr>
          <p:spPr bwMode="auto">
            <a:xfrm>
              <a:off x="2507" y="0"/>
              <a:ext cx="975" cy="4320"/>
            </a:xfrm>
            <a:custGeom>
              <a:avLst/>
              <a:gdLst>
                <a:gd name="T0" fmla="*/ 0 w 975"/>
                <a:gd name="T1" fmla="*/ 0 h 4320"/>
                <a:gd name="T2" fmla="*/ 764 w 975"/>
                <a:gd name="T3" fmla="*/ 4320 h 4320"/>
                <a:gd name="T4" fmla="*/ 975 w 975"/>
                <a:gd name="T5" fmla="*/ 4320 h 4320"/>
                <a:gd name="T6" fmla="*/ 210 w 975"/>
                <a:gd name="T7" fmla="*/ 0 h 4320"/>
                <a:gd name="T8" fmla="*/ 0 w 975"/>
                <a:gd name="T9" fmla="*/ 0 h 4320"/>
              </a:gdLst>
              <a:ahLst/>
              <a:cxnLst>
                <a:cxn ang="0">
                  <a:pos x="T0" y="T1"/>
                </a:cxn>
                <a:cxn ang="0">
                  <a:pos x="T2" y="T3"/>
                </a:cxn>
                <a:cxn ang="0">
                  <a:pos x="T4" y="T5"/>
                </a:cxn>
                <a:cxn ang="0">
                  <a:pos x="T6" y="T7"/>
                </a:cxn>
                <a:cxn ang="0">
                  <a:pos x="T8" y="T9"/>
                </a:cxn>
              </a:cxnLst>
              <a:rect l="0" t="0" r="r" b="b"/>
              <a:pathLst>
                <a:path w="975" h="4320">
                  <a:moveTo>
                    <a:pt x="0" y="0"/>
                  </a:moveTo>
                  <a:lnTo>
                    <a:pt x="764" y="4320"/>
                  </a:lnTo>
                  <a:lnTo>
                    <a:pt x="975" y="4320"/>
                  </a:lnTo>
                  <a:lnTo>
                    <a:pt x="21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p:nvSpPr>
          <p:spPr bwMode="auto">
            <a:xfrm>
              <a:off x="2856" y="0"/>
              <a:ext cx="873" cy="4320"/>
            </a:xfrm>
            <a:custGeom>
              <a:avLst/>
              <a:gdLst>
                <a:gd name="T0" fmla="*/ 0 w 873"/>
                <a:gd name="T1" fmla="*/ 0 h 4320"/>
                <a:gd name="T2" fmla="*/ 765 w 873"/>
                <a:gd name="T3" fmla="*/ 4320 h 4320"/>
                <a:gd name="T4" fmla="*/ 873 w 873"/>
                <a:gd name="T5" fmla="*/ 4320 h 4320"/>
                <a:gd name="T6" fmla="*/ 873 w 873"/>
                <a:gd name="T7" fmla="*/ 3761 h 4320"/>
                <a:gd name="T8" fmla="*/ 211 w 873"/>
                <a:gd name="T9" fmla="*/ 0 h 4320"/>
                <a:gd name="T10" fmla="*/ 0 w 873"/>
                <a:gd name="T11" fmla="*/ 0 h 4320"/>
              </a:gdLst>
              <a:ahLst/>
              <a:cxnLst>
                <a:cxn ang="0">
                  <a:pos x="T0" y="T1"/>
                </a:cxn>
                <a:cxn ang="0">
                  <a:pos x="T2" y="T3"/>
                </a:cxn>
                <a:cxn ang="0">
                  <a:pos x="T4" y="T5"/>
                </a:cxn>
                <a:cxn ang="0">
                  <a:pos x="T6" y="T7"/>
                </a:cxn>
                <a:cxn ang="0">
                  <a:pos x="T8" y="T9"/>
                </a:cxn>
                <a:cxn ang="0">
                  <a:pos x="T10" y="T11"/>
                </a:cxn>
              </a:cxnLst>
              <a:rect l="0" t="0" r="r" b="b"/>
              <a:pathLst>
                <a:path w="873" h="4320">
                  <a:moveTo>
                    <a:pt x="0" y="0"/>
                  </a:moveTo>
                  <a:lnTo>
                    <a:pt x="765" y="4320"/>
                  </a:lnTo>
                  <a:lnTo>
                    <a:pt x="873" y="4320"/>
                  </a:lnTo>
                  <a:lnTo>
                    <a:pt x="873" y="3761"/>
                  </a:lnTo>
                  <a:lnTo>
                    <a:pt x="21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430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ntent">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588" y="0"/>
            <a:ext cx="9140825" cy="6858000"/>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1036800"/>
            <a:ext cx="7981200" cy="936000"/>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2178000"/>
            <a:ext cx="7980363" cy="3945600"/>
          </a:xfrm>
        </p:spPr>
        <p:txBody>
          <a:bodyPr/>
          <a:lstStyle>
            <a:lvl1pPr>
              <a:defRPr>
                <a:latin typeface="+mn-lt"/>
              </a:defRPr>
            </a:lvl1pPr>
            <a:lvl2pPr marL="269875" indent="-269875">
              <a:buFont typeface="Century Gothic" panose="020B0502020202020204" pitchFamily="34" charset="0"/>
              <a:buChar char="−"/>
              <a:defRPr>
                <a:latin typeface="+mn-lt"/>
              </a:defRPr>
            </a:lvl2pPr>
            <a:lvl3pPr marL="541338" indent="-271463">
              <a:buFont typeface="Century Gothic" panose="020B0502020202020204" pitchFamily="34" charset="0"/>
              <a:buChar char="−"/>
              <a:defRPr>
                <a:latin typeface="+mn-lt"/>
              </a:defRPr>
            </a:lvl3pPr>
            <a:lvl4pPr marL="803275" indent="-261938">
              <a:buFont typeface="Century Gothic" panose="020B0502020202020204" pitchFamily="34" charset="0"/>
              <a:buChar cha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2"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3"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29/05/2017</a:t>
            </a:fld>
            <a:endParaRPr lang="en-US" dirty="0"/>
          </a:p>
        </p:txBody>
      </p:sp>
      <p:sp>
        <p:nvSpPr>
          <p:cNvPr id="14"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5452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Body Content">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588" y="0"/>
            <a:ext cx="9140825" cy="6858000"/>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1036800"/>
            <a:ext cx="7981200" cy="936000"/>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3" y="2178000"/>
            <a:ext cx="3733894" cy="3945600"/>
          </a:xfrm>
        </p:spPr>
        <p:txBody>
          <a:bodyPr/>
          <a:lstStyle>
            <a:lvl1pPr>
              <a:defRPr>
                <a:latin typeface="+mn-lt"/>
              </a:defRPr>
            </a:lvl1pPr>
            <a:lvl2pPr marL="269875" indent="-269875">
              <a:buFont typeface="Century Gothic" panose="020B0502020202020204" pitchFamily="34" charset="0"/>
              <a:buChar char="−"/>
              <a:defRPr>
                <a:latin typeface="+mn-lt"/>
              </a:defRPr>
            </a:lvl2pPr>
            <a:lvl3pPr marL="541338" indent="-271463">
              <a:buFont typeface="Century Gothic" panose="020B0502020202020204" pitchFamily="34" charset="0"/>
              <a:buChar char="−"/>
              <a:defRPr>
                <a:latin typeface="+mn-lt"/>
              </a:defRPr>
            </a:lvl3pPr>
            <a:lvl4pPr marL="803275" indent="-261938">
              <a:buFont typeface="Century Gothic" panose="020B0502020202020204" pitchFamily="34" charset="0"/>
              <a:buChar cha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2"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3"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29/05/2017</a:t>
            </a:fld>
            <a:endParaRPr lang="en-US" dirty="0"/>
          </a:p>
        </p:txBody>
      </p:sp>
      <p:sp>
        <p:nvSpPr>
          <p:cNvPr id="14"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
        <p:nvSpPr>
          <p:cNvPr id="11" name="Content Placeholder 2"/>
          <p:cNvSpPr>
            <a:spLocks noGrp="1"/>
          </p:cNvSpPr>
          <p:nvPr>
            <p:ph idx="14"/>
          </p:nvPr>
        </p:nvSpPr>
        <p:spPr>
          <a:xfrm>
            <a:off x="4829917" y="2178000"/>
            <a:ext cx="3733894" cy="3945600"/>
          </a:xfrm>
        </p:spPr>
        <p:txBody>
          <a:bodyPr/>
          <a:lstStyle>
            <a:lvl1pPr>
              <a:defRPr>
                <a:latin typeface="+mn-lt"/>
              </a:defRPr>
            </a:lvl1pPr>
            <a:lvl2pPr marL="269875" indent="-269875">
              <a:buFont typeface="Century Gothic" panose="020B0502020202020204" pitchFamily="34" charset="0"/>
              <a:buChar char="−"/>
              <a:defRPr>
                <a:latin typeface="+mn-lt"/>
              </a:defRPr>
            </a:lvl2pPr>
            <a:lvl3pPr marL="541338" indent="-271463">
              <a:buFont typeface="Century Gothic" panose="020B0502020202020204" pitchFamily="34" charset="0"/>
              <a:buChar char="−"/>
              <a:defRPr>
                <a:latin typeface="+mn-lt"/>
              </a:defRPr>
            </a:lvl3pPr>
            <a:lvl4pPr marL="803275" indent="-261938">
              <a:buFont typeface="Century Gothic" panose="020B0502020202020204" pitchFamily="34" charset="0"/>
              <a:buChar cha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929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2 image">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5689600" y="3633788"/>
            <a:ext cx="3454400" cy="2489200"/>
          </a:xfrm>
        </p:spPr>
        <p:txBody>
          <a:bodyPr>
            <a:normAutofit/>
          </a:bodyPr>
          <a:lstStyle>
            <a:lvl1pPr algn="ctr">
              <a:defRPr sz="1000"/>
            </a:lvl1pPr>
          </a:lstStyle>
          <a:p>
            <a:r>
              <a:rPr lang="en-US" smtClean="0"/>
              <a:t>Click icon to add picture</a:t>
            </a:r>
            <a:endParaRPr lang="en-US" dirty="0"/>
          </a:p>
        </p:txBody>
      </p:sp>
      <p:sp>
        <p:nvSpPr>
          <p:cNvPr id="8" name="Freeform 5"/>
          <p:cNvSpPr>
            <a:spLocks/>
          </p:cNvSpPr>
          <p:nvPr/>
        </p:nvSpPr>
        <p:spPr bwMode="auto">
          <a:xfrm>
            <a:off x="1588" y="0"/>
            <a:ext cx="3465513" cy="923925"/>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582611" y="1036800"/>
            <a:ext cx="7981200" cy="936000"/>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3" y="2178000"/>
            <a:ext cx="4446588" cy="3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1"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vl1pPr>
            <a:lvl2pPr>
              <a:defRPr sz="1200"/>
            </a:lvl2pPr>
            <a:lvl3pPr>
              <a:defRPr sz="1200"/>
            </a:lvl3pPr>
            <a:lvl4pPr>
              <a:defRPr sz="1200"/>
            </a:lvl4pPr>
            <a:lvl5pPr>
              <a:defRPr sz="1200"/>
            </a:lvl5pPr>
          </a:lstStyle>
          <a:p>
            <a:pPr lvl="0"/>
            <a:r>
              <a:rPr lang="en-GB" dirty="0" smtClean="0"/>
              <a:t>Click to add source</a:t>
            </a:r>
          </a:p>
        </p:txBody>
      </p:sp>
      <p:sp>
        <p:nvSpPr>
          <p:cNvPr id="14" name="Picture Placeholder 12"/>
          <p:cNvSpPr>
            <a:spLocks noGrp="1"/>
          </p:cNvSpPr>
          <p:nvPr>
            <p:ph type="pic" sz="quarter" idx="15"/>
          </p:nvPr>
        </p:nvSpPr>
        <p:spPr>
          <a:xfrm>
            <a:off x="5689600" y="2176815"/>
            <a:ext cx="3454400" cy="1456973"/>
          </a:xfrm>
        </p:spPr>
        <p:txBody>
          <a:bodyPr>
            <a:normAutofit/>
          </a:bodyPr>
          <a:lstStyle>
            <a:lvl1pPr algn="ctr">
              <a:defRPr sz="1000"/>
            </a:lvl1pPr>
          </a:lstStyle>
          <a:p>
            <a:r>
              <a:rPr lang="en-US" smtClean="0"/>
              <a:t>Click icon to add picture</a:t>
            </a:r>
            <a:endParaRPr lang="en-US" dirty="0"/>
          </a:p>
        </p:txBody>
      </p:sp>
      <p:sp>
        <p:nvSpPr>
          <p:cNvPr id="15" name="Date Placeholder 3"/>
          <p:cNvSpPr>
            <a:spLocks noGrp="1"/>
          </p:cNvSpPr>
          <p:nvPr>
            <p:ph type="dt" sz="half" idx="10"/>
          </p:nvPr>
        </p:nvSpPr>
        <p:spPr>
          <a:xfrm>
            <a:off x="1051200" y="6290798"/>
            <a:ext cx="2008188" cy="223069"/>
          </a:xfrm>
        </p:spPr>
        <p:txBody>
          <a:bodyPr anchor="t" anchorCtr="0"/>
          <a:lstStyle>
            <a:lvl1pPr>
              <a:defRPr sz="1000"/>
            </a:lvl1pPr>
          </a:lstStyle>
          <a:p>
            <a:fld id="{909C3586-06FE-784D-AEBD-A14DEA542F40}" type="datetime1">
              <a:rPr lang="en-GB" smtClean="0"/>
              <a:pPr/>
              <a:t>29/05/2017</a:t>
            </a:fld>
            <a:endParaRPr lang="en-US" dirty="0"/>
          </a:p>
        </p:txBody>
      </p:sp>
      <p:sp>
        <p:nvSpPr>
          <p:cNvPr id="16" name="Slide Number Placeholder 5"/>
          <p:cNvSpPr>
            <a:spLocks noGrp="1"/>
          </p:cNvSpPr>
          <p:nvPr>
            <p:ph type="sldNum" sz="quarter" idx="12"/>
          </p:nvPr>
        </p:nvSpPr>
        <p:spPr>
          <a:xfrm>
            <a:off x="582614" y="6290798"/>
            <a:ext cx="403200" cy="223069"/>
          </a:xfrm>
        </p:spPr>
        <p:txBody>
          <a:bodyPr anchor="t" anchorCtr="0"/>
          <a:lstStyle>
            <a:lvl1pPr>
              <a:defRPr sz="1000"/>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46224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588" y="0"/>
            <a:ext cx="9140825" cy="6858000"/>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1036800"/>
            <a:ext cx="7981200" cy="936000"/>
          </a:xfrm>
        </p:spPr>
        <p:txBody>
          <a:bodyPr/>
          <a:lstStyle>
            <a:lvl1pPr>
              <a:defRPr b="0" i="0">
                <a:solidFill>
                  <a:srgbClr val="FFFFFF"/>
                </a:solidFill>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2178000"/>
            <a:ext cx="7980363" cy="39456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solidFill>
                  <a:schemeClr val="bg1"/>
                </a:solidFill>
              </a:defRPr>
            </a:lvl1pPr>
          </a:lstStyle>
          <a:p>
            <a:r>
              <a:rPr lang="en-US" smtClean="0"/>
              <a:t>example presentation title</a:t>
            </a:r>
            <a:endParaRPr lang="en-US" dirty="0"/>
          </a:p>
        </p:txBody>
      </p:sp>
      <p:sp>
        <p:nvSpPr>
          <p:cNvPr id="11" name="Date Placeholder 3"/>
          <p:cNvSpPr>
            <a:spLocks noGrp="1"/>
          </p:cNvSpPr>
          <p:nvPr>
            <p:ph type="dt" sz="half" idx="10"/>
          </p:nvPr>
        </p:nvSpPr>
        <p:spPr>
          <a:xfrm>
            <a:off x="1051200" y="6290798"/>
            <a:ext cx="2008188" cy="223069"/>
          </a:xfrm>
        </p:spPr>
        <p:txBody>
          <a:bodyPr anchor="t" anchorCtr="0"/>
          <a:lstStyle>
            <a:lvl1pPr>
              <a:defRPr sz="1000">
                <a:solidFill>
                  <a:srgbClr val="FFFFFF"/>
                </a:solidFill>
                <a:latin typeface="+mn-lt"/>
              </a:defRPr>
            </a:lvl1pPr>
          </a:lstStyle>
          <a:p>
            <a:fld id="{909C3586-06FE-784D-AEBD-A14DEA542F40}" type="datetime1">
              <a:rPr lang="en-GB" smtClean="0"/>
              <a:pPr/>
              <a:t>29/05/2017</a:t>
            </a:fld>
            <a:endParaRPr lang="en-US" dirty="0"/>
          </a:p>
        </p:txBody>
      </p:sp>
      <p:sp>
        <p:nvSpPr>
          <p:cNvPr id="12" name="Slide Number Placeholder 5"/>
          <p:cNvSpPr>
            <a:spLocks noGrp="1"/>
          </p:cNvSpPr>
          <p:nvPr>
            <p:ph type="sldNum" sz="quarter" idx="12"/>
          </p:nvPr>
        </p:nvSpPr>
        <p:spPr>
          <a:xfrm>
            <a:off x="582614" y="6290798"/>
            <a:ext cx="403200" cy="223069"/>
          </a:xfrm>
        </p:spPr>
        <p:txBody>
          <a:bodyPr anchor="t" anchorCtr="0"/>
          <a:lstStyle>
            <a:lvl1pPr>
              <a:defRPr sz="1000">
                <a:solidFill>
                  <a:srgbClr val="FFFFFF"/>
                </a:solidFill>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138560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2">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588" y="0"/>
            <a:ext cx="9140825" cy="6858000"/>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1036800"/>
            <a:ext cx="7981200" cy="936000"/>
          </a:xfrm>
        </p:spPr>
        <p:txBody>
          <a:bodyPr/>
          <a:lstStyle>
            <a:lvl1pPr>
              <a:defRPr b="0" i="0">
                <a:solidFill>
                  <a:schemeClr val="accent1"/>
                </a:solidFill>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2178000"/>
            <a:ext cx="7980363" cy="3945600"/>
          </a:xfrm>
        </p:spPr>
        <p:txBody>
          <a:bodyPr/>
          <a:lstStyle>
            <a:lvl1pPr>
              <a:defRPr>
                <a:solidFill>
                  <a:schemeClr val="accent1"/>
                </a:solidFill>
                <a:latin typeface="+mn-lt"/>
              </a:defRPr>
            </a:lvl1pPr>
            <a:lvl2pPr>
              <a:defRPr>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solidFill>
                  <a:srgbClr val="007E97"/>
                </a:solidFill>
              </a:defRPr>
            </a:lvl1pPr>
          </a:lstStyle>
          <a:p>
            <a:r>
              <a:rPr lang="en-US" dirty="0" smtClean="0"/>
              <a:t>example presentation title</a:t>
            </a:r>
            <a:endParaRPr lang="en-US" dirty="0"/>
          </a:p>
        </p:txBody>
      </p:sp>
      <p:sp>
        <p:nvSpPr>
          <p:cNvPr id="11" name="Date Placeholder 3"/>
          <p:cNvSpPr>
            <a:spLocks noGrp="1"/>
          </p:cNvSpPr>
          <p:nvPr>
            <p:ph type="dt" sz="half" idx="10"/>
          </p:nvPr>
        </p:nvSpPr>
        <p:spPr>
          <a:xfrm>
            <a:off x="1051200" y="6290798"/>
            <a:ext cx="2008188" cy="223069"/>
          </a:xfrm>
        </p:spPr>
        <p:txBody>
          <a:bodyPr anchor="t" anchorCtr="0"/>
          <a:lstStyle>
            <a:lvl1pPr>
              <a:defRPr sz="1000">
                <a:solidFill>
                  <a:srgbClr val="FFFFFF"/>
                </a:solidFill>
                <a:latin typeface="+mn-lt"/>
              </a:defRPr>
            </a:lvl1pPr>
          </a:lstStyle>
          <a:p>
            <a:fld id="{909C3586-06FE-784D-AEBD-A14DEA542F40}" type="datetime1">
              <a:rPr lang="en-GB" smtClean="0"/>
              <a:pPr/>
              <a:t>29/05/2017</a:t>
            </a:fld>
            <a:endParaRPr lang="en-US" dirty="0"/>
          </a:p>
        </p:txBody>
      </p:sp>
      <p:sp>
        <p:nvSpPr>
          <p:cNvPr id="12" name="Slide Number Placeholder 5"/>
          <p:cNvSpPr>
            <a:spLocks noGrp="1"/>
          </p:cNvSpPr>
          <p:nvPr>
            <p:ph type="sldNum" sz="quarter" idx="12"/>
          </p:nvPr>
        </p:nvSpPr>
        <p:spPr>
          <a:xfrm>
            <a:off x="582614" y="6290798"/>
            <a:ext cx="403200" cy="223069"/>
          </a:xfrm>
        </p:spPr>
        <p:txBody>
          <a:bodyPr anchor="t" anchorCtr="0"/>
          <a:lstStyle>
            <a:lvl1pPr>
              <a:defRPr sz="1000">
                <a:solidFill>
                  <a:srgbClr val="FFFFFF"/>
                </a:solidFill>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191881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EA">
    <p:spTree>
      <p:nvGrpSpPr>
        <p:cNvPr id="1" name=""/>
        <p:cNvGrpSpPr/>
        <p:nvPr/>
      </p:nvGrpSpPr>
      <p:grpSpPr>
        <a:xfrm>
          <a:off x="0" y="0"/>
          <a:ext cx="0" cy="0"/>
          <a:chOff x="0" y="0"/>
          <a:chExt cx="0" cy="0"/>
        </a:xfrm>
      </p:grpSpPr>
      <p:grpSp>
        <p:nvGrpSpPr>
          <p:cNvPr id="887" name="Group 4"/>
          <p:cNvGrpSpPr>
            <a:grpSpLocks noChangeAspect="1"/>
          </p:cNvGrpSpPr>
          <p:nvPr userDrawn="1"/>
        </p:nvGrpSpPr>
        <p:grpSpPr bwMode="auto">
          <a:xfrm>
            <a:off x="1588" y="0"/>
            <a:ext cx="9140825" cy="6858000"/>
            <a:chOff x="1" y="0"/>
            <a:chExt cx="5758" cy="4320"/>
          </a:xfrm>
          <a:solidFill>
            <a:schemeClr val="accent4"/>
          </a:solidFill>
        </p:grpSpPr>
        <p:sp>
          <p:nvSpPr>
            <p:cNvPr id="88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90" name="Group 4"/>
          <p:cNvGrpSpPr>
            <a:grpSpLocks noChangeAspect="1"/>
          </p:cNvGrpSpPr>
          <p:nvPr userDrawn="1"/>
        </p:nvGrpSpPr>
        <p:grpSpPr bwMode="auto">
          <a:xfrm>
            <a:off x="0" y="-8654"/>
            <a:ext cx="9145588" cy="6365875"/>
            <a:chOff x="0" y="155"/>
            <a:chExt cx="5761" cy="4010"/>
          </a:xfrm>
          <a:solidFill>
            <a:srgbClr val="F0E51B"/>
          </a:solidFill>
        </p:grpSpPr>
        <p:grpSp>
          <p:nvGrpSpPr>
            <p:cNvPr id="891" name="Group 205"/>
            <p:cNvGrpSpPr>
              <a:grpSpLocks/>
            </p:cNvGrpSpPr>
            <p:nvPr/>
          </p:nvGrpSpPr>
          <p:grpSpPr bwMode="auto">
            <a:xfrm>
              <a:off x="2058" y="155"/>
              <a:ext cx="3703" cy="3410"/>
              <a:chOff x="2058" y="155"/>
              <a:chExt cx="3703" cy="3410"/>
            </a:xfrm>
            <a:grpFill/>
          </p:grpSpPr>
          <p:sp>
            <p:nvSpPr>
              <p:cNvPr id="1235" name="Freeform 5"/>
              <p:cNvSpPr>
                <a:spLocks/>
              </p:cNvSpPr>
              <p:nvPr/>
            </p:nvSpPr>
            <p:spPr bwMode="auto">
              <a:xfrm>
                <a:off x="3162" y="155"/>
                <a:ext cx="6" cy="6"/>
              </a:xfrm>
              <a:custGeom>
                <a:avLst/>
                <a:gdLst>
                  <a:gd name="T0" fmla="*/ 0 w 6"/>
                  <a:gd name="T1" fmla="*/ 0 h 6"/>
                  <a:gd name="T2" fmla="*/ 0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0"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6" name="Freeform 6"/>
              <p:cNvSpPr>
                <a:spLocks/>
              </p:cNvSpPr>
              <p:nvPr/>
            </p:nvSpPr>
            <p:spPr bwMode="auto">
              <a:xfrm>
                <a:off x="2160" y="155"/>
                <a:ext cx="18" cy="6"/>
              </a:xfrm>
              <a:custGeom>
                <a:avLst/>
                <a:gdLst>
                  <a:gd name="T0" fmla="*/ 12 w 18"/>
                  <a:gd name="T1" fmla="*/ 0 h 6"/>
                  <a:gd name="T2" fmla="*/ 0 w 18"/>
                  <a:gd name="T3" fmla="*/ 6 h 6"/>
                  <a:gd name="T4" fmla="*/ 18 w 18"/>
                  <a:gd name="T5" fmla="*/ 6 h 6"/>
                  <a:gd name="T6" fmla="*/ 12 w 18"/>
                  <a:gd name="T7" fmla="*/ 0 h 6"/>
                </a:gdLst>
                <a:ahLst/>
                <a:cxnLst>
                  <a:cxn ang="0">
                    <a:pos x="T0" y="T1"/>
                  </a:cxn>
                  <a:cxn ang="0">
                    <a:pos x="T2" y="T3"/>
                  </a:cxn>
                  <a:cxn ang="0">
                    <a:pos x="T4" y="T5"/>
                  </a:cxn>
                  <a:cxn ang="0">
                    <a:pos x="T6" y="T7"/>
                  </a:cxn>
                </a:cxnLst>
                <a:rect l="0" t="0" r="r" b="b"/>
                <a:pathLst>
                  <a:path w="18" h="6">
                    <a:moveTo>
                      <a:pt x="12" y="0"/>
                    </a:moveTo>
                    <a:lnTo>
                      <a:pt x="0" y="6"/>
                    </a:lnTo>
                    <a:lnTo>
                      <a:pt x="18"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7" name="Freeform 7"/>
              <p:cNvSpPr>
                <a:spLocks/>
              </p:cNvSpPr>
              <p:nvPr/>
            </p:nvSpPr>
            <p:spPr bwMode="auto">
              <a:xfrm>
                <a:off x="4992" y="161"/>
                <a:ext cx="768" cy="282"/>
              </a:xfrm>
              <a:custGeom>
                <a:avLst/>
                <a:gdLst>
                  <a:gd name="T0" fmla="*/ 48 w 768"/>
                  <a:gd name="T1" fmla="*/ 84 h 282"/>
                  <a:gd name="T2" fmla="*/ 90 w 768"/>
                  <a:gd name="T3" fmla="*/ 168 h 282"/>
                  <a:gd name="T4" fmla="*/ 108 w 768"/>
                  <a:gd name="T5" fmla="*/ 132 h 282"/>
                  <a:gd name="T6" fmla="*/ 156 w 768"/>
                  <a:gd name="T7" fmla="*/ 162 h 282"/>
                  <a:gd name="T8" fmla="*/ 234 w 768"/>
                  <a:gd name="T9" fmla="*/ 150 h 282"/>
                  <a:gd name="T10" fmla="*/ 342 w 768"/>
                  <a:gd name="T11" fmla="*/ 252 h 282"/>
                  <a:gd name="T12" fmla="*/ 354 w 768"/>
                  <a:gd name="T13" fmla="*/ 240 h 282"/>
                  <a:gd name="T14" fmla="*/ 372 w 768"/>
                  <a:gd name="T15" fmla="*/ 264 h 282"/>
                  <a:gd name="T16" fmla="*/ 372 w 768"/>
                  <a:gd name="T17" fmla="*/ 264 h 282"/>
                  <a:gd name="T18" fmla="*/ 372 w 768"/>
                  <a:gd name="T19" fmla="*/ 264 h 282"/>
                  <a:gd name="T20" fmla="*/ 366 w 768"/>
                  <a:gd name="T21" fmla="*/ 282 h 282"/>
                  <a:gd name="T22" fmla="*/ 372 w 768"/>
                  <a:gd name="T23" fmla="*/ 282 h 282"/>
                  <a:gd name="T24" fmla="*/ 390 w 768"/>
                  <a:gd name="T25" fmla="*/ 282 h 282"/>
                  <a:gd name="T26" fmla="*/ 396 w 768"/>
                  <a:gd name="T27" fmla="*/ 276 h 282"/>
                  <a:gd name="T28" fmla="*/ 402 w 768"/>
                  <a:gd name="T29" fmla="*/ 258 h 282"/>
                  <a:gd name="T30" fmla="*/ 582 w 768"/>
                  <a:gd name="T31" fmla="*/ 174 h 282"/>
                  <a:gd name="T32" fmla="*/ 618 w 768"/>
                  <a:gd name="T33" fmla="*/ 198 h 282"/>
                  <a:gd name="T34" fmla="*/ 624 w 768"/>
                  <a:gd name="T35" fmla="*/ 198 h 282"/>
                  <a:gd name="T36" fmla="*/ 642 w 768"/>
                  <a:gd name="T37" fmla="*/ 192 h 282"/>
                  <a:gd name="T38" fmla="*/ 660 w 768"/>
                  <a:gd name="T39" fmla="*/ 204 h 282"/>
                  <a:gd name="T40" fmla="*/ 678 w 768"/>
                  <a:gd name="T41" fmla="*/ 222 h 282"/>
                  <a:gd name="T42" fmla="*/ 720 w 768"/>
                  <a:gd name="T43" fmla="*/ 216 h 282"/>
                  <a:gd name="T44" fmla="*/ 768 w 768"/>
                  <a:gd name="T45" fmla="*/ 216 h 282"/>
                  <a:gd name="T46" fmla="*/ 768 w 768"/>
                  <a:gd name="T47" fmla="*/ 0 h 282"/>
                  <a:gd name="T48" fmla="*/ 0 w 768"/>
                  <a:gd name="T49" fmla="*/ 0 h 282"/>
                  <a:gd name="T50" fmla="*/ 6 w 768"/>
                  <a:gd name="T51" fmla="*/ 6 h 282"/>
                  <a:gd name="T52" fmla="*/ 48 w 768"/>
                  <a:gd name="T53" fmla="*/ 8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8" h="282">
                    <a:moveTo>
                      <a:pt x="48" y="84"/>
                    </a:moveTo>
                    <a:lnTo>
                      <a:pt x="90" y="168"/>
                    </a:lnTo>
                    <a:lnTo>
                      <a:pt x="108" y="132"/>
                    </a:lnTo>
                    <a:lnTo>
                      <a:pt x="156" y="162"/>
                    </a:lnTo>
                    <a:lnTo>
                      <a:pt x="234" y="150"/>
                    </a:lnTo>
                    <a:lnTo>
                      <a:pt x="342" y="252"/>
                    </a:lnTo>
                    <a:lnTo>
                      <a:pt x="354" y="240"/>
                    </a:lnTo>
                    <a:lnTo>
                      <a:pt x="372" y="264"/>
                    </a:lnTo>
                    <a:lnTo>
                      <a:pt x="372" y="264"/>
                    </a:lnTo>
                    <a:lnTo>
                      <a:pt x="372" y="264"/>
                    </a:lnTo>
                    <a:lnTo>
                      <a:pt x="366" y="282"/>
                    </a:lnTo>
                    <a:lnTo>
                      <a:pt x="372" y="282"/>
                    </a:lnTo>
                    <a:lnTo>
                      <a:pt x="390" y="282"/>
                    </a:lnTo>
                    <a:lnTo>
                      <a:pt x="396" y="276"/>
                    </a:lnTo>
                    <a:lnTo>
                      <a:pt x="402" y="258"/>
                    </a:lnTo>
                    <a:lnTo>
                      <a:pt x="582" y="174"/>
                    </a:lnTo>
                    <a:lnTo>
                      <a:pt x="618" y="198"/>
                    </a:lnTo>
                    <a:lnTo>
                      <a:pt x="624" y="198"/>
                    </a:lnTo>
                    <a:lnTo>
                      <a:pt x="642" y="192"/>
                    </a:lnTo>
                    <a:lnTo>
                      <a:pt x="660" y="204"/>
                    </a:lnTo>
                    <a:lnTo>
                      <a:pt x="678" y="222"/>
                    </a:lnTo>
                    <a:lnTo>
                      <a:pt x="720" y="216"/>
                    </a:lnTo>
                    <a:lnTo>
                      <a:pt x="768" y="216"/>
                    </a:lnTo>
                    <a:lnTo>
                      <a:pt x="768" y="0"/>
                    </a:lnTo>
                    <a:lnTo>
                      <a:pt x="0" y="0"/>
                    </a:lnTo>
                    <a:lnTo>
                      <a:pt x="6" y="6"/>
                    </a:lnTo>
                    <a:lnTo>
                      <a:pt x="48"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8" name="Freeform 8"/>
              <p:cNvSpPr>
                <a:spLocks/>
              </p:cNvSpPr>
              <p:nvPr/>
            </p:nvSpPr>
            <p:spPr bwMode="auto">
              <a:xfrm>
                <a:off x="3162" y="161"/>
                <a:ext cx="1194" cy="720"/>
              </a:xfrm>
              <a:custGeom>
                <a:avLst/>
                <a:gdLst>
                  <a:gd name="T0" fmla="*/ 0 w 199"/>
                  <a:gd name="T1" fmla="*/ 0 h 120"/>
                  <a:gd name="T2" fmla="*/ 2 w 199"/>
                  <a:gd name="T3" fmla="*/ 13 h 120"/>
                  <a:gd name="T4" fmla="*/ 5 w 199"/>
                  <a:gd name="T5" fmla="*/ 11 h 120"/>
                  <a:gd name="T6" fmla="*/ 5 w 199"/>
                  <a:gd name="T7" fmla="*/ 11 h 120"/>
                  <a:gd name="T8" fmla="*/ 19 w 199"/>
                  <a:gd name="T9" fmla="*/ 17 h 120"/>
                  <a:gd name="T10" fmla="*/ 19 w 199"/>
                  <a:gd name="T11" fmla="*/ 17 h 120"/>
                  <a:gd name="T12" fmla="*/ 17 w 199"/>
                  <a:gd name="T13" fmla="*/ 18 h 120"/>
                  <a:gd name="T14" fmla="*/ 20 w 199"/>
                  <a:gd name="T15" fmla="*/ 23 h 120"/>
                  <a:gd name="T16" fmla="*/ 24 w 199"/>
                  <a:gd name="T17" fmla="*/ 26 h 120"/>
                  <a:gd name="T18" fmla="*/ 29 w 199"/>
                  <a:gd name="T19" fmla="*/ 31 h 120"/>
                  <a:gd name="T20" fmla="*/ 32 w 199"/>
                  <a:gd name="T21" fmla="*/ 31 h 120"/>
                  <a:gd name="T22" fmla="*/ 39 w 199"/>
                  <a:gd name="T23" fmla="*/ 31 h 120"/>
                  <a:gd name="T24" fmla="*/ 56 w 199"/>
                  <a:gd name="T25" fmla="*/ 40 h 120"/>
                  <a:gd name="T26" fmla="*/ 50 w 199"/>
                  <a:gd name="T27" fmla="*/ 57 h 120"/>
                  <a:gd name="T28" fmla="*/ 45 w 199"/>
                  <a:gd name="T29" fmla="*/ 60 h 120"/>
                  <a:gd name="T30" fmla="*/ 49 w 199"/>
                  <a:gd name="T31" fmla="*/ 63 h 120"/>
                  <a:gd name="T32" fmla="*/ 40 w 199"/>
                  <a:gd name="T33" fmla="*/ 69 h 120"/>
                  <a:gd name="T34" fmla="*/ 38 w 199"/>
                  <a:gd name="T35" fmla="*/ 82 h 120"/>
                  <a:gd name="T36" fmla="*/ 51 w 199"/>
                  <a:gd name="T37" fmla="*/ 95 h 120"/>
                  <a:gd name="T38" fmla="*/ 53 w 199"/>
                  <a:gd name="T39" fmla="*/ 99 h 120"/>
                  <a:gd name="T40" fmla="*/ 59 w 199"/>
                  <a:gd name="T41" fmla="*/ 98 h 120"/>
                  <a:gd name="T42" fmla="*/ 74 w 199"/>
                  <a:gd name="T43" fmla="*/ 102 h 120"/>
                  <a:gd name="T44" fmla="*/ 89 w 199"/>
                  <a:gd name="T45" fmla="*/ 105 h 120"/>
                  <a:gd name="T46" fmla="*/ 99 w 199"/>
                  <a:gd name="T47" fmla="*/ 114 h 120"/>
                  <a:gd name="T48" fmla="*/ 99 w 199"/>
                  <a:gd name="T49" fmla="*/ 115 h 120"/>
                  <a:gd name="T50" fmla="*/ 106 w 199"/>
                  <a:gd name="T51" fmla="*/ 119 h 120"/>
                  <a:gd name="T52" fmla="*/ 110 w 199"/>
                  <a:gd name="T53" fmla="*/ 115 h 120"/>
                  <a:gd name="T54" fmla="*/ 109 w 199"/>
                  <a:gd name="T55" fmla="*/ 113 h 120"/>
                  <a:gd name="T56" fmla="*/ 105 w 199"/>
                  <a:gd name="T57" fmla="*/ 95 h 120"/>
                  <a:gd name="T58" fmla="*/ 101 w 199"/>
                  <a:gd name="T59" fmla="*/ 91 h 120"/>
                  <a:gd name="T60" fmla="*/ 106 w 199"/>
                  <a:gd name="T61" fmla="*/ 78 h 120"/>
                  <a:gd name="T62" fmla="*/ 110 w 199"/>
                  <a:gd name="T63" fmla="*/ 77 h 120"/>
                  <a:gd name="T64" fmla="*/ 113 w 199"/>
                  <a:gd name="T65" fmla="*/ 72 h 120"/>
                  <a:gd name="T66" fmla="*/ 108 w 199"/>
                  <a:gd name="T67" fmla="*/ 69 h 120"/>
                  <a:gd name="T68" fmla="*/ 108 w 199"/>
                  <a:gd name="T69" fmla="*/ 69 h 120"/>
                  <a:gd name="T70" fmla="*/ 113 w 199"/>
                  <a:gd name="T71" fmla="*/ 68 h 120"/>
                  <a:gd name="T72" fmla="*/ 106 w 199"/>
                  <a:gd name="T73" fmla="*/ 56 h 120"/>
                  <a:gd name="T74" fmla="*/ 98 w 199"/>
                  <a:gd name="T75" fmla="*/ 49 h 120"/>
                  <a:gd name="T76" fmla="*/ 98 w 199"/>
                  <a:gd name="T77" fmla="*/ 49 h 120"/>
                  <a:gd name="T78" fmla="*/ 107 w 199"/>
                  <a:gd name="T79" fmla="*/ 34 h 120"/>
                  <a:gd name="T80" fmla="*/ 111 w 199"/>
                  <a:gd name="T81" fmla="*/ 38 h 120"/>
                  <a:gd name="T82" fmla="*/ 113 w 199"/>
                  <a:gd name="T83" fmla="*/ 33 h 120"/>
                  <a:gd name="T84" fmla="*/ 112 w 199"/>
                  <a:gd name="T85" fmla="*/ 30 h 120"/>
                  <a:gd name="T86" fmla="*/ 128 w 199"/>
                  <a:gd name="T87" fmla="*/ 17 h 120"/>
                  <a:gd name="T88" fmla="*/ 133 w 199"/>
                  <a:gd name="T89" fmla="*/ 21 h 120"/>
                  <a:gd name="T90" fmla="*/ 135 w 199"/>
                  <a:gd name="T91" fmla="*/ 18 h 120"/>
                  <a:gd name="T92" fmla="*/ 162 w 199"/>
                  <a:gd name="T93" fmla="*/ 30 h 120"/>
                  <a:gd name="T94" fmla="*/ 168 w 199"/>
                  <a:gd name="T95" fmla="*/ 25 h 120"/>
                  <a:gd name="T96" fmla="*/ 177 w 199"/>
                  <a:gd name="T97" fmla="*/ 23 h 120"/>
                  <a:gd name="T98" fmla="*/ 196 w 199"/>
                  <a:gd name="T99" fmla="*/ 28 h 120"/>
                  <a:gd name="T100" fmla="*/ 187 w 199"/>
                  <a:gd name="T101" fmla="*/ 14 h 120"/>
                  <a:gd name="T102" fmla="*/ 187 w 199"/>
                  <a:gd name="T103" fmla="*/ 14 h 120"/>
                  <a:gd name="T104" fmla="*/ 199 w 199"/>
                  <a:gd name="T105" fmla="*/ 3 h 120"/>
                  <a:gd name="T106" fmla="*/ 6 w 199"/>
                  <a:gd name="T107" fmla="*/ 0 h 120"/>
                  <a:gd name="T108" fmla="*/ 1 w 199"/>
                  <a:gd name="T10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120">
                    <a:moveTo>
                      <a:pt x="1" y="0"/>
                    </a:moveTo>
                    <a:cubicBezTo>
                      <a:pt x="0" y="0"/>
                      <a:pt x="0" y="0"/>
                      <a:pt x="0" y="0"/>
                    </a:cubicBezTo>
                    <a:cubicBezTo>
                      <a:pt x="1" y="12"/>
                      <a:pt x="1" y="12"/>
                      <a:pt x="1" y="12"/>
                    </a:cubicBezTo>
                    <a:cubicBezTo>
                      <a:pt x="2" y="13"/>
                      <a:pt x="2" y="13"/>
                      <a:pt x="2" y="13"/>
                    </a:cubicBezTo>
                    <a:cubicBezTo>
                      <a:pt x="3" y="14"/>
                      <a:pt x="3" y="14"/>
                      <a:pt x="3" y="14"/>
                    </a:cubicBezTo>
                    <a:cubicBezTo>
                      <a:pt x="5" y="11"/>
                      <a:pt x="5" y="11"/>
                      <a:pt x="5" y="11"/>
                    </a:cubicBezTo>
                    <a:cubicBezTo>
                      <a:pt x="5" y="11"/>
                      <a:pt x="5" y="11"/>
                      <a:pt x="5" y="11"/>
                    </a:cubicBezTo>
                    <a:cubicBezTo>
                      <a:pt x="5" y="11"/>
                      <a:pt x="5" y="11"/>
                      <a:pt x="5" y="11"/>
                    </a:cubicBezTo>
                    <a:cubicBezTo>
                      <a:pt x="15" y="10"/>
                      <a:pt x="15" y="10"/>
                      <a:pt x="15" y="10"/>
                    </a:cubicBezTo>
                    <a:cubicBezTo>
                      <a:pt x="19" y="17"/>
                      <a:pt x="19" y="17"/>
                      <a:pt x="19" y="17"/>
                    </a:cubicBezTo>
                    <a:cubicBezTo>
                      <a:pt x="19" y="17"/>
                      <a:pt x="19" y="17"/>
                      <a:pt x="19" y="17"/>
                    </a:cubicBezTo>
                    <a:cubicBezTo>
                      <a:pt x="19" y="17"/>
                      <a:pt x="19" y="17"/>
                      <a:pt x="19" y="17"/>
                    </a:cubicBezTo>
                    <a:cubicBezTo>
                      <a:pt x="18" y="17"/>
                      <a:pt x="18" y="17"/>
                      <a:pt x="18" y="17"/>
                    </a:cubicBezTo>
                    <a:cubicBezTo>
                      <a:pt x="17" y="18"/>
                      <a:pt x="17" y="18"/>
                      <a:pt x="17" y="18"/>
                    </a:cubicBezTo>
                    <a:cubicBezTo>
                      <a:pt x="18" y="22"/>
                      <a:pt x="18" y="22"/>
                      <a:pt x="18" y="22"/>
                    </a:cubicBezTo>
                    <a:cubicBezTo>
                      <a:pt x="20" y="23"/>
                      <a:pt x="20" y="23"/>
                      <a:pt x="20" y="23"/>
                    </a:cubicBezTo>
                    <a:cubicBezTo>
                      <a:pt x="23" y="23"/>
                      <a:pt x="23" y="23"/>
                      <a:pt x="23" y="23"/>
                    </a:cubicBezTo>
                    <a:cubicBezTo>
                      <a:pt x="24" y="26"/>
                      <a:pt x="24" y="26"/>
                      <a:pt x="24" y="26"/>
                    </a:cubicBezTo>
                    <a:cubicBezTo>
                      <a:pt x="28" y="32"/>
                      <a:pt x="28" y="32"/>
                      <a:pt x="28" y="32"/>
                    </a:cubicBezTo>
                    <a:cubicBezTo>
                      <a:pt x="29" y="31"/>
                      <a:pt x="29" y="31"/>
                      <a:pt x="29" y="31"/>
                    </a:cubicBezTo>
                    <a:cubicBezTo>
                      <a:pt x="30" y="31"/>
                      <a:pt x="30" y="31"/>
                      <a:pt x="30" y="31"/>
                    </a:cubicBezTo>
                    <a:cubicBezTo>
                      <a:pt x="32" y="31"/>
                      <a:pt x="32" y="31"/>
                      <a:pt x="32" y="31"/>
                    </a:cubicBezTo>
                    <a:cubicBezTo>
                      <a:pt x="34" y="32"/>
                      <a:pt x="34" y="32"/>
                      <a:pt x="34" y="32"/>
                    </a:cubicBezTo>
                    <a:cubicBezTo>
                      <a:pt x="39" y="31"/>
                      <a:pt x="39" y="31"/>
                      <a:pt x="39" y="31"/>
                    </a:cubicBezTo>
                    <a:cubicBezTo>
                      <a:pt x="43" y="36"/>
                      <a:pt x="43" y="36"/>
                      <a:pt x="43" y="36"/>
                    </a:cubicBezTo>
                    <a:cubicBezTo>
                      <a:pt x="56" y="40"/>
                      <a:pt x="56" y="40"/>
                      <a:pt x="56" y="40"/>
                    </a:cubicBezTo>
                    <a:cubicBezTo>
                      <a:pt x="53" y="57"/>
                      <a:pt x="53" y="57"/>
                      <a:pt x="53" y="57"/>
                    </a:cubicBezTo>
                    <a:cubicBezTo>
                      <a:pt x="50" y="57"/>
                      <a:pt x="50" y="57"/>
                      <a:pt x="50" y="57"/>
                    </a:cubicBezTo>
                    <a:cubicBezTo>
                      <a:pt x="47" y="57"/>
                      <a:pt x="47" y="57"/>
                      <a:pt x="47" y="57"/>
                    </a:cubicBezTo>
                    <a:cubicBezTo>
                      <a:pt x="45" y="60"/>
                      <a:pt x="45" y="60"/>
                      <a:pt x="45" y="60"/>
                    </a:cubicBezTo>
                    <a:cubicBezTo>
                      <a:pt x="43" y="64"/>
                      <a:pt x="43" y="64"/>
                      <a:pt x="43" y="64"/>
                    </a:cubicBezTo>
                    <a:cubicBezTo>
                      <a:pt x="49" y="63"/>
                      <a:pt x="49" y="63"/>
                      <a:pt x="49" y="63"/>
                    </a:cubicBezTo>
                    <a:cubicBezTo>
                      <a:pt x="52" y="65"/>
                      <a:pt x="52" y="65"/>
                      <a:pt x="52" y="65"/>
                    </a:cubicBezTo>
                    <a:cubicBezTo>
                      <a:pt x="40" y="69"/>
                      <a:pt x="40" y="69"/>
                      <a:pt x="40" y="69"/>
                    </a:cubicBezTo>
                    <a:cubicBezTo>
                      <a:pt x="45" y="74"/>
                      <a:pt x="45" y="74"/>
                      <a:pt x="45" y="74"/>
                    </a:cubicBezTo>
                    <a:cubicBezTo>
                      <a:pt x="38" y="82"/>
                      <a:pt x="38" y="82"/>
                      <a:pt x="38" y="82"/>
                    </a:cubicBezTo>
                    <a:cubicBezTo>
                      <a:pt x="34" y="82"/>
                      <a:pt x="34" y="82"/>
                      <a:pt x="34" y="82"/>
                    </a:cubicBezTo>
                    <a:cubicBezTo>
                      <a:pt x="51" y="95"/>
                      <a:pt x="51" y="95"/>
                      <a:pt x="51" y="95"/>
                    </a:cubicBezTo>
                    <a:cubicBezTo>
                      <a:pt x="53" y="99"/>
                      <a:pt x="53" y="99"/>
                      <a:pt x="53" y="99"/>
                    </a:cubicBezTo>
                    <a:cubicBezTo>
                      <a:pt x="53" y="99"/>
                      <a:pt x="53" y="99"/>
                      <a:pt x="53" y="99"/>
                    </a:cubicBezTo>
                    <a:cubicBezTo>
                      <a:pt x="53" y="99"/>
                      <a:pt x="53" y="99"/>
                      <a:pt x="53" y="99"/>
                    </a:cubicBezTo>
                    <a:cubicBezTo>
                      <a:pt x="59" y="98"/>
                      <a:pt x="59" y="98"/>
                      <a:pt x="59" y="98"/>
                    </a:cubicBezTo>
                    <a:cubicBezTo>
                      <a:pt x="68" y="102"/>
                      <a:pt x="68" y="102"/>
                      <a:pt x="68" y="102"/>
                    </a:cubicBezTo>
                    <a:cubicBezTo>
                      <a:pt x="74" y="102"/>
                      <a:pt x="74" y="102"/>
                      <a:pt x="74" y="102"/>
                    </a:cubicBezTo>
                    <a:cubicBezTo>
                      <a:pt x="81" y="107"/>
                      <a:pt x="81" y="107"/>
                      <a:pt x="81" y="107"/>
                    </a:cubicBezTo>
                    <a:cubicBezTo>
                      <a:pt x="89" y="105"/>
                      <a:pt x="89" y="105"/>
                      <a:pt x="89" y="105"/>
                    </a:cubicBezTo>
                    <a:cubicBezTo>
                      <a:pt x="99" y="114"/>
                      <a:pt x="99" y="114"/>
                      <a:pt x="99" y="114"/>
                    </a:cubicBezTo>
                    <a:cubicBezTo>
                      <a:pt x="99" y="114"/>
                      <a:pt x="99" y="114"/>
                      <a:pt x="99" y="114"/>
                    </a:cubicBezTo>
                    <a:cubicBezTo>
                      <a:pt x="99" y="114"/>
                      <a:pt x="99" y="114"/>
                      <a:pt x="99" y="114"/>
                    </a:cubicBezTo>
                    <a:cubicBezTo>
                      <a:pt x="99" y="115"/>
                      <a:pt x="99" y="115"/>
                      <a:pt x="99" y="115"/>
                    </a:cubicBezTo>
                    <a:cubicBezTo>
                      <a:pt x="104" y="120"/>
                      <a:pt x="104" y="120"/>
                      <a:pt x="104" y="120"/>
                    </a:cubicBezTo>
                    <a:cubicBezTo>
                      <a:pt x="106" y="119"/>
                      <a:pt x="106" y="119"/>
                      <a:pt x="106" y="119"/>
                    </a:cubicBezTo>
                    <a:cubicBezTo>
                      <a:pt x="110" y="115"/>
                      <a:pt x="110" y="115"/>
                      <a:pt x="110" y="115"/>
                    </a:cubicBezTo>
                    <a:cubicBezTo>
                      <a:pt x="110" y="115"/>
                      <a:pt x="110" y="115"/>
                      <a:pt x="110" y="115"/>
                    </a:cubicBezTo>
                    <a:cubicBezTo>
                      <a:pt x="110" y="115"/>
                      <a:pt x="110" y="115"/>
                      <a:pt x="110" y="115"/>
                    </a:cubicBezTo>
                    <a:cubicBezTo>
                      <a:pt x="109" y="113"/>
                      <a:pt x="109" y="113"/>
                      <a:pt x="109" y="113"/>
                    </a:cubicBezTo>
                    <a:cubicBezTo>
                      <a:pt x="104" y="103"/>
                      <a:pt x="104" y="103"/>
                      <a:pt x="104" y="103"/>
                    </a:cubicBezTo>
                    <a:cubicBezTo>
                      <a:pt x="105" y="95"/>
                      <a:pt x="105" y="95"/>
                      <a:pt x="105" y="95"/>
                    </a:cubicBezTo>
                    <a:cubicBezTo>
                      <a:pt x="104" y="98"/>
                      <a:pt x="104" y="98"/>
                      <a:pt x="104" y="98"/>
                    </a:cubicBezTo>
                    <a:cubicBezTo>
                      <a:pt x="101" y="91"/>
                      <a:pt x="101" y="91"/>
                      <a:pt x="101" y="91"/>
                    </a:cubicBezTo>
                    <a:cubicBezTo>
                      <a:pt x="99" y="90"/>
                      <a:pt x="99" y="90"/>
                      <a:pt x="99" y="90"/>
                    </a:cubicBezTo>
                    <a:cubicBezTo>
                      <a:pt x="106" y="78"/>
                      <a:pt x="106" y="78"/>
                      <a:pt x="106" y="78"/>
                    </a:cubicBezTo>
                    <a:cubicBezTo>
                      <a:pt x="105" y="73"/>
                      <a:pt x="105" y="73"/>
                      <a:pt x="105" y="73"/>
                    </a:cubicBezTo>
                    <a:cubicBezTo>
                      <a:pt x="110" y="77"/>
                      <a:pt x="110" y="77"/>
                      <a:pt x="110" y="77"/>
                    </a:cubicBezTo>
                    <a:cubicBezTo>
                      <a:pt x="112" y="73"/>
                      <a:pt x="112" y="73"/>
                      <a:pt x="112" y="73"/>
                    </a:cubicBezTo>
                    <a:cubicBezTo>
                      <a:pt x="113" y="72"/>
                      <a:pt x="113" y="72"/>
                      <a:pt x="113" y="72"/>
                    </a:cubicBezTo>
                    <a:cubicBezTo>
                      <a:pt x="111" y="71"/>
                      <a:pt x="111" y="71"/>
                      <a:pt x="111" y="71"/>
                    </a:cubicBezTo>
                    <a:cubicBezTo>
                      <a:pt x="108" y="69"/>
                      <a:pt x="108" y="69"/>
                      <a:pt x="108" y="69"/>
                    </a:cubicBezTo>
                    <a:cubicBezTo>
                      <a:pt x="108" y="69"/>
                      <a:pt x="108" y="69"/>
                      <a:pt x="108" y="69"/>
                    </a:cubicBezTo>
                    <a:cubicBezTo>
                      <a:pt x="108" y="69"/>
                      <a:pt x="108" y="69"/>
                      <a:pt x="108" y="69"/>
                    </a:cubicBezTo>
                    <a:cubicBezTo>
                      <a:pt x="109" y="68"/>
                      <a:pt x="109" y="68"/>
                      <a:pt x="109" y="68"/>
                    </a:cubicBezTo>
                    <a:cubicBezTo>
                      <a:pt x="113" y="68"/>
                      <a:pt x="113" y="68"/>
                      <a:pt x="113" y="68"/>
                    </a:cubicBezTo>
                    <a:cubicBezTo>
                      <a:pt x="109" y="56"/>
                      <a:pt x="109" y="56"/>
                      <a:pt x="109" y="56"/>
                    </a:cubicBezTo>
                    <a:cubicBezTo>
                      <a:pt x="106" y="56"/>
                      <a:pt x="106" y="56"/>
                      <a:pt x="106" y="56"/>
                    </a:cubicBezTo>
                    <a:cubicBezTo>
                      <a:pt x="104" y="57"/>
                      <a:pt x="104" y="57"/>
                      <a:pt x="104" y="57"/>
                    </a:cubicBezTo>
                    <a:cubicBezTo>
                      <a:pt x="98" y="49"/>
                      <a:pt x="98" y="49"/>
                      <a:pt x="98" y="49"/>
                    </a:cubicBezTo>
                    <a:cubicBezTo>
                      <a:pt x="98" y="49"/>
                      <a:pt x="98" y="49"/>
                      <a:pt x="98" y="49"/>
                    </a:cubicBezTo>
                    <a:cubicBezTo>
                      <a:pt x="98" y="49"/>
                      <a:pt x="98" y="49"/>
                      <a:pt x="98" y="49"/>
                    </a:cubicBezTo>
                    <a:cubicBezTo>
                      <a:pt x="105" y="29"/>
                      <a:pt x="105" y="29"/>
                      <a:pt x="105" y="29"/>
                    </a:cubicBezTo>
                    <a:cubicBezTo>
                      <a:pt x="105" y="29"/>
                      <a:pt x="106" y="31"/>
                      <a:pt x="107" y="34"/>
                    </a:cubicBezTo>
                    <a:cubicBezTo>
                      <a:pt x="109" y="36"/>
                      <a:pt x="110" y="38"/>
                      <a:pt x="110" y="38"/>
                    </a:cubicBezTo>
                    <a:cubicBezTo>
                      <a:pt x="111" y="38"/>
                      <a:pt x="111" y="38"/>
                      <a:pt x="111" y="38"/>
                    </a:cubicBezTo>
                    <a:cubicBezTo>
                      <a:pt x="112" y="37"/>
                      <a:pt x="114" y="36"/>
                      <a:pt x="114" y="36"/>
                    </a:cubicBezTo>
                    <a:cubicBezTo>
                      <a:pt x="113" y="33"/>
                      <a:pt x="113" y="33"/>
                      <a:pt x="113" y="33"/>
                    </a:cubicBezTo>
                    <a:cubicBezTo>
                      <a:pt x="112" y="30"/>
                      <a:pt x="112" y="30"/>
                      <a:pt x="112" y="30"/>
                    </a:cubicBezTo>
                    <a:cubicBezTo>
                      <a:pt x="112" y="30"/>
                      <a:pt x="112" y="30"/>
                      <a:pt x="112" y="30"/>
                    </a:cubicBezTo>
                    <a:cubicBezTo>
                      <a:pt x="112" y="30"/>
                      <a:pt x="112" y="30"/>
                      <a:pt x="112" y="30"/>
                    </a:cubicBezTo>
                    <a:cubicBezTo>
                      <a:pt x="128" y="17"/>
                      <a:pt x="128" y="17"/>
                      <a:pt x="128" y="17"/>
                    </a:cubicBezTo>
                    <a:cubicBezTo>
                      <a:pt x="130" y="19"/>
                      <a:pt x="130" y="19"/>
                      <a:pt x="130" y="19"/>
                    </a:cubicBezTo>
                    <a:cubicBezTo>
                      <a:pt x="133" y="21"/>
                      <a:pt x="133" y="21"/>
                      <a:pt x="133" y="21"/>
                    </a:cubicBezTo>
                    <a:cubicBezTo>
                      <a:pt x="134" y="19"/>
                      <a:pt x="134" y="19"/>
                      <a:pt x="134" y="19"/>
                    </a:cubicBezTo>
                    <a:cubicBezTo>
                      <a:pt x="135" y="18"/>
                      <a:pt x="135" y="18"/>
                      <a:pt x="135" y="18"/>
                    </a:cubicBezTo>
                    <a:cubicBezTo>
                      <a:pt x="147" y="21"/>
                      <a:pt x="147" y="21"/>
                      <a:pt x="147" y="21"/>
                    </a:cubicBezTo>
                    <a:cubicBezTo>
                      <a:pt x="162" y="30"/>
                      <a:pt x="162" y="30"/>
                      <a:pt x="162" y="30"/>
                    </a:cubicBezTo>
                    <a:cubicBezTo>
                      <a:pt x="165" y="28"/>
                      <a:pt x="165" y="28"/>
                      <a:pt x="165" y="28"/>
                    </a:cubicBezTo>
                    <a:cubicBezTo>
                      <a:pt x="168" y="25"/>
                      <a:pt x="168" y="25"/>
                      <a:pt x="168" y="25"/>
                    </a:cubicBezTo>
                    <a:cubicBezTo>
                      <a:pt x="172" y="24"/>
                      <a:pt x="172" y="24"/>
                      <a:pt x="172" y="24"/>
                    </a:cubicBezTo>
                    <a:cubicBezTo>
                      <a:pt x="177" y="23"/>
                      <a:pt x="177" y="23"/>
                      <a:pt x="177" y="23"/>
                    </a:cubicBezTo>
                    <a:cubicBezTo>
                      <a:pt x="186" y="31"/>
                      <a:pt x="186" y="31"/>
                      <a:pt x="186" y="31"/>
                    </a:cubicBezTo>
                    <a:cubicBezTo>
                      <a:pt x="196" y="28"/>
                      <a:pt x="196" y="28"/>
                      <a:pt x="196" y="28"/>
                    </a:cubicBezTo>
                    <a:cubicBezTo>
                      <a:pt x="198" y="21"/>
                      <a:pt x="198" y="21"/>
                      <a:pt x="198" y="21"/>
                    </a:cubicBezTo>
                    <a:cubicBezTo>
                      <a:pt x="187" y="14"/>
                      <a:pt x="187" y="14"/>
                      <a:pt x="187" y="14"/>
                    </a:cubicBezTo>
                    <a:cubicBezTo>
                      <a:pt x="187" y="14"/>
                      <a:pt x="187" y="14"/>
                      <a:pt x="187" y="14"/>
                    </a:cubicBezTo>
                    <a:cubicBezTo>
                      <a:pt x="187" y="14"/>
                      <a:pt x="187" y="14"/>
                      <a:pt x="187" y="14"/>
                    </a:cubicBezTo>
                    <a:cubicBezTo>
                      <a:pt x="194" y="8"/>
                      <a:pt x="194" y="8"/>
                      <a:pt x="194" y="8"/>
                    </a:cubicBezTo>
                    <a:cubicBezTo>
                      <a:pt x="199" y="3"/>
                      <a:pt x="199" y="3"/>
                      <a:pt x="199" y="3"/>
                    </a:cubicBezTo>
                    <a:cubicBezTo>
                      <a:pt x="198" y="0"/>
                      <a:pt x="198" y="0"/>
                      <a:pt x="198" y="0"/>
                    </a:cubicBezTo>
                    <a:cubicBezTo>
                      <a:pt x="6" y="0"/>
                      <a:pt x="6" y="0"/>
                      <a:pt x="6" y="0"/>
                    </a:cubicBezTo>
                    <a:cubicBezTo>
                      <a:pt x="4" y="2"/>
                      <a:pt x="4" y="2"/>
                      <a:pt x="4" y="2"/>
                    </a:cubicBezTo>
                    <a:lnTo>
                      <a:pt x="1"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9" name="Freeform 9"/>
              <p:cNvSpPr>
                <a:spLocks/>
              </p:cNvSpPr>
              <p:nvPr/>
            </p:nvSpPr>
            <p:spPr bwMode="auto">
              <a:xfrm>
                <a:off x="4170" y="3493"/>
                <a:ext cx="18" cy="36"/>
              </a:xfrm>
              <a:custGeom>
                <a:avLst/>
                <a:gdLst>
                  <a:gd name="T0" fmla="*/ 0 w 18"/>
                  <a:gd name="T1" fmla="*/ 36 h 36"/>
                  <a:gd name="T2" fmla="*/ 18 w 18"/>
                  <a:gd name="T3" fmla="*/ 30 h 36"/>
                  <a:gd name="T4" fmla="*/ 18 w 18"/>
                  <a:gd name="T5" fmla="*/ 0 h 36"/>
                  <a:gd name="T6" fmla="*/ 0 w 18"/>
                  <a:gd name="T7" fmla="*/ 36 h 36"/>
                </a:gdLst>
                <a:ahLst/>
                <a:cxnLst>
                  <a:cxn ang="0">
                    <a:pos x="T0" y="T1"/>
                  </a:cxn>
                  <a:cxn ang="0">
                    <a:pos x="T2" y="T3"/>
                  </a:cxn>
                  <a:cxn ang="0">
                    <a:pos x="T4" y="T5"/>
                  </a:cxn>
                  <a:cxn ang="0">
                    <a:pos x="T6" y="T7"/>
                  </a:cxn>
                </a:cxnLst>
                <a:rect l="0" t="0" r="r" b="b"/>
                <a:pathLst>
                  <a:path w="18" h="36">
                    <a:moveTo>
                      <a:pt x="0" y="36"/>
                    </a:moveTo>
                    <a:lnTo>
                      <a:pt x="18" y="30"/>
                    </a:lnTo>
                    <a:lnTo>
                      <a:pt x="18"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0" name="Freeform 10"/>
              <p:cNvSpPr>
                <a:spLocks/>
              </p:cNvSpPr>
              <p:nvPr/>
            </p:nvSpPr>
            <p:spPr bwMode="auto">
              <a:xfrm>
                <a:off x="4080" y="3535"/>
                <a:ext cx="30" cy="30"/>
              </a:xfrm>
              <a:custGeom>
                <a:avLst/>
                <a:gdLst>
                  <a:gd name="T0" fmla="*/ 0 w 30"/>
                  <a:gd name="T1" fmla="*/ 6 h 30"/>
                  <a:gd name="T2" fmla="*/ 30 w 30"/>
                  <a:gd name="T3" fmla="*/ 30 h 30"/>
                  <a:gd name="T4" fmla="*/ 30 w 30"/>
                  <a:gd name="T5" fmla="*/ 0 h 30"/>
                  <a:gd name="T6" fmla="*/ 0 w 30"/>
                  <a:gd name="T7" fmla="*/ 6 h 30"/>
                </a:gdLst>
                <a:ahLst/>
                <a:cxnLst>
                  <a:cxn ang="0">
                    <a:pos x="T0" y="T1"/>
                  </a:cxn>
                  <a:cxn ang="0">
                    <a:pos x="T2" y="T3"/>
                  </a:cxn>
                  <a:cxn ang="0">
                    <a:pos x="T4" y="T5"/>
                  </a:cxn>
                  <a:cxn ang="0">
                    <a:pos x="T6" y="T7"/>
                  </a:cxn>
                </a:cxnLst>
                <a:rect l="0" t="0" r="r" b="b"/>
                <a:pathLst>
                  <a:path w="30" h="30">
                    <a:moveTo>
                      <a:pt x="0" y="6"/>
                    </a:moveTo>
                    <a:lnTo>
                      <a:pt x="30" y="30"/>
                    </a:lnTo>
                    <a:lnTo>
                      <a:pt x="3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1" name="Freeform 11"/>
              <p:cNvSpPr>
                <a:spLocks/>
              </p:cNvSpPr>
              <p:nvPr/>
            </p:nvSpPr>
            <p:spPr bwMode="auto">
              <a:xfrm>
                <a:off x="5676" y="2454"/>
                <a:ext cx="84" cy="102"/>
              </a:xfrm>
              <a:custGeom>
                <a:avLst/>
                <a:gdLst>
                  <a:gd name="T0" fmla="*/ 84 w 84"/>
                  <a:gd name="T1" fmla="*/ 96 h 102"/>
                  <a:gd name="T2" fmla="*/ 84 w 84"/>
                  <a:gd name="T3" fmla="*/ 102 h 102"/>
                  <a:gd name="T4" fmla="*/ 84 w 84"/>
                  <a:gd name="T5" fmla="*/ 24 h 102"/>
                  <a:gd name="T6" fmla="*/ 0 w 84"/>
                  <a:gd name="T7" fmla="*/ 0 h 102"/>
                  <a:gd name="T8" fmla="*/ 84 w 84"/>
                  <a:gd name="T9" fmla="*/ 96 h 102"/>
                </a:gdLst>
                <a:ahLst/>
                <a:cxnLst>
                  <a:cxn ang="0">
                    <a:pos x="T0" y="T1"/>
                  </a:cxn>
                  <a:cxn ang="0">
                    <a:pos x="T2" y="T3"/>
                  </a:cxn>
                  <a:cxn ang="0">
                    <a:pos x="T4" y="T5"/>
                  </a:cxn>
                  <a:cxn ang="0">
                    <a:pos x="T6" y="T7"/>
                  </a:cxn>
                  <a:cxn ang="0">
                    <a:pos x="T8" y="T9"/>
                  </a:cxn>
                </a:cxnLst>
                <a:rect l="0" t="0" r="r" b="b"/>
                <a:pathLst>
                  <a:path w="84" h="102">
                    <a:moveTo>
                      <a:pt x="84" y="96"/>
                    </a:moveTo>
                    <a:lnTo>
                      <a:pt x="84" y="102"/>
                    </a:lnTo>
                    <a:lnTo>
                      <a:pt x="84" y="24"/>
                    </a:lnTo>
                    <a:lnTo>
                      <a:pt x="0" y="0"/>
                    </a:lnTo>
                    <a:lnTo>
                      <a:pt x="8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2" name="Freeform 12"/>
              <p:cNvSpPr>
                <a:spLocks/>
              </p:cNvSpPr>
              <p:nvPr/>
            </p:nvSpPr>
            <p:spPr bwMode="auto">
              <a:xfrm>
                <a:off x="5754" y="2628"/>
                <a:ext cx="6" cy="12"/>
              </a:xfrm>
              <a:custGeom>
                <a:avLst/>
                <a:gdLst>
                  <a:gd name="T0" fmla="*/ 6 w 6"/>
                  <a:gd name="T1" fmla="*/ 12 h 12"/>
                  <a:gd name="T2" fmla="*/ 6 w 6"/>
                  <a:gd name="T3" fmla="*/ 0 h 12"/>
                  <a:gd name="T4" fmla="*/ 0 w 6"/>
                  <a:gd name="T5" fmla="*/ 6 h 12"/>
                  <a:gd name="T6" fmla="*/ 6 w 6"/>
                  <a:gd name="T7" fmla="*/ 12 h 12"/>
                </a:gdLst>
                <a:ahLst/>
                <a:cxnLst>
                  <a:cxn ang="0">
                    <a:pos x="T0" y="T1"/>
                  </a:cxn>
                  <a:cxn ang="0">
                    <a:pos x="T2" y="T3"/>
                  </a:cxn>
                  <a:cxn ang="0">
                    <a:pos x="T4" y="T5"/>
                  </a:cxn>
                  <a:cxn ang="0">
                    <a:pos x="T6" y="T7"/>
                  </a:cxn>
                </a:cxnLst>
                <a:rect l="0" t="0" r="r" b="b"/>
                <a:pathLst>
                  <a:path w="6" h="12">
                    <a:moveTo>
                      <a:pt x="6" y="12"/>
                    </a:moveTo>
                    <a:lnTo>
                      <a:pt x="6" y="0"/>
                    </a:lnTo>
                    <a:lnTo>
                      <a:pt x="0" y="6"/>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3" name="Freeform 13"/>
              <p:cNvSpPr>
                <a:spLocks/>
              </p:cNvSpPr>
              <p:nvPr/>
            </p:nvSpPr>
            <p:spPr bwMode="auto">
              <a:xfrm>
                <a:off x="5700" y="2568"/>
                <a:ext cx="30" cy="24"/>
              </a:xfrm>
              <a:custGeom>
                <a:avLst/>
                <a:gdLst>
                  <a:gd name="T0" fmla="*/ 6 w 30"/>
                  <a:gd name="T1" fmla="*/ 0 h 24"/>
                  <a:gd name="T2" fmla="*/ 0 w 30"/>
                  <a:gd name="T3" fmla="*/ 12 h 24"/>
                  <a:gd name="T4" fmla="*/ 30 w 30"/>
                  <a:gd name="T5" fmla="*/ 24 h 24"/>
                  <a:gd name="T6" fmla="*/ 6 w 30"/>
                  <a:gd name="T7" fmla="*/ 0 h 24"/>
                </a:gdLst>
                <a:ahLst/>
                <a:cxnLst>
                  <a:cxn ang="0">
                    <a:pos x="T0" y="T1"/>
                  </a:cxn>
                  <a:cxn ang="0">
                    <a:pos x="T2" y="T3"/>
                  </a:cxn>
                  <a:cxn ang="0">
                    <a:pos x="T4" y="T5"/>
                  </a:cxn>
                  <a:cxn ang="0">
                    <a:pos x="T6" y="T7"/>
                  </a:cxn>
                </a:cxnLst>
                <a:rect l="0" t="0" r="r" b="b"/>
                <a:pathLst>
                  <a:path w="30" h="24">
                    <a:moveTo>
                      <a:pt x="6" y="0"/>
                    </a:moveTo>
                    <a:lnTo>
                      <a:pt x="0" y="12"/>
                    </a:lnTo>
                    <a:lnTo>
                      <a:pt x="3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4" name="Freeform 14"/>
              <p:cNvSpPr>
                <a:spLocks/>
              </p:cNvSpPr>
              <p:nvPr/>
            </p:nvSpPr>
            <p:spPr bwMode="auto">
              <a:xfrm>
                <a:off x="5382" y="335"/>
                <a:ext cx="378" cy="468"/>
              </a:xfrm>
              <a:custGeom>
                <a:avLst/>
                <a:gdLst>
                  <a:gd name="T0" fmla="*/ 6 w 378"/>
                  <a:gd name="T1" fmla="*/ 108 h 468"/>
                  <a:gd name="T2" fmla="*/ 6 w 378"/>
                  <a:gd name="T3" fmla="*/ 108 h 468"/>
                  <a:gd name="T4" fmla="*/ 6 w 378"/>
                  <a:gd name="T5" fmla="*/ 108 h 468"/>
                  <a:gd name="T6" fmla="*/ 6 w 378"/>
                  <a:gd name="T7" fmla="*/ 108 h 468"/>
                  <a:gd name="T8" fmla="*/ 54 w 378"/>
                  <a:gd name="T9" fmla="*/ 174 h 468"/>
                  <a:gd name="T10" fmla="*/ 66 w 378"/>
                  <a:gd name="T11" fmla="*/ 168 h 468"/>
                  <a:gd name="T12" fmla="*/ 66 w 378"/>
                  <a:gd name="T13" fmla="*/ 168 h 468"/>
                  <a:gd name="T14" fmla="*/ 66 w 378"/>
                  <a:gd name="T15" fmla="*/ 168 h 468"/>
                  <a:gd name="T16" fmla="*/ 96 w 378"/>
                  <a:gd name="T17" fmla="*/ 180 h 468"/>
                  <a:gd name="T18" fmla="*/ 126 w 378"/>
                  <a:gd name="T19" fmla="*/ 276 h 468"/>
                  <a:gd name="T20" fmla="*/ 120 w 378"/>
                  <a:gd name="T21" fmla="*/ 324 h 468"/>
                  <a:gd name="T22" fmla="*/ 300 w 378"/>
                  <a:gd name="T23" fmla="*/ 372 h 468"/>
                  <a:gd name="T24" fmla="*/ 360 w 378"/>
                  <a:gd name="T25" fmla="*/ 468 h 468"/>
                  <a:gd name="T26" fmla="*/ 378 w 378"/>
                  <a:gd name="T27" fmla="*/ 468 h 468"/>
                  <a:gd name="T28" fmla="*/ 378 w 378"/>
                  <a:gd name="T29" fmla="*/ 42 h 468"/>
                  <a:gd name="T30" fmla="*/ 330 w 378"/>
                  <a:gd name="T31" fmla="*/ 42 h 468"/>
                  <a:gd name="T32" fmla="*/ 288 w 378"/>
                  <a:gd name="T33" fmla="*/ 48 h 468"/>
                  <a:gd name="T34" fmla="*/ 270 w 378"/>
                  <a:gd name="T35" fmla="*/ 30 h 468"/>
                  <a:gd name="T36" fmla="*/ 252 w 378"/>
                  <a:gd name="T37" fmla="*/ 18 h 468"/>
                  <a:gd name="T38" fmla="*/ 234 w 378"/>
                  <a:gd name="T39" fmla="*/ 24 h 468"/>
                  <a:gd name="T40" fmla="*/ 228 w 378"/>
                  <a:gd name="T41" fmla="*/ 24 h 468"/>
                  <a:gd name="T42" fmla="*/ 228 w 378"/>
                  <a:gd name="T43" fmla="*/ 24 h 468"/>
                  <a:gd name="T44" fmla="*/ 228 w 378"/>
                  <a:gd name="T45" fmla="*/ 24 h 468"/>
                  <a:gd name="T46" fmla="*/ 192 w 378"/>
                  <a:gd name="T47" fmla="*/ 0 h 468"/>
                  <a:gd name="T48" fmla="*/ 12 w 378"/>
                  <a:gd name="T49" fmla="*/ 84 h 468"/>
                  <a:gd name="T50" fmla="*/ 6 w 378"/>
                  <a:gd name="T51" fmla="*/ 102 h 468"/>
                  <a:gd name="T52" fmla="*/ 0 w 378"/>
                  <a:gd name="T53" fmla="*/ 108 h 468"/>
                  <a:gd name="T54" fmla="*/ 6 w 378"/>
                  <a:gd name="T55" fmla="*/ 10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8" h="468">
                    <a:moveTo>
                      <a:pt x="6" y="108"/>
                    </a:moveTo>
                    <a:lnTo>
                      <a:pt x="6" y="108"/>
                    </a:lnTo>
                    <a:lnTo>
                      <a:pt x="6" y="108"/>
                    </a:lnTo>
                    <a:lnTo>
                      <a:pt x="6" y="108"/>
                    </a:lnTo>
                    <a:lnTo>
                      <a:pt x="54" y="174"/>
                    </a:lnTo>
                    <a:lnTo>
                      <a:pt x="66" y="168"/>
                    </a:lnTo>
                    <a:lnTo>
                      <a:pt x="66" y="168"/>
                    </a:lnTo>
                    <a:lnTo>
                      <a:pt x="66" y="168"/>
                    </a:lnTo>
                    <a:lnTo>
                      <a:pt x="96" y="180"/>
                    </a:lnTo>
                    <a:lnTo>
                      <a:pt x="126" y="276"/>
                    </a:lnTo>
                    <a:lnTo>
                      <a:pt x="120" y="324"/>
                    </a:lnTo>
                    <a:lnTo>
                      <a:pt x="300" y="372"/>
                    </a:lnTo>
                    <a:lnTo>
                      <a:pt x="360" y="468"/>
                    </a:lnTo>
                    <a:lnTo>
                      <a:pt x="378" y="468"/>
                    </a:lnTo>
                    <a:lnTo>
                      <a:pt x="378" y="42"/>
                    </a:lnTo>
                    <a:lnTo>
                      <a:pt x="330" y="42"/>
                    </a:lnTo>
                    <a:lnTo>
                      <a:pt x="288" y="48"/>
                    </a:lnTo>
                    <a:lnTo>
                      <a:pt x="270" y="30"/>
                    </a:lnTo>
                    <a:lnTo>
                      <a:pt x="252" y="18"/>
                    </a:lnTo>
                    <a:lnTo>
                      <a:pt x="234" y="24"/>
                    </a:lnTo>
                    <a:lnTo>
                      <a:pt x="228" y="24"/>
                    </a:lnTo>
                    <a:lnTo>
                      <a:pt x="228" y="24"/>
                    </a:lnTo>
                    <a:lnTo>
                      <a:pt x="228" y="24"/>
                    </a:lnTo>
                    <a:lnTo>
                      <a:pt x="192" y="0"/>
                    </a:lnTo>
                    <a:lnTo>
                      <a:pt x="12" y="84"/>
                    </a:lnTo>
                    <a:lnTo>
                      <a:pt x="6" y="102"/>
                    </a:lnTo>
                    <a:lnTo>
                      <a:pt x="0" y="108"/>
                    </a:lnTo>
                    <a:lnTo>
                      <a:pt x="6"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5" name="Freeform 15"/>
              <p:cNvSpPr>
                <a:spLocks/>
              </p:cNvSpPr>
              <p:nvPr/>
            </p:nvSpPr>
            <p:spPr bwMode="auto">
              <a:xfrm>
                <a:off x="5382" y="437"/>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6" name="Freeform 16"/>
              <p:cNvSpPr>
                <a:spLocks/>
              </p:cNvSpPr>
              <p:nvPr/>
            </p:nvSpPr>
            <p:spPr bwMode="auto">
              <a:xfrm>
                <a:off x="5652" y="365"/>
                <a:ext cx="60" cy="18"/>
              </a:xfrm>
              <a:custGeom>
                <a:avLst/>
                <a:gdLst>
                  <a:gd name="T0" fmla="*/ 60 w 60"/>
                  <a:gd name="T1" fmla="*/ 12 h 18"/>
                  <a:gd name="T2" fmla="*/ 18 w 60"/>
                  <a:gd name="T3" fmla="*/ 18 h 18"/>
                  <a:gd name="T4" fmla="*/ 0 w 60"/>
                  <a:gd name="T5" fmla="*/ 0 h 18"/>
                  <a:gd name="T6" fmla="*/ 18 w 60"/>
                  <a:gd name="T7" fmla="*/ 18 h 18"/>
                  <a:gd name="T8" fmla="*/ 60 w 60"/>
                  <a:gd name="T9" fmla="*/ 12 h 18"/>
                </a:gdLst>
                <a:ahLst/>
                <a:cxnLst>
                  <a:cxn ang="0">
                    <a:pos x="T0" y="T1"/>
                  </a:cxn>
                  <a:cxn ang="0">
                    <a:pos x="T2" y="T3"/>
                  </a:cxn>
                  <a:cxn ang="0">
                    <a:pos x="T4" y="T5"/>
                  </a:cxn>
                  <a:cxn ang="0">
                    <a:pos x="T6" y="T7"/>
                  </a:cxn>
                  <a:cxn ang="0">
                    <a:pos x="T8" y="T9"/>
                  </a:cxn>
                </a:cxnLst>
                <a:rect l="0" t="0" r="r" b="b"/>
                <a:pathLst>
                  <a:path w="60" h="18">
                    <a:moveTo>
                      <a:pt x="60" y="12"/>
                    </a:moveTo>
                    <a:lnTo>
                      <a:pt x="18" y="18"/>
                    </a:lnTo>
                    <a:lnTo>
                      <a:pt x="0" y="0"/>
                    </a:lnTo>
                    <a:lnTo>
                      <a:pt x="18" y="18"/>
                    </a:lnTo>
                    <a:lnTo>
                      <a:pt x="6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7" name="Rectangle 17"/>
              <p:cNvSpPr>
                <a:spLocks noChangeArrowheads="1"/>
              </p:cNvSpPr>
              <p:nvPr/>
            </p:nvSpPr>
            <p:spPr bwMode="auto">
              <a:xfrm>
                <a:off x="5610" y="359"/>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8" name="Freeform 18"/>
              <p:cNvSpPr>
                <a:spLocks/>
              </p:cNvSpPr>
              <p:nvPr/>
            </p:nvSpPr>
            <p:spPr bwMode="auto">
              <a:xfrm>
                <a:off x="4824" y="443"/>
                <a:ext cx="936" cy="1111"/>
              </a:xfrm>
              <a:custGeom>
                <a:avLst/>
                <a:gdLst>
                  <a:gd name="T0" fmla="*/ 918 w 936"/>
                  <a:gd name="T1" fmla="*/ 360 h 1111"/>
                  <a:gd name="T2" fmla="*/ 678 w 936"/>
                  <a:gd name="T3" fmla="*/ 216 h 1111"/>
                  <a:gd name="T4" fmla="*/ 654 w 936"/>
                  <a:gd name="T5" fmla="*/ 72 h 1111"/>
                  <a:gd name="T6" fmla="*/ 612 w 936"/>
                  <a:gd name="T7" fmla="*/ 66 h 1111"/>
                  <a:gd name="T8" fmla="*/ 564 w 936"/>
                  <a:gd name="T9" fmla="*/ 0 h 1111"/>
                  <a:gd name="T10" fmla="*/ 558 w 936"/>
                  <a:gd name="T11" fmla="*/ 0 h 1111"/>
                  <a:gd name="T12" fmla="*/ 534 w 936"/>
                  <a:gd name="T13" fmla="*/ 0 h 1111"/>
                  <a:gd name="T14" fmla="*/ 486 w 936"/>
                  <a:gd name="T15" fmla="*/ 36 h 1111"/>
                  <a:gd name="T16" fmla="*/ 474 w 936"/>
                  <a:gd name="T17" fmla="*/ 108 h 1111"/>
                  <a:gd name="T18" fmla="*/ 372 w 936"/>
                  <a:gd name="T19" fmla="*/ 102 h 1111"/>
                  <a:gd name="T20" fmla="*/ 258 w 936"/>
                  <a:gd name="T21" fmla="*/ 234 h 1111"/>
                  <a:gd name="T22" fmla="*/ 288 w 936"/>
                  <a:gd name="T23" fmla="*/ 330 h 1111"/>
                  <a:gd name="T24" fmla="*/ 288 w 936"/>
                  <a:gd name="T25" fmla="*/ 330 h 1111"/>
                  <a:gd name="T26" fmla="*/ 270 w 936"/>
                  <a:gd name="T27" fmla="*/ 378 h 1111"/>
                  <a:gd name="T28" fmla="*/ 174 w 936"/>
                  <a:gd name="T29" fmla="*/ 456 h 1111"/>
                  <a:gd name="T30" fmla="*/ 108 w 936"/>
                  <a:gd name="T31" fmla="*/ 492 h 1111"/>
                  <a:gd name="T32" fmla="*/ 108 w 936"/>
                  <a:gd name="T33" fmla="*/ 492 h 1111"/>
                  <a:gd name="T34" fmla="*/ 18 w 936"/>
                  <a:gd name="T35" fmla="*/ 498 h 1111"/>
                  <a:gd name="T36" fmla="*/ 6 w 936"/>
                  <a:gd name="T37" fmla="*/ 534 h 1111"/>
                  <a:gd name="T38" fmla="*/ 6 w 936"/>
                  <a:gd name="T39" fmla="*/ 582 h 1111"/>
                  <a:gd name="T40" fmla="*/ 60 w 936"/>
                  <a:gd name="T41" fmla="*/ 636 h 1111"/>
                  <a:gd name="T42" fmla="*/ 60 w 936"/>
                  <a:gd name="T43" fmla="*/ 636 h 1111"/>
                  <a:gd name="T44" fmla="*/ 48 w 936"/>
                  <a:gd name="T45" fmla="*/ 648 h 1111"/>
                  <a:gd name="T46" fmla="*/ 96 w 936"/>
                  <a:gd name="T47" fmla="*/ 666 h 1111"/>
                  <a:gd name="T48" fmla="*/ 96 w 936"/>
                  <a:gd name="T49" fmla="*/ 666 h 1111"/>
                  <a:gd name="T50" fmla="*/ 156 w 936"/>
                  <a:gd name="T51" fmla="*/ 726 h 1111"/>
                  <a:gd name="T52" fmla="*/ 228 w 936"/>
                  <a:gd name="T53" fmla="*/ 702 h 1111"/>
                  <a:gd name="T54" fmla="*/ 270 w 936"/>
                  <a:gd name="T55" fmla="*/ 732 h 1111"/>
                  <a:gd name="T56" fmla="*/ 270 w 936"/>
                  <a:gd name="T57" fmla="*/ 732 h 1111"/>
                  <a:gd name="T58" fmla="*/ 228 w 936"/>
                  <a:gd name="T59" fmla="*/ 859 h 1111"/>
                  <a:gd name="T60" fmla="*/ 216 w 936"/>
                  <a:gd name="T61" fmla="*/ 937 h 1111"/>
                  <a:gd name="T62" fmla="*/ 288 w 936"/>
                  <a:gd name="T63" fmla="*/ 985 h 1111"/>
                  <a:gd name="T64" fmla="*/ 306 w 936"/>
                  <a:gd name="T65" fmla="*/ 985 h 1111"/>
                  <a:gd name="T66" fmla="*/ 312 w 936"/>
                  <a:gd name="T67" fmla="*/ 979 h 1111"/>
                  <a:gd name="T68" fmla="*/ 372 w 936"/>
                  <a:gd name="T69" fmla="*/ 1003 h 1111"/>
                  <a:gd name="T70" fmla="*/ 420 w 936"/>
                  <a:gd name="T71" fmla="*/ 1021 h 1111"/>
                  <a:gd name="T72" fmla="*/ 420 w 936"/>
                  <a:gd name="T73" fmla="*/ 1021 h 1111"/>
                  <a:gd name="T74" fmla="*/ 510 w 936"/>
                  <a:gd name="T75" fmla="*/ 1087 h 1111"/>
                  <a:gd name="T76" fmla="*/ 594 w 936"/>
                  <a:gd name="T77" fmla="*/ 1075 h 1111"/>
                  <a:gd name="T78" fmla="*/ 648 w 936"/>
                  <a:gd name="T79" fmla="*/ 1063 h 1111"/>
                  <a:gd name="T80" fmla="*/ 732 w 936"/>
                  <a:gd name="T81" fmla="*/ 1093 h 1111"/>
                  <a:gd name="T82" fmla="*/ 834 w 936"/>
                  <a:gd name="T83" fmla="*/ 1015 h 1111"/>
                  <a:gd name="T84" fmla="*/ 858 w 936"/>
                  <a:gd name="T85" fmla="*/ 1027 h 1111"/>
                  <a:gd name="T86" fmla="*/ 906 w 936"/>
                  <a:gd name="T87" fmla="*/ 1063 h 1111"/>
                  <a:gd name="T88" fmla="*/ 936 w 936"/>
                  <a:gd name="T89" fmla="*/ 360 h 1111"/>
                  <a:gd name="T90" fmla="*/ 918 w 936"/>
                  <a:gd name="T91" fmla="*/ 36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1111">
                    <a:moveTo>
                      <a:pt x="918" y="360"/>
                    </a:moveTo>
                    <a:lnTo>
                      <a:pt x="918" y="360"/>
                    </a:lnTo>
                    <a:lnTo>
                      <a:pt x="858" y="264"/>
                    </a:lnTo>
                    <a:lnTo>
                      <a:pt x="678" y="216"/>
                    </a:lnTo>
                    <a:lnTo>
                      <a:pt x="684" y="168"/>
                    </a:lnTo>
                    <a:lnTo>
                      <a:pt x="654" y="72"/>
                    </a:lnTo>
                    <a:lnTo>
                      <a:pt x="624" y="60"/>
                    </a:lnTo>
                    <a:lnTo>
                      <a:pt x="612" y="66"/>
                    </a:lnTo>
                    <a:lnTo>
                      <a:pt x="564" y="0"/>
                    </a:lnTo>
                    <a:lnTo>
                      <a:pt x="564" y="0"/>
                    </a:lnTo>
                    <a:lnTo>
                      <a:pt x="558" y="0"/>
                    </a:lnTo>
                    <a:lnTo>
                      <a:pt x="558" y="0"/>
                    </a:lnTo>
                    <a:lnTo>
                      <a:pt x="540" y="0"/>
                    </a:lnTo>
                    <a:lnTo>
                      <a:pt x="534" y="0"/>
                    </a:lnTo>
                    <a:lnTo>
                      <a:pt x="516" y="36"/>
                    </a:lnTo>
                    <a:lnTo>
                      <a:pt x="486" y="36"/>
                    </a:lnTo>
                    <a:lnTo>
                      <a:pt x="480" y="66"/>
                    </a:lnTo>
                    <a:lnTo>
                      <a:pt x="474" y="108"/>
                    </a:lnTo>
                    <a:lnTo>
                      <a:pt x="402" y="108"/>
                    </a:lnTo>
                    <a:lnTo>
                      <a:pt x="372" y="102"/>
                    </a:lnTo>
                    <a:lnTo>
                      <a:pt x="348" y="222"/>
                    </a:lnTo>
                    <a:lnTo>
                      <a:pt x="258" y="234"/>
                    </a:lnTo>
                    <a:lnTo>
                      <a:pt x="264" y="264"/>
                    </a:lnTo>
                    <a:lnTo>
                      <a:pt x="288" y="330"/>
                    </a:lnTo>
                    <a:lnTo>
                      <a:pt x="288" y="330"/>
                    </a:lnTo>
                    <a:lnTo>
                      <a:pt x="288" y="330"/>
                    </a:lnTo>
                    <a:lnTo>
                      <a:pt x="264" y="378"/>
                    </a:lnTo>
                    <a:lnTo>
                      <a:pt x="270" y="378"/>
                    </a:lnTo>
                    <a:lnTo>
                      <a:pt x="192" y="420"/>
                    </a:lnTo>
                    <a:lnTo>
                      <a:pt x="174" y="456"/>
                    </a:lnTo>
                    <a:lnTo>
                      <a:pt x="132" y="456"/>
                    </a:lnTo>
                    <a:lnTo>
                      <a:pt x="108" y="492"/>
                    </a:lnTo>
                    <a:lnTo>
                      <a:pt x="108" y="492"/>
                    </a:lnTo>
                    <a:lnTo>
                      <a:pt x="108" y="492"/>
                    </a:lnTo>
                    <a:lnTo>
                      <a:pt x="72" y="474"/>
                    </a:lnTo>
                    <a:lnTo>
                      <a:pt x="18" y="498"/>
                    </a:lnTo>
                    <a:lnTo>
                      <a:pt x="6" y="534"/>
                    </a:lnTo>
                    <a:lnTo>
                      <a:pt x="6" y="534"/>
                    </a:lnTo>
                    <a:lnTo>
                      <a:pt x="0" y="534"/>
                    </a:lnTo>
                    <a:lnTo>
                      <a:pt x="6" y="582"/>
                    </a:lnTo>
                    <a:lnTo>
                      <a:pt x="48" y="576"/>
                    </a:lnTo>
                    <a:lnTo>
                      <a:pt x="60" y="636"/>
                    </a:lnTo>
                    <a:lnTo>
                      <a:pt x="60" y="636"/>
                    </a:lnTo>
                    <a:lnTo>
                      <a:pt x="60" y="636"/>
                    </a:lnTo>
                    <a:lnTo>
                      <a:pt x="60" y="636"/>
                    </a:lnTo>
                    <a:lnTo>
                      <a:pt x="48" y="648"/>
                    </a:lnTo>
                    <a:lnTo>
                      <a:pt x="36" y="660"/>
                    </a:lnTo>
                    <a:lnTo>
                      <a:pt x="96" y="666"/>
                    </a:lnTo>
                    <a:lnTo>
                      <a:pt x="96" y="666"/>
                    </a:lnTo>
                    <a:lnTo>
                      <a:pt x="96" y="666"/>
                    </a:lnTo>
                    <a:lnTo>
                      <a:pt x="96" y="708"/>
                    </a:lnTo>
                    <a:lnTo>
                      <a:pt x="156" y="726"/>
                    </a:lnTo>
                    <a:lnTo>
                      <a:pt x="174" y="732"/>
                    </a:lnTo>
                    <a:lnTo>
                      <a:pt x="228" y="702"/>
                    </a:lnTo>
                    <a:lnTo>
                      <a:pt x="252" y="720"/>
                    </a:lnTo>
                    <a:lnTo>
                      <a:pt x="270" y="732"/>
                    </a:lnTo>
                    <a:lnTo>
                      <a:pt x="270" y="732"/>
                    </a:lnTo>
                    <a:lnTo>
                      <a:pt x="270" y="732"/>
                    </a:lnTo>
                    <a:lnTo>
                      <a:pt x="216" y="816"/>
                    </a:lnTo>
                    <a:lnTo>
                      <a:pt x="228" y="859"/>
                    </a:lnTo>
                    <a:lnTo>
                      <a:pt x="204" y="889"/>
                    </a:lnTo>
                    <a:lnTo>
                      <a:pt x="216" y="937"/>
                    </a:lnTo>
                    <a:lnTo>
                      <a:pt x="294" y="973"/>
                    </a:lnTo>
                    <a:lnTo>
                      <a:pt x="288" y="985"/>
                    </a:lnTo>
                    <a:lnTo>
                      <a:pt x="306" y="991"/>
                    </a:lnTo>
                    <a:lnTo>
                      <a:pt x="306" y="985"/>
                    </a:lnTo>
                    <a:lnTo>
                      <a:pt x="312" y="979"/>
                    </a:lnTo>
                    <a:lnTo>
                      <a:pt x="312" y="979"/>
                    </a:lnTo>
                    <a:lnTo>
                      <a:pt x="312" y="979"/>
                    </a:lnTo>
                    <a:lnTo>
                      <a:pt x="372" y="1003"/>
                    </a:lnTo>
                    <a:lnTo>
                      <a:pt x="396" y="1033"/>
                    </a:lnTo>
                    <a:lnTo>
                      <a:pt x="420" y="1021"/>
                    </a:lnTo>
                    <a:lnTo>
                      <a:pt x="420" y="1021"/>
                    </a:lnTo>
                    <a:lnTo>
                      <a:pt x="420" y="1021"/>
                    </a:lnTo>
                    <a:lnTo>
                      <a:pt x="426" y="1051"/>
                    </a:lnTo>
                    <a:lnTo>
                      <a:pt x="510" y="1087"/>
                    </a:lnTo>
                    <a:lnTo>
                      <a:pt x="582" y="1081"/>
                    </a:lnTo>
                    <a:lnTo>
                      <a:pt x="594" y="1075"/>
                    </a:lnTo>
                    <a:lnTo>
                      <a:pt x="606" y="1111"/>
                    </a:lnTo>
                    <a:lnTo>
                      <a:pt x="648" y="1063"/>
                    </a:lnTo>
                    <a:lnTo>
                      <a:pt x="672" y="1081"/>
                    </a:lnTo>
                    <a:lnTo>
                      <a:pt x="732" y="1093"/>
                    </a:lnTo>
                    <a:lnTo>
                      <a:pt x="768" y="1069"/>
                    </a:lnTo>
                    <a:lnTo>
                      <a:pt x="834" y="1015"/>
                    </a:lnTo>
                    <a:lnTo>
                      <a:pt x="846" y="1027"/>
                    </a:lnTo>
                    <a:lnTo>
                      <a:pt x="858" y="1027"/>
                    </a:lnTo>
                    <a:lnTo>
                      <a:pt x="888" y="1015"/>
                    </a:lnTo>
                    <a:lnTo>
                      <a:pt x="906" y="1063"/>
                    </a:lnTo>
                    <a:lnTo>
                      <a:pt x="936" y="1069"/>
                    </a:lnTo>
                    <a:lnTo>
                      <a:pt x="936" y="360"/>
                    </a:lnTo>
                    <a:lnTo>
                      <a:pt x="918" y="360"/>
                    </a:lnTo>
                    <a:lnTo>
                      <a:pt x="918" y="3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9" name="Rectangle 19"/>
              <p:cNvSpPr>
                <a:spLocks noChangeArrowheads="1"/>
              </p:cNvSpPr>
              <p:nvPr/>
            </p:nvSpPr>
            <p:spPr bwMode="auto">
              <a:xfrm>
                <a:off x="5556" y="158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0" name="Freeform 20"/>
              <p:cNvSpPr>
                <a:spLocks/>
              </p:cNvSpPr>
              <p:nvPr/>
            </p:nvSpPr>
            <p:spPr bwMode="auto">
              <a:xfrm>
                <a:off x="5364" y="443"/>
                <a:ext cx="18" cy="0"/>
              </a:xfrm>
              <a:custGeom>
                <a:avLst/>
                <a:gdLst>
                  <a:gd name="T0" fmla="*/ 18 w 18"/>
                  <a:gd name="T1" fmla="*/ 18 w 18"/>
                  <a:gd name="T2" fmla="*/ 18 w 18"/>
                  <a:gd name="T3" fmla="*/ 0 w 18"/>
                  <a:gd name="T4" fmla="*/ 18 w 18"/>
                  <a:gd name="T5" fmla="*/ 18 w 18"/>
                </a:gdLst>
                <a:ahLst/>
                <a:cxnLst>
                  <a:cxn ang="0">
                    <a:pos x="T0" y="0"/>
                  </a:cxn>
                  <a:cxn ang="0">
                    <a:pos x="T1" y="0"/>
                  </a:cxn>
                  <a:cxn ang="0">
                    <a:pos x="T2" y="0"/>
                  </a:cxn>
                  <a:cxn ang="0">
                    <a:pos x="T3" y="0"/>
                  </a:cxn>
                  <a:cxn ang="0">
                    <a:pos x="T4" y="0"/>
                  </a:cxn>
                  <a:cxn ang="0">
                    <a:pos x="T5" y="0"/>
                  </a:cxn>
                </a:cxnLst>
                <a:rect l="0" t="0" r="r" b="b"/>
                <a:pathLst>
                  <a:path w="18">
                    <a:moveTo>
                      <a:pt x="18" y="0"/>
                    </a:moveTo>
                    <a:lnTo>
                      <a:pt x="18" y="0"/>
                    </a:lnTo>
                    <a:lnTo>
                      <a:pt x="18" y="0"/>
                    </a:ln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1" name="Freeform 21"/>
              <p:cNvSpPr>
                <a:spLocks/>
              </p:cNvSpPr>
              <p:nvPr/>
            </p:nvSpPr>
            <p:spPr bwMode="auto">
              <a:xfrm>
                <a:off x="5388" y="443"/>
                <a:ext cx="60" cy="66"/>
              </a:xfrm>
              <a:custGeom>
                <a:avLst/>
                <a:gdLst>
                  <a:gd name="T0" fmla="*/ 48 w 60"/>
                  <a:gd name="T1" fmla="*/ 66 h 66"/>
                  <a:gd name="T2" fmla="*/ 0 w 60"/>
                  <a:gd name="T3" fmla="*/ 0 h 66"/>
                  <a:gd name="T4" fmla="*/ 0 w 60"/>
                  <a:gd name="T5" fmla="*/ 0 h 66"/>
                  <a:gd name="T6" fmla="*/ 48 w 60"/>
                  <a:gd name="T7" fmla="*/ 66 h 66"/>
                  <a:gd name="T8" fmla="*/ 60 w 60"/>
                  <a:gd name="T9" fmla="*/ 60 h 66"/>
                  <a:gd name="T10" fmla="*/ 60 w 60"/>
                  <a:gd name="T11" fmla="*/ 60 h 66"/>
                  <a:gd name="T12" fmla="*/ 48 w 60"/>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0" h="66">
                    <a:moveTo>
                      <a:pt x="48" y="66"/>
                    </a:moveTo>
                    <a:lnTo>
                      <a:pt x="0" y="0"/>
                    </a:lnTo>
                    <a:lnTo>
                      <a:pt x="0" y="0"/>
                    </a:lnTo>
                    <a:lnTo>
                      <a:pt x="48" y="66"/>
                    </a:lnTo>
                    <a:lnTo>
                      <a:pt x="60" y="60"/>
                    </a:lnTo>
                    <a:lnTo>
                      <a:pt x="60" y="60"/>
                    </a:lnTo>
                    <a:lnTo>
                      <a:pt x="48"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2" name="Freeform 22"/>
              <p:cNvSpPr>
                <a:spLocks/>
              </p:cNvSpPr>
              <p:nvPr/>
            </p:nvSpPr>
            <p:spPr bwMode="auto">
              <a:xfrm>
                <a:off x="5382" y="443"/>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3" name="Rectangle 23"/>
              <p:cNvSpPr>
                <a:spLocks noChangeArrowheads="1"/>
              </p:cNvSpPr>
              <p:nvPr/>
            </p:nvSpPr>
            <p:spPr bwMode="auto">
              <a:xfrm>
                <a:off x="5742" y="803"/>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4" name="Rectangle 24"/>
              <p:cNvSpPr>
                <a:spLocks noChangeArrowheads="1"/>
              </p:cNvSpPr>
              <p:nvPr/>
            </p:nvSpPr>
            <p:spPr bwMode="auto">
              <a:xfrm>
                <a:off x="5382" y="44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5" name="Freeform 25"/>
              <p:cNvSpPr>
                <a:spLocks/>
              </p:cNvSpPr>
              <p:nvPr/>
            </p:nvSpPr>
            <p:spPr bwMode="auto">
              <a:xfrm>
                <a:off x="5562" y="1530"/>
                <a:ext cx="198" cy="516"/>
              </a:xfrm>
              <a:custGeom>
                <a:avLst/>
                <a:gdLst>
                  <a:gd name="T0" fmla="*/ 198 w 198"/>
                  <a:gd name="T1" fmla="*/ 0 h 516"/>
                  <a:gd name="T2" fmla="*/ 180 w 198"/>
                  <a:gd name="T3" fmla="*/ 30 h 516"/>
                  <a:gd name="T4" fmla="*/ 108 w 198"/>
                  <a:gd name="T5" fmla="*/ 84 h 516"/>
                  <a:gd name="T6" fmla="*/ 66 w 198"/>
                  <a:gd name="T7" fmla="*/ 174 h 516"/>
                  <a:gd name="T8" fmla="*/ 42 w 198"/>
                  <a:gd name="T9" fmla="*/ 180 h 516"/>
                  <a:gd name="T10" fmla="*/ 24 w 198"/>
                  <a:gd name="T11" fmla="*/ 246 h 516"/>
                  <a:gd name="T12" fmla="*/ 24 w 198"/>
                  <a:gd name="T13" fmla="*/ 258 h 516"/>
                  <a:gd name="T14" fmla="*/ 12 w 198"/>
                  <a:gd name="T15" fmla="*/ 282 h 516"/>
                  <a:gd name="T16" fmla="*/ 0 w 198"/>
                  <a:gd name="T17" fmla="*/ 300 h 516"/>
                  <a:gd name="T18" fmla="*/ 60 w 198"/>
                  <a:gd name="T19" fmla="*/ 354 h 516"/>
                  <a:gd name="T20" fmla="*/ 54 w 198"/>
                  <a:gd name="T21" fmla="*/ 384 h 516"/>
                  <a:gd name="T22" fmla="*/ 66 w 198"/>
                  <a:gd name="T23" fmla="*/ 384 h 516"/>
                  <a:gd name="T24" fmla="*/ 90 w 198"/>
                  <a:gd name="T25" fmla="*/ 444 h 516"/>
                  <a:gd name="T26" fmla="*/ 78 w 198"/>
                  <a:gd name="T27" fmla="*/ 504 h 516"/>
                  <a:gd name="T28" fmla="*/ 120 w 198"/>
                  <a:gd name="T29" fmla="*/ 516 h 516"/>
                  <a:gd name="T30" fmla="*/ 168 w 198"/>
                  <a:gd name="T31" fmla="*/ 480 h 516"/>
                  <a:gd name="T32" fmla="*/ 174 w 198"/>
                  <a:gd name="T33" fmla="*/ 456 h 516"/>
                  <a:gd name="T34" fmla="*/ 198 w 198"/>
                  <a:gd name="T35" fmla="*/ 480 h 516"/>
                  <a:gd name="T36" fmla="*/ 198 w 198"/>
                  <a:gd name="T37" fmla="*/ 0 h 516"/>
                  <a:gd name="T38" fmla="*/ 198 w 198"/>
                  <a:gd name="T39"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 h="516">
                    <a:moveTo>
                      <a:pt x="198" y="0"/>
                    </a:moveTo>
                    <a:lnTo>
                      <a:pt x="180" y="30"/>
                    </a:lnTo>
                    <a:lnTo>
                      <a:pt x="108" y="84"/>
                    </a:lnTo>
                    <a:lnTo>
                      <a:pt x="66" y="174"/>
                    </a:lnTo>
                    <a:lnTo>
                      <a:pt x="42" y="180"/>
                    </a:lnTo>
                    <a:lnTo>
                      <a:pt x="24" y="246"/>
                    </a:lnTo>
                    <a:lnTo>
                      <a:pt x="24" y="258"/>
                    </a:lnTo>
                    <a:lnTo>
                      <a:pt x="12" y="282"/>
                    </a:lnTo>
                    <a:lnTo>
                      <a:pt x="0" y="300"/>
                    </a:lnTo>
                    <a:lnTo>
                      <a:pt x="60" y="354"/>
                    </a:lnTo>
                    <a:lnTo>
                      <a:pt x="54" y="384"/>
                    </a:lnTo>
                    <a:lnTo>
                      <a:pt x="66" y="384"/>
                    </a:lnTo>
                    <a:lnTo>
                      <a:pt x="90" y="444"/>
                    </a:lnTo>
                    <a:lnTo>
                      <a:pt x="78" y="504"/>
                    </a:lnTo>
                    <a:lnTo>
                      <a:pt x="120" y="516"/>
                    </a:lnTo>
                    <a:lnTo>
                      <a:pt x="168" y="480"/>
                    </a:lnTo>
                    <a:lnTo>
                      <a:pt x="174" y="456"/>
                    </a:lnTo>
                    <a:lnTo>
                      <a:pt x="198" y="480"/>
                    </a:lnTo>
                    <a:lnTo>
                      <a:pt x="198" y="0"/>
                    </a:lnTo>
                    <a:lnTo>
                      <a:pt x="19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6" name="Freeform 26"/>
              <p:cNvSpPr>
                <a:spLocks/>
              </p:cNvSpPr>
              <p:nvPr/>
            </p:nvSpPr>
            <p:spPr bwMode="auto">
              <a:xfrm>
                <a:off x="5430" y="1554"/>
                <a:ext cx="126" cy="30"/>
              </a:xfrm>
              <a:custGeom>
                <a:avLst/>
                <a:gdLst>
                  <a:gd name="T0" fmla="*/ 6 w 126"/>
                  <a:gd name="T1" fmla="*/ 24 h 30"/>
                  <a:gd name="T2" fmla="*/ 66 w 126"/>
                  <a:gd name="T3" fmla="*/ 24 h 30"/>
                  <a:gd name="T4" fmla="*/ 126 w 126"/>
                  <a:gd name="T5" fmla="*/ 30 h 30"/>
                  <a:gd name="T6" fmla="*/ 6 w 126"/>
                  <a:gd name="T7" fmla="*/ 24 h 30"/>
                  <a:gd name="T8" fmla="*/ 0 w 126"/>
                  <a:gd name="T9" fmla="*/ 0 h 30"/>
                  <a:gd name="T10" fmla="*/ 0 w 126"/>
                  <a:gd name="T11" fmla="*/ 0 h 30"/>
                  <a:gd name="T12" fmla="*/ 6 w 126"/>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126" h="30">
                    <a:moveTo>
                      <a:pt x="6" y="24"/>
                    </a:moveTo>
                    <a:lnTo>
                      <a:pt x="66" y="24"/>
                    </a:lnTo>
                    <a:lnTo>
                      <a:pt x="126" y="30"/>
                    </a:lnTo>
                    <a:lnTo>
                      <a:pt x="6" y="24"/>
                    </a:lnTo>
                    <a:lnTo>
                      <a:pt x="0" y="0"/>
                    </a:lnTo>
                    <a:lnTo>
                      <a:pt x="0" y="0"/>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7" name="Freeform 27"/>
              <p:cNvSpPr>
                <a:spLocks/>
              </p:cNvSpPr>
              <p:nvPr/>
            </p:nvSpPr>
            <p:spPr bwMode="auto">
              <a:xfrm>
                <a:off x="5430" y="1506"/>
                <a:ext cx="132" cy="78"/>
              </a:xfrm>
              <a:custGeom>
                <a:avLst/>
                <a:gdLst>
                  <a:gd name="T0" fmla="*/ 126 w 132"/>
                  <a:gd name="T1" fmla="*/ 78 h 78"/>
                  <a:gd name="T2" fmla="*/ 132 w 132"/>
                  <a:gd name="T3" fmla="*/ 78 h 78"/>
                  <a:gd name="T4" fmla="*/ 114 w 132"/>
                  <a:gd name="T5" fmla="*/ 36 h 78"/>
                  <a:gd name="T6" fmla="*/ 126 w 132"/>
                  <a:gd name="T7" fmla="*/ 30 h 78"/>
                  <a:gd name="T8" fmla="*/ 66 w 132"/>
                  <a:gd name="T9" fmla="*/ 18 h 78"/>
                  <a:gd name="T10" fmla="*/ 42 w 132"/>
                  <a:gd name="T11" fmla="*/ 0 h 78"/>
                  <a:gd name="T12" fmla="*/ 0 w 132"/>
                  <a:gd name="T13" fmla="*/ 48 h 78"/>
                  <a:gd name="T14" fmla="*/ 6 w 132"/>
                  <a:gd name="T15" fmla="*/ 72 h 78"/>
                  <a:gd name="T16" fmla="*/ 126 w 132"/>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8">
                    <a:moveTo>
                      <a:pt x="126" y="78"/>
                    </a:moveTo>
                    <a:lnTo>
                      <a:pt x="132" y="78"/>
                    </a:lnTo>
                    <a:lnTo>
                      <a:pt x="114" y="36"/>
                    </a:lnTo>
                    <a:lnTo>
                      <a:pt x="126" y="30"/>
                    </a:lnTo>
                    <a:lnTo>
                      <a:pt x="66" y="18"/>
                    </a:lnTo>
                    <a:lnTo>
                      <a:pt x="42" y="0"/>
                    </a:lnTo>
                    <a:lnTo>
                      <a:pt x="0" y="48"/>
                    </a:lnTo>
                    <a:lnTo>
                      <a:pt x="6" y="72"/>
                    </a:lnTo>
                    <a:lnTo>
                      <a:pt x="126"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8" name="Freeform 28"/>
              <p:cNvSpPr>
                <a:spLocks/>
              </p:cNvSpPr>
              <p:nvPr/>
            </p:nvSpPr>
            <p:spPr bwMode="auto">
              <a:xfrm>
                <a:off x="5082" y="1422"/>
                <a:ext cx="324" cy="174"/>
              </a:xfrm>
              <a:custGeom>
                <a:avLst/>
                <a:gdLst>
                  <a:gd name="T0" fmla="*/ 30 w 324"/>
                  <a:gd name="T1" fmla="*/ 6 h 174"/>
                  <a:gd name="T2" fmla="*/ 24 w 324"/>
                  <a:gd name="T3" fmla="*/ 18 h 174"/>
                  <a:gd name="T4" fmla="*/ 0 w 324"/>
                  <a:gd name="T5" fmla="*/ 72 h 174"/>
                  <a:gd name="T6" fmla="*/ 114 w 324"/>
                  <a:gd name="T7" fmla="*/ 138 h 174"/>
                  <a:gd name="T8" fmla="*/ 174 w 324"/>
                  <a:gd name="T9" fmla="*/ 138 h 174"/>
                  <a:gd name="T10" fmla="*/ 198 w 324"/>
                  <a:gd name="T11" fmla="*/ 156 h 174"/>
                  <a:gd name="T12" fmla="*/ 300 w 324"/>
                  <a:gd name="T13" fmla="*/ 174 h 174"/>
                  <a:gd name="T14" fmla="*/ 300 w 324"/>
                  <a:gd name="T15" fmla="*/ 162 h 174"/>
                  <a:gd name="T16" fmla="*/ 312 w 324"/>
                  <a:gd name="T17" fmla="*/ 114 h 174"/>
                  <a:gd name="T18" fmla="*/ 318 w 324"/>
                  <a:gd name="T19" fmla="*/ 108 h 174"/>
                  <a:gd name="T20" fmla="*/ 324 w 324"/>
                  <a:gd name="T21" fmla="*/ 102 h 174"/>
                  <a:gd name="T22" fmla="*/ 252 w 324"/>
                  <a:gd name="T23" fmla="*/ 108 h 174"/>
                  <a:gd name="T24" fmla="*/ 168 w 324"/>
                  <a:gd name="T25" fmla="*/ 72 h 174"/>
                  <a:gd name="T26" fmla="*/ 162 w 324"/>
                  <a:gd name="T27" fmla="*/ 42 h 174"/>
                  <a:gd name="T28" fmla="*/ 138 w 324"/>
                  <a:gd name="T29" fmla="*/ 54 h 174"/>
                  <a:gd name="T30" fmla="*/ 138 w 324"/>
                  <a:gd name="T31" fmla="*/ 54 h 174"/>
                  <a:gd name="T32" fmla="*/ 138 w 324"/>
                  <a:gd name="T33" fmla="*/ 54 h 174"/>
                  <a:gd name="T34" fmla="*/ 114 w 324"/>
                  <a:gd name="T35" fmla="*/ 24 h 174"/>
                  <a:gd name="T36" fmla="*/ 54 w 324"/>
                  <a:gd name="T37" fmla="*/ 0 h 174"/>
                  <a:gd name="T38" fmla="*/ 48 w 324"/>
                  <a:gd name="T39" fmla="*/ 6 h 174"/>
                  <a:gd name="T40" fmla="*/ 48 w 324"/>
                  <a:gd name="T41" fmla="*/ 12 h 174"/>
                  <a:gd name="T42" fmla="*/ 48 w 324"/>
                  <a:gd name="T43" fmla="*/ 12 h 174"/>
                  <a:gd name="T44" fmla="*/ 48 w 324"/>
                  <a:gd name="T45" fmla="*/ 12 h 174"/>
                  <a:gd name="T46" fmla="*/ 30 w 324"/>
                  <a:gd name="T47" fmla="*/ 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4" h="174">
                    <a:moveTo>
                      <a:pt x="30" y="6"/>
                    </a:moveTo>
                    <a:lnTo>
                      <a:pt x="24" y="18"/>
                    </a:lnTo>
                    <a:lnTo>
                      <a:pt x="0" y="72"/>
                    </a:lnTo>
                    <a:lnTo>
                      <a:pt x="114" y="138"/>
                    </a:lnTo>
                    <a:lnTo>
                      <a:pt x="174" y="138"/>
                    </a:lnTo>
                    <a:lnTo>
                      <a:pt x="198" y="156"/>
                    </a:lnTo>
                    <a:lnTo>
                      <a:pt x="300" y="174"/>
                    </a:lnTo>
                    <a:lnTo>
                      <a:pt x="300" y="162"/>
                    </a:lnTo>
                    <a:lnTo>
                      <a:pt x="312" y="114"/>
                    </a:lnTo>
                    <a:lnTo>
                      <a:pt x="318" y="108"/>
                    </a:lnTo>
                    <a:lnTo>
                      <a:pt x="324" y="102"/>
                    </a:lnTo>
                    <a:lnTo>
                      <a:pt x="252" y="108"/>
                    </a:lnTo>
                    <a:lnTo>
                      <a:pt x="168" y="72"/>
                    </a:lnTo>
                    <a:lnTo>
                      <a:pt x="162" y="42"/>
                    </a:lnTo>
                    <a:lnTo>
                      <a:pt x="138" y="54"/>
                    </a:lnTo>
                    <a:lnTo>
                      <a:pt x="138" y="54"/>
                    </a:lnTo>
                    <a:lnTo>
                      <a:pt x="138" y="54"/>
                    </a:lnTo>
                    <a:lnTo>
                      <a:pt x="114" y="24"/>
                    </a:lnTo>
                    <a:lnTo>
                      <a:pt x="54" y="0"/>
                    </a:lnTo>
                    <a:lnTo>
                      <a:pt x="48" y="6"/>
                    </a:lnTo>
                    <a:lnTo>
                      <a:pt x="48" y="12"/>
                    </a:lnTo>
                    <a:lnTo>
                      <a:pt x="48" y="12"/>
                    </a:lnTo>
                    <a:lnTo>
                      <a:pt x="48" y="12"/>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9" name="Freeform 29"/>
              <p:cNvSpPr>
                <a:spLocks/>
              </p:cNvSpPr>
              <p:nvPr/>
            </p:nvSpPr>
            <p:spPr bwMode="auto">
              <a:xfrm>
                <a:off x="5334" y="1524"/>
                <a:ext cx="72" cy="6"/>
              </a:xfrm>
              <a:custGeom>
                <a:avLst/>
                <a:gdLst>
                  <a:gd name="T0" fmla="*/ 72 w 72"/>
                  <a:gd name="T1" fmla="*/ 0 h 6"/>
                  <a:gd name="T2" fmla="*/ 0 w 72"/>
                  <a:gd name="T3" fmla="*/ 6 h 6"/>
                  <a:gd name="T4" fmla="*/ 72 w 72"/>
                  <a:gd name="T5" fmla="*/ 0 h 6"/>
                  <a:gd name="T6" fmla="*/ 72 w 72"/>
                  <a:gd name="T7" fmla="*/ 0 h 6"/>
                </a:gdLst>
                <a:ahLst/>
                <a:cxnLst>
                  <a:cxn ang="0">
                    <a:pos x="T0" y="T1"/>
                  </a:cxn>
                  <a:cxn ang="0">
                    <a:pos x="T2" y="T3"/>
                  </a:cxn>
                  <a:cxn ang="0">
                    <a:pos x="T4" y="T5"/>
                  </a:cxn>
                  <a:cxn ang="0">
                    <a:pos x="T6" y="T7"/>
                  </a:cxn>
                </a:cxnLst>
                <a:rect l="0" t="0" r="r" b="b"/>
                <a:pathLst>
                  <a:path w="72" h="6">
                    <a:moveTo>
                      <a:pt x="72" y="0"/>
                    </a:moveTo>
                    <a:lnTo>
                      <a:pt x="0" y="6"/>
                    </a:lnTo>
                    <a:lnTo>
                      <a:pt x="72" y="0"/>
                    </a:lnTo>
                    <a:lnTo>
                      <a:pt x="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0" name="Freeform 30"/>
              <p:cNvSpPr>
                <a:spLocks/>
              </p:cNvSpPr>
              <p:nvPr/>
            </p:nvSpPr>
            <p:spPr bwMode="auto">
              <a:xfrm>
                <a:off x="5130" y="1422"/>
                <a:ext cx="6" cy="6"/>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1" name="Freeform 31"/>
              <p:cNvSpPr>
                <a:spLocks/>
              </p:cNvSpPr>
              <p:nvPr/>
            </p:nvSpPr>
            <p:spPr bwMode="auto">
              <a:xfrm>
                <a:off x="5196" y="1446"/>
                <a:ext cx="24" cy="30"/>
              </a:xfrm>
              <a:custGeom>
                <a:avLst/>
                <a:gdLst>
                  <a:gd name="T0" fmla="*/ 24 w 24"/>
                  <a:gd name="T1" fmla="*/ 30 h 30"/>
                  <a:gd name="T2" fmla="*/ 0 w 24"/>
                  <a:gd name="T3" fmla="*/ 0 h 30"/>
                  <a:gd name="T4" fmla="*/ 24 w 24"/>
                  <a:gd name="T5" fmla="*/ 30 h 30"/>
                  <a:gd name="T6" fmla="*/ 24 w 24"/>
                  <a:gd name="T7" fmla="*/ 30 h 30"/>
                </a:gdLst>
                <a:ahLst/>
                <a:cxnLst>
                  <a:cxn ang="0">
                    <a:pos x="T0" y="T1"/>
                  </a:cxn>
                  <a:cxn ang="0">
                    <a:pos x="T2" y="T3"/>
                  </a:cxn>
                  <a:cxn ang="0">
                    <a:pos x="T4" y="T5"/>
                  </a:cxn>
                  <a:cxn ang="0">
                    <a:pos x="T6" y="T7"/>
                  </a:cxn>
                </a:cxnLst>
                <a:rect l="0" t="0" r="r" b="b"/>
                <a:pathLst>
                  <a:path w="24" h="30">
                    <a:moveTo>
                      <a:pt x="24" y="30"/>
                    </a:moveTo>
                    <a:lnTo>
                      <a:pt x="0" y="0"/>
                    </a:lnTo>
                    <a:lnTo>
                      <a:pt x="24" y="30"/>
                    </a:lnTo>
                    <a:lnTo>
                      <a:pt x="2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2" name="Freeform 32"/>
              <p:cNvSpPr>
                <a:spLocks/>
              </p:cNvSpPr>
              <p:nvPr/>
            </p:nvSpPr>
            <p:spPr bwMode="auto">
              <a:xfrm>
                <a:off x="5244" y="1464"/>
                <a:ext cx="6" cy="30"/>
              </a:xfrm>
              <a:custGeom>
                <a:avLst/>
                <a:gdLst>
                  <a:gd name="T0" fmla="*/ 0 w 6"/>
                  <a:gd name="T1" fmla="*/ 0 h 30"/>
                  <a:gd name="T2" fmla="*/ 0 w 6"/>
                  <a:gd name="T3" fmla="*/ 0 h 30"/>
                  <a:gd name="T4" fmla="*/ 6 w 6"/>
                  <a:gd name="T5" fmla="*/ 30 h 30"/>
                  <a:gd name="T6" fmla="*/ 0 w 6"/>
                  <a:gd name="T7" fmla="*/ 0 h 30"/>
                </a:gdLst>
                <a:ahLst/>
                <a:cxnLst>
                  <a:cxn ang="0">
                    <a:pos x="T0" y="T1"/>
                  </a:cxn>
                  <a:cxn ang="0">
                    <a:pos x="T2" y="T3"/>
                  </a:cxn>
                  <a:cxn ang="0">
                    <a:pos x="T4" y="T5"/>
                  </a:cxn>
                  <a:cxn ang="0">
                    <a:pos x="T6" y="T7"/>
                  </a:cxn>
                </a:cxnLst>
                <a:rect l="0" t="0" r="r" b="b"/>
                <a:pathLst>
                  <a:path w="6" h="30">
                    <a:moveTo>
                      <a:pt x="0" y="0"/>
                    </a:moveTo>
                    <a:lnTo>
                      <a:pt x="0" y="0"/>
                    </a:lnTo>
                    <a:lnTo>
                      <a:pt x="6" y="3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3" name="Freeform 33"/>
              <p:cNvSpPr>
                <a:spLocks/>
              </p:cNvSpPr>
              <p:nvPr/>
            </p:nvSpPr>
            <p:spPr bwMode="auto">
              <a:xfrm>
                <a:off x="5112" y="1428"/>
                <a:ext cx="18" cy="6"/>
              </a:xfrm>
              <a:custGeom>
                <a:avLst/>
                <a:gdLst>
                  <a:gd name="T0" fmla="*/ 18 w 18"/>
                  <a:gd name="T1" fmla="*/ 6 h 6"/>
                  <a:gd name="T2" fmla="*/ 18 w 18"/>
                  <a:gd name="T3" fmla="*/ 6 h 6"/>
                  <a:gd name="T4" fmla="*/ 0 w 18"/>
                  <a:gd name="T5" fmla="*/ 0 h 6"/>
                  <a:gd name="T6" fmla="*/ 0 w 18"/>
                  <a:gd name="T7" fmla="*/ 0 h 6"/>
                  <a:gd name="T8" fmla="*/ 18 w 18"/>
                  <a:gd name="T9" fmla="*/ 6 h 6"/>
                </a:gdLst>
                <a:ahLst/>
                <a:cxnLst>
                  <a:cxn ang="0">
                    <a:pos x="T0" y="T1"/>
                  </a:cxn>
                  <a:cxn ang="0">
                    <a:pos x="T2" y="T3"/>
                  </a:cxn>
                  <a:cxn ang="0">
                    <a:pos x="T4" y="T5"/>
                  </a:cxn>
                  <a:cxn ang="0">
                    <a:pos x="T6" y="T7"/>
                  </a:cxn>
                  <a:cxn ang="0">
                    <a:pos x="T8" y="T9"/>
                  </a:cxn>
                </a:cxnLst>
                <a:rect l="0" t="0" r="r" b="b"/>
                <a:pathLst>
                  <a:path w="18" h="6">
                    <a:moveTo>
                      <a:pt x="18" y="6"/>
                    </a:moveTo>
                    <a:lnTo>
                      <a:pt x="18" y="6"/>
                    </a:lnTo>
                    <a:lnTo>
                      <a:pt x="0" y="0"/>
                    </a:lnTo>
                    <a:lnTo>
                      <a:pt x="0"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4" name="Freeform 34"/>
              <p:cNvSpPr>
                <a:spLocks/>
              </p:cNvSpPr>
              <p:nvPr/>
            </p:nvSpPr>
            <p:spPr bwMode="auto">
              <a:xfrm>
                <a:off x="5400" y="1590"/>
                <a:ext cx="186" cy="240"/>
              </a:xfrm>
              <a:custGeom>
                <a:avLst/>
                <a:gdLst>
                  <a:gd name="T0" fmla="*/ 150 w 186"/>
                  <a:gd name="T1" fmla="*/ 132 h 240"/>
                  <a:gd name="T2" fmla="*/ 138 w 186"/>
                  <a:gd name="T3" fmla="*/ 144 h 240"/>
                  <a:gd name="T4" fmla="*/ 132 w 186"/>
                  <a:gd name="T5" fmla="*/ 144 h 240"/>
                  <a:gd name="T6" fmla="*/ 132 w 186"/>
                  <a:gd name="T7" fmla="*/ 144 h 240"/>
                  <a:gd name="T8" fmla="*/ 132 w 186"/>
                  <a:gd name="T9" fmla="*/ 144 h 240"/>
                  <a:gd name="T10" fmla="*/ 114 w 186"/>
                  <a:gd name="T11" fmla="*/ 126 h 240"/>
                  <a:gd name="T12" fmla="*/ 150 w 186"/>
                  <a:gd name="T13" fmla="*/ 54 h 240"/>
                  <a:gd name="T14" fmla="*/ 66 w 186"/>
                  <a:gd name="T15" fmla="*/ 54 h 240"/>
                  <a:gd name="T16" fmla="*/ 6 w 186"/>
                  <a:gd name="T17" fmla="*/ 0 h 240"/>
                  <a:gd name="T18" fmla="*/ 0 w 186"/>
                  <a:gd name="T19" fmla="*/ 36 h 240"/>
                  <a:gd name="T20" fmla="*/ 30 w 186"/>
                  <a:gd name="T21" fmla="*/ 216 h 240"/>
                  <a:gd name="T22" fmla="*/ 84 w 186"/>
                  <a:gd name="T23" fmla="*/ 210 h 240"/>
                  <a:gd name="T24" fmla="*/ 102 w 186"/>
                  <a:gd name="T25" fmla="*/ 162 h 240"/>
                  <a:gd name="T26" fmla="*/ 132 w 186"/>
                  <a:gd name="T27" fmla="*/ 174 h 240"/>
                  <a:gd name="T28" fmla="*/ 156 w 186"/>
                  <a:gd name="T29" fmla="*/ 240 h 240"/>
                  <a:gd name="T30" fmla="*/ 162 w 186"/>
                  <a:gd name="T31" fmla="*/ 240 h 240"/>
                  <a:gd name="T32" fmla="*/ 174 w 186"/>
                  <a:gd name="T33" fmla="*/ 222 h 240"/>
                  <a:gd name="T34" fmla="*/ 186 w 186"/>
                  <a:gd name="T35" fmla="*/ 198 h 240"/>
                  <a:gd name="T36" fmla="*/ 186 w 186"/>
                  <a:gd name="T37" fmla="*/ 186 h 240"/>
                  <a:gd name="T38" fmla="*/ 186 w 186"/>
                  <a:gd name="T39" fmla="*/ 186 h 240"/>
                  <a:gd name="T40" fmla="*/ 150 w 186"/>
                  <a:gd name="T41" fmla="*/ 1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240">
                    <a:moveTo>
                      <a:pt x="150" y="132"/>
                    </a:moveTo>
                    <a:lnTo>
                      <a:pt x="138" y="144"/>
                    </a:lnTo>
                    <a:lnTo>
                      <a:pt x="132" y="144"/>
                    </a:lnTo>
                    <a:lnTo>
                      <a:pt x="132" y="144"/>
                    </a:lnTo>
                    <a:lnTo>
                      <a:pt x="132" y="144"/>
                    </a:lnTo>
                    <a:lnTo>
                      <a:pt x="114" y="126"/>
                    </a:lnTo>
                    <a:lnTo>
                      <a:pt x="150" y="54"/>
                    </a:lnTo>
                    <a:lnTo>
                      <a:pt x="66" y="54"/>
                    </a:lnTo>
                    <a:lnTo>
                      <a:pt x="6" y="0"/>
                    </a:lnTo>
                    <a:lnTo>
                      <a:pt x="0" y="36"/>
                    </a:lnTo>
                    <a:lnTo>
                      <a:pt x="30" y="216"/>
                    </a:lnTo>
                    <a:lnTo>
                      <a:pt x="84" y="210"/>
                    </a:lnTo>
                    <a:lnTo>
                      <a:pt x="102" y="162"/>
                    </a:lnTo>
                    <a:lnTo>
                      <a:pt x="132" y="174"/>
                    </a:lnTo>
                    <a:lnTo>
                      <a:pt x="156" y="240"/>
                    </a:lnTo>
                    <a:lnTo>
                      <a:pt x="162" y="240"/>
                    </a:lnTo>
                    <a:lnTo>
                      <a:pt x="174" y="222"/>
                    </a:lnTo>
                    <a:lnTo>
                      <a:pt x="186" y="198"/>
                    </a:lnTo>
                    <a:lnTo>
                      <a:pt x="186" y="186"/>
                    </a:lnTo>
                    <a:lnTo>
                      <a:pt x="186" y="186"/>
                    </a:lnTo>
                    <a:lnTo>
                      <a:pt x="150" y="13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5" name="Freeform 35"/>
              <p:cNvSpPr>
                <a:spLocks/>
              </p:cNvSpPr>
              <p:nvPr/>
            </p:nvSpPr>
            <p:spPr bwMode="auto">
              <a:xfrm>
                <a:off x="5574" y="1776"/>
                <a:ext cx="12" cy="36"/>
              </a:xfrm>
              <a:custGeom>
                <a:avLst/>
                <a:gdLst>
                  <a:gd name="T0" fmla="*/ 0 w 12"/>
                  <a:gd name="T1" fmla="*/ 36 h 36"/>
                  <a:gd name="T2" fmla="*/ 12 w 12"/>
                  <a:gd name="T3" fmla="*/ 12 h 36"/>
                  <a:gd name="T4" fmla="*/ 12 w 12"/>
                  <a:gd name="T5" fmla="*/ 0 h 36"/>
                  <a:gd name="T6" fmla="*/ 12 w 12"/>
                  <a:gd name="T7" fmla="*/ 12 h 36"/>
                  <a:gd name="T8" fmla="*/ 0 w 12"/>
                  <a:gd name="T9" fmla="*/ 36 h 36"/>
                </a:gdLst>
                <a:ahLst/>
                <a:cxnLst>
                  <a:cxn ang="0">
                    <a:pos x="T0" y="T1"/>
                  </a:cxn>
                  <a:cxn ang="0">
                    <a:pos x="T2" y="T3"/>
                  </a:cxn>
                  <a:cxn ang="0">
                    <a:pos x="T4" y="T5"/>
                  </a:cxn>
                  <a:cxn ang="0">
                    <a:pos x="T6" y="T7"/>
                  </a:cxn>
                  <a:cxn ang="0">
                    <a:pos x="T8" y="T9"/>
                  </a:cxn>
                </a:cxnLst>
                <a:rect l="0" t="0" r="r" b="b"/>
                <a:pathLst>
                  <a:path w="12" h="36">
                    <a:moveTo>
                      <a:pt x="0" y="36"/>
                    </a:moveTo>
                    <a:lnTo>
                      <a:pt x="12" y="12"/>
                    </a:lnTo>
                    <a:lnTo>
                      <a:pt x="12" y="0"/>
                    </a:lnTo>
                    <a:lnTo>
                      <a:pt x="12" y="12"/>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6" name="Freeform 36"/>
              <p:cNvSpPr>
                <a:spLocks/>
              </p:cNvSpPr>
              <p:nvPr/>
            </p:nvSpPr>
            <p:spPr bwMode="auto">
              <a:xfrm>
                <a:off x="5058" y="2292"/>
                <a:ext cx="84" cy="162"/>
              </a:xfrm>
              <a:custGeom>
                <a:avLst/>
                <a:gdLst>
                  <a:gd name="T0" fmla="*/ 66 w 84"/>
                  <a:gd name="T1" fmla="*/ 54 h 162"/>
                  <a:gd name="T2" fmla="*/ 54 w 84"/>
                  <a:gd name="T3" fmla="*/ 36 h 162"/>
                  <a:gd name="T4" fmla="*/ 48 w 84"/>
                  <a:gd name="T5" fmla="*/ 30 h 162"/>
                  <a:gd name="T6" fmla="*/ 30 w 84"/>
                  <a:gd name="T7" fmla="*/ 0 h 162"/>
                  <a:gd name="T8" fmla="*/ 18 w 84"/>
                  <a:gd name="T9" fmla="*/ 0 h 162"/>
                  <a:gd name="T10" fmla="*/ 12 w 84"/>
                  <a:gd name="T11" fmla="*/ 6 h 162"/>
                  <a:gd name="T12" fmla="*/ 24 w 84"/>
                  <a:gd name="T13" fmla="*/ 24 h 162"/>
                  <a:gd name="T14" fmla="*/ 6 w 84"/>
                  <a:gd name="T15" fmla="*/ 66 h 162"/>
                  <a:gd name="T16" fmla="*/ 0 w 84"/>
                  <a:gd name="T17" fmla="*/ 72 h 162"/>
                  <a:gd name="T18" fmla="*/ 12 w 84"/>
                  <a:gd name="T19" fmla="*/ 138 h 162"/>
                  <a:gd name="T20" fmla="*/ 36 w 84"/>
                  <a:gd name="T21" fmla="*/ 162 h 162"/>
                  <a:gd name="T22" fmla="*/ 54 w 84"/>
                  <a:gd name="T23" fmla="*/ 150 h 162"/>
                  <a:gd name="T24" fmla="*/ 84 w 84"/>
                  <a:gd name="T25" fmla="*/ 120 h 162"/>
                  <a:gd name="T26" fmla="*/ 84 w 84"/>
                  <a:gd name="T27" fmla="*/ 84 h 162"/>
                  <a:gd name="T28" fmla="*/ 84 w 84"/>
                  <a:gd name="T29" fmla="*/ 84 h 162"/>
                  <a:gd name="T30" fmla="*/ 66 w 84"/>
                  <a:gd name="T31" fmla="*/ 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62">
                    <a:moveTo>
                      <a:pt x="66" y="54"/>
                    </a:moveTo>
                    <a:lnTo>
                      <a:pt x="54" y="36"/>
                    </a:lnTo>
                    <a:lnTo>
                      <a:pt x="48" y="30"/>
                    </a:lnTo>
                    <a:lnTo>
                      <a:pt x="30" y="0"/>
                    </a:lnTo>
                    <a:lnTo>
                      <a:pt x="18" y="0"/>
                    </a:lnTo>
                    <a:lnTo>
                      <a:pt x="12" y="6"/>
                    </a:lnTo>
                    <a:lnTo>
                      <a:pt x="24" y="24"/>
                    </a:lnTo>
                    <a:lnTo>
                      <a:pt x="6" y="66"/>
                    </a:lnTo>
                    <a:lnTo>
                      <a:pt x="0" y="72"/>
                    </a:lnTo>
                    <a:lnTo>
                      <a:pt x="12" y="138"/>
                    </a:lnTo>
                    <a:lnTo>
                      <a:pt x="36" y="162"/>
                    </a:lnTo>
                    <a:lnTo>
                      <a:pt x="54" y="150"/>
                    </a:lnTo>
                    <a:lnTo>
                      <a:pt x="84" y="120"/>
                    </a:lnTo>
                    <a:lnTo>
                      <a:pt x="84" y="84"/>
                    </a:lnTo>
                    <a:lnTo>
                      <a:pt x="84" y="84"/>
                    </a:lnTo>
                    <a:lnTo>
                      <a:pt x="66"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7" name="Freeform 37"/>
              <p:cNvSpPr>
                <a:spLocks/>
              </p:cNvSpPr>
              <p:nvPr/>
            </p:nvSpPr>
            <p:spPr bwMode="auto">
              <a:xfrm>
                <a:off x="4602" y="1145"/>
                <a:ext cx="1158" cy="1219"/>
              </a:xfrm>
              <a:custGeom>
                <a:avLst/>
                <a:gdLst>
                  <a:gd name="T0" fmla="*/ 1080 w 1158"/>
                  <a:gd name="T1" fmla="*/ 325 h 1219"/>
                  <a:gd name="T2" fmla="*/ 1056 w 1158"/>
                  <a:gd name="T3" fmla="*/ 313 h 1219"/>
                  <a:gd name="T4" fmla="*/ 954 w 1158"/>
                  <a:gd name="T5" fmla="*/ 391 h 1219"/>
                  <a:gd name="T6" fmla="*/ 942 w 1158"/>
                  <a:gd name="T7" fmla="*/ 397 h 1219"/>
                  <a:gd name="T8" fmla="*/ 960 w 1158"/>
                  <a:gd name="T9" fmla="*/ 439 h 1219"/>
                  <a:gd name="T10" fmla="*/ 894 w 1158"/>
                  <a:gd name="T11" fmla="*/ 433 h 1219"/>
                  <a:gd name="T12" fmla="*/ 828 w 1158"/>
                  <a:gd name="T13" fmla="*/ 409 h 1219"/>
                  <a:gd name="T14" fmla="*/ 816 w 1158"/>
                  <a:gd name="T15" fmla="*/ 373 h 1219"/>
                  <a:gd name="T16" fmla="*/ 804 w 1158"/>
                  <a:gd name="T17" fmla="*/ 379 h 1219"/>
                  <a:gd name="T18" fmla="*/ 792 w 1158"/>
                  <a:gd name="T19" fmla="*/ 391 h 1219"/>
                  <a:gd name="T20" fmla="*/ 780 w 1158"/>
                  <a:gd name="T21" fmla="*/ 451 h 1219"/>
                  <a:gd name="T22" fmla="*/ 654 w 1158"/>
                  <a:gd name="T23" fmla="*/ 415 h 1219"/>
                  <a:gd name="T24" fmla="*/ 480 w 1158"/>
                  <a:gd name="T25" fmla="*/ 349 h 1219"/>
                  <a:gd name="T26" fmla="*/ 510 w 1158"/>
                  <a:gd name="T27" fmla="*/ 283 h 1219"/>
                  <a:gd name="T28" fmla="*/ 438 w 1158"/>
                  <a:gd name="T29" fmla="*/ 235 h 1219"/>
                  <a:gd name="T30" fmla="*/ 450 w 1158"/>
                  <a:gd name="T31" fmla="*/ 157 h 1219"/>
                  <a:gd name="T32" fmla="*/ 438 w 1158"/>
                  <a:gd name="T33" fmla="*/ 114 h 1219"/>
                  <a:gd name="T34" fmla="*/ 492 w 1158"/>
                  <a:gd name="T35" fmla="*/ 30 h 1219"/>
                  <a:gd name="T36" fmla="*/ 450 w 1158"/>
                  <a:gd name="T37" fmla="*/ 0 h 1219"/>
                  <a:gd name="T38" fmla="*/ 378 w 1158"/>
                  <a:gd name="T39" fmla="*/ 24 h 1219"/>
                  <a:gd name="T40" fmla="*/ 378 w 1158"/>
                  <a:gd name="T41" fmla="*/ 24 h 1219"/>
                  <a:gd name="T42" fmla="*/ 288 w 1158"/>
                  <a:gd name="T43" fmla="*/ 72 h 1219"/>
                  <a:gd name="T44" fmla="*/ 234 w 1158"/>
                  <a:gd name="T45" fmla="*/ 138 h 1219"/>
                  <a:gd name="T46" fmla="*/ 270 w 1158"/>
                  <a:gd name="T47" fmla="*/ 229 h 1219"/>
                  <a:gd name="T48" fmla="*/ 90 w 1158"/>
                  <a:gd name="T49" fmla="*/ 373 h 1219"/>
                  <a:gd name="T50" fmla="*/ 120 w 1158"/>
                  <a:gd name="T51" fmla="*/ 541 h 1219"/>
                  <a:gd name="T52" fmla="*/ 30 w 1158"/>
                  <a:gd name="T53" fmla="*/ 541 h 1219"/>
                  <a:gd name="T54" fmla="*/ 6 w 1158"/>
                  <a:gd name="T55" fmla="*/ 571 h 1219"/>
                  <a:gd name="T56" fmla="*/ 66 w 1158"/>
                  <a:gd name="T57" fmla="*/ 607 h 1219"/>
                  <a:gd name="T58" fmla="*/ 72 w 1158"/>
                  <a:gd name="T59" fmla="*/ 625 h 1219"/>
                  <a:gd name="T60" fmla="*/ 90 w 1158"/>
                  <a:gd name="T61" fmla="*/ 697 h 1219"/>
                  <a:gd name="T62" fmla="*/ 156 w 1158"/>
                  <a:gd name="T63" fmla="*/ 649 h 1219"/>
                  <a:gd name="T64" fmla="*/ 192 w 1158"/>
                  <a:gd name="T65" fmla="*/ 631 h 1219"/>
                  <a:gd name="T66" fmla="*/ 186 w 1158"/>
                  <a:gd name="T67" fmla="*/ 793 h 1219"/>
                  <a:gd name="T68" fmla="*/ 246 w 1158"/>
                  <a:gd name="T69" fmla="*/ 955 h 1219"/>
                  <a:gd name="T70" fmla="*/ 306 w 1158"/>
                  <a:gd name="T71" fmla="*/ 1075 h 1219"/>
                  <a:gd name="T72" fmla="*/ 372 w 1158"/>
                  <a:gd name="T73" fmla="*/ 1219 h 1219"/>
                  <a:gd name="T74" fmla="*/ 396 w 1158"/>
                  <a:gd name="T75" fmla="*/ 1183 h 1219"/>
                  <a:gd name="T76" fmla="*/ 444 w 1158"/>
                  <a:gd name="T77" fmla="*/ 1129 h 1219"/>
                  <a:gd name="T78" fmla="*/ 462 w 1158"/>
                  <a:gd name="T79" fmla="*/ 1063 h 1219"/>
                  <a:gd name="T80" fmla="*/ 474 w 1158"/>
                  <a:gd name="T81" fmla="*/ 925 h 1219"/>
                  <a:gd name="T82" fmla="*/ 510 w 1158"/>
                  <a:gd name="T83" fmla="*/ 907 h 1219"/>
                  <a:gd name="T84" fmla="*/ 564 w 1158"/>
                  <a:gd name="T85" fmla="*/ 871 h 1219"/>
                  <a:gd name="T86" fmla="*/ 666 w 1158"/>
                  <a:gd name="T87" fmla="*/ 763 h 1219"/>
                  <a:gd name="T88" fmla="*/ 750 w 1158"/>
                  <a:gd name="T89" fmla="*/ 697 h 1219"/>
                  <a:gd name="T90" fmla="*/ 780 w 1158"/>
                  <a:gd name="T91" fmla="*/ 661 h 1219"/>
                  <a:gd name="T92" fmla="*/ 804 w 1158"/>
                  <a:gd name="T93" fmla="*/ 667 h 1219"/>
                  <a:gd name="T94" fmla="*/ 798 w 1158"/>
                  <a:gd name="T95" fmla="*/ 481 h 1219"/>
                  <a:gd name="T96" fmla="*/ 864 w 1158"/>
                  <a:gd name="T97" fmla="*/ 499 h 1219"/>
                  <a:gd name="T98" fmla="*/ 912 w 1158"/>
                  <a:gd name="T99" fmla="*/ 571 h 1219"/>
                  <a:gd name="T100" fmla="*/ 936 w 1158"/>
                  <a:gd name="T101" fmla="*/ 589 h 1219"/>
                  <a:gd name="T102" fmla="*/ 948 w 1158"/>
                  <a:gd name="T103" fmla="*/ 577 h 1219"/>
                  <a:gd name="T104" fmla="*/ 984 w 1158"/>
                  <a:gd name="T105" fmla="*/ 631 h 1219"/>
                  <a:gd name="T106" fmla="*/ 1026 w 1158"/>
                  <a:gd name="T107" fmla="*/ 559 h 1219"/>
                  <a:gd name="T108" fmla="*/ 1140 w 1158"/>
                  <a:gd name="T109" fmla="*/ 415 h 1219"/>
                  <a:gd name="T110" fmla="*/ 1158 w 1158"/>
                  <a:gd name="T111" fmla="*/ 385 h 1219"/>
                  <a:gd name="T112" fmla="*/ 1128 w 1158"/>
                  <a:gd name="T113" fmla="*/ 361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8" h="1219">
                    <a:moveTo>
                      <a:pt x="1110" y="313"/>
                    </a:moveTo>
                    <a:lnTo>
                      <a:pt x="1080" y="325"/>
                    </a:lnTo>
                    <a:lnTo>
                      <a:pt x="1068" y="325"/>
                    </a:lnTo>
                    <a:lnTo>
                      <a:pt x="1056" y="313"/>
                    </a:lnTo>
                    <a:lnTo>
                      <a:pt x="990" y="367"/>
                    </a:lnTo>
                    <a:lnTo>
                      <a:pt x="954" y="391"/>
                    </a:lnTo>
                    <a:lnTo>
                      <a:pt x="954" y="391"/>
                    </a:lnTo>
                    <a:lnTo>
                      <a:pt x="942" y="397"/>
                    </a:lnTo>
                    <a:lnTo>
                      <a:pt x="960" y="439"/>
                    </a:lnTo>
                    <a:lnTo>
                      <a:pt x="960" y="439"/>
                    </a:lnTo>
                    <a:lnTo>
                      <a:pt x="960" y="439"/>
                    </a:lnTo>
                    <a:lnTo>
                      <a:pt x="894" y="433"/>
                    </a:lnTo>
                    <a:lnTo>
                      <a:pt x="834" y="433"/>
                    </a:lnTo>
                    <a:lnTo>
                      <a:pt x="828" y="409"/>
                    </a:lnTo>
                    <a:lnTo>
                      <a:pt x="828" y="409"/>
                    </a:lnTo>
                    <a:lnTo>
                      <a:pt x="816" y="373"/>
                    </a:lnTo>
                    <a:lnTo>
                      <a:pt x="804" y="379"/>
                    </a:lnTo>
                    <a:lnTo>
                      <a:pt x="804" y="379"/>
                    </a:lnTo>
                    <a:lnTo>
                      <a:pt x="798" y="385"/>
                    </a:lnTo>
                    <a:lnTo>
                      <a:pt x="792" y="391"/>
                    </a:lnTo>
                    <a:lnTo>
                      <a:pt x="780" y="439"/>
                    </a:lnTo>
                    <a:lnTo>
                      <a:pt x="780" y="451"/>
                    </a:lnTo>
                    <a:lnTo>
                      <a:pt x="678" y="433"/>
                    </a:lnTo>
                    <a:lnTo>
                      <a:pt x="654" y="415"/>
                    </a:lnTo>
                    <a:lnTo>
                      <a:pt x="594" y="415"/>
                    </a:lnTo>
                    <a:lnTo>
                      <a:pt x="480" y="349"/>
                    </a:lnTo>
                    <a:lnTo>
                      <a:pt x="504" y="295"/>
                    </a:lnTo>
                    <a:lnTo>
                      <a:pt x="510" y="283"/>
                    </a:lnTo>
                    <a:lnTo>
                      <a:pt x="516" y="271"/>
                    </a:lnTo>
                    <a:lnTo>
                      <a:pt x="438" y="235"/>
                    </a:lnTo>
                    <a:lnTo>
                      <a:pt x="426" y="187"/>
                    </a:lnTo>
                    <a:lnTo>
                      <a:pt x="450" y="157"/>
                    </a:lnTo>
                    <a:lnTo>
                      <a:pt x="438" y="114"/>
                    </a:lnTo>
                    <a:lnTo>
                      <a:pt x="438" y="114"/>
                    </a:lnTo>
                    <a:lnTo>
                      <a:pt x="438" y="114"/>
                    </a:lnTo>
                    <a:lnTo>
                      <a:pt x="492" y="30"/>
                    </a:lnTo>
                    <a:lnTo>
                      <a:pt x="474" y="18"/>
                    </a:lnTo>
                    <a:lnTo>
                      <a:pt x="450" y="0"/>
                    </a:lnTo>
                    <a:lnTo>
                      <a:pt x="396" y="30"/>
                    </a:lnTo>
                    <a:lnTo>
                      <a:pt x="378" y="24"/>
                    </a:lnTo>
                    <a:lnTo>
                      <a:pt x="378" y="24"/>
                    </a:lnTo>
                    <a:lnTo>
                      <a:pt x="378" y="24"/>
                    </a:lnTo>
                    <a:lnTo>
                      <a:pt x="378" y="24"/>
                    </a:lnTo>
                    <a:lnTo>
                      <a:pt x="288" y="72"/>
                    </a:lnTo>
                    <a:lnTo>
                      <a:pt x="234" y="60"/>
                    </a:lnTo>
                    <a:lnTo>
                      <a:pt x="234" y="138"/>
                    </a:lnTo>
                    <a:lnTo>
                      <a:pt x="288" y="181"/>
                    </a:lnTo>
                    <a:lnTo>
                      <a:pt x="270" y="229"/>
                    </a:lnTo>
                    <a:lnTo>
                      <a:pt x="150" y="385"/>
                    </a:lnTo>
                    <a:lnTo>
                      <a:pt x="90" y="373"/>
                    </a:lnTo>
                    <a:lnTo>
                      <a:pt x="54" y="427"/>
                    </a:lnTo>
                    <a:lnTo>
                      <a:pt x="120" y="541"/>
                    </a:lnTo>
                    <a:lnTo>
                      <a:pt x="120" y="541"/>
                    </a:lnTo>
                    <a:lnTo>
                      <a:pt x="30" y="541"/>
                    </a:lnTo>
                    <a:lnTo>
                      <a:pt x="0" y="571"/>
                    </a:lnTo>
                    <a:lnTo>
                      <a:pt x="6" y="571"/>
                    </a:lnTo>
                    <a:lnTo>
                      <a:pt x="30" y="607"/>
                    </a:lnTo>
                    <a:lnTo>
                      <a:pt x="66" y="607"/>
                    </a:lnTo>
                    <a:lnTo>
                      <a:pt x="90" y="595"/>
                    </a:lnTo>
                    <a:lnTo>
                      <a:pt x="72" y="625"/>
                    </a:lnTo>
                    <a:lnTo>
                      <a:pt x="36" y="625"/>
                    </a:lnTo>
                    <a:lnTo>
                      <a:pt x="90" y="697"/>
                    </a:lnTo>
                    <a:lnTo>
                      <a:pt x="150" y="679"/>
                    </a:lnTo>
                    <a:lnTo>
                      <a:pt x="156" y="649"/>
                    </a:lnTo>
                    <a:lnTo>
                      <a:pt x="162" y="625"/>
                    </a:lnTo>
                    <a:lnTo>
                      <a:pt x="192" y="631"/>
                    </a:lnTo>
                    <a:lnTo>
                      <a:pt x="174" y="643"/>
                    </a:lnTo>
                    <a:lnTo>
                      <a:pt x="186" y="793"/>
                    </a:lnTo>
                    <a:lnTo>
                      <a:pt x="204" y="877"/>
                    </a:lnTo>
                    <a:lnTo>
                      <a:pt x="246" y="955"/>
                    </a:lnTo>
                    <a:lnTo>
                      <a:pt x="276" y="1057"/>
                    </a:lnTo>
                    <a:lnTo>
                      <a:pt x="306" y="1075"/>
                    </a:lnTo>
                    <a:lnTo>
                      <a:pt x="336" y="1177"/>
                    </a:lnTo>
                    <a:lnTo>
                      <a:pt x="372" y="1219"/>
                    </a:lnTo>
                    <a:lnTo>
                      <a:pt x="396" y="1201"/>
                    </a:lnTo>
                    <a:lnTo>
                      <a:pt x="396" y="1183"/>
                    </a:lnTo>
                    <a:lnTo>
                      <a:pt x="426" y="1171"/>
                    </a:lnTo>
                    <a:lnTo>
                      <a:pt x="444" y="1129"/>
                    </a:lnTo>
                    <a:lnTo>
                      <a:pt x="462" y="1129"/>
                    </a:lnTo>
                    <a:lnTo>
                      <a:pt x="462" y="1063"/>
                    </a:lnTo>
                    <a:lnTo>
                      <a:pt x="486" y="1015"/>
                    </a:lnTo>
                    <a:lnTo>
                      <a:pt x="474" y="925"/>
                    </a:lnTo>
                    <a:lnTo>
                      <a:pt x="492" y="907"/>
                    </a:lnTo>
                    <a:lnTo>
                      <a:pt x="510" y="907"/>
                    </a:lnTo>
                    <a:lnTo>
                      <a:pt x="522" y="889"/>
                    </a:lnTo>
                    <a:lnTo>
                      <a:pt x="564" y="871"/>
                    </a:lnTo>
                    <a:lnTo>
                      <a:pt x="564" y="859"/>
                    </a:lnTo>
                    <a:lnTo>
                      <a:pt x="666" y="763"/>
                    </a:lnTo>
                    <a:lnTo>
                      <a:pt x="726" y="739"/>
                    </a:lnTo>
                    <a:lnTo>
                      <a:pt x="750" y="697"/>
                    </a:lnTo>
                    <a:lnTo>
                      <a:pt x="744" y="673"/>
                    </a:lnTo>
                    <a:lnTo>
                      <a:pt x="780" y="661"/>
                    </a:lnTo>
                    <a:lnTo>
                      <a:pt x="792" y="643"/>
                    </a:lnTo>
                    <a:lnTo>
                      <a:pt x="804" y="667"/>
                    </a:lnTo>
                    <a:lnTo>
                      <a:pt x="828" y="661"/>
                    </a:lnTo>
                    <a:lnTo>
                      <a:pt x="798" y="481"/>
                    </a:lnTo>
                    <a:lnTo>
                      <a:pt x="804" y="445"/>
                    </a:lnTo>
                    <a:lnTo>
                      <a:pt x="864" y="499"/>
                    </a:lnTo>
                    <a:lnTo>
                      <a:pt x="948" y="499"/>
                    </a:lnTo>
                    <a:lnTo>
                      <a:pt x="912" y="571"/>
                    </a:lnTo>
                    <a:lnTo>
                      <a:pt x="930" y="589"/>
                    </a:lnTo>
                    <a:lnTo>
                      <a:pt x="936" y="589"/>
                    </a:lnTo>
                    <a:lnTo>
                      <a:pt x="948" y="577"/>
                    </a:lnTo>
                    <a:lnTo>
                      <a:pt x="948" y="577"/>
                    </a:lnTo>
                    <a:lnTo>
                      <a:pt x="948" y="577"/>
                    </a:lnTo>
                    <a:lnTo>
                      <a:pt x="984" y="631"/>
                    </a:lnTo>
                    <a:lnTo>
                      <a:pt x="1002" y="565"/>
                    </a:lnTo>
                    <a:lnTo>
                      <a:pt x="1026" y="559"/>
                    </a:lnTo>
                    <a:lnTo>
                      <a:pt x="1068" y="469"/>
                    </a:lnTo>
                    <a:lnTo>
                      <a:pt x="1140" y="415"/>
                    </a:lnTo>
                    <a:lnTo>
                      <a:pt x="1158" y="385"/>
                    </a:lnTo>
                    <a:lnTo>
                      <a:pt x="1158" y="385"/>
                    </a:lnTo>
                    <a:lnTo>
                      <a:pt x="1158" y="367"/>
                    </a:lnTo>
                    <a:lnTo>
                      <a:pt x="1128" y="361"/>
                    </a:lnTo>
                    <a:lnTo>
                      <a:pt x="1110" y="31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8" name="Freeform 38"/>
              <p:cNvSpPr>
                <a:spLocks/>
              </p:cNvSpPr>
              <p:nvPr/>
            </p:nvSpPr>
            <p:spPr bwMode="auto">
              <a:xfrm>
                <a:off x="4998" y="1145"/>
                <a:ext cx="78" cy="30"/>
              </a:xfrm>
              <a:custGeom>
                <a:avLst/>
                <a:gdLst>
                  <a:gd name="T0" fmla="*/ 78 w 78"/>
                  <a:gd name="T1" fmla="*/ 18 h 30"/>
                  <a:gd name="T2" fmla="*/ 54 w 78"/>
                  <a:gd name="T3" fmla="*/ 0 h 30"/>
                  <a:gd name="T4" fmla="*/ 0 w 78"/>
                  <a:gd name="T5" fmla="*/ 30 h 30"/>
                  <a:gd name="T6" fmla="*/ 54 w 78"/>
                  <a:gd name="T7" fmla="*/ 0 h 30"/>
                  <a:gd name="T8" fmla="*/ 78 w 78"/>
                  <a:gd name="T9" fmla="*/ 18 h 30"/>
                </a:gdLst>
                <a:ahLst/>
                <a:cxnLst>
                  <a:cxn ang="0">
                    <a:pos x="T0" y="T1"/>
                  </a:cxn>
                  <a:cxn ang="0">
                    <a:pos x="T2" y="T3"/>
                  </a:cxn>
                  <a:cxn ang="0">
                    <a:pos x="T4" y="T5"/>
                  </a:cxn>
                  <a:cxn ang="0">
                    <a:pos x="T6" y="T7"/>
                  </a:cxn>
                  <a:cxn ang="0">
                    <a:pos x="T8" y="T9"/>
                  </a:cxn>
                </a:cxnLst>
                <a:rect l="0" t="0" r="r" b="b"/>
                <a:pathLst>
                  <a:path w="78" h="30">
                    <a:moveTo>
                      <a:pt x="78" y="18"/>
                    </a:moveTo>
                    <a:lnTo>
                      <a:pt x="54" y="0"/>
                    </a:lnTo>
                    <a:lnTo>
                      <a:pt x="0" y="30"/>
                    </a:lnTo>
                    <a:lnTo>
                      <a:pt x="54" y="0"/>
                    </a:lnTo>
                    <a:lnTo>
                      <a:pt x="7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9" name="Rectangle 39"/>
              <p:cNvSpPr>
                <a:spLocks noChangeArrowheads="1"/>
              </p:cNvSpPr>
              <p:nvPr/>
            </p:nvSpPr>
            <p:spPr bwMode="auto">
              <a:xfrm>
                <a:off x="5562" y="158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0" name="Freeform 40"/>
              <p:cNvSpPr>
                <a:spLocks/>
              </p:cNvSpPr>
              <p:nvPr/>
            </p:nvSpPr>
            <p:spPr bwMode="auto">
              <a:xfrm>
                <a:off x="4980" y="1169"/>
                <a:ext cx="18" cy="6"/>
              </a:xfrm>
              <a:custGeom>
                <a:avLst/>
                <a:gdLst>
                  <a:gd name="T0" fmla="*/ 18 w 18"/>
                  <a:gd name="T1" fmla="*/ 6 h 6"/>
                  <a:gd name="T2" fmla="*/ 0 w 18"/>
                  <a:gd name="T3" fmla="*/ 0 h 6"/>
                  <a:gd name="T4" fmla="*/ 0 w 18"/>
                  <a:gd name="T5" fmla="*/ 0 h 6"/>
                  <a:gd name="T6" fmla="*/ 18 w 18"/>
                  <a:gd name="T7" fmla="*/ 6 h 6"/>
                </a:gdLst>
                <a:ahLst/>
                <a:cxnLst>
                  <a:cxn ang="0">
                    <a:pos x="T0" y="T1"/>
                  </a:cxn>
                  <a:cxn ang="0">
                    <a:pos x="T2" y="T3"/>
                  </a:cxn>
                  <a:cxn ang="0">
                    <a:pos x="T4" y="T5"/>
                  </a:cxn>
                  <a:cxn ang="0">
                    <a:pos x="T6" y="T7"/>
                  </a:cxn>
                </a:cxnLst>
                <a:rect l="0" t="0" r="r" b="b"/>
                <a:pathLst>
                  <a:path w="18" h="6">
                    <a:moveTo>
                      <a:pt x="18" y="6"/>
                    </a:moveTo>
                    <a:lnTo>
                      <a:pt x="0" y="0"/>
                    </a:lnTo>
                    <a:lnTo>
                      <a:pt x="0"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1" name="Freeform 41"/>
              <p:cNvSpPr>
                <a:spLocks/>
              </p:cNvSpPr>
              <p:nvPr/>
            </p:nvSpPr>
            <p:spPr bwMode="auto">
              <a:xfrm>
                <a:off x="5670" y="1458"/>
                <a:ext cx="60" cy="48"/>
              </a:xfrm>
              <a:custGeom>
                <a:avLst/>
                <a:gdLst>
                  <a:gd name="T0" fmla="*/ 42 w 60"/>
                  <a:gd name="T1" fmla="*/ 0 h 48"/>
                  <a:gd name="T2" fmla="*/ 60 w 60"/>
                  <a:gd name="T3" fmla="*/ 48 h 48"/>
                  <a:gd name="T4" fmla="*/ 42 w 60"/>
                  <a:gd name="T5" fmla="*/ 0 h 48"/>
                  <a:gd name="T6" fmla="*/ 12 w 60"/>
                  <a:gd name="T7" fmla="*/ 12 h 48"/>
                  <a:gd name="T8" fmla="*/ 0 w 60"/>
                  <a:gd name="T9" fmla="*/ 12 h 48"/>
                  <a:gd name="T10" fmla="*/ 12 w 60"/>
                  <a:gd name="T11" fmla="*/ 12 h 48"/>
                  <a:gd name="T12" fmla="*/ 42 w 6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60" h="48">
                    <a:moveTo>
                      <a:pt x="42" y="0"/>
                    </a:moveTo>
                    <a:lnTo>
                      <a:pt x="60" y="48"/>
                    </a:lnTo>
                    <a:lnTo>
                      <a:pt x="42" y="0"/>
                    </a:lnTo>
                    <a:lnTo>
                      <a:pt x="12" y="12"/>
                    </a:lnTo>
                    <a:lnTo>
                      <a:pt x="0" y="12"/>
                    </a:lnTo>
                    <a:lnTo>
                      <a:pt x="12" y="12"/>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2" name="Freeform 42"/>
              <p:cNvSpPr>
                <a:spLocks/>
              </p:cNvSpPr>
              <p:nvPr/>
            </p:nvSpPr>
            <p:spPr bwMode="auto">
              <a:xfrm>
                <a:off x="5112" y="1416"/>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3" name="Freeform 43"/>
              <p:cNvSpPr>
                <a:spLocks/>
              </p:cNvSpPr>
              <p:nvPr/>
            </p:nvSpPr>
            <p:spPr bwMode="auto">
              <a:xfrm>
                <a:off x="5556" y="1512"/>
                <a:ext cx="36" cy="24"/>
              </a:xfrm>
              <a:custGeom>
                <a:avLst/>
                <a:gdLst>
                  <a:gd name="T0" fmla="*/ 36 w 36"/>
                  <a:gd name="T1" fmla="*/ 0 h 24"/>
                  <a:gd name="T2" fmla="*/ 0 w 36"/>
                  <a:gd name="T3" fmla="*/ 24 h 24"/>
                  <a:gd name="T4" fmla="*/ 0 w 36"/>
                  <a:gd name="T5" fmla="*/ 24 h 24"/>
                  <a:gd name="T6" fmla="*/ 36 w 36"/>
                  <a:gd name="T7" fmla="*/ 0 h 24"/>
                </a:gdLst>
                <a:ahLst/>
                <a:cxnLst>
                  <a:cxn ang="0">
                    <a:pos x="T0" y="T1"/>
                  </a:cxn>
                  <a:cxn ang="0">
                    <a:pos x="T2" y="T3"/>
                  </a:cxn>
                  <a:cxn ang="0">
                    <a:pos x="T4" y="T5"/>
                  </a:cxn>
                  <a:cxn ang="0">
                    <a:pos x="T6" y="T7"/>
                  </a:cxn>
                </a:cxnLst>
                <a:rect l="0" t="0" r="r" b="b"/>
                <a:pathLst>
                  <a:path w="36" h="24">
                    <a:moveTo>
                      <a:pt x="36" y="0"/>
                    </a:moveTo>
                    <a:lnTo>
                      <a:pt x="0" y="24"/>
                    </a:lnTo>
                    <a:lnTo>
                      <a:pt x="0" y="24"/>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4" name="Freeform 44"/>
              <p:cNvSpPr>
                <a:spLocks/>
              </p:cNvSpPr>
              <p:nvPr/>
            </p:nvSpPr>
            <p:spPr bwMode="auto">
              <a:xfrm>
                <a:off x="5406" y="1518"/>
                <a:ext cx="12" cy="6"/>
              </a:xfrm>
              <a:custGeom>
                <a:avLst/>
                <a:gdLst>
                  <a:gd name="T0" fmla="*/ 0 w 12"/>
                  <a:gd name="T1" fmla="*/ 6 h 6"/>
                  <a:gd name="T2" fmla="*/ 0 w 12"/>
                  <a:gd name="T3" fmla="*/ 6 h 6"/>
                  <a:gd name="T4" fmla="*/ 12 w 12"/>
                  <a:gd name="T5" fmla="*/ 0 h 6"/>
                  <a:gd name="T6" fmla="*/ 0 w 12"/>
                  <a:gd name="T7" fmla="*/ 6 h 6"/>
                  <a:gd name="T8" fmla="*/ 0 w 12"/>
                  <a:gd name="T9" fmla="*/ 6 h 6"/>
                  <a:gd name="T10" fmla="*/ 0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0" y="6"/>
                    </a:moveTo>
                    <a:lnTo>
                      <a:pt x="0" y="6"/>
                    </a:lnTo>
                    <a:lnTo>
                      <a:pt x="12" y="0"/>
                    </a:lnTo>
                    <a:lnTo>
                      <a:pt x="0" y="6"/>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5" name="Freeform 45"/>
              <p:cNvSpPr>
                <a:spLocks/>
              </p:cNvSpPr>
              <p:nvPr/>
            </p:nvSpPr>
            <p:spPr bwMode="auto">
              <a:xfrm>
                <a:off x="5040" y="1175"/>
                <a:ext cx="54" cy="84"/>
              </a:xfrm>
              <a:custGeom>
                <a:avLst/>
                <a:gdLst>
                  <a:gd name="T0" fmla="*/ 0 w 54"/>
                  <a:gd name="T1" fmla="*/ 84 h 84"/>
                  <a:gd name="T2" fmla="*/ 54 w 54"/>
                  <a:gd name="T3" fmla="*/ 0 h 84"/>
                  <a:gd name="T4" fmla="*/ 54 w 54"/>
                  <a:gd name="T5" fmla="*/ 0 h 84"/>
                  <a:gd name="T6" fmla="*/ 0 w 54"/>
                  <a:gd name="T7" fmla="*/ 84 h 84"/>
                  <a:gd name="T8" fmla="*/ 0 w 54"/>
                  <a:gd name="T9" fmla="*/ 84 h 84"/>
                </a:gdLst>
                <a:ahLst/>
                <a:cxnLst>
                  <a:cxn ang="0">
                    <a:pos x="T0" y="T1"/>
                  </a:cxn>
                  <a:cxn ang="0">
                    <a:pos x="T2" y="T3"/>
                  </a:cxn>
                  <a:cxn ang="0">
                    <a:pos x="T4" y="T5"/>
                  </a:cxn>
                  <a:cxn ang="0">
                    <a:pos x="T6" y="T7"/>
                  </a:cxn>
                  <a:cxn ang="0">
                    <a:pos x="T8" y="T9"/>
                  </a:cxn>
                </a:cxnLst>
                <a:rect l="0" t="0" r="r" b="b"/>
                <a:pathLst>
                  <a:path w="54" h="84">
                    <a:moveTo>
                      <a:pt x="0" y="84"/>
                    </a:moveTo>
                    <a:lnTo>
                      <a:pt x="54" y="0"/>
                    </a:lnTo>
                    <a:lnTo>
                      <a:pt x="54" y="0"/>
                    </a:lnTo>
                    <a:lnTo>
                      <a:pt x="0" y="84"/>
                    </a:lnTo>
                    <a:lnTo>
                      <a:pt x="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6" name="Freeform 46"/>
              <p:cNvSpPr>
                <a:spLocks/>
              </p:cNvSpPr>
              <p:nvPr/>
            </p:nvSpPr>
            <p:spPr bwMode="auto">
              <a:xfrm>
                <a:off x="5604" y="1614"/>
                <a:ext cx="66" cy="96"/>
              </a:xfrm>
              <a:custGeom>
                <a:avLst/>
                <a:gdLst>
                  <a:gd name="T0" fmla="*/ 0 w 66"/>
                  <a:gd name="T1" fmla="*/ 96 h 96"/>
                  <a:gd name="T2" fmla="*/ 24 w 66"/>
                  <a:gd name="T3" fmla="*/ 90 h 96"/>
                  <a:gd name="T4" fmla="*/ 66 w 66"/>
                  <a:gd name="T5" fmla="*/ 0 h 96"/>
                  <a:gd name="T6" fmla="*/ 24 w 66"/>
                  <a:gd name="T7" fmla="*/ 90 h 96"/>
                  <a:gd name="T8" fmla="*/ 0 w 66"/>
                  <a:gd name="T9" fmla="*/ 96 h 96"/>
                </a:gdLst>
                <a:ahLst/>
                <a:cxnLst>
                  <a:cxn ang="0">
                    <a:pos x="T0" y="T1"/>
                  </a:cxn>
                  <a:cxn ang="0">
                    <a:pos x="T2" y="T3"/>
                  </a:cxn>
                  <a:cxn ang="0">
                    <a:pos x="T4" y="T5"/>
                  </a:cxn>
                  <a:cxn ang="0">
                    <a:pos x="T6" y="T7"/>
                  </a:cxn>
                  <a:cxn ang="0">
                    <a:pos x="T8" y="T9"/>
                  </a:cxn>
                </a:cxnLst>
                <a:rect l="0" t="0" r="r" b="b"/>
                <a:pathLst>
                  <a:path w="66" h="96">
                    <a:moveTo>
                      <a:pt x="0" y="96"/>
                    </a:moveTo>
                    <a:lnTo>
                      <a:pt x="24" y="90"/>
                    </a:lnTo>
                    <a:lnTo>
                      <a:pt x="66" y="0"/>
                    </a:lnTo>
                    <a:lnTo>
                      <a:pt x="24" y="90"/>
                    </a:lnTo>
                    <a:lnTo>
                      <a:pt x="0"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7" name="Rectangle 47"/>
              <p:cNvSpPr>
                <a:spLocks noChangeArrowheads="1"/>
              </p:cNvSpPr>
              <p:nvPr/>
            </p:nvSpPr>
            <p:spPr bwMode="auto">
              <a:xfrm>
                <a:off x="5760" y="15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8" name="Freeform 48"/>
              <p:cNvSpPr>
                <a:spLocks/>
              </p:cNvSpPr>
              <p:nvPr/>
            </p:nvSpPr>
            <p:spPr bwMode="auto">
              <a:xfrm>
                <a:off x="5544" y="1536"/>
                <a:ext cx="12" cy="6"/>
              </a:xfrm>
              <a:custGeom>
                <a:avLst/>
                <a:gdLst>
                  <a:gd name="T0" fmla="*/ 12 w 12"/>
                  <a:gd name="T1" fmla="*/ 0 h 6"/>
                  <a:gd name="T2" fmla="*/ 12 w 12"/>
                  <a:gd name="T3" fmla="*/ 0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12" y="0"/>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9" name="Freeform 49"/>
              <p:cNvSpPr>
                <a:spLocks/>
              </p:cNvSpPr>
              <p:nvPr/>
            </p:nvSpPr>
            <p:spPr bwMode="auto">
              <a:xfrm>
                <a:off x="5544" y="1542"/>
                <a:ext cx="18" cy="42"/>
              </a:xfrm>
              <a:custGeom>
                <a:avLst/>
                <a:gdLst>
                  <a:gd name="T0" fmla="*/ 18 w 18"/>
                  <a:gd name="T1" fmla="*/ 42 h 42"/>
                  <a:gd name="T2" fmla="*/ 0 w 18"/>
                  <a:gd name="T3" fmla="*/ 0 h 42"/>
                  <a:gd name="T4" fmla="*/ 18 w 18"/>
                  <a:gd name="T5" fmla="*/ 42 h 42"/>
                  <a:gd name="T6" fmla="*/ 18 w 18"/>
                  <a:gd name="T7" fmla="*/ 42 h 42"/>
                </a:gdLst>
                <a:ahLst/>
                <a:cxnLst>
                  <a:cxn ang="0">
                    <a:pos x="T0" y="T1"/>
                  </a:cxn>
                  <a:cxn ang="0">
                    <a:pos x="T2" y="T3"/>
                  </a:cxn>
                  <a:cxn ang="0">
                    <a:pos x="T4" y="T5"/>
                  </a:cxn>
                  <a:cxn ang="0">
                    <a:pos x="T6" y="T7"/>
                  </a:cxn>
                </a:cxnLst>
                <a:rect l="0" t="0" r="r" b="b"/>
                <a:pathLst>
                  <a:path w="18" h="42">
                    <a:moveTo>
                      <a:pt x="18" y="42"/>
                    </a:moveTo>
                    <a:lnTo>
                      <a:pt x="0" y="0"/>
                    </a:lnTo>
                    <a:lnTo>
                      <a:pt x="18" y="42"/>
                    </a:lnTo>
                    <a:lnTo>
                      <a:pt x="1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0" name="Freeform 50"/>
              <p:cNvSpPr>
                <a:spLocks/>
              </p:cNvSpPr>
              <p:nvPr/>
            </p:nvSpPr>
            <p:spPr bwMode="auto">
              <a:xfrm>
                <a:off x="5430" y="1554"/>
                <a:ext cx="66" cy="24"/>
              </a:xfrm>
              <a:custGeom>
                <a:avLst/>
                <a:gdLst>
                  <a:gd name="T0" fmla="*/ 0 w 66"/>
                  <a:gd name="T1" fmla="*/ 0 h 24"/>
                  <a:gd name="T2" fmla="*/ 0 w 66"/>
                  <a:gd name="T3" fmla="*/ 0 h 24"/>
                  <a:gd name="T4" fmla="*/ 6 w 66"/>
                  <a:gd name="T5" fmla="*/ 24 h 24"/>
                  <a:gd name="T6" fmla="*/ 66 w 66"/>
                  <a:gd name="T7" fmla="*/ 24 h 24"/>
                  <a:gd name="T8" fmla="*/ 6 w 66"/>
                  <a:gd name="T9" fmla="*/ 24 h 24"/>
                  <a:gd name="T10" fmla="*/ 0 w 66"/>
                  <a:gd name="T11" fmla="*/ 0 h 24"/>
                </a:gdLst>
                <a:ahLst/>
                <a:cxnLst>
                  <a:cxn ang="0">
                    <a:pos x="T0" y="T1"/>
                  </a:cxn>
                  <a:cxn ang="0">
                    <a:pos x="T2" y="T3"/>
                  </a:cxn>
                  <a:cxn ang="0">
                    <a:pos x="T4" y="T5"/>
                  </a:cxn>
                  <a:cxn ang="0">
                    <a:pos x="T6" y="T7"/>
                  </a:cxn>
                  <a:cxn ang="0">
                    <a:pos x="T8" y="T9"/>
                  </a:cxn>
                  <a:cxn ang="0">
                    <a:pos x="T10" y="T11"/>
                  </a:cxn>
                </a:cxnLst>
                <a:rect l="0" t="0" r="r" b="b"/>
                <a:pathLst>
                  <a:path w="66" h="24">
                    <a:moveTo>
                      <a:pt x="0" y="0"/>
                    </a:moveTo>
                    <a:lnTo>
                      <a:pt x="0" y="0"/>
                    </a:lnTo>
                    <a:lnTo>
                      <a:pt x="6" y="24"/>
                    </a:lnTo>
                    <a:lnTo>
                      <a:pt x="66" y="24"/>
                    </a:lnTo>
                    <a:lnTo>
                      <a:pt x="6"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1" name="Freeform 51"/>
              <p:cNvSpPr>
                <a:spLocks/>
              </p:cNvSpPr>
              <p:nvPr/>
            </p:nvSpPr>
            <p:spPr bwMode="auto">
              <a:xfrm>
                <a:off x="5544" y="1536"/>
                <a:ext cx="18" cy="48"/>
              </a:xfrm>
              <a:custGeom>
                <a:avLst/>
                <a:gdLst>
                  <a:gd name="T0" fmla="*/ 18 w 18"/>
                  <a:gd name="T1" fmla="*/ 48 h 48"/>
                  <a:gd name="T2" fmla="*/ 18 w 18"/>
                  <a:gd name="T3" fmla="*/ 48 h 48"/>
                  <a:gd name="T4" fmla="*/ 0 w 18"/>
                  <a:gd name="T5" fmla="*/ 6 h 48"/>
                  <a:gd name="T6" fmla="*/ 12 w 18"/>
                  <a:gd name="T7" fmla="*/ 0 h 48"/>
                  <a:gd name="T8" fmla="*/ 12 w 18"/>
                  <a:gd name="T9" fmla="*/ 0 h 48"/>
                  <a:gd name="T10" fmla="*/ 0 w 18"/>
                  <a:gd name="T11" fmla="*/ 6 h 48"/>
                  <a:gd name="T12" fmla="*/ 18 w 1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8" h="48">
                    <a:moveTo>
                      <a:pt x="18" y="48"/>
                    </a:moveTo>
                    <a:lnTo>
                      <a:pt x="18" y="48"/>
                    </a:lnTo>
                    <a:lnTo>
                      <a:pt x="0" y="6"/>
                    </a:lnTo>
                    <a:lnTo>
                      <a:pt x="12" y="0"/>
                    </a:lnTo>
                    <a:lnTo>
                      <a:pt x="12" y="0"/>
                    </a:lnTo>
                    <a:lnTo>
                      <a:pt x="0" y="6"/>
                    </a:lnTo>
                    <a:lnTo>
                      <a:pt x="1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2" name="Freeform 52"/>
              <p:cNvSpPr>
                <a:spLocks/>
              </p:cNvSpPr>
              <p:nvPr/>
            </p:nvSpPr>
            <p:spPr bwMode="auto">
              <a:xfrm>
                <a:off x="5400" y="1524"/>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3" name="Freeform 53"/>
              <p:cNvSpPr>
                <a:spLocks/>
              </p:cNvSpPr>
              <p:nvPr/>
            </p:nvSpPr>
            <p:spPr bwMode="auto">
              <a:xfrm>
                <a:off x="5280" y="1578"/>
                <a:ext cx="102" cy="18"/>
              </a:xfrm>
              <a:custGeom>
                <a:avLst/>
                <a:gdLst>
                  <a:gd name="T0" fmla="*/ 0 w 102"/>
                  <a:gd name="T1" fmla="*/ 0 h 18"/>
                  <a:gd name="T2" fmla="*/ 102 w 102"/>
                  <a:gd name="T3" fmla="*/ 18 h 18"/>
                  <a:gd name="T4" fmla="*/ 102 w 102"/>
                  <a:gd name="T5" fmla="*/ 6 h 18"/>
                  <a:gd name="T6" fmla="*/ 102 w 102"/>
                  <a:gd name="T7" fmla="*/ 18 h 18"/>
                  <a:gd name="T8" fmla="*/ 0 w 102"/>
                  <a:gd name="T9" fmla="*/ 0 h 18"/>
                </a:gdLst>
                <a:ahLst/>
                <a:cxnLst>
                  <a:cxn ang="0">
                    <a:pos x="T0" y="T1"/>
                  </a:cxn>
                  <a:cxn ang="0">
                    <a:pos x="T2" y="T3"/>
                  </a:cxn>
                  <a:cxn ang="0">
                    <a:pos x="T4" y="T5"/>
                  </a:cxn>
                  <a:cxn ang="0">
                    <a:pos x="T6" y="T7"/>
                  </a:cxn>
                  <a:cxn ang="0">
                    <a:pos x="T8" y="T9"/>
                  </a:cxn>
                </a:cxnLst>
                <a:rect l="0" t="0" r="r" b="b"/>
                <a:pathLst>
                  <a:path w="102" h="18">
                    <a:moveTo>
                      <a:pt x="0" y="0"/>
                    </a:moveTo>
                    <a:lnTo>
                      <a:pt x="102" y="18"/>
                    </a:lnTo>
                    <a:lnTo>
                      <a:pt x="102" y="6"/>
                    </a:lnTo>
                    <a:lnTo>
                      <a:pt x="102"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4" name="Freeform 54"/>
              <p:cNvSpPr>
                <a:spLocks/>
              </p:cNvSpPr>
              <p:nvPr/>
            </p:nvSpPr>
            <p:spPr bwMode="auto">
              <a:xfrm>
                <a:off x="5106" y="1428"/>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5" name="Rectangle 55"/>
              <p:cNvSpPr>
                <a:spLocks noChangeArrowheads="1"/>
              </p:cNvSpPr>
              <p:nvPr/>
            </p:nvSpPr>
            <p:spPr bwMode="auto">
              <a:xfrm>
                <a:off x="5112" y="142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6" name="Rectangle 56"/>
              <p:cNvSpPr>
                <a:spLocks noChangeArrowheads="1"/>
              </p:cNvSpPr>
              <p:nvPr/>
            </p:nvSpPr>
            <p:spPr bwMode="auto">
              <a:xfrm>
                <a:off x="5406" y="15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7" name="Freeform 57"/>
              <p:cNvSpPr>
                <a:spLocks/>
              </p:cNvSpPr>
              <p:nvPr/>
            </p:nvSpPr>
            <p:spPr bwMode="auto">
              <a:xfrm>
                <a:off x="5406" y="1590"/>
                <a:ext cx="144" cy="126"/>
              </a:xfrm>
              <a:custGeom>
                <a:avLst/>
                <a:gdLst>
                  <a:gd name="T0" fmla="*/ 144 w 144"/>
                  <a:gd name="T1" fmla="*/ 54 h 126"/>
                  <a:gd name="T2" fmla="*/ 108 w 144"/>
                  <a:gd name="T3" fmla="*/ 126 h 126"/>
                  <a:gd name="T4" fmla="*/ 144 w 144"/>
                  <a:gd name="T5" fmla="*/ 54 h 126"/>
                  <a:gd name="T6" fmla="*/ 60 w 144"/>
                  <a:gd name="T7" fmla="*/ 54 h 126"/>
                  <a:gd name="T8" fmla="*/ 0 w 144"/>
                  <a:gd name="T9" fmla="*/ 0 h 126"/>
                  <a:gd name="T10" fmla="*/ 60 w 144"/>
                  <a:gd name="T11" fmla="*/ 54 h 126"/>
                  <a:gd name="T12" fmla="*/ 144 w 144"/>
                  <a:gd name="T13" fmla="*/ 54 h 126"/>
                </a:gdLst>
                <a:ahLst/>
                <a:cxnLst>
                  <a:cxn ang="0">
                    <a:pos x="T0" y="T1"/>
                  </a:cxn>
                  <a:cxn ang="0">
                    <a:pos x="T2" y="T3"/>
                  </a:cxn>
                  <a:cxn ang="0">
                    <a:pos x="T4" y="T5"/>
                  </a:cxn>
                  <a:cxn ang="0">
                    <a:pos x="T6" y="T7"/>
                  </a:cxn>
                  <a:cxn ang="0">
                    <a:pos x="T8" y="T9"/>
                  </a:cxn>
                  <a:cxn ang="0">
                    <a:pos x="T10" y="T11"/>
                  </a:cxn>
                  <a:cxn ang="0">
                    <a:pos x="T12" y="T13"/>
                  </a:cxn>
                </a:cxnLst>
                <a:rect l="0" t="0" r="r" b="b"/>
                <a:pathLst>
                  <a:path w="144" h="126">
                    <a:moveTo>
                      <a:pt x="144" y="54"/>
                    </a:moveTo>
                    <a:lnTo>
                      <a:pt x="108" y="126"/>
                    </a:lnTo>
                    <a:lnTo>
                      <a:pt x="144" y="54"/>
                    </a:lnTo>
                    <a:lnTo>
                      <a:pt x="60" y="54"/>
                    </a:lnTo>
                    <a:lnTo>
                      <a:pt x="0" y="0"/>
                    </a:lnTo>
                    <a:lnTo>
                      <a:pt x="60" y="54"/>
                    </a:lnTo>
                    <a:lnTo>
                      <a:pt x="144"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8" name="Freeform 58"/>
              <p:cNvSpPr>
                <a:spLocks/>
              </p:cNvSpPr>
              <p:nvPr/>
            </p:nvSpPr>
            <p:spPr bwMode="auto">
              <a:xfrm>
                <a:off x="5538" y="1722"/>
                <a:ext cx="12" cy="12"/>
              </a:xfrm>
              <a:custGeom>
                <a:avLst/>
                <a:gdLst>
                  <a:gd name="T0" fmla="*/ 12 w 12"/>
                  <a:gd name="T1" fmla="*/ 0 h 12"/>
                  <a:gd name="T2" fmla="*/ 0 w 12"/>
                  <a:gd name="T3" fmla="*/ 12 h 12"/>
                  <a:gd name="T4" fmla="*/ 12 w 12"/>
                  <a:gd name="T5" fmla="*/ 0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9" name="Freeform 59"/>
              <p:cNvSpPr>
                <a:spLocks/>
              </p:cNvSpPr>
              <p:nvPr/>
            </p:nvSpPr>
            <p:spPr bwMode="auto">
              <a:xfrm>
                <a:off x="5514" y="1716"/>
                <a:ext cx="18" cy="18"/>
              </a:xfrm>
              <a:custGeom>
                <a:avLst/>
                <a:gdLst>
                  <a:gd name="T0" fmla="*/ 18 w 18"/>
                  <a:gd name="T1" fmla="*/ 18 h 18"/>
                  <a:gd name="T2" fmla="*/ 0 w 18"/>
                  <a:gd name="T3" fmla="*/ 0 h 18"/>
                  <a:gd name="T4" fmla="*/ 18 w 18"/>
                  <a:gd name="T5" fmla="*/ 18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18" y="18"/>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0" name="Freeform 60"/>
              <p:cNvSpPr>
                <a:spLocks/>
              </p:cNvSpPr>
              <p:nvPr/>
            </p:nvSpPr>
            <p:spPr bwMode="auto">
              <a:xfrm>
                <a:off x="4590" y="887"/>
                <a:ext cx="294" cy="228"/>
              </a:xfrm>
              <a:custGeom>
                <a:avLst/>
                <a:gdLst>
                  <a:gd name="T0" fmla="*/ 162 w 294"/>
                  <a:gd name="T1" fmla="*/ 90 h 228"/>
                  <a:gd name="T2" fmla="*/ 162 w 294"/>
                  <a:gd name="T3" fmla="*/ 90 h 228"/>
                  <a:gd name="T4" fmla="*/ 162 w 294"/>
                  <a:gd name="T5" fmla="*/ 90 h 228"/>
                  <a:gd name="T6" fmla="*/ 156 w 294"/>
                  <a:gd name="T7" fmla="*/ 78 h 228"/>
                  <a:gd name="T8" fmla="*/ 66 w 294"/>
                  <a:gd name="T9" fmla="*/ 78 h 228"/>
                  <a:gd name="T10" fmla="*/ 66 w 294"/>
                  <a:gd name="T11" fmla="*/ 54 h 228"/>
                  <a:gd name="T12" fmla="*/ 66 w 294"/>
                  <a:gd name="T13" fmla="*/ 54 h 228"/>
                  <a:gd name="T14" fmla="*/ 120 w 294"/>
                  <a:gd name="T15" fmla="*/ 54 h 228"/>
                  <a:gd name="T16" fmla="*/ 144 w 294"/>
                  <a:gd name="T17" fmla="*/ 36 h 228"/>
                  <a:gd name="T18" fmla="*/ 120 w 294"/>
                  <a:gd name="T19" fmla="*/ 42 h 228"/>
                  <a:gd name="T20" fmla="*/ 114 w 294"/>
                  <a:gd name="T21" fmla="*/ 0 h 228"/>
                  <a:gd name="T22" fmla="*/ 72 w 294"/>
                  <a:gd name="T23" fmla="*/ 12 h 228"/>
                  <a:gd name="T24" fmla="*/ 36 w 294"/>
                  <a:gd name="T25" fmla="*/ 78 h 228"/>
                  <a:gd name="T26" fmla="*/ 36 w 294"/>
                  <a:gd name="T27" fmla="*/ 78 h 228"/>
                  <a:gd name="T28" fmla="*/ 36 w 294"/>
                  <a:gd name="T29" fmla="*/ 78 h 228"/>
                  <a:gd name="T30" fmla="*/ 18 w 294"/>
                  <a:gd name="T31" fmla="*/ 78 h 228"/>
                  <a:gd name="T32" fmla="*/ 0 w 294"/>
                  <a:gd name="T33" fmla="*/ 84 h 228"/>
                  <a:gd name="T34" fmla="*/ 24 w 294"/>
                  <a:gd name="T35" fmla="*/ 150 h 228"/>
                  <a:gd name="T36" fmla="*/ 0 w 294"/>
                  <a:gd name="T37" fmla="*/ 204 h 228"/>
                  <a:gd name="T38" fmla="*/ 12 w 294"/>
                  <a:gd name="T39" fmla="*/ 204 h 228"/>
                  <a:gd name="T40" fmla="*/ 18 w 294"/>
                  <a:gd name="T41" fmla="*/ 210 h 228"/>
                  <a:gd name="T42" fmla="*/ 102 w 294"/>
                  <a:gd name="T43" fmla="*/ 180 h 228"/>
                  <a:gd name="T44" fmla="*/ 132 w 294"/>
                  <a:gd name="T45" fmla="*/ 138 h 228"/>
                  <a:gd name="T46" fmla="*/ 162 w 294"/>
                  <a:gd name="T47" fmla="*/ 228 h 228"/>
                  <a:gd name="T48" fmla="*/ 234 w 294"/>
                  <a:gd name="T49" fmla="*/ 192 h 228"/>
                  <a:gd name="T50" fmla="*/ 294 w 294"/>
                  <a:gd name="T51" fmla="*/ 192 h 228"/>
                  <a:gd name="T52" fmla="*/ 282 w 294"/>
                  <a:gd name="T53" fmla="*/ 132 h 228"/>
                  <a:gd name="T54" fmla="*/ 240 w 294"/>
                  <a:gd name="T55" fmla="*/ 138 h 228"/>
                  <a:gd name="T56" fmla="*/ 240 w 294"/>
                  <a:gd name="T57" fmla="*/ 138 h 228"/>
                  <a:gd name="T58" fmla="*/ 240 w 294"/>
                  <a:gd name="T59" fmla="*/ 138 h 228"/>
                  <a:gd name="T60" fmla="*/ 234 w 294"/>
                  <a:gd name="T61" fmla="*/ 90 h 228"/>
                  <a:gd name="T62" fmla="*/ 168 w 294"/>
                  <a:gd name="T63" fmla="*/ 90 h 228"/>
                  <a:gd name="T64" fmla="*/ 162 w 294"/>
                  <a:gd name="T65" fmla="*/ 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4" h="228">
                    <a:moveTo>
                      <a:pt x="162" y="90"/>
                    </a:moveTo>
                    <a:lnTo>
                      <a:pt x="162" y="90"/>
                    </a:lnTo>
                    <a:lnTo>
                      <a:pt x="162" y="90"/>
                    </a:lnTo>
                    <a:lnTo>
                      <a:pt x="156" y="78"/>
                    </a:lnTo>
                    <a:lnTo>
                      <a:pt x="66" y="78"/>
                    </a:lnTo>
                    <a:lnTo>
                      <a:pt x="66" y="54"/>
                    </a:lnTo>
                    <a:lnTo>
                      <a:pt x="66" y="54"/>
                    </a:lnTo>
                    <a:lnTo>
                      <a:pt x="120" y="54"/>
                    </a:lnTo>
                    <a:lnTo>
                      <a:pt x="144" y="36"/>
                    </a:lnTo>
                    <a:lnTo>
                      <a:pt x="120" y="42"/>
                    </a:lnTo>
                    <a:lnTo>
                      <a:pt x="114" y="0"/>
                    </a:lnTo>
                    <a:lnTo>
                      <a:pt x="72" y="12"/>
                    </a:lnTo>
                    <a:lnTo>
                      <a:pt x="36" y="78"/>
                    </a:lnTo>
                    <a:lnTo>
                      <a:pt x="36" y="78"/>
                    </a:lnTo>
                    <a:lnTo>
                      <a:pt x="36" y="78"/>
                    </a:lnTo>
                    <a:lnTo>
                      <a:pt x="18" y="78"/>
                    </a:lnTo>
                    <a:lnTo>
                      <a:pt x="0" y="84"/>
                    </a:lnTo>
                    <a:lnTo>
                      <a:pt x="24" y="150"/>
                    </a:lnTo>
                    <a:lnTo>
                      <a:pt x="0" y="204"/>
                    </a:lnTo>
                    <a:lnTo>
                      <a:pt x="12" y="204"/>
                    </a:lnTo>
                    <a:lnTo>
                      <a:pt x="18" y="210"/>
                    </a:lnTo>
                    <a:lnTo>
                      <a:pt x="102" y="180"/>
                    </a:lnTo>
                    <a:lnTo>
                      <a:pt x="132" y="138"/>
                    </a:lnTo>
                    <a:lnTo>
                      <a:pt x="162" y="228"/>
                    </a:lnTo>
                    <a:lnTo>
                      <a:pt x="234" y="192"/>
                    </a:lnTo>
                    <a:lnTo>
                      <a:pt x="294" y="192"/>
                    </a:lnTo>
                    <a:lnTo>
                      <a:pt x="282" y="132"/>
                    </a:lnTo>
                    <a:lnTo>
                      <a:pt x="240" y="138"/>
                    </a:lnTo>
                    <a:lnTo>
                      <a:pt x="240" y="138"/>
                    </a:lnTo>
                    <a:lnTo>
                      <a:pt x="240" y="138"/>
                    </a:lnTo>
                    <a:lnTo>
                      <a:pt x="234" y="90"/>
                    </a:lnTo>
                    <a:lnTo>
                      <a:pt x="168" y="90"/>
                    </a:lnTo>
                    <a:lnTo>
                      <a:pt x="16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1" name="Freeform 61"/>
              <p:cNvSpPr>
                <a:spLocks/>
              </p:cNvSpPr>
              <p:nvPr/>
            </p:nvSpPr>
            <p:spPr bwMode="auto">
              <a:xfrm>
                <a:off x="4830" y="1019"/>
                <a:ext cx="42" cy="6"/>
              </a:xfrm>
              <a:custGeom>
                <a:avLst/>
                <a:gdLst>
                  <a:gd name="T0" fmla="*/ 42 w 42"/>
                  <a:gd name="T1" fmla="*/ 0 h 6"/>
                  <a:gd name="T2" fmla="*/ 0 w 42"/>
                  <a:gd name="T3" fmla="*/ 6 h 6"/>
                  <a:gd name="T4" fmla="*/ 0 w 42"/>
                  <a:gd name="T5" fmla="*/ 6 h 6"/>
                  <a:gd name="T6" fmla="*/ 42 w 42"/>
                  <a:gd name="T7" fmla="*/ 0 h 6"/>
                </a:gdLst>
                <a:ahLst/>
                <a:cxnLst>
                  <a:cxn ang="0">
                    <a:pos x="T0" y="T1"/>
                  </a:cxn>
                  <a:cxn ang="0">
                    <a:pos x="T2" y="T3"/>
                  </a:cxn>
                  <a:cxn ang="0">
                    <a:pos x="T4" y="T5"/>
                  </a:cxn>
                  <a:cxn ang="0">
                    <a:pos x="T6" y="T7"/>
                  </a:cxn>
                </a:cxnLst>
                <a:rect l="0" t="0" r="r" b="b"/>
                <a:pathLst>
                  <a:path w="42" h="6">
                    <a:moveTo>
                      <a:pt x="42" y="0"/>
                    </a:moveTo>
                    <a:lnTo>
                      <a:pt x="0" y="6"/>
                    </a:lnTo>
                    <a:lnTo>
                      <a:pt x="0"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2" name="Freeform 62"/>
              <p:cNvSpPr>
                <a:spLocks noEditPoints="1"/>
              </p:cNvSpPr>
              <p:nvPr/>
            </p:nvSpPr>
            <p:spPr bwMode="auto">
              <a:xfrm>
                <a:off x="3750" y="161"/>
                <a:ext cx="1614" cy="726"/>
              </a:xfrm>
              <a:custGeom>
                <a:avLst/>
                <a:gdLst>
                  <a:gd name="T0" fmla="*/ 26 w 269"/>
                  <a:gd name="T1" fmla="*/ 67 h 121"/>
                  <a:gd name="T2" fmla="*/ 49 w 269"/>
                  <a:gd name="T3" fmla="*/ 77 h 121"/>
                  <a:gd name="T4" fmla="*/ 47 w 269"/>
                  <a:gd name="T5" fmla="*/ 82 h 121"/>
                  <a:gd name="T6" fmla="*/ 34 w 269"/>
                  <a:gd name="T7" fmla="*/ 84 h 121"/>
                  <a:gd name="T8" fmla="*/ 23 w 269"/>
                  <a:gd name="T9" fmla="*/ 89 h 121"/>
                  <a:gd name="T10" fmla="*/ 41 w 269"/>
                  <a:gd name="T11" fmla="*/ 107 h 121"/>
                  <a:gd name="T12" fmla="*/ 41 w 269"/>
                  <a:gd name="T13" fmla="*/ 111 h 121"/>
                  <a:gd name="T14" fmla="*/ 50 w 269"/>
                  <a:gd name="T15" fmla="*/ 109 h 121"/>
                  <a:gd name="T16" fmla="*/ 63 w 269"/>
                  <a:gd name="T17" fmla="*/ 85 h 121"/>
                  <a:gd name="T18" fmla="*/ 80 w 269"/>
                  <a:gd name="T19" fmla="*/ 80 h 121"/>
                  <a:gd name="T20" fmla="*/ 85 w 269"/>
                  <a:gd name="T21" fmla="*/ 77 h 121"/>
                  <a:gd name="T22" fmla="*/ 89 w 269"/>
                  <a:gd name="T23" fmla="*/ 74 h 121"/>
                  <a:gd name="T24" fmla="*/ 91 w 269"/>
                  <a:gd name="T25" fmla="*/ 70 h 121"/>
                  <a:gd name="T26" fmla="*/ 96 w 269"/>
                  <a:gd name="T27" fmla="*/ 71 h 121"/>
                  <a:gd name="T28" fmla="*/ 97 w 269"/>
                  <a:gd name="T29" fmla="*/ 79 h 121"/>
                  <a:gd name="T30" fmla="*/ 96 w 269"/>
                  <a:gd name="T31" fmla="*/ 89 h 121"/>
                  <a:gd name="T32" fmla="*/ 102 w 269"/>
                  <a:gd name="T33" fmla="*/ 98 h 121"/>
                  <a:gd name="T34" fmla="*/ 147 w 269"/>
                  <a:gd name="T35" fmla="*/ 121 h 121"/>
                  <a:gd name="T36" fmla="*/ 162 w 269"/>
                  <a:gd name="T37" fmla="*/ 106 h 121"/>
                  <a:gd name="T38" fmla="*/ 165 w 269"/>
                  <a:gd name="T39" fmla="*/ 105 h 121"/>
                  <a:gd name="T40" fmla="*/ 180 w 269"/>
                  <a:gd name="T41" fmla="*/ 102 h 121"/>
                  <a:gd name="T42" fmla="*/ 223 w 269"/>
                  <a:gd name="T43" fmla="*/ 109 h 121"/>
                  <a:gd name="T44" fmla="*/ 223 w 269"/>
                  <a:gd name="T45" fmla="*/ 110 h 121"/>
                  <a:gd name="T46" fmla="*/ 222 w 269"/>
                  <a:gd name="T47" fmla="*/ 86 h 121"/>
                  <a:gd name="T48" fmla="*/ 237 w 269"/>
                  <a:gd name="T49" fmla="*/ 84 h 121"/>
                  <a:gd name="T50" fmla="*/ 258 w 269"/>
                  <a:gd name="T51" fmla="*/ 65 h 121"/>
                  <a:gd name="T52" fmla="*/ 265 w 269"/>
                  <a:gd name="T53" fmla="*/ 53 h 121"/>
                  <a:gd name="T54" fmla="*/ 264 w 269"/>
                  <a:gd name="T55" fmla="*/ 42 h 121"/>
                  <a:gd name="T56" fmla="*/ 225 w 269"/>
                  <a:gd name="T57" fmla="*/ 22 h 121"/>
                  <a:gd name="T58" fmla="*/ 208 w 269"/>
                  <a:gd name="T59" fmla="*/ 1 h 121"/>
                  <a:gd name="T60" fmla="*/ 101 w 269"/>
                  <a:gd name="T61" fmla="*/ 3 h 121"/>
                  <a:gd name="T62" fmla="*/ 96 w 269"/>
                  <a:gd name="T63" fmla="*/ 8 h 121"/>
                  <a:gd name="T64" fmla="*/ 100 w 269"/>
                  <a:gd name="T65" fmla="*/ 21 h 121"/>
                  <a:gd name="T66" fmla="*/ 88 w 269"/>
                  <a:gd name="T67" fmla="*/ 31 h 121"/>
                  <a:gd name="T68" fmla="*/ 70 w 269"/>
                  <a:gd name="T69" fmla="*/ 25 h 121"/>
                  <a:gd name="T70" fmla="*/ 49 w 269"/>
                  <a:gd name="T71" fmla="*/ 21 h 121"/>
                  <a:gd name="T72" fmla="*/ 35 w 269"/>
                  <a:gd name="T73" fmla="*/ 21 h 121"/>
                  <a:gd name="T74" fmla="*/ 14 w 269"/>
                  <a:gd name="T75" fmla="*/ 30 h 121"/>
                  <a:gd name="T76" fmla="*/ 16 w 269"/>
                  <a:gd name="T77" fmla="*/ 36 h 121"/>
                  <a:gd name="T78" fmla="*/ 12 w 269"/>
                  <a:gd name="T79" fmla="*/ 38 h 121"/>
                  <a:gd name="T80" fmla="*/ 0 w 269"/>
                  <a:gd name="T81" fmla="*/ 49 h 121"/>
                  <a:gd name="T82" fmla="*/ 11 w 269"/>
                  <a:gd name="T83" fmla="*/ 56 h 121"/>
                  <a:gd name="T84" fmla="*/ 15 w 269"/>
                  <a:gd name="T85" fmla="*/ 68 h 121"/>
                  <a:gd name="T86" fmla="*/ 13 w 269"/>
                  <a:gd name="T87" fmla="*/ 71 h 121"/>
                  <a:gd name="T88" fmla="*/ 15 w 269"/>
                  <a:gd name="T89" fmla="*/ 72 h 121"/>
                  <a:gd name="T90" fmla="*/ 245 w 269"/>
                  <a:gd name="T91" fmla="*/ 46 h 121"/>
                  <a:gd name="T92" fmla="*/ 246 w 269"/>
                  <a:gd name="T93" fmla="*/ 40 h 121"/>
                  <a:gd name="T94" fmla="*/ 246 w 269"/>
                  <a:gd name="T95" fmla="*/ 47 h 121"/>
                  <a:gd name="T96" fmla="*/ 248 w 269"/>
                  <a:gd name="T97" fmla="*/ 53 h 121"/>
                  <a:gd name="T98" fmla="*/ 251 w 269"/>
                  <a:gd name="T99" fmla="*/ 56 h 121"/>
                  <a:gd name="T100" fmla="*/ 250 w 269"/>
                  <a:gd name="T101" fmla="*/ 59 h 121"/>
                  <a:gd name="T102" fmla="*/ 241 w 269"/>
                  <a:gd name="T103" fmla="*/ 54 h 121"/>
                  <a:gd name="T104" fmla="*/ 179 w 269"/>
                  <a:gd name="T105" fmla="*/ 75 h 121"/>
                  <a:gd name="T106" fmla="*/ 189 w 269"/>
                  <a:gd name="T107" fmla="*/ 69 h 121"/>
                  <a:gd name="T108" fmla="*/ 207 w 269"/>
                  <a:gd name="T109" fmla="*/ 69 h 121"/>
                  <a:gd name="T110" fmla="*/ 215 w 269"/>
                  <a:gd name="T111" fmla="*/ 68 h 121"/>
                  <a:gd name="T112" fmla="*/ 212 w 269"/>
                  <a:gd name="T113" fmla="*/ 72 h 121"/>
                  <a:gd name="T114" fmla="*/ 198 w 269"/>
                  <a:gd name="T115" fmla="*/ 71 h 121"/>
                  <a:gd name="T116" fmla="*/ 190 w 269"/>
                  <a:gd name="T117" fmla="*/ 72 h 121"/>
                  <a:gd name="T118" fmla="*/ 183 w 269"/>
                  <a:gd name="T119" fmla="*/ 76 h 121"/>
                  <a:gd name="T120" fmla="*/ 183 w 269"/>
                  <a:gd name="T121" fmla="*/ 88 h 121"/>
                  <a:gd name="T122" fmla="*/ 179 w 269"/>
                  <a:gd name="T123"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121">
                    <a:moveTo>
                      <a:pt x="17" y="72"/>
                    </a:moveTo>
                    <a:cubicBezTo>
                      <a:pt x="15" y="70"/>
                      <a:pt x="15" y="70"/>
                      <a:pt x="15" y="70"/>
                    </a:cubicBezTo>
                    <a:cubicBezTo>
                      <a:pt x="26" y="67"/>
                      <a:pt x="26" y="67"/>
                      <a:pt x="26" y="67"/>
                    </a:cubicBezTo>
                    <a:cubicBezTo>
                      <a:pt x="30" y="63"/>
                      <a:pt x="30" y="63"/>
                      <a:pt x="30" y="63"/>
                    </a:cubicBezTo>
                    <a:cubicBezTo>
                      <a:pt x="42" y="64"/>
                      <a:pt x="42" y="64"/>
                      <a:pt x="42" y="64"/>
                    </a:cubicBezTo>
                    <a:cubicBezTo>
                      <a:pt x="49" y="77"/>
                      <a:pt x="49" y="77"/>
                      <a:pt x="49" y="77"/>
                    </a:cubicBezTo>
                    <a:cubicBezTo>
                      <a:pt x="51" y="77"/>
                      <a:pt x="51" y="77"/>
                      <a:pt x="51" y="77"/>
                    </a:cubicBezTo>
                    <a:cubicBezTo>
                      <a:pt x="55" y="84"/>
                      <a:pt x="55" y="84"/>
                      <a:pt x="55" y="84"/>
                    </a:cubicBezTo>
                    <a:cubicBezTo>
                      <a:pt x="47" y="82"/>
                      <a:pt x="47" y="82"/>
                      <a:pt x="47" y="82"/>
                    </a:cubicBezTo>
                    <a:cubicBezTo>
                      <a:pt x="43" y="83"/>
                      <a:pt x="43" y="83"/>
                      <a:pt x="43" y="83"/>
                    </a:cubicBezTo>
                    <a:cubicBezTo>
                      <a:pt x="38" y="81"/>
                      <a:pt x="38" y="81"/>
                      <a:pt x="38" y="81"/>
                    </a:cubicBezTo>
                    <a:cubicBezTo>
                      <a:pt x="34" y="84"/>
                      <a:pt x="34" y="84"/>
                      <a:pt x="34" y="84"/>
                    </a:cubicBezTo>
                    <a:cubicBezTo>
                      <a:pt x="33" y="83"/>
                      <a:pt x="33" y="83"/>
                      <a:pt x="33" y="83"/>
                    </a:cubicBezTo>
                    <a:cubicBezTo>
                      <a:pt x="33" y="90"/>
                      <a:pt x="33" y="90"/>
                      <a:pt x="33" y="90"/>
                    </a:cubicBezTo>
                    <a:cubicBezTo>
                      <a:pt x="23" y="89"/>
                      <a:pt x="23" y="89"/>
                      <a:pt x="23" y="89"/>
                    </a:cubicBezTo>
                    <a:cubicBezTo>
                      <a:pt x="31" y="97"/>
                      <a:pt x="31" y="97"/>
                      <a:pt x="31" y="97"/>
                    </a:cubicBezTo>
                    <a:cubicBezTo>
                      <a:pt x="32" y="103"/>
                      <a:pt x="32" y="103"/>
                      <a:pt x="32" y="103"/>
                    </a:cubicBezTo>
                    <a:cubicBezTo>
                      <a:pt x="41" y="107"/>
                      <a:pt x="41" y="107"/>
                      <a:pt x="41" y="107"/>
                    </a:cubicBezTo>
                    <a:cubicBezTo>
                      <a:pt x="39" y="111"/>
                      <a:pt x="39" y="111"/>
                      <a:pt x="39" y="111"/>
                    </a:cubicBezTo>
                    <a:cubicBezTo>
                      <a:pt x="40" y="114"/>
                      <a:pt x="40" y="114"/>
                      <a:pt x="40" y="114"/>
                    </a:cubicBezTo>
                    <a:cubicBezTo>
                      <a:pt x="41" y="111"/>
                      <a:pt x="41" y="111"/>
                      <a:pt x="41" y="111"/>
                    </a:cubicBezTo>
                    <a:cubicBezTo>
                      <a:pt x="50" y="109"/>
                      <a:pt x="50" y="109"/>
                      <a:pt x="50" y="109"/>
                    </a:cubicBezTo>
                    <a:cubicBezTo>
                      <a:pt x="50" y="109"/>
                      <a:pt x="50" y="109"/>
                      <a:pt x="50" y="109"/>
                    </a:cubicBezTo>
                    <a:cubicBezTo>
                      <a:pt x="50" y="109"/>
                      <a:pt x="50" y="109"/>
                      <a:pt x="50" y="109"/>
                    </a:cubicBezTo>
                    <a:cubicBezTo>
                      <a:pt x="58" y="119"/>
                      <a:pt x="58" y="119"/>
                      <a:pt x="58" y="119"/>
                    </a:cubicBezTo>
                    <a:cubicBezTo>
                      <a:pt x="63" y="119"/>
                      <a:pt x="63" y="119"/>
                      <a:pt x="63" y="119"/>
                    </a:cubicBezTo>
                    <a:cubicBezTo>
                      <a:pt x="63" y="85"/>
                      <a:pt x="63" y="85"/>
                      <a:pt x="63" y="85"/>
                    </a:cubicBezTo>
                    <a:cubicBezTo>
                      <a:pt x="63" y="85"/>
                      <a:pt x="63" y="85"/>
                      <a:pt x="63" y="85"/>
                    </a:cubicBezTo>
                    <a:cubicBezTo>
                      <a:pt x="76" y="81"/>
                      <a:pt x="76" y="81"/>
                      <a:pt x="76" y="81"/>
                    </a:cubicBezTo>
                    <a:cubicBezTo>
                      <a:pt x="80" y="80"/>
                      <a:pt x="80" y="80"/>
                      <a:pt x="80" y="80"/>
                    </a:cubicBezTo>
                    <a:cubicBezTo>
                      <a:pt x="81" y="77"/>
                      <a:pt x="81" y="77"/>
                      <a:pt x="81" y="77"/>
                    </a:cubicBezTo>
                    <a:cubicBezTo>
                      <a:pt x="85" y="76"/>
                      <a:pt x="85" y="76"/>
                      <a:pt x="85" y="76"/>
                    </a:cubicBezTo>
                    <a:cubicBezTo>
                      <a:pt x="85" y="77"/>
                      <a:pt x="85" y="77"/>
                      <a:pt x="85" y="77"/>
                    </a:cubicBezTo>
                    <a:cubicBezTo>
                      <a:pt x="87" y="76"/>
                      <a:pt x="87" y="76"/>
                      <a:pt x="87" y="76"/>
                    </a:cubicBezTo>
                    <a:cubicBezTo>
                      <a:pt x="87" y="73"/>
                      <a:pt x="87" y="73"/>
                      <a:pt x="87" y="73"/>
                    </a:cubicBezTo>
                    <a:cubicBezTo>
                      <a:pt x="89" y="74"/>
                      <a:pt x="89" y="74"/>
                      <a:pt x="89" y="74"/>
                    </a:cubicBezTo>
                    <a:cubicBezTo>
                      <a:pt x="91" y="73"/>
                      <a:pt x="91" y="73"/>
                      <a:pt x="91" y="73"/>
                    </a:cubicBezTo>
                    <a:cubicBezTo>
                      <a:pt x="90" y="72"/>
                      <a:pt x="90" y="72"/>
                      <a:pt x="90" y="72"/>
                    </a:cubicBezTo>
                    <a:cubicBezTo>
                      <a:pt x="91" y="70"/>
                      <a:pt x="91" y="70"/>
                      <a:pt x="91" y="70"/>
                    </a:cubicBezTo>
                    <a:cubicBezTo>
                      <a:pt x="92" y="71"/>
                      <a:pt x="92" y="71"/>
                      <a:pt x="92" y="71"/>
                    </a:cubicBezTo>
                    <a:cubicBezTo>
                      <a:pt x="94" y="68"/>
                      <a:pt x="94" y="68"/>
                      <a:pt x="94" y="68"/>
                    </a:cubicBezTo>
                    <a:cubicBezTo>
                      <a:pt x="96" y="71"/>
                      <a:pt x="96" y="71"/>
                      <a:pt x="96" y="71"/>
                    </a:cubicBezTo>
                    <a:cubicBezTo>
                      <a:pt x="100" y="68"/>
                      <a:pt x="100" y="68"/>
                      <a:pt x="100" y="68"/>
                    </a:cubicBezTo>
                    <a:cubicBezTo>
                      <a:pt x="96" y="75"/>
                      <a:pt x="96" y="75"/>
                      <a:pt x="96" y="75"/>
                    </a:cubicBezTo>
                    <a:cubicBezTo>
                      <a:pt x="97" y="79"/>
                      <a:pt x="97" y="79"/>
                      <a:pt x="97" y="79"/>
                    </a:cubicBezTo>
                    <a:cubicBezTo>
                      <a:pt x="100" y="82"/>
                      <a:pt x="100" y="82"/>
                      <a:pt x="100" y="82"/>
                    </a:cubicBezTo>
                    <a:cubicBezTo>
                      <a:pt x="101" y="86"/>
                      <a:pt x="101" y="86"/>
                      <a:pt x="101" y="86"/>
                    </a:cubicBezTo>
                    <a:cubicBezTo>
                      <a:pt x="96" y="89"/>
                      <a:pt x="96" y="89"/>
                      <a:pt x="96" y="89"/>
                    </a:cubicBezTo>
                    <a:cubicBezTo>
                      <a:pt x="96" y="92"/>
                      <a:pt x="96" y="92"/>
                      <a:pt x="96" y="92"/>
                    </a:cubicBezTo>
                    <a:cubicBezTo>
                      <a:pt x="95" y="93"/>
                      <a:pt x="95" y="93"/>
                      <a:pt x="95" y="93"/>
                    </a:cubicBezTo>
                    <a:cubicBezTo>
                      <a:pt x="102" y="98"/>
                      <a:pt x="102" y="98"/>
                      <a:pt x="102" y="98"/>
                    </a:cubicBezTo>
                    <a:cubicBezTo>
                      <a:pt x="127" y="99"/>
                      <a:pt x="127" y="99"/>
                      <a:pt x="127" y="99"/>
                    </a:cubicBezTo>
                    <a:cubicBezTo>
                      <a:pt x="134" y="120"/>
                      <a:pt x="134" y="120"/>
                      <a:pt x="134" y="120"/>
                    </a:cubicBezTo>
                    <a:cubicBezTo>
                      <a:pt x="147" y="121"/>
                      <a:pt x="147" y="121"/>
                      <a:pt x="147" y="121"/>
                    </a:cubicBezTo>
                    <a:cubicBezTo>
                      <a:pt x="150" y="116"/>
                      <a:pt x="150" y="116"/>
                      <a:pt x="150" y="116"/>
                    </a:cubicBezTo>
                    <a:cubicBezTo>
                      <a:pt x="161" y="111"/>
                      <a:pt x="161" y="111"/>
                      <a:pt x="161" y="111"/>
                    </a:cubicBezTo>
                    <a:cubicBezTo>
                      <a:pt x="162" y="106"/>
                      <a:pt x="162" y="106"/>
                      <a:pt x="162" y="106"/>
                    </a:cubicBezTo>
                    <a:cubicBezTo>
                      <a:pt x="165" y="105"/>
                      <a:pt x="165" y="105"/>
                      <a:pt x="165" y="105"/>
                    </a:cubicBezTo>
                    <a:cubicBezTo>
                      <a:pt x="165" y="105"/>
                      <a:pt x="165" y="105"/>
                      <a:pt x="165" y="105"/>
                    </a:cubicBezTo>
                    <a:cubicBezTo>
                      <a:pt x="165" y="105"/>
                      <a:pt x="165" y="105"/>
                      <a:pt x="165" y="105"/>
                    </a:cubicBezTo>
                    <a:cubicBezTo>
                      <a:pt x="168" y="106"/>
                      <a:pt x="168" y="106"/>
                      <a:pt x="168" y="106"/>
                    </a:cubicBezTo>
                    <a:cubicBezTo>
                      <a:pt x="178" y="108"/>
                      <a:pt x="178" y="108"/>
                      <a:pt x="178" y="108"/>
                    </a:cubicBezTo>
                    <a:cubicBezTo>
                      <a:pt x="180" y="102"/>
                      <a:pt x="180" y="102"/>
                      <a:pt x="180" y="102"/>
                    </a:cubicBezTo>
                    <a:cubicBezTo>
                      <a:pt x="192" y="105"/>
                      <a:pt x="192" y="105"/>
                      <a:pt x="192" y="105"/>
                    </a:cubicBezTo>
                    <a:cubicBezTo>
                      <a:pt x="214" y="105"/>
                      <a:pt x="214" y="105"/>
                      <a:pt x="214" y="105"/>
                    </a:cubicBezTo>
                    <a:cubicBezTo>
                      <a:pt x="223" y="109"/>
                      <a:pt x="223" y="109"/>
                      <a:pt x="223" y="109"/>
                    </a:cubicBezTo>
                    <a:cubicBezTo>
                      <a:pt x="223" y="110"/>
                      <a:pt x="223" y="110"/>
                      <a:pt x="223" y="110"/>
                    </a:cubicBezTo>
                    <a:cubicBezTo>
                      <a:pt x="223" y="110"/>
                      <a:pt x="223" y="110"/>
                      <a:pt x="223" y="110"/>
                    </a:cubicBezTo>
                    <a:cubicBezTo>
                      <a:pt x="223" y="110"/>
                      <a:pt x="223" y="110"/>
                      <a:pt x="223" y="110"/>
                    </a:cubicBezTo>
                    <a:cubicBezTo>
                      <a:pt x="227" y="102"/>
                      <a:pt x="227" y="102"/>
                      <a:pt x="227" y="102"/>
                    </a:cubicBezTo>
                    <a:cubicBezTo>
                      <a:pt x="223" y="91"/>
                      <a:pt x="223" y="91"/>
                      <a:pt x="223" y="91"/>
                    </a:cubicBezTo>
                    <a:cubicBezTo>
                      <a:pt x="222" y="86"/>
                      <a:pt x="222" y="86"/>
                      <a:pt x="222" y="86"/>
                    </a:cubicBezTo>
                    <a:cubicBezTo>
                      <a:pt x="222" y="86"/>
                      <a:pt x="222" y="86"/>
                      <a:pt x="222" y="86"/>
                    </a:cubicBezTo>
                    <a:cubicBezTo>
                      <a:pt x="222" y="86"/>
                      <a:pt x="222" y="86"/>
                      <a:pt x="222" y="86"/>
                    </a:cubicBezTo>
                    <a:cubicBezTo>
                      <a:pt x="237" y="84"/>
                      <a:pt x="237" y="84"/>
                      <a:pt x="237" y="84"/>
                    </a:cubicBezTo>
                    <a:cubicBezTo>
                      <a:pt x="241" y="64"/>
                      <a:pt x="241" y="64"/>
                      <a:pt x="241" y="64"/>
                    </a:cubicBezTo>
                    <a:cubicBezTo>
                      <a:pt x="246" y="65"/>
                      <a:pt x="246" y="65"/>
                      <a:pt x="246" y="65"/>
                    </a:cubicBezTo>
                    <a:cubicBezTo>
                      <a:pt x="258" y="65"/>
                      <a:pt x="258" y="65"/>
                      <a:pt x="258" y="65"/>
                    </a:cubicBezTo>
                    <a:cubicBezTo>
                      <a:pt x="259" y="58"/>
                      <a:pt x="259" y="58"/>
                      <a:pt x="259" y="58"/>
                    </a:cubicBezTo>
                    <a:cubicBezTo>
                      <a:pt x="260" y="53"/>
                      <a:pt x="260" y="53"/>
                      <a:pt x="260" y="53"/>
                    </a:cubicBezTo>
                    <a:cubicBezTo>
                      <a:pt x="265" y="53"/>
                      <a:pt x="265" y="53"/>
                      <a:pt x="265" y="53"/>
                    </a:cubicBezTo>
                    <a:cubicBezTo>
                      <a:pt x="269" y="44"/>
                      <a:pt x="269" y="44"/>
                      <a:pt x="269" y="44"/>
                    </a:cubicBezTo>
                    <a:cubicBezTo>
                      <a:pt x="266" y="40"/>
                      <a:pt x="266" y="40"/>
                      <a:pt x="266" y="40"/>
                    </a:cubicBezTo>
                    <a:cubicBezTo>
                      <a:pt x="264" y="42"/>
                      <a:pt x="264" y="42"/>
                      <a:pt x="264" y="42"/>
                    </a:cubicBezTo>
                    <a:cubicBezTo>
                      <a:pt x="246" y="25"/>
                      <a:pt x="246" y="25"/>
                      <a:pt x="246" y="25"/>
                    </a:cubicBezTo>
                    <a:cubicBezTo>
                      <a:pt x="233" y="27"/>
                      <a:pt x="233" y="27"/>
                      <a:pt x="233" y="27"/>
                    </a:cubicBezTo>
                    <a:cubicBezTo>
                      <a:pt x="225" y="22"/>
                      <a:pt x="225" y="22"/>
                      <a:pt x="225" y="22"/>
                    </a:cubicBezTo>
                    <a:cubicBezTo>
                      <a:pt x="222" y="28"/>
                      <a:pt x="222" y="28"/>
                      <a:pt x="222" y="28"/>
                    </a:cubicBezTo>
                    <a:cubicBezTo>
                      <a:pt x="215" y="14"/>
                      <a:pt x="215" y="14"/>
                      <a:pt x="215" y="14"/>
                    </a:cubicBezTo>
                    <a:cubicBezTo>
                      <a:pt x="208" y="1"/>
                      <a:pt x="208" y="1"/>
                      <a:pt x="208" y="1"/>
                    </a:cubicBezTo>
                    <a:cubicBezTo>
                      <a:pt x="207" y="0"/>
                      <a:pt x="207" y="0"/>
                      <a:pt x="207" y="0"/>
                    </a:cubicBezTo>
                    <a:cubicBezTo>
                      <a:pt x="100" y="0"/>
                      <a:pt x="100" y="0"/>
                      <a:pt x="100" y="0"/>
                    </a:cubicBezTo>
                    <a:cubicBezTo>
                      <a:pt x="101" y="3"/>
                      <a:pt x="101" y="3"/>
                      <a:pt x="101" y="3"/>
                    </a:cubicBezTo>
                    <a:cubicBezTo>
                      <a:pt x="101" y="3"/>
                      <a:pt x="101" y="3"/>
                      <a:pt x="101" y="3"/>
                    </a:cubicBezTo>
                    <a:cubicBezTo>
                      <a:pt x="101" y="3"/>
                      <a:pt x="101" y="3"/>
                      <a:pt x="101" y="3"/>
                    </a:cubicBezTo>
                    <a:cubicBezTo>
                      <a:pt x="96" y="8"/>
                      <a:pt x="96" y="8"/>
                      <a:pt x="96" y="8"/>
                    </a:cubicBezTo>
                    <a:cubicBezTo>
                      <a:pt x="89" y="14"/>
                      <a:pt x="89" y="14"/>
                      <a:pt x="89" y="14"/>
                    </a:cubicBezTo>
                    <a:cubicBezTo>
                      <a:pt x="100" y="21"/>
                      <a:pt x="100" y="21"/>
                      <a:pt x="100" y="21"/>
                    </a:cubicBezTo>
                    <a:cubicBezTo>
                      <a:pt x="100" y="21"/>
                      <a:pt x="100" y="21"/>
                      <a:pt x="100" y="21"/>
                    </a:cubicBezTo>
                    <a:cubicBezTo>
                      <a:pt x="100" y="21"/>
                      <a:pt x="100" y="21"/>
                      <a:pt x="100" y="21"/>
                    </a:cubicBezTo>
                    <a:cubicBezTo>
                      <a:pt x="98" y="28"/>
                      <a:pt x="98" y="28"/>
                      <a:pt x="98" y="28"/>
                    </a:cubicBezTo>
                    <a:cubicBezTo>
                      <a:pt x="88" y="31"/>
                      <a:pt x="88" y="31"/>
                      <a:pt x="88" y="31"/>
                    </a:cubicBezTo>
                    <a:cubicBezTo>
                      <a:pt x="79" y="23"/>
                      <a:pt x="79" y="23"/>
                      <a:pt x="79" y="23"/>
                    </a:cubicBezTo>
                    <a:cubicBezTo>
                      <a:pt x="74" y="24"/>
                      <a:pt x="74" y="24"/>
                      <a:pt x="74" y="24"/>
                    </a:cubicBezTo>
                    <a:cubicBezTo>
                      <a:pt x="70" y="25"/>
                      <a:pt x="70" y="25"/>
                      <a:pt x="70" y="25"/>
                    </a:cubicBezTo>
                    <a:cubicBezTo>
                      <a:pt x="67" y="28"/>
                      <a:pt x="67" y="28"/>
                      <a:pt x="67" y="28"/>
                    </a:cubicBezTo>
                    <a:cubicBezTo>
                      <a:pt x="64" y="30"/>
                      <a:pt x="64" y="30"/>
                      <a:pt x="64" y="30"/>
                    </a:cubicBezTo>
                    <a:cubicBezTo>
                      <a:pt x="49" y="21"/>
                      <a:pt x="49" y="21"/>
                      <a:pt x="49" y="21"/>
                    </a:cubicBezTo>
                    <a:cubicBezTo>
                      <a:pt x="37" y="18"/>
                      <a:pt x="37" y="18"/>
                      <a:pt x="37" y="18"/>
                    </a:cubicBezTo>
                    <a:cubicBezTo>
                      <a:pt x="36" y="19"/>
                      <a:pt x="36" y="19"/>
                      <a:pt x="36" y="19"/>
                    </a:cubicBezTo>
                    <a:cubicBezTo>
                      <a:pt x="35" y="21"/>
                      <a:pt x="35" y="21"/>
                      <a:pt x="35" y="21"/>
                    </a:cubicBezTo>
                    <a:cubicBezTo>
                      <a:pt x="32" y="19"/>
                      <a:pt x="32" y="19"/>
                      <a:pt x="32" y="19"/>
                    </a:cubicBezTo>
                    <a:cubicBezTo>
                      <a:pt x="30" y="17"/>
                      <a:pt x="30" y="17"/>
                      <a:pt x="30" y="17"/>
                    </a:cubicBezTo>
                    <a:cubicBezTo>
                      <a:pt x="14" y="30"/>
                      <a:pt x="14" y="30"/>
                      <a:pt x="14" y="30"/>
                    </a:cubicBezTo>
                    <a:cubicBezTo>
                      <a:pt x="15" y="33"/>
                      <a:pt x="15" y="33"/>
                      <a:pt x="15" y="33"/>
                    </a:cubicBezTo>
                    <a:cubicBezTo>
                      <a:pt x="16" y="36"/>
                      <a:pt x="16" y="36"/>
                      <a:pt x="16" y="36"/>
                    </a:cubicBezTo>
                    <a:cubicBezTo>
                      <a:pt x="16" y="36"/>
                      <a:pt x="16" y="36"/>
                      <a:pt x="16" y="36"/>
                    </a:cubicBezTo>
                    <a:cubicBezTo>
                      <a:pt x="16" y="36"/>
                      <a:pt x="16" y="36"/>
                      <a:pt x="16" y="36"/>
                    </a:cubicBezTo>
                    <a:cubicBezTo>
                      <a:pt x="16" y="36"/>
                      <a:pt x="14" y="37"/>
                      <a:pt x="13" y="38"/>
                    </a:cubicBezTo>
                    <a:cubicBezTo>
                      <a:pt x="13" y="38"/>
                      <a:pt x="13" y="38"/>
                      <a:pt x="12" y="38"/>
                    </a:cubicBezTo>
                    <a:cubicBezTo>
                      <a:pt x="12" y="38"/>
                      <a:pt x="11" y="36"/>
                      <a:pt x="9" y="34"/>
                    </a:cubicBezTo>
                    <a:cubicBezTo>
                      <a:pt x="8" y="31"/>
                      <a:pt x="7" y="29"/>
                      <a:pt x="7" y="29"/>
                    </a:cubicBezTo>
                    <a:cubicBezTo>
                      <a:pt x="0" y="49"/>
                      <a:pt x="0" y="49"/>
                      <a:pt x="0" y="49"/>
                    </a:cubicBezTo>
                    <a:cubicBezTo>
                      <a:pt x="6" y="57"/>
                      <a:pt x="6" y="57"/>
                      <a:pt x="6" y="57"/>
                    </a:cubicBezTo>
                    <a:cubicBezTo>
                      <a:pt x="8" y="56"/>
                      <a:pt x="8" y="56"/>
                      <a:pt x="8" y="56"/>
                    </a:cubicBezTo>
                    <a:cubicBezTo>
                      <a:pt x="11" y="56"/>
                      <a:pt x="11" y="56"/>
                      <a:pt x="11" y="56"/>
                    </a:cubicBezTo>
                    <a:cubicBezTo>
                      <a:pt x="15" y="68"/>
                      <a:pt x="15" y="68"/>
                      <a:pt x="15" y="68"/>
                    </a:cubicBezTo>
                    <a:cubicBezTo>
                      <a:pt x="15" y="68"/>
                      <a:pt x="15" y="68"/>
                      <a:pt x="15" y="68"/>
                    </a:cubicBezTo>
                    <a:cubicBezTo>
                      <a:pt x="15" y="68"/>
                      <a:pt x="15" y="68"/>
                      <a:pt x="15" y="68"/>
                    </a:cubicBezTo>
                    <a:cubicBezTo>
                      <a:pt x="11" y="68"/>
                      <a:pt x="11" y="68"/>
                      <a:pt x="11" y="68"/>
                    </a:cubicBezTo>
                    <a:cubicBezTo>
                      <a:pt x="10" y="69"/>
                      <a:pt x="10" y="69"/>
                      <a:pt x="10" y="69"/>
                    </a:cubicBezTo>
                    <a:cubicBezTo>
                      <a:pt x="13" y="71"/>
                      <a:pt x="13" y="71"/>
                      <a:pt x="13" y="71"/>
                    </a:cubicBezTo>
                    <a:cubicBezTo>
                      <a:pt x="15" y="72"/>
                      <a:pt x="15" y="72"/>
                      <a:pt x="15" y="72"/>
                    </a:cubicBezTo>
                    <a:cubicBezTo>
                      <a:pt x="15" y="72"/>
                      <a:pt x="15" y="72"/>
                      <a:pt x="15" y="72"/>
                    </a:cubicBezTo>
                    <a:cubicBezTo>
                      <a:pt x="15" y="72"/>
                      <a:pt x="15" y="72"/>
                      <a:pt x="15" y="72"/>
                    </a:cubicBezTo>
                    <a:lnTo>
                      <a:pt x="17" y="72"/>
                    </a:lnTo>
                    <a:close/>
                    <a:moveTo>
                      <a:pt x="243" y="51"/>
                    </a:moveTo>
                    <a:cubicBezTo>
                      <a:pt x="245" y="46"/>
                      <a:pt x="245" y="46"/>
                      <a:pt x="245" y="46"/>
                    </a:cubicBezTo>
                    <a:cubicBezTo>
                      <a:pt x="249" y="44"/>
                      <a:pt x="249" y="44"/>
                      <a:pt x="249" y="44"/>
                    </a:cubicBezTo>
                    <a:cubicBezTo>
                      <a:pt x="243" y="40"/>
                      <a:pt x="243" y="40"/>
                      <a:pt x="243" y="40"/>
                    </a:cubicBezTo>
                    <a:cubicBezTo>
                      <a:pt x="246" y="40"/>
                      <a:pt x="246" y="40"/>
                      <a:pt x="246" y="40"/>
                    </a:cubicBezTo>
                    <a:cubicBezTo>
                      <a:pt x="249" y="44"/>
                      <a:pt x="249" y="44"/>
                      <a:pt x="249" y="44"/>
                    </a:cubicBezTo>
                    <a:cubicBezTo>
                      <a:pt x="251" y="45"/>
                      <a:pt x="251" y="45"/>
                      <a:pt x="251" y="45"/>
                    </a:cubicBezTo>
                    <a:cubicBezTo>
                      <a:pt x="246" y="47"/>
                      <a:pt x="246" y="47"/>
                      <a:pt x="246" y="47"/>
                    </a:cubicBezTo>
                    <a:cubicBezTo>
                      <a:pt x="245" y="50"/>
                      <a:pt x="245" y="50"/>
                      <a:pt x="245" y="50"/>
                    </a:cubicBezTo>
                    <a:cubicBezTo>
                      <a:pt x="245" y="52"/>
                      <a:pt x="245" y="52"/>
                      <a:pt x="245" y="52"/>
                    </a:cubicBezTo>
                    <a:cubicBezTo>
                      <a:pt x="248" y="53"/>
                      <a:pt x="248" y="53"/>
                      <a:pt x="248" y="53"/>
                    </a:cubicBezTo>
                    <a:cubicBezTo>
                      <a:pt x="245" y="54"/>
                      <a:pt x="245" y="54"/>
                      <a:pt x="245" y="54"/>
                    </a:cubicBezTo>
                    <a:cubicBezTo>
                      <a:pt x="249" y="56"/>
                      <a:pt x="249" y="56"/>
                      <a:pt x="249" y="56"/>
                    </a:cubicBezTo>
                    <a:cubicBezTo>
                      <a:pt x="251" y="56"/>
                      <a:pt x="251" y="56"/>
                      <a:pt x="251" y="56"/>
                    </a:cubicBezTo>
                    <a:cubicBezTo>
                      <a:pt x="251" y="58"/>
                      <a:pt x="251" y="58"/>
                      <a:pt x="251" y="58"/>
                    </a:cubicBezTo>
                    <a:cubicBezTo>
                      <a:pt x="250" y="58"/>
                      <a:pt x="250" y="58"/>
                      <a:pt x="250" y="58"/>
                    </a:cubicBezTo>
                    <a:cubicBezTo>
                      <a:pt x="250" y="59"/>
                      <a:pt x="250" y="59"/>
                      <a:pt x="250" y="59"/>
                    </a:cubicBezTo>
                    <a:cubicBezTo>
                      <a:pt x="245" y="56"/>
                      <a:pt x="245" y="56"/>
                      <a:pt x="245" y="56"/>
                    </a:cubicBezTo>
                    <a:cubicBezTo>
                      <a:pt x="243" y="56"/>
                      <a:pt x="243" y="56"/>
                      <a:pt x="243" y="56"/>
                    </a:cubicBezTo>
                    <a:cubicBezTo>
                      <a:pt x="241" y="54"/>
                      <a:pt x="241" y="54"/>
                      <a:pt x="241" y="54"/>
                    </a:cubicBezTo>
                    <a:cubicBezTo>
                      <a:pt x="245" y="53"/>
                      <a:pt x="245" y="53"/>
                      <a:pt x="245" y="53"/>
                    </a:cubicBezTo>
                    <a:lnTo>
                      <a:pt x="243" y="51"/>
                    </a:lnTo>
                    <a:close/>
                    <a:moveTo>
                      <a:pt x="179" y="75"/>
                    </a:moveTo>
                    <a:cubicBezTo>
                      <a:pt x="180" y="74"/>
                      <a:pt x="180" y="74"/>
                      <a:pt x="180" y="74"/>
                    </a:cubicBezTo>
                    <a:cubicBezTo>
                      <a:pt x="187" y="68"/>
                      <a:pt x="187" y="68"/>
                      <a:pt x="187" y="68"/>
                    </a:cubicBezTo>
                    <a:cubicBezTo>
                      <a:pt x="189" y="69"/>
                      <a:pt x="189" y="69"/>
                      <a:pt x="189" y="69"/>
                    </a:cubicBezTo>
                    <a:cubicBezTo>
                      <a:pt x="193" y="68"/>
                      <a:pt x="193" y="68"/>
                      <a:pt x="193" y="68"/>
                    </a:cubicBezTo>
                    <a:cubicBezTo>
                      <a:pt x="203" y="71"/>
                      <a:pt x="203" y="71"/>
                      <a:pt x="203" y="71"/>
                    </a:cubicBezTo>
                    <a:cubicBezTo>
                      <a:pt x="207" y="69"/>
                      <a:pt x="207" y="69"/>
                      <a:pt x="207" y="69"/>
                    </a:cubicBezTo>
                    <a:cubicBezTo>
                      <a:pt x="210" y="71"/>
                      <a:pt x="210" y="71"/>
                      <a:pt x="210" y="71"/>
                    </a:cubicBezTo>
                    <a:cubicBezTo>
                      <a:pt x="213" y="68"/>
                      <a:pt x="213" y="68"/>
                      <a:pt x="213" y="68"/>
                    </a:cubicBezTo>
                    <a:cubicBezTo>
                      <a:pt x="215" y="68"/>
                      <a:pt x="215" y="68"/>
                      <a:pt x="215" y="68"/>
                    </a:cubicBezTo>
                    <a:cubicBezTo>
                      <a:pt x="215" y="71"/>
                      <a:pt x="215" y="71"/>
                      <a:pt x="215" y="71"/>
                    </a:cubicBezTo>
                    <a:cubicBezTo>
                      <a:pt x="213" y="73"/>
                      <a:pt x="213" y="73"/>
                      <a:pt x="213" y="73"/>
                    </a:cubicBezTo>
                    <a:cubicBezTo>
                      <a:pt x="212" y="72"/>
                      <a:pt x="212" y="72"/>
                      <a:pt x="212" y="72"/>
                    </a:cubicBezTo>
                    <a:cubicBezTo>
                      <a:pt x="208" y="73"/>
                      <a:pt x="208" y="73"/>
                      <a:pt x="208" y="73"/>
                    </a:cubicBezTo>
                    <a:cubicBezTo>
                      <a:pt x="204" y="71"/>
                      <a:pt x="204" y="71"/>
                      <a:pt x="204" y="71"/>
                    </a:cubicBezTo>
                    <a:cubicBezTo>
                      <a:pt x="198" y="71"/>
                      <a:pt x="198" y="71"/>
                      <a:pt x="198" y="71"/>
                    </a:cubicBezTo>
                    <a:cubicBezTo>
                      <a:pt x="191" y="71"/>
                      <a:pt x="191" y="71"/>
                      <a:pt x="191" y="71"/>
                    </a:cubicBezTo>
                    <a:cubicBezTo>
                      <a:pt x="190" y="70"/>
                      <a:pt x="190" y="70"/>
                      <a:pt x="190" y="70"/>
                    </a:cubicBezTo>
                    <a:cubicBezTo>
                      <a:pt x="190" y="72"/>
                      <a:pt x="190" y="72"/>
                      <a:pt x="190" y="72"/>
                    </a:cubicBezTo>
                    <a:cubicBezTo>
                      <a:pt x="187" y="72"/>
                      <a:pt x="187" y="72"/>
                      <a:pt x="187" y="72"/>
                    </a:cubicBezTo>
                    <a:cubicBezTo>
                      <a:pt x="185" y="75"/>
                      <a:pt x="185" y="75"/>
                      <a:pt x="185" y="75"/>
                    </a:cubicBezTo>
                    <a:cubicBezTo>
                      <a:pt x="183" y="76"/>
                      <a:pt x="183" y="76"/>
                      <a:pt x="183" y="76"/>
                    </a:cubicBezTo>
                    <a:cubicBezTo>
                      <a:pt x="182" y="82"/>
                      <a:pt x="182" y="82"/>
                      <a:pt x="182" y="82"/>
                    </a:cubicBezTo>
                    <a:cubicBezTo>
                      <a:pt x="184" y="87"/>
                      <a:pt x="184" y="87"/>
                      <a:pt x="184" y="87"/>
                    </a:cubicBezTo>
                    <a:cubicBezTo>
                      <a:pt x="183" y="88"/>
                      <a:pt x="183" y="88"/>
                      <a:pt x="183" y="88"/>
                    </a:cubicBezTo>
                    <a:cubicBezTo>
                      <a:pt x="179" y="81"/>
                      <a:pt x="179" y="81"/>
                      <a:pt x="179" y="81"/>
                    </a:cubicBezTo>
                    <a:cubicBezTo>
                      <a:pt x="178" y="81"/>
                      <a:pt x="178" y="81"/>
                      <a:pt x="178" y="81"/>
                    </a:cubicBezTo>
                    <a:lnTo>
                      <a:pt x="179" y="7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3" name="Freeform 63"/>
              <p:cNvSpPr>
                <a:spLocks/>
              </p:cNvSpPr>
              <p:nvPr/>
            </p:nvSpPr>
            <p:spPr bwMode="auto">
              <a:xfrm>
                <a:off x="3840" y="359"/>
                <a:ext cx="6" cy="18"/>
              </a:xfrm>
              <a:custGeom>
                <a:avLst/>
                <a:gdLst>
                  <a:gd name="T0" fmla="*/ 0 w 6"/>
                  <a:gd name="T1" fmla="*/ 0 h 18"/>
                  <a:gd name="T2" fmla="*/ 6 w 6"/>
                  <a:gd name="T3" fmla="*/ 18 h 18"/>
                  <a:gd name="T4" fmla="*/ 6 w 6"/>
                  <a:gd name="T5" fmla="*/ 18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4" name="Freeform 64"/>
              <p:cNvSpPr>
                <a:spLocks/>
              </p:cNvSpPr>
              <p:nvPr/>
            </p:nvSpPr>
            <p:spPr bwMode="auto">
              <a:xfrm>
                <a:off x="4284" y="209"/>
                <a:ext cx="42" cy="36"/>
              </a:xfrm>
              <a:custGeom>
                <a:avLst/>
                <a:gdLst>
                  <a:gd name="T0" fmla="*/ 0 w 42"/>
                  <a:gd name="T1" fmla="*/ 36 h 36"/>
                  <a:gd name="T2" fmla="*/ 0 w 42"/>
                  <a:gd name="T3" fmla="*/ 36 h 36"/>
                  <a:gd name="T4" fmla="*/ 42 w 42"/>
                  <a:gd name="T5" fmla="*/ 0 h 36"/>
                  <a:gd name="T6" fmla="*/ 0 w 42"/>
                  <a:gd name="T7" fmla="*/ 36 h 36"/>
                </a:gdLst>
                <a:ahLst/>
                <a:cxnLst>
                  <a:cxn ang="0">
                    <a:pos x="T0" y="T1"/>
                  </a:cxn>
                  <a:cxn ang="0">
                    <a:pos x="T2" y="T3"/>
                  </a:cxn>
                  <a:cxn ang="0">
                    <a:pos x="T4" y="T5"/>
                  </a:cxn>
                  <a:cxn ang="0">
                    <a:pos x="T6" y="T7"/>
                  </a:cxn>
                </a:cxnLst>
                <a:rect l="0" t="0" r="r" b="b"/>
                <a:pathLst>
                  <a:path w="42" h="36">
                    <a:moveTo>
                      <a:pt x="0" y="36"/>
                    </a:moveTo>
                    <a:lnTo>
                      <a:pt x="0" y="36"/>
                    </a:lnTo>
                    <a:lnTo>
                      <a:pt x="42"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5" name="Freeform 65"/>
              <p:cNvSpPr>
                <a:spLocks/>
              </p:cNvSpPr>
              <p:nvPr/>
            </p:nvSpPr>
            <p:spPr bwMode="auto">
              <a:xfrm>
                <a:off x="3804" y="365"/>
                <a:ext cx="24" cy="24"/>
              </a:xfrm>
              <a:custGeom>
                <a:avLst/>
                <a:gdLst>
                  <a:gd name="T0" fmla="*/ 3 w 4"/>
                  <a:gd name="T1" fmla="*/ 4 h 4"/>
                  <a:gd name="T2" fmla="*/ 4 w 4"/>
                  <a:gd name="T3" fmla="*/ 4 h 4"/>
                  <a:gd name="T4" fmla="*/ 3 w 4"/>
                  <a:gd name="T5" fmla="*/ 4 h 4"/>
                  <a:gd name="T6" fmla="*/ 0 w 4"/>
                  <a:gd name="T7" fmla="*/ 0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4" y="4"/>
                      <a:pt x="4" y="4"/>
                      <a:pt x="4" y="4"/>
                    </a:cubicBezTo>
                    <a:cubicBezTo>
                      <a:pt x="4" y="4"/>
                      <a:pt x="4" y="4"/>
                      <a:pt x="3" y="4"/>
                    </a:cubicBezTo>
                    <a:cubicBezTo>
                      <a:pt x="3" y="4"/>
                      <a:pt x="2" y="2"/>
                      <a:pt x="0" y="0"/>
                    </a:cubicBezTo>
                    <a:cubicBezTo>
                      <a:pt x="2" y="2"/>
                      <a:pt x="3" y="4"/>
                      <a:pt x="3"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6" name="Freeform 66"/>
              <p:cNvSpPr>
                <a:spLocks/>
              </p:cNvSpPr>
              <p:nvPr/>
            </p:nvSpPr>
            <p:spPr bwMode="auto">
              <a:xfrm>
                <a:off x="4350" y="161"/>
                <a:ext cx="6" cy="18"/>
              </a:xfrm>
              <a:custGeom>
                <a:avLst/>
                <a:gdLst>
                  <a:gd name="T0" fmla="*/ 6 w 6"/>
                  <a:gd name="T1" fmla="*/ 18 h 18"/>
                  <a:gd name="T2" fmla="*/ 0 w 6"/>
                  <a:gd name="T3" fmla="*/ 0 h 18"/>
                  <a:gd name="T4" fmla="*/ 0 w 6"/>
                  <a:gd name="T5" fmla="*/ 0 h 18"/>
                  <a:gd name="T6" fmla="*/ 6 w 6"/>
                  <a:gd name="T7" fmla="*/ 18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0" y="0"/>
                    </a:ln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7" name="Freeform 67"/>
              <p:cNvSpPr>
                <a:spLocks/>
              </p:cNvSpPr>
              <p:nvPr/>
            </p:nvSpPr>
            <p:spPr bwMode="auto">
              <a:xfrm>
                <a:off x="4194" y="287"/>
                <a:ext cx="156" cy="60"/>
              </a:xfrm>
              <a:custGeom>
                <a:avLst/>
                <a:gdLst>
                  <a:gd name="T0" fmla="*/ 84 w 156"/>
                  <a:gd name="T1" fmla="*/ 60 h 60"/>
                  <a:gd name="T2" fmla="*/ 144 w 156"/>
                  <a:gd name="T3" fmla="*/ 42 h 60"/>
                  <a:gd name="T4" fmla="*/ 156 w 156"/>
                  <a:gd name="T5" fmla="*/ 0 h 60"/>
                  <a:gd name="T6" fmla="*/ 156 w 156"/>
                  <a:gd name="T7" fmla="*/ 0 h 60"/>
                  <a:gd name="T8" fmla="*/ 144 w 156"/>
                  <a:gd name="T9" fmla="*/ 42 h 60"/>
                  <a:gd name="T10" fmla="*/ 84 w 156"/>
                  <a:gd name="T11" fmla="*/ 60 h 60"/>
                  <a:gd name="T12" fmla="*/ 30 w 156"/>
                  <a:gd name="T13" fmla="*/ 12 h 60"/>
                  <a:gd name="T14" fmla="*/ 0 w 156"/>
                  <a:gd name="T15" fmla="*/ 18 h 60"/>
                  <a:gd name="T16" fmla="*/ 30 w 156"/>
                  <a:gd name="T17" fmla="*/ 12 h 60"/>
                  <a:gd name="T18" fmla="*/ 84 w 156"/>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60">
                    <a:moveTo>
                      <a:pt x="84" y="60"/>
                    </a:moveTo>
                    <a:lnTo>
                      <a:pt x="144" y="42"/>
                    </a:lnTo>
                    <a:lnTo>
                      <a:pt x="156" y="0"/>
                    </a:lnTo>
                    <a:lnTo>
                      <a:pt x="156" y="0"/>
                    </a:lnTo>
                    <a:lnTo>
                      <a:pt x="144" y="42"/>
                    </a:lnTo>
                    <a:lnTo>
                      <a:pt x="84" y="60"/>
                    </a:lnTo>
                    <a:lnTo>
                      <a:pt x="30" y="12"/>
                    </a:lnTo>
                    <a:lnTo>
                      <a:pt x="0" y="18"/>
                    </a:lnTo>
                    <a:lnTo>
                      <a:pt x="30" y="12"/>
                    </a:lnTo>
                    <a:lnTo>
                      <a:pt x="84"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8" name="Freeform 68"/>
              <p:cNvSpPr>
                <a:spLocks/>
              </p:cNvSpPr>
              <p:nvPr/>
            </p:nvSpPr>
            <p:spPr bwMode="auto">
              <a:xfrm>
                <a:off x="5040" y="245"/>
                <a:ext cx="324" cy="180"/>
              </a:xfrm>
              <a:custGeom>
                <a:avLst/>
                <a:gdLst>
                  <a:gd name="T0" fmla="*/ 60 w 324"/>
                  <a:gd name="T1" fmla="*/ 48 h 180"/>
                  <a:gd name="T2" fmla="*/ 108 w 324"/>
                  <a:gd name="T3" fmla="*/ 78 h 180"/>
                  <a:gd name="T4" fmla="*/ 186 w 324"/>
                  <a:gd name="T5" fmla="*/ 66 h 180"/>
                  <a:gd name="T6" fmla="*/ 294 w 324"/>
                  <a:gd name="T7" fmla="*/ 168 h 180"/>
                  <a:gd name="T8" fmla="*/ 306 w 324"/>
                  <a:gd name="T9" fmla="*/ 156 h 180"/>
                  <a:gd name="T10" fmla="*/ 324 w 324"/>
                  <a:gd name="T11" fmla="*/ 180 h 180"/>
                  <a:gd name="T12" fmla="*/ 324 w 324"/>
                  <a:gd name="T13" fmla="*/ 180 h 180"/>
                  <a:gd name="T14" fmla="*/ 306 w 324"/>
                  <a:gd name="T15" fmla="*/ 156 h 180"/>
                  <a:gd name="T16" fmla="*/ 294 w 324"/>
                  <a:gd name="T17" fmla="*/ 168 h 180"/>
                  <a:gd name="T18" fmla="*/ 186 w 324"/>
                  <a:gd name="T19" fmla="*/ 66 h 180"/>
                  <a:gd name="T20" fmla="*/ 108 w 324"/>
                  <a:gd name="T21" fmla="*/ 78 h 180"/>
                  <a:gd name="T22" fmla="*/ 60 w 324"/>
                  <a:gd name="T23" fmla="*/ 48 h 180"/>
                  <a:gd name="T24" fmla="*/ 42 w 324"/>
                  <a:gd name="T25" fmla="*/ 84 h 180"/>
                  <a:gd name="T26" fmla="*/ 0 w 324"/>
                  <a:gd name="T27" fmla="*/ 0 h 180"/>
                  <a:gd name="T28" fmla="*/ 42 w 324"/>
                  <a:gd name="T29" fmla="*/ 84 h 180"/>
                  <a:gd name="T30" fmla="*/ 60 w 324"/>
                  <a:gd name="T31" fmla="*/ 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180">
                    <a:moveTo>
                      <a:pt x="60" y="48"/>
                    </a:moveTo>
                    <a:lnTo>
                      <a:pt x="108" y="78"/>
                    </a:lnTo>
                    <a:lnTo>
                      <a:pt x="186" y="66"/>
                    </a:lnTo>
                    <a:lnTo>
                      <a:pt x="294" y="168"/>
                    </a:lnTo>
                    <a:lnTo>
                      <a:pt x="306" y="156"/>
                    </a:lnTo>
                    <a:lnTo>
                      <a:pt x="324" y="180"/>
                    </a:lnTo>
                    <a:lnTo>
                      <a:pt x="324" y="180"/>
                    </a:lnTo>
                    <a:lnTo>
                      <a:pt x="306" y="156"/>
                    </a:lnTo>
                    <a:lnTo>
                      <a:pt x="294" y="168"/>
                    </a:lnTo>
                    <a:lnTo>
                      <a:pt x="186" y="66"/>
                    </a:lnTo>
                    <a:lnTo>
                      <a:pt x="108" y="78"/>
                    </a:lnTo>
                    <a:lnTo>
                      <a:pt x="60" y="48"/>
                    </a:lnTo>
                    <a:lnTo>
                      <a:pt x="42" y="84"/>
                    </a:lnTo>
                    <a:lnTo>
                      <a:pt x="0" y="0"/>
                    </a:lnTo>
                    <a:lnTo>
                      <a:pt x="42" y="84"/>
                    </a:lnTo>
                    <a:lnTo>
                      <a:pt x="6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9" name="Freeform 69"/>
              <p:cNvSpPr>
                <a:spLocks/>
              </p:cNvSpPr>
              <p:nvPr/>
            </p:nvSpPr>
            <p:spPr bwMode="auto">
              <a:xfrm>
                <a:off x="3834" y="263"/>
                <a:ext cx="108" cy="78"/>
              </a:xfrm>
              <a:custGeom>
                <a:avLst/>
                <a:gdLst>
                  <a:gd name="T0" fmla="*/ 108 w 108"/>
                  <a:gd name="T1" fmla="*/ 12 h 78"/>
                  <a:gd name="T2" fmla="*/ 96 w 108"/>
                  <a:gd name="T3" fmla="*/ 0 h 78"/>
                  <a:gd name="T4" fmla="*/ 0 w 108"/>
                  <a:gd name="T5" fmla="*/ 78 h 78"/>
                  <a:gd name="T6" fmla="*/ 0 w 108"/>
                  <a:gd name="T7" fmla="*/ 78 h 78"/>
                  <a:gd name="T8" fmla="*/ 96 w 108"/>
                  <a:gd name="T9" fmla="*/ 0 h 78"/>
                  <a:gd name="T10" fmla="*/ 108 w 108"/>
                  <a:gd name="T11" fmla="*/ 12 h 78"/>
                </a:gdLst>
                <a:ahLst/>
                <a:cxnLst>
                  <a:cxn ang="0">
                    <a:pos x="T0" y="T1"/>
                  </a:cxn>
                  <a:cxn ang="0">
                    <a:pos x="T2" y="T3"/>
                  </a:cxn>
                  <a:cxn ang="0">
                    <a:pos x="T4" y="T5"/>
                  </a:cxn>
                  <a:cxn ang="0">
                    <a:pos x="T6" y="T7"/>
                  </a:cxn>
                  <a:cxn ang="0">
                    <a:pos x="T8" y="T9"/>
                  </a:cxn>
                  <a:cxn ang="0">
                    <a:pos x="T10" y="T11"/>
                  </a:cxn>
                </a:cxnLst>
                <a:rect l="0" t="0" r="r" b="b"/>
                <a:pathLst>
                  <a:path w="108" h="78">
                    <a:moveTo>
                      <a:pt x="108" y="12"/>
                    </a:moveTo>
                    <a:lnTo>
                      <a:pt x="96" y="0"/>
                    </a:lnTo>
                    <a:lnTo>
                      <a:pt x="0" y="78"/>
                    </a:lnTo>
                    <a:lnTo>
                      <a:pt x="0" y="78"/>
                    </a:lnTo>
                    <a:lnTo>
                      <a:pt x="96" y="0"/>
                    </a:lnTo>
                    <a:lnTo>
                      <a:pt x="10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0" name="Freeform 70"/>
              <p:cNvSpPr>
                <a:spLocks/>
              </p:cNvSpPr>
              <p:nvPr/>
            </p:nvSpPr>
            <p:spPr bwMode="auto">
              <a:xfrm>
                <a:off x="3966" y="269"/>
                <a:ext cx="186" cy="72"/>
              </a:xfrm>
              <a:custGeom>
                <a:avLst/>
                <a:gdLst>
                  <a:gd name="T0" fmla="*/ 78 w 186"/>
                  <a:gd name="T1" fmla="*/ 18 h 72"/>
                  <a:gd name="T2" fmla="*/ 168 w 186"/>
                  <a:gd name="T3" fmla="*/ 72 h 72"/>
                  <a:gd name="T4" fmla="*/ 186 w 186"/>
                  <a:gd name="T5" fmla="*/ 60 h 72"/>
                  <a:gd name="T6" fmla="*/ 168 w 186"/>
                  <a:gd name="T7" fmla="*/ 72 h 72"/>
                  <a:gd name="T8" fmla="*/ 78 w 186"/>
                  <a:gd name="T9" fmla="*/ 18 h 72"/>
                  <a:gd name="T10" fmla="*/ 6 w 186"/>
                  <a:gd name="T11" fmla="*/ 0 h 72"/>
                  <a:gd name="T12" fmla="*/ 0 w 186"/>
                  <a:gd name="T13" fmla="*/ 6 h 72"/>
                  <a:gd name="T14" fmla="*/ 6 w 186"/>
                  <a:gd name="T15" fmla="*/ 0 h 72"/>
                  <a:gd name="T16" fmla="*/ 78 w 186"/>
                  <a:gd name="T17"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72">
                    <a:moveTo>
                      <a:pt x="78" y="18"/>
                    </a:moveTo>
                    <a:lnTo>
                      <a:pt x="168" y="72"/>
                    </a:lnTo>
                    <a:lnTo>
                      <a:pt x="186" y="60"/>
                    </a:lnTo>
                    <a:lnTo>
                      <a:pt x="168" y="72"/>
                    </a:lnTo>
                    <a:lnTo>
                      <a:pt x="78" y="18"/>
                    </a:lnTo>
                    <a:lnTo>
                      <a:pt x="6" y="0"/>
                    </a:lnTo>
                    <a:lnTo>
                      <a:pt x="0" y="6"/>
                    </a:lnTo>
                    <a:lnTo>
                      <a:pt x="6" y="0"/>
                    </a:lnTo>
                    <a:lnTo>
                      <a:pt x="7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1" name="Freeform 71"/>
              <p:cNvSpPr>
                <a:spLocks/>
              </p:cNvSpPr>
              <p:nvPr/>
            </p:nvSpPr>
            <p:spPr bwMode="auto">
              <a:xfrm>
                <a:off x="3810" y="569"/>
                <a:ext cx="30" cy="6"/>
              </a:xfrm>
              <a:custGeom>
                <a:avLst/>
                <a:gdLst>
                  <a:gd name="T0" fmla="*/ 30 w 30"/>
                  <a:gd name="T1" fmla="*/ 0 h 6"/>
                  <a:gd name="T2" fmla="*/ 30 w 30"/>
                  <a:gd name="T3" fmla="*/ 0 h 6"/>
                  <a:gd name="T4" fmla="*/ 6 w 30"/>
                  <a:gd name="T5" fmla="*/ 0 h 6"/>
                  <a:gd name="T6" fmla="*/ 0 w 30"/>
                  <a:gd name="T7" fmla="*/ 6 h 6"/>
                  <a:gd name="T8" fmla="*/ 0 w 30"/>
                  <a:gd name="T9" fmla="*/ 6 h 6"/>
                  <a:gd name="T10" fmla="*/ 6 w 30"/>
                  <a:gd name="T11" fmla="*/ 0 h 6"/>
                  <a:gd name="T12" fmla="*/ 30 w 3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0"/>
                    </a:moveTo>
                    <a:lnTo>
                      <a:pt x="30" y="0"/>
                    </a:lnTo>
                    <a:lnTo>
                      <a:pt x="6" y="0"/>
                    </a:lnTo>
                    <a:lnTo>
                      <a:pt x="0" y="6"/>
                    </a:lnTo>
                    <a:lnTo>
                      <a:pt x="0" y="6"/>
                    </a:lnTo>
                    <a:lnTo>
                      <a:pt x="6"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2" name="Freeform 72"/>
              <p:cNvSpPr>
                <a:spLocks/>
              </p:cNvSpPr>
              <p:nvPr/>
            </p:nvSpPr>
            <p:spPr bwMode="auto">
              <a:xfrm>
                <a:off x="3750" y="455"/>
                <a:ext cx="48" cy="48"/>
              </a:xfrm>
              <a:custGeom>
                <a:avLst/>
                <a:gdLst>
                  <a:gd name="T0" fmla="*/ 0 w 48"/>
                  <a:gd name="T1" fmla="*/ 0 h 48"/>
                  <a:gd name="T2" fmla="*/ 0 w 48"/>
                  <a:gd name="T3" fmla="*/ 0 h 48"/>
                  <a:gd name="T4" fmla="*/ 36 w 48"/>
                  <a:gd name="T5" fmla="*/ 48 h 48"/>
                  <a:gd name="T6" fmla="*/ 48 w 48"/>
                  <a:gd name="T7" fmla="*/ 42 h 48"/>
                  <a:gd name="T8" fmla="*/ 36 w 48"/>
                  <a:gd name="T9" fmla="*/ 48 h 48"/>
                  <a:gd name="T10" fmla="*/ 0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0" y="0"/>
                    </a:moveTo>
                    <a:lnTo>
                      <a:pt x="0" y="0"/>
                    </a:lnTo>
                    <a:lnTo>
                      <a:pt x="36" y="48"/>
                    </a:lnTo>
                    <a:lnTo>
                      <a:pt x="48" y="42"/>
                    </a:lnTo>
                    <a:lnTo>
                      <a:pt x="36" y="4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3" name="Freeform 73"/>
              <p:cNvSpPr>
                <a:spLocks/>
              </p:cNvSpPr>
              <p:nvPr/>
            </p:nvSpPr>
            <p:spPr bwMode="auto">
              <a:xfrm>
                <a:off x="3828" y="587"/>
                <a:ext cx="12" cy="6"/>
              </a:xfrm>
              <a:custGeom>
                <a:avLst/>
                <a:gdLst>
                  <a:gd name="T0" fmla="*/ 0 w 12"/>
                  <a:gd name="T1" fmla="*/ 0 h 6"/>
                  <a:gd name="T2" fmla="*/ 12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4" name="Freeform 74"/>
              <p:cNvSpPr>
                <a:spLocks/>
              </p:cNvSpPr>
              <p:nvPr/>
            </p:nvSpPr>
            <p:spPr bwMode="auto">
              <a:xfrm>
                <a:off x="5088" y="773"/>
                <a:ext cx="24" cy="48"/>
              </a:xfrm>
              <a:custGeom>
                <a:avLst/>
                <a:gdLst>
                  <a:gd name="T0" fmla="*/ 0 w 24"/>
                  <a:gd name="T1" fmla="*/ 48 h 48"/>
                  <a:gd name="T2" fmla="*/ 24 w 24"/>
                  <a:gd name="T3" fmla="*/ 0 h 48"/>
                  <a:gd name="T4" fmla="*/ 24 w 24"/>
                  <a:gd name="T5" fmla="*/ 0 h 48"/>
                  <a:gd name="T6" fmla="*/ 0 w 24"/>
                  <a:gd name="T7" fmla="*/ 48 h 48"/>
                  <a:gd name="T8" fmla="*/ 0 w 24"/>
                  <a:gd name="T9" fmla="*/ 48 h 48"/>
                </a:gdLst>
                <a:ahLst/>
                <a:cxnLst>
                  <a:cxn ang="0">
                    <a:pos x="T0" y="T1"/>
                  </a:cxn>
                  <a:cxn ang="0">
                    <a:pos x="T2" y="T3"/>
                  </a:cxn>
                  <a:cxn ang="0">
                    <a:pos x="T4" y="T5"/>
                  </a:cxn>
                  <a:cxn ang="0">
                    <a:pos x="T6" y="T7"/>
                  </a:cxn>
                  <a:cxn ang="0">
                    <a:pos x="T8" y="T9"/>
                  </a:cxn>
                </a:cxnLst>
                <a:rect l="0" t="0" r="r" b="b"/>
                <a:pathLst>
                  <a:path w="24" h="48">
                    <a:moveTo>
                      <a:pt x="0" y="48"/>
                    </a:moveTo>
                    <a:lnTo>
                      <a:pt x="24" y="0"/>
                    </a:lnTo>
                    <a:lnTo>
                      <a:pt x="24" y="0"/>
                    </a:lnTo>
                    <a:lnTo>
                      <a:pt x="0" y="48"/>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5" name="Freeform 75"/>
              <p:cNvSpPr>
                <a:spLocks/>
              </p:cNvSpPr>
              <p:nvPr/>
            </p:nvSpPr>
            <p:spPr bwMode="auto">
              <a:xfrm>
                <a:off x="5226" y="509"/>
                <a:ext cx="78" cy="42"/>
              </a:xfrm>
              <a:custGeom>
                <a:avLst/>
                <a:gdLst>
                  <a:gd name="T0" fmla="*/ 0 w 78"/>
                  <a:gd name="T1" fmla="*/ 42 h 42"/>
                  <a:gd name="T2" fmla="*/ 72 w 78"/>
                  <a:gd name="T3" fmla="*/ 42 h 42"/>
                  <a:gd name="T4" fmla="*/ 78 w 78"/>
                  <a:gd name="T5" fmla="*/ 0 h 42"/>
                  <a:gd name="T6" fmla="*/ 72 w 78"/>
                  <a:gd name="T7" fmla="*/ 42 h 42"/>
                  <a:gd name="T8" fmla="*/ 0 w 78"/>
                  <a:gd name="T9" fmla="*/ 42 h 42"/>
                </a:gdLst>
                <a:ahLst/>
                <a:cxnLst>
                  <a:cxn ang="0">
                    <a:pos x="T0" y="T1"/>
                  </a:cxn>
                  <a:cxn ang="0">
                    <a:pos x="T2" y="T3"/>
                  </a:cxn>
                  <a:cxn ang="0">
                    <a:pos x="T4" y="T5"/>
                  </a:cxn>
                  <a:cxn ang="0">
                    <a:pos x="T6" y="T7"/>
                  </a:cxn>
                  <a:cxn ang="0">
                    <a:pos x="T8" y="T9"/>
                  </a:cxn>
                </a:cxnLst>
                <a:rect l="0" t="0" r="r" b="b"/>
                <a:pathLst>
                  <a:path w="78" h="42">
                    <a:moveTo>
                      <a:pt x="0" y="42"/>
                    </a:moveTo>
                    <a:lnTo>
                      <a:pt x="72" y="42"/>
                    </a:lnTo>
                    <a:lnTo>
                      <a:pt x="78" y="0"/>
                    </a:lnTo>
                    <a:lnTo>
                      <a:pt x="72" y="42"/>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6" name="Freeform 76"/>
              <p:cNvSpPr>
                <a:spLocks/>
              </p:cNvSpPr>
              <p:nvPr/>
            </p:nvSpPr>
            <p:spPr bwMode="auto">
              <a:xfrm>
                <a:off x="5082" y="677"/>
                <a:ext cx="6" cy="30"/>
              </a:xfrm>
              <a:custGeom>
                <a:avLst/>
                <a:gdLst>
                  <a:gd name="T0" fmla="*/ 6 w 6"/>
                  <a:gd name="T1" fmla="*/ 30 h 30"/>
                  <a:gd name="T2" fmla="*/ 0 w 6"/>
                  <a:gd name="T3" fmla="*/ 0 h 30"/>
                  <a:gd name="T4" fmla="*/ 0 w 6"/>
                  <a:gd name="T5" fmla="*/ 0 h 30"/>
                  <a:gd name="T6" fmla="*/ 6 w 6"/>
                  <a:gd name="T7" fmla="*/ 30 h 30"/>
                </a:gdLst>
                <a:ahLst/>
                <a:cxnLst>
                  <a:cxn ang="0">
                    <a:pos x="T0" y="T1"/>
                  </a:cxn>
                  <a:cxn ang="0">
                    <a:pos x="T2" y="T3"/>
                  </a:cxn>
                  <a:cxn ang="0">
                    <a:pos x="T4" y="T5"/>
                  </a:cxn>
                  <a:cxn ang="0">
                    <a:pos x="T6" y="T7"/>
                  </a:cxn>
                </a:cxnLst>
                <a:rect l="0" t="0" r="r" b="b"/>
                <a:pathLst>
                  <a:path w="6" h="30">
                    <a:moveTo>
                      <a:pt x="6" y="30"/>
                    </a:moveTo>
                    <a:lnTo>
                      <a:pt x="0" y="0"/>
                    </a:lnTo>
                    <a:lnTo>
                      <a:pt x="0" y="0"/>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7" name="Freeform 77"/>
              <p:cNvSpPr>
                <a:spLocks/>
              </p:cNvSpPr>
              <p:nvPr/>
            </p:nvSpPr>
            <p:spPr bwMode="auto">
              <a:xfrm>
                <a:off x="4656" y="773"/>
                <a:ext cx="438" cy="204"/>
              </a:xfrm>
              <a:custGeom>
                <a:avLst/>
                <a:gdLst>
                  <a:gd name="T0" fmla="*/ 432 w 438"/>
                  <a:gd name="T1" fmla="*/ 48 h 204"/>
                  <a:gd name="T2" fmla="*/ 432 w 438"/>
                  <a:gd name="T3" fmla="*/ 42 h 204"/>
                  <a:gd name="T4" fmla="*/ 378 w 438"/>
                  <a:gd name="T5" fmla="*/ 18 h 204"/>
                  <a:gd name="T6" fmla="*/ 246 w 438"/>
                  <a:gd name="T7" fmla="*/ 18 h 204"/>
                  <a:gd name="T8" fmla="*/ 246 w 438"/>
                  <a:gd name="T9" fmla="*/ 18 h 204"/>
                  <a:gd name="T10" fmla="*/ 246 w 438"/>
                  <a:gd name="T11" fmla="*/ 18 h 204"/>
                  <a:gd name="T12" fmla="*/ 174 w 438"/>
                  <a:gd name="T13" fmla="*/ 0 h 204"/>
                  <a:gd name="T14" fmla="*/ 162 w 438"/>
                  <a:gd name="T15" fmla="*/ 36 h 204"/>
                  <a:gd name="T16" fmla="*/ 102 w 438"/>
                  <a:gd name="T17" fmla="*/ 24 h 204"/>
                  <a:gd name="T18" fmla="*/ 84 w 438"/>
                  <a:gd name="T19" fmla="*/ 18 h 204"/>
                  <a:gd name="T20" fmla="*/ 66 w 438"/>
                  <a:gd name="T21" fmla="*/ 24 h 204"/>
                  <a:gd name="T22" fmla="*/ 60 w 438"/>
                  <a:gd name="T23" fmla="*/ 54 h 204"/>
                  <a:gd name="T24" fmla="*/ 60 w 438"/>
                  <a:gd name="T25" fmla="*/ 54 h 204"/>
                  <a:gd name="T26" fmla="*/ 60 w 438"/>
                  <a:gd name="T27" fmla="*/ 54 h 204"/>
                  <a:gd name="T28" fmla="*/ 60 w 438"/>
                  <a:gd name="T29" fmla="*/ 54 h 204"/>
                  <a:gd name="T30" fmla="*/ 48 w 438"/>
                  <a:gd name="T31" fmla="*/ 78 h 204"/>
                  <a:gd name="T32" fmla="*/ 42 w 438"/>
                  <a:gd name="T33" fmla="*/ 90 h 204"/>
                  <a:gd name="T34" fmla="*/ 150 w 438"/>
                  <a:gd name="T35" fmla="*/ 132 h 204"/>
                  <a:gd name="T36" fmla="*/ 78 w 438"/>
                  <a:gd name="T37" fmla="*/ 150 h 204"/>
                  <a:gd name="T38" fmla="*/ 54 w 438"/>
                  <a:gd name="T39" fmla="*/ 168 h 204"/>
                  <a:gd name="T40" fmla="*/ 0 w 438"/>
                  <a:gd name="T41" fmla="*/ 168 h 204"/>
                  <a:gd name="T42" fmla="*/ 0 w 438"/>
                  <a:gd name="T43" fmla="*/ 192 h 204"/>
                  <a:gd name="T44" fmla="*/ 90 w 438"/>
                  <a:gd name="T45" fmla="*/ 192 h 204"/>
                  <a:gd name="T46" fmla="*/ 96 w 438"/>
                  <a:gd name="T47" fmla="*/ 204 h 204"/>
                  <a:gd name="T48" fmla="*/ 102 w 438"/>
                  <a:gd name="T49" fmla="*/ 204 h 204"/>
                  <a:gd name="T50" fmla="*/ 174 w 438"/>
                  <a:gd name="T51" fmla="*/ 204 h 204"/>
                  <a:gd name="T52" fmla="*/ 174 w 438"/>
                  <a:gd name="T53" fmla="*/ 204 h 204"/>
                  <a:gd name="T54" fmla="*/ 186 w 438"/>
                  <a:gd name="T55" fmla="*/ 168 h 204"/>
                  <a:gd name="T56" fmla="*/ 240 w 438"/>
                  <a:gd name="T57" fmla="*/ 144 h 204"/>
                  <a:gd name="T58" fmla="*/ 240 w 438"/>
                  <a:gd name="T59" fmla="*/ 144 h 204"/>
                  <a:gd name="T60" fmla="*/ 240 w 438"/>
                  <a:gd name="T61" fmla="*/ 144 h 204"/>
                  <a:gd name="T62" fmla="*/ 276 w 438"/>
                  <a:gd name="T63" fmla="*/ 162 h 204"/>
                  <a:gd name="T64" fmla="*/ 300 w 438"/>
                  <a:gd name="T65" fmla="*/ 126 h 204"/>
                  <a:gd name="T66" fmla="*/ 300 w 438"/>
                  <a:gd name="T67" fmla="*/ 126 h 204"/>
                  <a:gd name="T68" fmla="*/ 342 w 438"/>
                  <a:gd name="T69" fmla="*/ 126 h 204"/>
                  <a:gd name="T70" fmla="*/ 360 w 438"/>
                  <a:gd name="T71" fmla="*/ 90 h 204"/>
                  <a:gd name="T72" fmla="*/ 438 w 438"/>
                  <a:gd name="T73" fmla="*/ 48 h 204"/>
                  <a:gd name="T74" fmla="*/ 432 w 438"/>
                  <a:gd name="T75" fmla="*/ 48 h 204"/>
                  <a:gd name="T76" fmla="*/ 432 w 438"/>
                  <a:gd name="T77" fmla="*/ 4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8" h="204">
                    <a:moveTo>
                      <a:pt x="432" y="48"/>
                    </a:moveTo>
                    <a:lnTo>
                      <a:pt x="432" y="42"/>
                    </a:lnTo>
                    <a:lnTo>
                      <a:pt x="378" y="18"/>
                    </a:lnTo>
                    <a:lnTo>
                      <a:pt x="246" y="18"/>
                    </a:lnTo>
                    <a:lnTo>
                      <a:pt x="246" y="18"/>
                    </a:lnTo>
                    <a:lnTo>
                      <a:pt x="246" y="18"/>
                    </a:lnTo>
                    <a:lnTo>
                      <a:pt x="174" y="0"/>
                    </a:lnTo>
                    <a:lnTo>
                      <a:pt x="162" y="36"/>
                    </a:lnTo>
                    <a:lnTo>
                      <a:pt x="102" y="24"/>
                    </a:lnTo>
                    <a:lnTo>
                      <a:pt x="84" y="18"/>
                    </a:lnTo>
                    <a:lnTo>
                      <a:pt x="66" y="24"/>
                    </a:lnTo>
                    <a:lnTo>
                      <a:pt x="60" y="54"/>
                    </a:lnTo>
                    <a:lnTo>
                      <a:pt x="60" y="54"/>
                    </a:lnTo>
                    <a:lnTo>
                      <a:pt x="60" y="54"/>
                    </a:lnTo>
                    <a:lnTo>
                      <a:pt x="60" y="54"/>
                    </a:lnTo>
                    <a:lnTo>
                      <a:pt x="48" y="78"/>
                    </a:lnTo>
                    <a:lnTo>
                      <a:pt x="42" y="90"/>
                    </a:lnTo>
                    <a:lnTo>
                      <a:pt x="150" y="132"/>
                    </a:lnTo>
                    <a:lnTo>
                      <a:pt x="78" y="150"/>
                    </a:lnTo>
                    <a:lnTo>
                      <a:pt x="54" y="168"/>
                    </a:lnTo>
                    <a:lnTo>
                      <a:pt x="0" y="168"/>
                    </a:lnTo>
                    <a:lnTo>
                      <a:pt x="0" y="192"/>
                    </a:lnTo>
                    <a:lnTo>
                      <a:pt x="90" y="192"/>
                    </a:lnTo>
                    <a:lnTo>
                      <a:pt x="96" y="204"/>
                    </a:lnTo>
                    <a:lnTo>
                      <a:pt x="102" y="204"/>
                    </a:lnTo>
                    <a:lnTo>
                      <a:pt x="174" y="204"/>
                    </a:lnTo>
                    <a:lnTo>
                      <a:pt x="174" y="204"/>
                    </a:lnTo>
                    <a:lnTo>
                      <a:pt x="186" y="168"/>
                    </a:lnTo>
                    <a:lnTo>
                      <a:pt x="240" y="144"/>
                    </a:lnTo>
                    <a:lnTo>
                      <a:pt x="240" y="144"/>
                    </a:lnTo>
                    <a:lnTo>
                      <a:pt x="240" y="144"/>
                    </a:lnTo>
                    <a:lnTo>
                      <a:pt x="276" y="162"/>
                    </a:lnTo>
                    <a:lnTo>
                      <a:pt x="300" y="126"/>
                    </a:lnTo>
                    <a:lnTo>
                      <a:pt x="300" y="126"/>
                    </a:lnTo>
                    <a:lnTo>
                      <a:pt x="342" y="126"/>
                    </a:lnTo>
                    <a:lnTo>
                      <a:pt x="360" y="90"/>
                    </a:lnTo>
                    <a:lnTo>
                      <a:pt x="438" y="48"/>
                    </a:lnTo>
                    <a:lnTo>
                      <a:pt x="432" y="48"/>
                    </a:lnTo>
                    <a:lnTo>
                      <a:pt x="432"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8" name="Freeform 78"/>
              <p:cNvSpPr>
                <a:spLocks/>
              </p:cNvSpPr>
              <p:nvPr/>
            </p:nvSpPr>
            <p:spPr bwMode="auto">
              <a:xfrm>
                <a:off x="4932" y="899"/>
                <a:ext cx="24" cy="36"/>
              </a:xfrm>
              <a:custGeom>
                <a:avLst/>
                <a:gdLst>
                  <a:gd name="T0" fmla="*/ 0 w 24"/>
                  <a:gd name="T1" fmla="*/ 36 h 36"/>
                  <a:gd name="T2" fmla="*/ 0 w 24"/>
                  <a:gd name="T3" fmla="*/ 36 h 36"/>
                  <a:gd name="T4" fmla="*/ 24 w 24"/>
                  <a:gd name="T5" fmla="*/ 0 h 36"/>
                  <a:gd name="T6" fmla="*/ 24 w 24"/>
                  <a:gd name="T7" fmla="*/ 0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0" y="36"/>
                    </a:lnTo>
                    <a:lnTo>
                      <a:pt x="24" y="0"/>
                    </a:lnTo>
                    <a:lnTo>
                      <a:pt x="24"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9" name="Freeform 79"/>
              <p:cNvSpPr>
                <a:spLocks/>
              </p:cNvSpPr>
              <p:nvPr/>
            </p:nvSpPr>
            <p:spPr bwMode="auto">
              <a:xfrm>
                <a:off x="4830" y="917"/>
                <a:ext cx="66" cy="60"/>
              </a:xfrm>
              <a:custGeom>
                <a:avLst/>
                <a:gdLst>
                  <a:gd name="T0" fmla="*/ 12 w 66"/>
                  <a:gd name="T1" fmla="*/ 24 h 60"/>
                  <a:gd name="T2" fmla="*/ 0 w 66"/>
                  <a:gd name="T3" fmla="*/ 60 h 60"/>
                  <a:gd name="T4" fmla="*/ 0 w 66"/>
                  <a:gd name="T5" fmla="*/ 60 h 60"/>
                  <a:gd name="T6" fmla="*/ 0 w 66"/>
                  <a:gd name="T7" fmla="*/ 60 h 60"/>
                  <a:gd name="T8" fmla="*/ 12 w 66"/>
                  <a:gd name="T9" fmla="*/ 24 h 60"/>
                  <a:gd name="T10" fmla="*/ 66 w 66"/>
                  <a:gd name="T11" fmla="*/ 0 h 60"/>
                  <a:gd name="T12" fmla="*/ 66 w 66"/>
                  <a:gd name="T13" fmla="*/ 0 h 60"/>
                  <a:gd name="T14" fmla="*/ 12 w 66"/>
                  <a:gd name="T15" fmla="*/ 2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0">
                    <a:moveTo>
                      <a:pt x="12" y="24"/>
                    </a:moveTo>
                    <a:lnTo>
                      <a:pt x="0" y="60"/>
                    </a:lnTo>
                    <a:lnTo>
                      <a:pt x="0" y="60"/>
                    </a:lnTo>
                    <a:lnTo>
                      <a:pt x="0" y="60"/>
                    </a:lnTo>
                    <a:lnTo>
                      <a:pt x="12" y="24"/>
                    </a:lnTo>
                    <a:lnTo>
                      <a:pt x="66" y="0"/>
                    </a:lnTo>
                    <a:lnTo>
                      <a:pt x="66" y="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0" name="Freeform 80"/>
              <p:cNvSpPr>
                <a:spLocks/>
              </p:cNvSpPr>
              <p:nvPr/>
            </p:nvSpPr>
            <p:spPr bwMode="auto">
              <a:xfrm>
                <a:off x="4656" y="941"/>
                <a:ext cx="54" cy="0"/>
              </a:xfrm>
              <a:custGeom>
                <a:avLst/>
                <a:gdLst>
                  <a:gd name="T0" fmla="*/ 0 w 54"/>
                  <a:gd name="T1" fmla="*/ 54 w 54"/>
                  <a:gd name="T2" fmla="*/ 0 w 54"/>
                  <a:gd name="T3" fmla="*/ 0 w 54"/>
                </a:gdLst>
                <a:ahLst/>
                <a:cxnLst>
                  <a:cxn ang="0">
                    <a:pos x="T0" y="0"/>
                  </a:cxn>
                  <a:cxn ang="0">
                    <a:pos x="T1" y="0"/>
                  </a:cxn>
                  <a:cxn ang="0">
                    <a:pos x="T2" y="0"/>
                  </a:cxn>
                  <a:cxn ang="0">
                    <a:pos x="T3" y="0"/>
                  </a:cxn>
                </a:cxnLst>
                <a:rect l="0" t="0" r="r" b="b"/>
                <a:pathLst>
                  <a:path w="54">
                    <a:moveTo>
                      <a:pt x="0" y="0"/>
                    </a:moveTo>
                    <a:lnTo>
                      <a:pt x="54"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1" name="Rectangle 81"/>
              <p:cNvSpPr>
                <a:spLocks noChangeArrowheads="1"/>
              </p:cNvSpPr>
              <p:nvPr/>
            </p:nvSpPr>
            <p:spPr bwMode="auto">
              <a:xfrm>
                <a:off x="4752" y="977"/>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2" name="Freeform 82"/>
              <p:cNvSpPr>
                <a:spLocks/>
              </p:cNvSpPr>
              <p:nvPr/>
            </p:nvSpPr>
            <p:spPr bwMode="auto">
              <a:xfrm>
                <a:off x="5088" y="815"/>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3" name="Freeform 83"/>
              <p:cNvSpPr>
                <a:spLocks/>
              </p:cNvSpPr>
              <p:nvPr/>
            </p:nvSpPr>
            <p:spPr bwMode="auto">
              <a:xfrm>
                <a:off x="4758" y="773"/>
                <a:ext cx="144" cy="36"/>
              </a:xfrm>
              <a:custGeom>
                <a:avLst/>
                <a:gdLst>
                  <a:gd name="T0" fmla="*/ 72 w 144"/>
                  <a:gd name="T1" fmla="*/ 0 h 36"/>
                  <a:gd name="T2" fmla="*/ 144 w 144"/>
                  <a:gd name="T3" fmla="*/ 18 h 36"/>
                  <a:gd name="T4" fmla="*/ 144 w 144"/>
                  <a:gd name="T5" fmla="*/ 18 h 36"/>
                  <a:gd name="T6" fmla="*/ 72 w 144"/>
                  <a:gd name="T7" fmla="*/ 0 h 36"/>
                  <a:gd name="T8" fmla="*/ 60 w 144"/>
                  <a:gd name="T9" fmla="*/ 36 h 36"/>
                  <a:gd name="T10" fmla="*/ 0 w 144"/>
                  <a:gd name="T11" fmla="*/ 24 h 36"/>
                  <a:gd name="T12" fmla="*/ 60 w 144"/>
                  <a:gd name="T13" fmla="*/ 36 h 36"/>
                  <a:gd name="T14" fmla="*/ 72 w 144"/>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6">
                    <a:moveTo>
                      <a:pt x="72" y="0"/>
                    </a:moveTo>
                    <a:lnTo>
                      <a:pt x="144" y="18"/>
                    </a:lnTo>
                    <a:lnTo>
                      <a:pt x="144" y="18"/>
                    </a:lnTo>
                    <a:lnTo>
                      <a:pt x="72" y="0"/>
                    </a:lnTo>
                    <a:lnTo>
                      <a:pt x="60" y="36"/>
                    </a:lnTo>
                    <a:lnTo>
                      <a:pt x="0" y="24"/>
                    </a:lnTo>
                    <a:lnTo>
                      <a:pt x="60" y="36"/>
                    </a:lnTo>
                    <a:lnTo>
                      <a:pt x="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4" name="Freeform 84"/>
              <p:cNvSpPr>
                <a:spLocks/>
              </p:cNvSpPr>
              <p:nvPr/>
            </p:nvSpPr>
            <p:spPr bwMode="auto">
              <a:xfrm>
                <a:off x="4722" y="791"/>
                <a:ext cx="18" cy="6"/>
              </a:xfrm>
              <a:custGeom>
                <a:avLst/>
                <a:gdLst>
                  <a:gd name="T0" fmla="*/ 18 w 18"/>
                  <a:gd name="T1" fmla="*/ 0 h 6"/>
                  <a:gd name="T2" fmla="*/ 0 w 18"/>
                  <a:gd name="T3" fmla="*/ 6 h 6"/>
                  <a:gd name="T4" fmla="*/ 18 w 18"/>
                  <a:gd name="T5" fmla="*/ 0 h 6"/>
                  <a:gd name="T6" fmla="*/ 18 w 18"/>
                  <a:gd name="T7" fmla="*/ 0 h 6"/>
                </a:gdLst>
                <a:ahLst/>
                <a:cxnLst>
                  <a:cxn ang="0">
                    <a:pos x="T0" y="T1"/>
                  </a:cxn>
                  <a:cxn ang="0">
                    <a:pos x="T2" y="T3"/>
                  </a:cxn>
                  <a:cxn ang="0">
                    <a:pos x="T4" y="T5"/>
                  </a:cxn>
                  <a:cxn ang="0">
                    <a:pos x="T6" y="T7"/>
                  </a:cxn>
                </a:cxnLst>
                <a:rect l="0" t="0" r="r" b="b"/>
                <a:pathLst>
                  <a:path w="18" h="6">
                    <a:moveTo>
                      <a:pt x="18" y="0"/>
                    </a:moveTo>
                    <a:lnTo>
                      <a:pt x="0" y="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5" name="Freeform 85"/>
              <p:cNvSpPr>
                <a:spLocks/>
              </p:cNvSpPr>
              <p:nvPr/>
            </p:nvSpPr>
            <p:spPr bwMode="auto">
              <a:xfrm>
                <a:off x="4128" y="641"/>
                <a:ext cx="678" cy="450"/>
              </a:xfrm>
              <a:custGeom>
                <a:avLst/>
                <a:gdLst>
                  <a:gd name="T0" fmla="*/ 36 w 678"/>
                  <a:gd name="T1" fmla="*/ 198 h 450"/>
                  <a:gd name="T2" fmla="*/ 90 w 678"/>
                  <a:gd name="T3" fmla="*/ 156 h 450"/>
                  <a:gd name="T4" fmla="*/ 90 w 678"/>
                  <a:gd name="T5" fmla="*/ 156 h 450"/>
                  <a:gd name="T6" fmla="*/ 90 w 678"/>
                  <a:gd name="T7" fmla="*/ 156 h 450"/>
                  <a:gd name="T8" fmla="*/ 162 w 678"/>
                  <a:gd name="T9" fmla="*/ 186 h 450"/>
                  <a:gd name="T10" fmla="*/ 162 w 678"/>
                  <a:gd name="T11" fmla="*/ 210 h 450"/>
                  <a:gd name="T12" fmla="*/ 162 w 678"/>
                  <a:gd name="T13" fmla="*/ 234 h 450"/>
                  <a:gd name="T14" fmla="*/ 228 w 678"/>
                  <a:gd name="T15" fmla="*/ 228 h 450"/>
                  <a:gd name="T16" fmla="*/ 258 w 678"/>
                  <a:gd name="T17" fmla="*/ 306 h 450"/>
                  <a:gd name="T18" fmla="*/ 378 w 678"/>
                  <a:gd name="T19" fmla="*/ 390 h 450"/>
                  <a:gd name="T20" fmla="*/ 408 w 678"/>
                  <a:gd name="T21" fmla="*/ 390 h 450"/>
                  <a:gd name="T22" fmla="*/ 420 w 678"/>
                  <a:gd name="T23" fmla="*/ 444 h 450"/>
                  <a:gd name="T24" fmla="*/ 450 w 678"/>
                  <a:gd name="T25" fmla="*/ 450 h 450"/>
                  <a:gd name="T26" fmla="*/ 462 w 678"/>
                  <a:gd name="T27" fmla="*/ 450 h 450"/>
                  <a:gd name="T28" fmla="*/ 486 w 678"/>
                  <a:gd name="T29" fmla="*/ 396 h 450"/>
                  <a:gd name="T30" fmla="*/ 462 w 678"/>
                  <a:gd name="T31" fmla="*/ 330 h 450"/>
                  <a:gd name="T32" fmla="*/ 462 w 678"/>
                  <a:gd name="T33" fmla="*/ 330 h 450"/>
                  <a:gd name="T34" fmla="*/ 462 w 678"/>
                  <a:gd name="T35" fmla="*/ 330 h 450"/>
                  <a:gd name="T36" fmla="*/ 480 w 678"/>
                  <a:gd name="T37" fmla="*/ 324 h 450"/>
                  <a:gd name="T38" fmla="*/ 498 w 678"/>
                  <a:gd name="T39" fmla="*/ 324 h 450"/>
                  <a:gd name="T40" fmla="*/ 534 w 678"/>
                  <a:gd name="T41" fmla="*/ 258 h 450"/>
                  <a:gd name="T42" fmla="*/ 576 w 678"/>
                  <a:gd name="T43" fmla="*/ 246 h 450"/>
                  <a:gd name="T44" fmla="*/ 582 w 678"/>
                  <a:gd name="T45" fmla="*/ 288 h 450"/>
                  <a:gd name="T46" fmla="*/ 606 w 678"/>
                  <a:gd name="T47" fmla="*/ 282 h 450"/>
                  <a:gd name="T48" fmla="*/ 606 w 678"/>
                  <a:gd name="T49" fmla="*/ 282 h 450"/>
                  <a:gd name="T50" fmla="*/ 678 w 678"/>
                  <a:gd name="T51" fmla="*/ 264 h 450"/>
                  <a:gd name="T52" fmla="*/ 570 w 678"/>
                  <a:gd name="T53" fmla="*/ 222 h 450"/>
                  <a:gd name="T54" fmla="*/ 570 w 678"/>
                  <a:gd name="T55" fmla="*/ 222 h 450"/>
                  <a:gd name="T56" fmla="*/ 570 w 678"/>
                  <a:gd name="T57" fmla="*/ 222 h 450"/>
                  <a:gd name="T58" fmla="*/ 576 w 678"/>
                  <a:gd name="T59" fmla="*/ 210 h 450"/>
                  <a:gd name="T60" fmla="*/ 588 w 678"/>
                  <a:gd name="T61" fmla="*/ 186 h 450"/>
                  <a:gd name="T62" fmla="*/ 522 w 678"/>
                  <a:gd name="T63" fmla="*/ 216 h 450"/>
                  <a:gd name="T64" fmla="*/ 504 w 678"/>
                  <a:gd name="T65" fmla="*/ 246 h 450"/>
                  <a:gd name="T66" fmla="*/ 426 w 678"/>
                  <a:gd name="T67" fmla="*/ 240 h 450"/>
                  <a:gd name="T68" fmla="*/ 384 w 678"/>
                  <a:gd name="T69" fmla="*/ 114 h 450"/>
                  <a:gd name="T70" fmla="*/ 234 w 678"/>
                  <a:gd name="T71" fmla="*/ 108 h 450"/>
                  <a:gd name="T72" fmla="*/ 192 w 678"/>
                  <a:gd name="T73" fmla="*/ 78 h 450"/>
                  <a:gd name="T74" fmla="*/ 186 w 678"/>
                  <a:gd name="T75" fmla="*/ 84 h 450"/>
                  <a:gd name="T76" fmla="*/ 174 w 678"/>
                  <a:gd name="T77" fmla="*/ 108 h 450"/>
                  <a:gd name="T78" fmla="*/ 150 w 678"/>
                  <a:gd name="T79" fmla="*/ 114 h 450"/>
                  <a:gd name="T80" fmla="*/ 132 w 678"/>
                  <a:gd name="T81" fmla="*/ 102 h 450"/>
                  <a:gd name="T82" fmla="*/ 126 w 678"/>
                  <a:gd name="T83" fmla="*/ 108 h 450"/>
                  <a:gd name="T84" fmla="*/ 108 w 678"/>
                  <a:gd name="T85" fmla="*/ 102 h 450"/>
                  <a:gd name="T86" fmla="*/ 96 w 678"/>
                  <a:gd name="T87" fmla="*/ 108 h 450"/>
                  <a:gd name="T88" fmla="*/ 90 w 678"/>
                  <a:gd name="T89" fmla="*/ 102 h 450"/>
                  <a:gd name="T90" fmla="*/ 84 w 678"/>
                  <a:gd name="T91" fmla="*/ 36 h 450"/>
                  <a:gd name="T92" fmla="*/ 102 w 678"/>
                  <a:gd name="T93" fmla="*/ 18 h 450"/>
                  <a:gd name="T94" fmla="*/ 102 w 678"/>
                  <a:gd name="T95" fmla="*/ 0 h 450"/>
                  <a:gd name="T96" fmla="*/ 78 w 678"/>
                  <a:gd name="T97" fmla="*/ 6 h 450"/>
                  <a:gd name="T98" fmla="*/ 0 w 678"/>
                  <a:gd name="T99" fmla="*/ 30 h 450"/>
                  <a:gd name="T100" fmla="*/ 0 w 678"/>
                  <a:gd name="T101" fmla="*/ 234 h 450"/>
                  <a:gd name="T102" fmla="*/ 36 w 678"/>
                  <a:gd name="T103" fmla="*/ 234 h 450"/>
                  <a:gd name="T104" fmla="*/ 36 w 678"/>
                  <a:gd name="T105" fmla="*/ 19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8" h="450">
                    <a:moveTo>
                      <a:pt x="36" y="198"/>
                    </a:moveTo>
                    <a:lnTo>
                      <a:pt x="90" y="156"/>
                    </a:lnTo>
                    <a:lnTo>
                      <a:pt x="90" y="156"/>
                    </a:lnTo>
                    <a:lnTo>
                      <a:pt x="90" y="156"/>
                    </a:lnTo>
                    <a:lnTo>
                      <a:pt x="162" y="186"/>
                    </a:lnTo>
                    <a:lnTo>
                      <a:pt x="162" y="210"/>
                    </a:lnTo>
                    <a:lnTo>
                      <a:pt x="162" y="234"/>
                    </a:lnTo>
                    <a:lnTo>
                      <a:pt x="228" y="228"/>
                    </a:lnTo>
                    <a:lnTo>
                      <a:pt x="258" y="306"/>
                    </a:lnTo>
                    <a:lnTo>
                      <a:pt x="378" y="390"/>
                    </a:lnTo>
                    <a:lnTo>
                      <a:pt x="408" y="390"/>
                    </a:lnTo>
                    <a:lnTo>
                      <a:pt x="420" y="444"/>
                    </a:lnTo>
                    <a:lnTo>
                      <a:pt x="450" y="450"/>
                    </a:lnTo>
                    <a:lnTo>
                      <a:pt x="462" y="450"/>
                    </a:lnTo>
                    <a:lnTo>
                      <a:pt x="486" y="396"/>
                    </a:lnTo>
                    <a:lnTo>
                      <a:pt x="462" y="330"/>
                    </a:lnTo>
                    <a:lnTo>
                      <a:pt x="462" y="330"/>
                    </a:lnTo>
                    <a:lnTo>
                      <a:pt x="462" y="330"/>
                    </a:lnTo>
                    <a:lnTo>
                      <a:pt x="480" y="324"/>
                    </a:lnTo>
                    <a:lnTo>
                      <a:pt x="498" y="324"/>
                    </a:lnTo>
                    <a:lnTo>
                      <a:pt x="534" y="258"/>
                    </a:lnTo>
                    <a:lnTo>
                      <a:pt x="576" y="246"/>
                    </a:lnTo>
                    <a:lnTo>
                      <a:pt x="582" y="288"/>
                    </a:lnTo>
                    <a:lnTo>
                      <a:pt x="606" y="282"/>
                    </a:lnTo>
                    <a:lnTo>
                      <a:pt x="606" y="282"/>
                    </a:lnTo>
                    <a:lnTo>
                      <a:pt x="678" y="264"/>
                    </a:lnTo>
                    <a:lnTo>
                      <a:pt x="570" y="222"/>
                    </a:lnTo>
                    <a:lnTo>
                      <a:pt x="570" y="222"/>
                    </a:lnTo>
                    <a:lnTo>
                      <a:pt x="570" y="222"/>
                    </a:lnTo>
                    <a:lnTo>
                      <a:pt x="576" y="210"/>
                    </a:lnTo>
                    <a:lnTo>
                      <a:pt x="588" y="186"/>
                    </a:lnTo>
                    <a:lnTo>
                      <a:pt x="522" y="216"/>
                    </a:lnTo>
                    <a:lnTo>
                      <a:pt x="504" y="246"/>
                    </a:lnTo>
                    <a:lnTo>
                      <a:pt x="426" y="240"/>
                    </a:lnTo>
                    <a:lnTo>
                      <a:pt x="384" y="114"/>
                    </a:lnTo>
                    <a:lnTo>
                      <a:pt x="234" y="108"/>
                    </a:lnTo>
                    <a:lnTo>
                      <a:pt x="192" y="78"/>
                    </a:lnTo>
                    <a:lnTo>
                      <a:pt x="186" y="84"/>
                    </a:lnTo>
                    <a:lnTo>
                      <a:pt x="174" y="108"/>
                    </a:lnTo>
                    <a:lnTo>
                      <a:pt x="150" y="114"/>
                    </a:lnTo>
                    <a:lnTo>
                      <a:pt x="132" y="102"/>
                    </a:lnTo>
                    <a:lnTo>
                      <a:pt x="126" y="108"/>
                    </a:lnTo>
                    <a:lnTo>
                      <a:pt x="108" y="102"/>
                    </a:lnTo>
                    <a:lnTo>
                      <a:pt x="96" y="108"/>
                    </a:lnTo>
                    <a:lnTo>
                      <a:pt x="90" y="102"/>
                    </a:lnTo>
                    <a:lnTo>
                      <a:pt x="84" y="36"/>
                    </a:lnTo>
                    <a:lnTo>
                      <a:pt x="102" y="18"/>
                    </a:lnTo>
                    <a:lnTo>
                      <a:pt x="102" y="0"/>
                    </a:lnTo>
                    <a:lnTo>
                      <a:pt x="78" y="6"/>
                    </a:lnTo>
                    <a:lnTo>
                      <a:pt x="0" y="30"/>
                    </a:lnTo>
                    <a:lnTo>
                      <a:pt x="0" y="234"/>
                    </a:lnTo>
                    <a:lnTo>
                      <a:pt x="36" y="234"/>
                    </a:lnTo>
                    <a:lnTo>
                      <a:pt x="36" y="19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6" name="Freeform 86"/>
              <p:cNvSpPr>
                <a:spLocks/>
              </p:cNvSpPr>
              <p:nvPr/>
            </p:nvSpPr>
            <p:spPr bwMode="auto">
              <a:xfrm>
                <a:off x="4626" y="899"/>
                <a:ext cx="36" cy="66"/>
              </a:xfrm>
              <a:custGeom>
                <a:avLst/>
                <a:gdLst>
                  <a:gd name="T0" fmla="*/ 0 w 36"/>
                  <a:gd name="T1" fmla="*/ 66 h 66"/>
                  <a:gd name="T2" fmla="*/ 36 w 36"/>
                  <a:gd name="T3" fmla="*/ 0 h 66"/>
                  <a:gd name="T4" fmla="*/ 0 w 36"/>
                  <a:gd name="T5" fmla="*/ 66 h 66"/>
                  <a:gd name="T6" fmla="*/ 0 w 36"/>
                  <a:gd name="T7" fmla="*/ 66 h 66"/>
                </a:gdLst>
                <a:ahLst/>
                <a:cxnLst>
                  <a:cxn ang="0">
                    <a:pos x="T0" y="T1"/>
                  </a:cxn>
                  <a:cxn ang="0">
                    <a:pos x="T2" y="T3"/>
                  </a:cxn>
                  <a:cxn ang="0">
                    <a:pos x="T4" y="T5"/>
                  </a:cxn>
                  <a:cxn ang="0">
                    <a:pos x="T6" y="T7"/>
                  </a:cxn>
                </a:cxnLst>
                <a:rect l="0" t="0" r="r" b="b"/>
                <a:pathLst>
                  <a:path w="36" h="66">
                    <a:moveTo>
                      <a:pt x="0" y="66"/>
                    </a:moveTo>
                    <a:lnTo>
                      <a:pt x="36" y="0"/>
                    </a:lnTo>
                    <a:lnTo>
                      <a:pt x="0" y="66"/>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7" name="Freeform 87"/>
              <p:cNvSpPr>
                <a:spLocks/>
              </p:cNvSpPr>
              <p:nvPr/>
            </p:nvSpPr>
            <p:spPr bwMode="auto">
              <a:xfrm>
                <a:off x="4710" y="923"/>
                <a:ext cx="24" cy="6"/>
              </a:xfrm>
              <a:custGeom>
                <a:avLst/>
                <a:gdLst>
                  <a:gd name="T0" fmla="*/ 0 w 24"/>
                  <a:gd name="T1" fmla="*/ 6 h 6"/>
                  <a:gd name="T2" fmla="*/ 24 w 24"/>
                  <a:gd name="T3" fmla="*/ 0 h 6"/>
                  <a:gd name="T4" fmla="*/ 24 w 24"/>
                  <a:gd name="T5" fmla="*/ 0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8" name="Freeform 88"/>
              <p:cNvSpPr>
                <a:spLocks/>
              </p:cNvSpPr>
              <p:nvPr/>
            </p:nvSpPr>
            <p:spPr bwMode="auto">
              <a:xfrm>
                <a:off x="4590" y="965"/>
                <a:ext cx="18" cy="6"/>
              </a:xfrm>
              <a:custGeom>
                <a:avLst/>
                <a:gdLst>
                  <a:gd name="T0" fmla="*/ 0 w 18"/>
                  <a:gd name="T1" fmla="*/ 6 h 6"/>
                  <a:gd name="T2" fmla="*/ 18 w 18"/>
                  <a:gd name="T3" fmla="*/ 0 h 6"/>
                  <a:gd name="T4" fmla="*/ 0 w 18"/>
                  <a:gd name="T5" fmla="*/ 6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9" name="Freeform 89"/>
              <p:cNvSpPr>
                <a:spLocks/>
              </p:cNvSpPr>
              <p:nvPr/>
            </p:nvSpPr>
            <p:spPr bwMode="auto">
              <a:xfrm>
                <a:off x="4128" y="647"/>
                <a:ext cx="78" cy="24"/>
              </a:xfrm>
              <a:custGeom>
                <a:avLst/>
                <a:gdLst>
                  <a:gd name="T0" fmla="*/ 0 w 78"/>
                  <a:gd name="T1" fmla="*/ 24 h 24"/>
                  <a:gd name="T2" fmla="*/ 0 w 78"/>
                  <a:gd name="T3" fmla="*/ 24 h 24"/>
                  <a:gd name="T4" fmla="*/ 78 w 78"/>
                  <a:gd name="T5" fmla="*/ 0 h 24"/>
                  <a:gd name="T6" fmla="*/ 0 w 78"/>
                  <a:gd name="T7" fmla="*/ 24 h 24"/>
                </a:gdLst>
                <a:ahLst/>
                <a:cxnLst>
                  <a:cxn ang="0">
                    <a:pos x="T0" y="T1"/>
                  </a:cxn>
                  <a:cxn ang="0">
                    <a:pos x="T2" y="T3"/>
                  </a:cxn>
                  <a:cxn ang="0">
                    <a:pos x="T4" y="T5"/>
                  </a:cxn>
                  <a:cxn ang="0">
                    <a:pos x="T6" y="T7"/>
                  </a:cxn>
                </a:cxnLst>
                <a:rect l="0" t="0" r="r" b="b"/>
                <a:pathLst>
                  <a:path w="78" h="24">
                    <a:moveTo>
                      <a:pt x="0" y="24"/>
                    </a:moveTo>
                    <a:lnTo>
                      <a:pt x="0" y="24"/>
                    </a:lnTo>
                    <a:lnTo>
                      <a:pt x="78"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0" name="Freeform 90"/>
              <p:cNvSpPr>
                <a:spLocks/>
              </p:cNvSpPr>
              <p:nvPr/>
            </p:nvSpPr>
            <p:spPr bwMode="auto">
              <a:xfrm>
                <a:off x="4698" y="863"/>
                <a:ext cx="108" cy="42"/>
              </a:xfrm>
              <a:custGeom>
                <a:avLst/>
                <a:gdLst>
                  <a:gd name="T0" fmla="*/ 108 w 108"/>
                  <a:gd name="T1" fmla="*/ 42 h 42"/>
                  <a:gd name="T2" fmla="*/ 0 w 108"/>
                  <a:gd name="T3" fmla="*/ 0 h 42"/>
                  <a:gd name="T4" fmla="*/ 0 w 108"/>
                  <a:gd name="T5" fmla="*/ 0 h 42"/>
                  <a:gd name="T6" fmla="*/ 108 w 108"/>
                  <a:gd name="T7" fmla="*/ 42 h 42"/>
                </a:gdLst>
                <a:ahLst/>
                <a:cxnLst>
                  <a:cxn ang="0">
                    <a:pos x="T0" y="T1"/>
                  </a:cxn>
                  <a:cxn ang="0">
                    <a:pos x="T2" y="T3"/>
                  </a:cxn>
                  <a:cxn ang="0">
                    <a:pos x="T4" y="T5"/>
                  </a:cxn>
                  <a:cxn ang="0">
                    <a:pos x="T6" y="T7"/>
                  </a:cxn>
                </a:cxnLst>
                <a:rect l="0" t="0" r="r" b="b"/>
                <a:pathLst>
                  <a:path w="108" h="42">
                    <a:moveTo>
                      <a:pt x="108" y="42"/>
                    </a:moveTo>
                    <a:lnTo>
                      <a:pt x="0" y="0"/>
                    </a:lnTo>
                    <a:lnTo>
                      <a:pt x="0" y="0"/>
                    </a:lnTo>
                    <a:lnTo>
                      <a:pt x="10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1" name="Freeform 91"/>
              <p:cNvSpPr>
                <a:spLocks/>
              </p:cNvSpPr>
              <p:nvPr/>
            </p:nvSpPr>
            <p:spPr bwMode="auto">
              <a:xfrm>
                <a:off x="4704" y="827"/>
                <a:ext cx="12" cy="24"/>
              </a:xfrm>
              <a:custGeom>
                <a:avLst/>
                <a:gdLst>
                  <a:gd name="T0" fmla="*/ 12 w 12"/>
                  <a:gd name="T1" fmla="*/ 0 h 24"/>
                  <a:gd name="T2" fmla="*/ 12 w 12"/>
                  <a:gd name="T3" fmla="*/ 0 h 24"/>
                  <a:gd name="T4" fmla="*/ 0 w 12"/>
                  <a:gd name="T5" fmla="*/ 24 h 24"/>
                  <a:gd name="T6" fmla="*/ 12 w 12"/>
                  <a:gd name="T7" fmla="*/ 0 h 24"/>
                </a:gdLst>
                <a:ahLst/>
                <a:cxnLst>
                  <a:cxn ang="0">
                    <a:pos x="T0" y="T1"/>
                  </a:cxn>
                  <a:cxn ang="0">
                    <a:pos x="T2" y="T3"/>
                  </a:cxn>
                  <a:cxn ang="0">
                    <a:pos x="T4" y="T5"/>
                  </a:cxn>
                  <a:cxn ang="0">
                    <a:pos x="T6" y="T7"/>
                  </a:cxn>
                </a:cxnLst>
                <a:rect l="0" t="0" r="r" b="b"/>
                <a:pathLst>
                  <a:path w="12" h="24">
                    <a:moveTo>
                      <a:pt x="12" y="0"/>
                    </a:moveTo>
                    <a:lnTo>
                      <a:pt x="12" y="0"/>
                    </a:lnTo>
                    <a:lnTo>
                      <a:pt x="0" y="24"/>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2" name="Freeform 92"/>
              <p:cNvSpPr>
                <a:spLocks/>
              </p:cNvSpPr>
              <p:nvPr/>
            </p:nvSpPr>
            <p:spPr bwMode="auto">
              <a:xfrm>
                <a:off x="3990" y="797"/>
                <a:ext cx="558" cy="390"/>
              </a:xfrm>
              <a:custGeom>
                <a:avLst/>
                <a:gdLst>
                  <a:gd name="T0" fmla="*/ 408 w 558"/>
                  <a:gd name="T1" fmla="*/ 390 h 390"/>
                  <a:gd name="T2" fmla="*/ 420 w 558"/>
                  <a:gd name="T3" fmla="*/ 354 h 390"/>
                  <a:gd name="T4" fmla="*/ 474 w 558"/>
                  <a:gd name="T5" fmla="*/ 336 h 390"/>
                  <a:gd name="T6" fmla="*/ 492 w 558"/>
                  <a:gd name="T7" fmla="*/ 288 h 390"/>
                  <a:gd name="T8" fmla="*/ 516 w 558"/>
                  <a:gd name="T9" fmla="*/ 276 h 390"/>
                  <a:gd name="T10" fmla="*/ 558 w 558"/>
                  <a:gd name="T11" fmla="*/ 288 h 390"/>
                  <a:gd name="T12" fmla="*/ 546 w 558"/>
                  <a:gd name="T13" fmla="*/ 234 h 390"/>
                  <a:gd name="T14" fmla="*/ 516 w 558"/>
                  <a:gd name="T15" fmla="*/ 234 h 390"/>
                  <a:gd name="T16" fmla="*/ 516 w 558"/>
                  <a:gd name="T17" fmla="*/ 234 h 390"/>
                  <a:gd name="T18" fmla="*/ 516 w 558"/>
                  <a:gd name="T19" fmla="*/ 234 h 390"/>
                  <a:gd name="T20" fmla="*/ 396 w 558"/>
                  <a:gd name="T21" fmla="*/ 150 h 390"/>
                  <a:gd name="T22" fmla="*/ 366 w 558"/>
                  <a:gd name="T23" fmla="*/ 72 h 390"/>
                  <a:gd name="T24" fmla="*/ 300 w 558"/>
                  <a:gd name="T25" fmla="*/ 78 h 390"/>
                  <a:gd name="T26" fmla="*/ 300 w 558"/>
                  <a:gd name="T27" fmla="*/ 54 h 390"/>
                  <a:gd name="T28" fmla="*/ 300 w 558"/>
                  <a:gd name="T29" fmla="*/ 30 h 390"/>
                  <a:gd name="T30" fmla="*/ 228 w 558"/>
                  <a:gd name="T31" fmla="*/ 0 h 390"/>
                  <a:gd name="T32" fmla="*/ 174 w 558"/>
                  <a:gd name="T33" fmla="*/ 42 h 390"/>
                  <a:gd name="T34" fmla="*/ 174 w 558"/>
                  <a:gd name="T35" fmla="*/ 78 h 390"/>
                  <a:gd name="T36" fmla="*/ 108 w 558"/>
                  <a:gd name="T37" fmla="*/ 78 h 390"/>
                  <a:gd name="T38" fmla="*/ 60 w 558"/>
                  <a:gd name="T39" fmla="*/ 18 h 390"/>
                  <a:gd name="T40" fmla="*/ 6 w 558"/>
                  <a:gd name="T41" fmla="*/ 30 h 390"/>
                  <a:gd name="T42" fmla="*/ 0 w 558"/>
                  <a:gd name="T43" fmla="*/ 48 h 390"/>
                  <a:gd name="T44" fmla="*/ 6 w 558"/>
                  <a:gd name="T45" fmla="*/ 78 h 390"/>
                  <a:gd name="T46" fmla="*/ 6 w 558"/>
                  <a:gd name="T47" fmla="*/ 54 h 390"/>
                  <a:gd name="T48" fmla="*/ 42 w 558"/>
                  <a:gd name="T49" fmla="*/ 36 h 390"/>
                  <a:gd name="T50" fmla="*/ 66 w 558"/>
                  <a:gd name="T51" fmla="*/ 72 h 390"/>
                  <a:gd name="T52" fmla="*/ 84 w 558"/>
                  <a:gd name="T53" fmla="*/ 84 h 390"/>
                  <a:gd name="T54" fmla="*/ 72 w 558"/>
                  <a:gd name="T55" fmla="*/ 114 h 390"/>
                  <a:gd name="T56" fmla="*/ 18 w 558"/>
                  <a:gd name="T57" fmla="*/ 102 h 390"/>
                  <a:gd name="T58" fmla="*/ 6 w 558"/>
                  <a:gd name="T59" fmla="*/ 90 h 390"/>
                  <a:gd name="T60" fmla="*/ 18 w 558"/>
                  <a:gd name="T61" fmla="*/ 114 h 390"/>
                  <a:gd name="T62" fmla="*/ 6 w 558"/>
                  <a:gd name="T63" fmla="*/ 132 h 390"/>
                  <a:gd name="T64" fmla="*/ 18 w 558"/>
                  <a:gd name="T65" fmla="*/ 156 h 390"/>
                  <a:gd name="T66" fmla="*/ 54 w 558"/>
                  <a:gd name="T67" fmla="*/ 150 h 390"/>
                  <a:gd name="T68" fmla="*/ 30 w 558"/>
                  <a:gd name="T69" fmla="*/ 180 h 390"/>
                  <a:gd name="T70" fmla="*/ 54 w 558"/>
                  <a:gd name="T71" fmla="*/ 204 h 390"/>
                  <a:gd name="T72" fmla="*/ 48 w 558"/>
                  <a:gd name="T73" fmla="*/ 222 h 390"/>
                  <a:gd name="T74" fmla="*/ 54 w 558"/>
                  <a:gd name="T75" fmla="*/ 276 h 390"/>
                  <a:gd name="T76" fmla="*/ 54 w 558"/>
                  <a:gd name="T77" fmla="*/ 276 h 390"/>
                  <a:gd name="T78" fmla="*/ 174 w 558"/>
                  <a:gd name="T79" fmla="*/ 228 h 390"/>
                  <a:gd name="T80" fmla="*/ 174 w 558"/>
                  <a:gd name="T81" fmla="*/ 228 h 390"/>
                  <a:gd name="T82" fmla="*/ 174 w 558"/>
                  <a:gd name="T83" fmla="*/ 228 h 390"/>
                  <a:gd name="T84" fmla="*/ 348 w 558"/>
                  <a:gd name="T85" fmla="*/ 318 h 390"/>
                  <a:gd name="T86" fmla="*/ 336 w 558"/>
                  <a:gd name="T87" fmla="*/ 372 h 390"/>
                  <a:gd name="T88" fmla="*/ 408 w 558"/>
                  <a:gd name="T8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390">
                    <a:moveTo>
                      <a:pt x="408" y="390"/>
                    </a:moveTo>
                    <a:lnTo>
                      <a:pt x="420" y="354"/>
                    </a:lnTo>
                    <a:lnTo>
                      <a:pt x="474" y="336"/>
                    </a:lnTo>
                    <a:lnTo>
                      <a:pt x="492" y="288"/>
                    </a:lnTo>
                    <a:lnTo>
                      <a:pt x="516" y="276"/>
                    </a:lnTo>
                    <a:lnTo>
                      <a:pt x="558" y="288"/>
                    </a:lnTo>
                    <a:lnTo>
                      <a:pt x="546" y="234"/>
                    </a:lnTo>
                    <a:lnTo>
                      <a:pt x="516" y="234"/>
                    </a:lnTo>
                    <a:lnTo>
                      <a:pt x="516" y="234"/>
                    </a:lnTo>
                    <a:lnTo>
                      <a:pt x="516" y="234"/>
                    </a:lnTo>
                    <a:lnTo>
                      <a:pt x="396" y="150"/>
                    </a:lnTo>
                    <a:lnTo>
                      <a:pt x="366" y="72"/>
                    </a:lnTo>
                    <a:lnTo>
                      <a:pt x="300" y="78"/>
                    </a:lnTo>
                    <a:lnTo>
                      <a:pt x="300" y="54"/>
                    </a:lnTo>
                    <a:lnTo>
                      <a:pt x="300" y="30"/>
                    </a:lnTo>
                    <a:lnTo>
                      <a:pt x="228" y="0"/>
                    </a:lnTo>
                    <a:lnTo>
                      <a:pt x="174" y="42"/>
                    </a:lnTo>
                    <a:lnTo>
                      <a:pt x="174" y="78"/>
                    </a:lnTo>
                    <a:lnTo>
                      <a:pt x="108" y="78"/>
                    </a:lnTo>
                    <a:lnTo>
                      <a:pt x="60" y="18"/>
                    </a:lnTo>
                    <a:lnTo>
                      <a:pt x="6" y="30"/>
                    </a:lnTo>
                    <a:lnTo>
                      <a:pt x="0" y="48"/>
                    </a:lnTo>
                    <a:lnTo>
                      <a:pt x="6" y="78"/>
                    </a:lnTo>
                    <a:lnTo>
                      <a:pt x="6" y="54"/>
                    </a:lnTo>
                    <a:lnTo>
                      <a:pt x="42" y="36"/>
                    </a:lnTo>
                    <a:lnTo>
                      <a:pt x="66" y="72"/>
                    </a:lnTo>
                    <a:lnTo>
                      <a:pt x="84" y="84"/>
                    </a:lnTo>
                    <a:lnTo>
                      <a:pt x="72" y="114"/>
                    </a:lnTo>
                    <a:lnTo>
                      <a:pt x="18" y="102"/>
                    </a:lnTo>
                    <a:lnTo>
                      <a:pt x="6" y="90"/>
                    </a:lnTo>
                    <a:lnTo>
                      <a:pt x="18" y="114"/>
                    </a:lnTo>
                    <a:lnTo>
                      <a:pt x="6" y="132"/>
                    </a:lnTo>
                    <a:lnTo>
                      <a:pt x="18" y="156"/>
                    </a:lnTo>
                    <a:lnTo>
                      <a:pt x="54" y="150"/>
                    </a:lnTo>
                    <a:lnTo>
                      <a:pt x="30" y="180"/>
                    </a:lnTo>
                    <a:lnTo>
                      <a:pt x="54" y="204"/>
                    </a:lnTo>
                    <a:lnTo>
                      <a:pt x="48" y="222"/>
                    </a:lnTo>
                    <a:lnTo>
                      <a:pt x="54" y="276"/>
                    </a:lnTo>
                    <a:lnTo>
                      <a:pt x="54" y="276"/>
                    </a:lnTo>
                    <a:lnTo>
                      <a:pt x="174" y="228"/>
                    </a:lnTo>
                    <a:lnTo>
                      <a:pt x="174" y="228"/>
                    </a:lnTo>
                    <a:lnTo>
                      <a:pt x="174" y="228"/>
                    </a:lnTo>
                    <a:lnTo>
                      <a:pt x="348" y="318"/>
                    </a:lnTo>
                    <a:lnTo>
                      <a:pt x="336" y="372"/>
                    </a:lnTo>
                    <a:lnTo>
                      <a:pt x="408" y="3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3" name="Freeform 93"/>
              <p:cNvSpPr>
                <a:spLocks/>
              </p:cNvSpPr>
              <p:nvPr/>
            </p:nvSpPr>
            <p:spPr bwMode="auto">
              <a:xfrm>
                <a:off x="3990" y="815"/>
                <a:ext cx="60" cy="30"/>
              </a:xfrm>
              <a:custGeom>
                <a:avLst/>
                <a:gdLst>
                  <a:gd name="T0" fmla="*/ 60 w 60"/>
                  <a:gd name="T1" fmla="*/ 0 h 30"/>
                  <a:gd name="T2" fmla="*/ 60 w 60"/>
                  <a:gd name="T3" fmla="*/ 0 h 30"/>
                  <a:gd name="T4" fmla="*/ 6 w 60"/>
                  <a:gd name="T5" fmla="*/ 12 h 30"/>
                  <a:gd name="T6" fmla="*/ 0 w 60"/>
                  <a:gd name="T7" fmla="*/ 30 h 30"/>
                  <a:gd name="T8" fmla="*/ 6 w 60"/>
                  <a:gd name="T9" fmla="*/ 12 h 30"/>
                  <a:gd name="T10" fmla="*/ 60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60" y="0"/>
                    </a:moveTo>
                    <a:lnTo>
                      <a:pt x="60" y="0"/>
                    </a:lnTo>
                    <a:lnTo>
                      <a:pt x="6" y="12"/>
                    </a:lnTo>
                    <a:lnTo>
                      <a:pt x="0" y="30"/>
                    </a:lnTo>
                    <a:lnTo>
                      <a:pt x="6" y="12"/>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4" name="Freeform 94"/>
              <p:cNvSpPr>
                <a:spLocks/>
              </p:cNvSpPr>
              <p:nvPr/>
            </p:nvSpPr>
            <p:spPr bwMode="auto">
              <a:xfrm>
                <a:off x="4218" y="797"/>
                <a:ext cx="72" cy="54"/>
              </a:xfrm>
              <a:custGeom>
                <a:avLst/>
                <a:gdLst>
                  <a:gd name="T0" fmla="*/ 0 w 72"/>
                  <a:gd name="T1" fmla="*/ 0 h 54"/>
                  <a:gd name="T2" fmla="*/ 0 w 72"/>
                  <a:gd name="T3" fmla="*/ 0 h 54"/>
                  <a:gd name="T4" fmla="*/ 72 w 72"/>
                  <a:gd name="T5" fmla="*/ 30 h 54"/>
                  <a:gd name="T6" fmla="*/ 72 w 72"/>
                  <a:gd name="T7" fmla="*/ 54 h 54"/>
                  <a:gd name="T8" fmla="*/ 72 w 72"/>
                  <a:gd name="T9" fmla="*/ 30 h 54"/>
                  <a:gd name="T10" fmla="*/ 0 w 72"/>
                  <a:gd name="T11" fmla="*/ 0 h 54"/>
                </a:gdLst>
                <a:ahLst/>
                <a:cxnLst>
                  <a:cxn ang="0">
                    <a:pos x="T0" y="T1"/>
                  </a:cxn>
                  <a:cxn ang="0">
                    <a:pos x="T2" y="T3"/>
                  </a:cxn>
                  <a:cxn ang="0">
                    <a:pos x="T4" y="T5"/>
                  </a:cxn>
                  <a:cxn ang="0">
                    <a:pos x="T6" y="T7"/>
                  </a:cxn>
                  <a:cxn ang="0">
                    <a:pos x="T8" y="T9"/>
                  </a:cxn>
                  <a:cxn ang="0">
                    <a:pos x="T10" y="T11"/>
                  </a:cxn>
                </a:cxnLst>
                <a:rect l="0" t="0" r="r" b="b"/>
                <a:pathLst>
                  <a:path w="72" h="54">
                    <a:moveTo>
                      <a:pt x="0" y="0"/>
                    </a:moveTo>
                    <a:lnTo>
                      <a:pt x="0" y="0"/>
                    </a:lnTo>
                    <a:lnTo>
                      <a:pt x="72" y="30"/>
                    </a:lnTo>
                    <a:lnTo>
                      <a:pt x="72" y="54"/>
                    </a:lnTo>
                    <a:lnTo>
                      <a:pt x="72" y="3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5" name="Freeform 95"/>
              <p:cNvSpPr>
                <a:spLocks/>
              </p:cNvSpPr>
              <p:nvPr/>
            </p:nvSpPr>
            <p:spPr bwMode="auto">
              <a:xfrm>
                <a:off x="4506" y="1031"/>
                <a:ext cx="30" cy="0"/>
              </a:xfrm>
              <a:custGeom>
                <a:avLst/>
                <a:gdLst>
                  <a:gd name="T0" fmla="*/ 0 w 30"/>
                  <a:gd name="T1" fmla="*/ 30 w 30"/>
                  <a:gd name="T2" fmla="*/ 0 w 30"/>
                  <a:gd name="T3" fmla="*/ 0 w 30"/>
                </a:gdLst>
                <a:ahLst/>
                <a:cxnLst>
                  <a:cxn ang="0">
                    <a:pos x="T0" y="0"/>
                  </a:cxn>
                  <a:cxn ang="0">
                    <a:pos x="T1" y="0"/>
                  </a:cxn>
                  <a:cxn ang="0">
                    <a:pos x="T2" y="0"/>
                  </a:cxn>
                  <a:cxn ang="0">
                    <a:pos x="T3" y="0"/>
                  </a:cxn>
                </a:cxnLst>
                <a:rect l="0" t="0" r="r" b="b"/>
                <a:pathLst>
                  <a:path w="30">
                    <a:moveTo>
                      <a:pt x="0" y="0"/>
                    </a:moveTo>
                    <a:lnTo>
                      <a:pt x="3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6" name="Freeform 96"/>
              <p:cNvSpPr>
                <a:spLocks/>
              </p:cNvSpPr>
              <p:nvPr/>
            </p:nvSpPr>
            <p:spPr bwMode="auto">
              <a:xfrm>
                <a:off x="3678" y="851"/>
                <a:ext cx="222" cy="174"/>
              </a:xfrm>
              <a:custGeom>
                <a:avLst/>
                <a:gdLst>
                  <a:gd name="T0" fmla="*/ 30 w 222"/>
                  <a:gd name="T1" fmla="*/ 12 h 174"/>
                  <a:gd name="T2" fmla="*/ 0 w 222"/>
                  <a:gd name="T3" fmla="*/ 18 h 174"/>
                  <a:gd name="T4" fmla="*/ 48 w 222"/>
                  <a:gd name="T5" fmla="*/ 84 h 174"/>
                  <a:gd name="T6" fmla="*/ 48 w 222"/>
                  <a:gd name="T7" fmla="*/ 108 h 174"/>
                  <a:gd name="T8" fmla="*/ 66 w 222"/>
                  <a:gd name="T9" fmla="*/ 114 h 174"/>
                  <a:gd name="T10" fmla="*/ 72 w 222"/>
                  <a:gd name="T11" fmla="*/ 150 h 174"/>
                  <a:gd name="T12" fmla="*/ 78 w 222"/>
                  <a:gd name="T13" fmla="*/ 150 h 174"/>
                  <a:gd name="T14" fmla="*/ 138 w 222"/>
                  <a:gd name="T15" fmla="*/ 114 h 174"/>
                  <a:gd name="T16" fmla="*/ 138 w 222"/>
                  <a:gd name="T17" fmla="*/ 114 h 174"/>
                  <a:gd name="T18" fmla="*/ 138 w 222"/>
                  <a:gd name="T19" fmla="*/ 114 h 174"/>
                  <a:gd name="T20" fmla="*/ 138 w 222"/>
                  <a:gd name="T21" fmla="*/ 150 h 174"/>
                  <a:gd name="T22" fmla="*/ 168 w 222"/>
                  <a:gd name="T23" fmla="*/ 174 h 174"/>
                  <a:gd name="T24" fmla="*/ 162 w 222"/>
                  <a:gd name="T25" fmla="*/ 126 h 174"/>
                  <a:gd name="T26" fmla="*/ 180 w 222"/>
                  <a:gd name="T27" fmla="*/ 138 h 174"/>
                  <a:gd name="T28" fmla="*/ 204 w 222"/>
                  <a:gd name="T29" fmla="*/ 78 h 174"/>
                  <a:gd name="T30" fmla="*/ 222 w 222"/>
                  <a:gd name="T31" fmla="*/ 78 h 174"/>
                  <a:gd name="T32" fmla="*/ 210 w 222"/>
                  <a:gd name="T33" fmla="*/ 60 h 174"/>
                  <a:gd name="T34" fmla="*/ 192 w 222"/>
                  <a:gd name="T35" fmla="*/ 60 h 174"/>
                  <a:gd name="T36" fmla="*/ 144 w 222"/>
                  <a:gd name="T37" fmla="*/ 0 h 174"/>
                  <a:gd name="T38" fmla="*/ 120 w 222"/>
                  <a:gd name="T39" fmla="*/ 24 h 174"/>
                  <a:gd name="T40" fmla="*/ 108 w 222"/>
                  <a:gd name="T41" fmla="*/ 30 h 174"/>
                  <a:gd name="T42" fmla="*/ 108 w 222"/>
                  <a:gd name="T43" fmla="*/ 30 h 174"/>
                  <a:gd name="T44" fmla="*/ 108 w 222"/>
                  <a:gd name="T45" fmla="*/ 30 h 174"/>
                  <a:gd name="T46" fmla="*/ 78 w 222"/>
                  <a:gd name="T47" fmla="*/ 0 h 174"/>
                  <a:gd name="T48" fmla="*/ 78 w 222"/>
                  <a:gd name="T49" fmla="*/ 36 h 174"/>
                  <a:gd name="T50" fmla="*/ 30 w 222"/>
                  <a:gd name="T51"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174">
                    <a:moveTo>
                      <a:pt x="30" y="12"/>
                    </a:moveTo>
                    <a:lnTo>
                      <a:pt x="0" y="18"/>
                    </a:lnTo>
                    <a:lnTo>
                      <a:pt x="48" y="84"/>
                    </a:lnTo>
                    <a:lnTo>
                      <a:pt x="48" y="108"/>
                    </a:lnTo>
                    <a:lnTo>
                      <a:pt x="66" y="114"/>
                    </a:lnTo>
                    <a:lnTo>
                      <a:pt x="72" y="150"/>
                    </a:lnTo>
                    <a:lnTo>
                      <a:pt x="78" y="150"/>
                    </a:lnTo>
                    <a:lnTo>
                      <a:pt x="138" y="114"/>
                    </a:lnTo>
                    <a:lnTo>
                      <a:pt x="138" y="114"/>
                    </a:lnTo>
                    <a:lnTo>
                      <a:pt x="138" y="114"/>
                    </a:lnTo>
                    <a:lnTo>
                      <a:pt x="138" y="150"/>
                    </a:lnTo>
                    <a:lnTo>
                      <a:pt x="168" y="174"/>
                    </a:lnTo>
                    <a:lnTo>
                      <a:pt x="162" y="126"/>
                    </a:lnTo>
                    <a:lnTo>
                      <a:pt x="180" y="138"/>
                    </a:lnTo>
                    <a:lnTo>
                      <a:pt x="204" y="78"/>
                    </a:lnTo>
                    <a:lnTo>
                      <a:pt x="222" y="78"/>
                    </a:lnTo>
                    <a:lnTo>
                      <a:pt x="210" y="60"/>
                    </a:lnTo>
                    <a:lnTo>
                      <a:pt x="192" y="60"/>
                    </a:lnTo>
                    <a:lnTo>
                      <a:pt x="144" y="0"/>
                    </a:lnTo>
                    <a:lnTo>
                      <a:pt x="120" y="24"/>
                    </a:lnTo>
                    <a:lnTo>
                      <a:pt x="108" y="30"/>
                    </a:lnTo>
                    <a:lnTo>
                      <a:pt x="108" y="30"/>
                    </a:lnTo>
                    <a:lnTo>
                      <a:pt x="108" y="30"/>
                    </a:lnTo>
                    <a:lnTo>
                      <a:pt x="78" y="0"/>
                    </a:lnTo>
                    <a:lnTo>
                      <a:pt x="78" y="36"/>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7" name="Freeform 97"/>
              <p:cNvSpPr>
                <a:spLocks/>
              </p:cNvSpPr>
              <p:nvPr/>
            </p:nvSpPr>
            <p:spPr bwMode="auto">
              <a:xfrm>
                <a:off x="3756" y="851"/>
                <a:ext cx="30" cy="30"/>
              </a:xfrm>
              <a:custGeom>
                <a:avLst/>
                <a:gdLst>
                  <a:gd name="T0" fmla="*/ 30 w 30"/>
                  <a:gd name="T1" fmla="*/ 30 h 30"/>
                  <a:gd name="T2" fmla="*/ 0 w 30"/>
                  <a:gd name="T3" fmla="*/ 0 h 30"/>
                  <a:gd name="T4" fmla="*/ 30 w 30"/>
                  <a:gd name="T5" fmla="*/ 30 h 30"/>
                  <a:gd name="T6" fmla="*/ 30 w 30"/>
                  <a:gd name="T7" fmla="*/ 30 h 30"/>
                </a:gdLst>
                <a:ahLst/>
                <a:cxnLst>
                  <a:cxn ang="0">
                    <a:pos x="T0" y="T1"/>
                  </a:cxn>
                  <a:cxn ang="0">
                    <a:pos x="T2" y="T3"/>
                  </a:cxn>
                  <a:cxn ang="0">
                    <a:pos x="T4" y="T5"/>
                  </a:cxn>
                  <a:cxn ang="0">
                    <a:pos x="T6" y="T7"/>
                  </a:cxn>
                </a:cxnLst>
                <a:rect l="0" t="0" r="r" b="b"/>
                <a:pathLst>
                  <a:path w="30" h="30">
                    <a:moveTo>
                      <a:pt x="30" y="30"/>
                    </a:moveTo>
                    <a:lnTo>
                      <a:pt x="0" y="0"/>
                    </a:lnTo>
                    <a:lnTo>
                      <a:pt x="30" y="30"/>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8" name="Freeform 98"/>
              <p:cNvSpPr>
                <a:spLocks/>
              </p:cNvSpPr>
              <p:nvPr/>
            </p:nvSpPr>
            <p:spPr bwMode="auto">
              <a:xfrm>
                <a:off x="3798" y="851"/>
                <a:ext cx="24" cy="24"/>
              </a:xfrm>
              <a:custGeom>
                <a:avLst/>
                <a:gdLst>
                  <a:gd name="T0" fmla="*/ 24 w 24"/>
                  <a:gd name="T1" fmla="*/ 0 h 24"/>
                  <a:gd name="T2" fmla="*/ 0 w 24"/>
                  <a:gd name="T3" fmla="*/ 24 h 24"/>
                  <a:gd name="T4" fmla="*/ 24 w 24"/>
                  <a:gd name="T5" fmla="*/ 0 h 24"/>
                  <a:gd name="T6" fmla="*/ 24 w 24"/>
                  <a:gd name="T7" fmla="*/ 0 h 24"/>
                </a:gdLst>
                <a:ahLst/>
                <a:cxnLst>
                  <a:cxn ang="0">
                    <a:pos x="T0" y="T1"/>
                  </a:cxn>
                  <a:cxn ang="0">
                    <a:pos x="T2" y="T3"/>
                  </a:cxn>
                  <a:cxn ang="0">
                    <a:pos x="T4" y="T5"/>
                  </a:cxn>
                  <a:cxn ang="0">
                    <a:pos x="T6" y="T7"/>
                  </a:cxn>
                </a:cxnLst>
                <a:rect l="0" t="0" r="r" b="b"/>
                <a:pathLst>
                  <a:path w="24" h="24">
                    <a:moveTo>
                      <a:pt x="24" y="0"/>
                    </a:moveTo>
                    <a:lnTo>
                      <a:pt x="0" y="24"/>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9" name="Freeform 99"/>
              <p:cNvSpPr>
                <a:spLocks/>
              </p:cNvSpPr>
              <p:nvPr/>
            </p:nvSpPr>
            <p:spPr bwMode="auto">
              <a:xfrm>
                <a:off x="3630" y="869"/>
                <a:ext cx="120" cy="132"/>
              </a:xfrm>
              <a:custGeom>
                <a:avLst/>
                <a:gdLst>
                  <a:gd name="T0" fmla="*/ 114 w 120"/>
                  <a:gd name="T1" fmla="*/ 96 h 132"/>
                  <a:gd name="T2" fmla="*/ 96 w 120"/>
                  <a:gd name="T3" fmla="*/ 90 h 132"/>
                  <a:gd name="T4" fmla="*/ 96 w 120"/>
                  <a:gd name="T5" fmla="*/ 66 h 132"/>
                  <a:gd name="T6" fmla="*/ 48 w 120"/>
                  <a:gd name="T7" fmla="*/ 0 h 132"/>
                  <a:gd name="T8" fmla="*/ 42 w 120"/>
                  <a:gd name="T9" fmla="*/ 0 h 132"/>
                  <a:gd name="T10" fmla="*/ 0 w 120"/>
                  <a:gd name="T11" fmla="*/ 12 h 132"/>
                  <a:gd name="T12" fmla="*/ 6 w 120"/>
                  <a:gd name="T13" fmla="*/ 24 h 132"/>
                  <a:gd name="T14" fmla="*/ 12 w 120"/>
                  <a:gd name="T15" fmla="*/ 30 h 132"/>
                  <a:gd name="T16" fmla="*/ 6 w 120"/>
                  <a:gd name="T17" fmla="*/ 60 h 132"/>
                  <a:gd name="T18" fmla="*/ 24 w 120"/>
                  <a:gd name="T19" fmla="*/ 66 h 132"/>
                  <a:gd name="T20" fmla="*/ 42 w 120"/>
                  <a:gd name="T21" fmla="*/ 78 h 132"/>
                  <a:gd name="T22" fmla="*/ 42 w 120"/>
                  <a:gd name="T23" fmla="*/ 84 h 132"/>
                  <a:gd name="T24" fmla="*/ 72 w 120"/>
                  <a:gd name="T25" fmla="*/ 126 h 132"/>
                  <a:gd name="T26" fmla="*/ 120 w 120"/>
                  <a:gd name="T27" fmla="*/ 132 h 132"/>
                  <a:gd name="T28" fmla="*/ 120 w 120"/>
                  <a:gd name="T29" fmla="*/ 132 h 132"/>
                  <a:gd name="T30" fmla="*/ 114 w 120"/>
                  <a:gd name="T3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32">
                    <a:moveTo>
                      <a:pt x="114" y="96"/>
                    </a:moveTo>
                    <a:lnTo>
                      <a:pt x="96" y="90"/>
                    </a:lnTo>
                    <a:lnTo>
                      <a:pt x="96" y="66"/>
                    </a:lnTo>
                    <a:lnTo>
                      <a:pt x="48" y="0"/>
                    </a:lnTo>
                    <a:lnTo>
                      <a:pt x="42" y="0"/>
                    </a:lnTo>
                    <a:lnTo>
                      <a:pt x="0" y="12"/>
                    </a:lnTo>
                    <a:lnTo>
                      <a:pt x="6" y="24"/>
                    </a:lnTo>
                    <a:lnTo>
                      <a:pt x="12" y="30"/>
                    </a:lnTo>
                    <a:lnTo>
                      <a:pt x="6" y="60"/>
                    </a:lnTo>
                    <a:lnTo>
                      <a:pt x="24" y="66"/>
                    </a:lnTo>
                    <a:lnTo>
                      <a:pt x="42" y="78"/>
                    </a:lnTo>
                    <a:lnTo>
                      <a:pt x="42" y="84"/>
                    </a:lnTo>
                    <a:lnTo>
                      <a:pt x="72" y="126"/>
                    </a:lnTo>
                    <a:lnTo>
                      <a:pt x="120" y="132"/>
                    </a:lnTo>
                    <a:lnTo>
                      <a:pt x="120" y="132"/>
                    </a:lnTo>
                    <a:lnTo>
                      <a:pt x="11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0" name="Freeform 100"/>
              <p:cNvSpPr>
                <a:spLocks/>
              </p:cNvSpPr>
              <p:nvPr/>
            </p:nvSpPr>
            <p:spPr bwMode="auto">
              <a:xfrm>
                <a:off x="3480" y="749"/>
                <a:ext cx="276" cy="138"/>
              </a:xfrm>
              <a:custGeom>
                <a:avLst/>
                <a:gdLst>
                  <a:gd name="T0" fmla="*/ 120 w 276"/>
                  <a:gd name="T1" fmla="*/ 114 h 138"/>
                  <a:gd name="T2" fmla="*/ 150 w 276"/>
                  <a:gd name="T3" fmla="*/ 132 h 138"/>
                  <a:gd name="T4" fmla="*/ 192 w 276"/>
                  <a:gd name="T5" fmla="*/ 120 h 138"/>
                  <a:gd name="T6" fmla="*/ 198 w 276"/>
                  <a:gd name="T7" fmla="*/ 120 h 138"/>
                  <a:gd name="T8" fmla="*/ 228 w 276"/>
                  <a:gd name="T9" fmla="*/ 114 h 138"/>
                  <a:gd name="T10" fmla="*/ 228 w 276"/>
                  <a:gd name="T11" fmla="*/ 114 h 138"/>
                  <a:gd name="T12" fmla="*/ 228 w 276"/>
                  <a:gd name="T13" fmla="*/ 114 h 138"/>
                  <a:gd name="T14" fmla="*/ 276 w 276"/>
                  <a:gd name="T15" fmla="*/ 138 h 138"/>
                  <a:gd name="T16" fmla="*/ 276 w 276"/>
                  <a:gd name="T17" fmla="*/ 96 h 138"/>
                  <a:gd name="T18" fmla="*/ 216 w 276"/>
                  <a:gd name="T19" fmla="*/ 42 h 138"/>
                  <a:gd name="T20" fmla="*/ 168 w 276"/>
                  <a:gd name="T21" fmla="*/ 54 h 138"/>
                  <a:gd name="T22" fmla="*/ 126 w 276"/>
                  <a:gd name="T23" fmla="*/ 24 h 138"/>
                  <a:gd name="T24" fmla="*/ 90 w 276"/>
                  <a:gd name="T25" fmla="*/ 24 h 138"/>
                  <a:gd name="T26" fmla="*/ 36 w 276"/>
                  <a:gd name="T27" fmla="*/ 0 h 138"/>
                  <a:gd name="T28" fmla="*/ 0 w 276"/>
                  <a:gd name="T29" fmla="*/ 6 h 138"/>
                  <a:gd name="T30" fmla="*/ 18 w 276"/>
                  <a:gd name="T31" fmla="*/ 24 h 138"/>
                  <a:gd name="T32" fmla="*/ 66 w 276"/>
                  <a:gd name="T33" fmla="*/ 48 h 138"/>
                  <a:gd name="T34" fmla="*/ 78 w 276"/>
                  <a:gd name="T35" fmla="*/ 108 h 138"/>
                  <a:gd name="T36" fmla="*/ 78 w 276"/>
                  <a:gd name="T37" fmla="*/ 108 h 138"/>
                  <a:gd name="T38" fmla="*/ 120 w 276"/>
                  <a:gd name="T39" fmla="*/ 108 h 138"/>
                  <a:gd name="T40" fmla="*/ 120 w 276"/>
                  <a:gd name="T41"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6" h="138">
                    <a:moveTo>
                      <a:pt x="120" y="114"/>
                    </a:moveTo>
                    <a:lnTo>
                      <a:pt x="150" y="132"/>
                    </a:lnTo>
                    <a:lnTo>
                      <a:pt x="192" y="120"/>
                    </a:lnTo>
                    <a:lnTo>
                      <a:pt x="198" y="120"/>
                    </a:lnTo>
                    <a:lnTo>
                      <a:pt x="228" y="114"/>
                    </a:lnTo>
                    <a:lnTo>
                      <a:pt x="228" y="114"/>
                    </a:lnTo>
                    <a:lnTo>
                      <a:pt x="228" y="114"/>
                    </a:lnTo>
                    <a:lnTo>
                      <a:pt x="276" y="138"/>
                    </a:lnTo>
                    <a:lnTo>
                      <a:pt x="276" y="96"/>
                    </a:lnTo>
                    <a:lnTo>
                      <a:pt x="216" y="42"/>
                    </a:lnTo>
                    <a:lnTo>
                      <a:pt x="168" y="54"/>
                    </a:lnTo>
                    <a:lnTo>
                      <a:pt x="126" y="24"/>
                    </a:lnTo>
                    <a:lnTo>
                      <a:pt x="90" y="24"/>
                    </a:lnTo>
                    <a:lnTo>
                      <a:pt x="36" y="0"/>
                    </a:lnTo>
                    <a:lnTo>
                      <a:pt x="0" y="6"/>
                    </a:lnTo>
                    <a:lnTo>
                      <a:pt x="18" y="24"/>
                    </a:lnTo>
                    <a:lnTo>
                      <a:pt x="66" y="48"/>
                    </a:lnTo>
                    <a:lnTo>
                      <a:pt x="78" y="108"/>
                    </a:lnTo>
                    <a:lnTo>
                      <a:pt x="78" y="108"/>
                    </a:lnTo>
                    <a:lnTo>
                      <a:pt x="120" y="108"/>
                    </a:lnTo>
                    <a:lnTo>
                      <a:pt x="120"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1" name="Freeform 101"/>
              <p:cNvSpPr>
                <a:spLocks/>
              </p:cNvSpPr>
              <p:nvPr/>
            </p:nvSpPr>
            <p:spPr bwMode="auto">
              <a:xfrm>
                <a:off x="3480" y="749"/>
                <a:ext cx="36" cy="6"/>
              </a:xfrm>
              <a:custGeom>
                <a:avLst/>
                <a:gdLst>
                  <a:gd name="T0" fmla="*/ 0 w 36"/>
                  <a:gd name="T1" fmla="*/ 6 h 6"/>
                  <a:gd name="T2" fmla="*/ 0 w 36"/>
                  <a:gd name="T3" fmla="*/ 6 h 6"/>
                  <a:gd name="T4" fmla="*/ 36 w 36"/>
                  <a:gd name="T5" fmla="*/ 0 h 6"/>
                  <a:gd name="T6" fmla="*/ 0 w 36"/>
                  <a:gd name="T7" fmla="*/ 6 h 6"/>
                </a:gdLst>
                <a:ahLst/>
                <a:cxnLst>
                  <a:cxn ang="0">
                    <a:pos x="T0" y="T1"/>
                  </a:cxn>
                  <a:cxn ang="0">
                    <a:pos x="T2" y="T3"/>
                  </a:cxn>
                  <a:cxn ang="0">
                    <a:pos x="T4" y="T5"/>
                  </a:cxn>
                  <a:cxn ang="0">
                    <a:pos x="T6" y="T7"/>
                  </a:cxn>
                </a:cxnLst>
                <a:rect l="0" t="0" r="r" b="b"/>
                <a:pathLst>
                  <a:path w="36" h="6">
                    <a:moveTo>
                      <a:pt x="0" y="6"/>
                    </a:moveTo>
                    <a:lnTo>
                      <a:pt x="0" y="6"/>
                    </a:lnTo>
                    <a:lnTo>
                      <a:pt x="3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2" name="Freeform 102"/>
              <p:cNvSpPr>
                <a:spLocks/>
              </p:cNvSpPr>
              <p:nvPr/>
            </p:nvSpPr>
            <p:spPr bwMode="auto">
              <a:xfrm>
                <a:off x="3648" y="791"/>
                <a:ext cx="108" cy="54"/>
              </a:xfrm>
              <a:custGeom>
                <a:avLst/>
                <a:gdLst>
                  <a:gd name="T0" fmla="*/ 108 w 108"/>
                  <a:gd name="T1" fmla="*/ 54 h 54"/>
                  <a:gd name="T2" fmla="*/ 108 w 108"/>
                  <a:gd name="T3" fmla="*/ 54 h 54"/>
                  <a:gd name="T4" fmla="*/ 48 w 108"/>
                  <a:gd name="T5" fmla="*/ 0 h 54"/>
                  <a:gd name="T6" fmla="*/ 0 w 108"/>
                  <a:gd name="T7" fmla="*/ 12 h 54"/>
                  <a:gd name="T8" fmla="*/ 48 w 108"/>
                  <a:gd name="T9" fmla="*/ 0 h 54"/>
                  <a:gd name="T10" fmla="*/ 108 w 108"/>
                  <a:gd name="T11" fmla="*/ 54 h 54"/>
                </a:gdLst>
                <a:ahLst/>
                <a:cxnLst>
                  <a:cxn ang="0">
                    <a:pos x="T0" y="T1"/>
                  </a:cxn>
                  <a:cxn ang="0">
                    <a:pos x="T2" y="T3"/>
                  </a:cxn>
                  <a:cxn ang="0">
                    <a:pos x="T4" y="T5"/>
                  </a:cxn>
                  <a:cxn ang="0">
                    <a:pos x="T6" y="T7"/>
                  </a:cxn>
                  <a:cxn ang="0">
                    <a:pos x="T8" y="T9"/>
                  </a:cxn>
                  <a:cxn ang="0">
                    <a:pos x="T10" y="T11"/>
                  </a:cxn>
                </a:cxnLst>
                <a:rect l="0" t="0" r="r" b="b"/>
                <a:pathLst>
                  <a:path w="108" h="54">
                    <a:moveTo>
                      <a:pt x="108" y="54"/>
                    </a:moveTo>
                    <a:lnTo>
                      <a:pt x="108" y="54"/>
                    </a:lnTo>
                    <a:lnTo>
                      <a:pt x="48" y="0"/>
                    </a:lnTo>
                    <a:lnTo>
                      <a:pt x="0" y="12"/>
                    </a:lnTo>
                    <a:lnTo>
                      <a:pt x="48" y="0"/>
                    </a:lnTo>
                    <a:lnTo>
                      <a:pt x="10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3" name="Freeform 103"/>
              <p:cNvSpPr>
                <a:spLocks/>
              </p:cNvSpPr>
              <p:nvPr/>
            </p:nvSpPr>
            <p:spPr bwMode="auto">
              <a:xfrm>
                <a:off x="3678" y="863"/>
                <a:ext cx="30" cy="6"/>
              </a:xfrm>
              <a:custGeom>
                <a:avLst/>
                <a:gdLst>
                  <a:gd name="T0" fmla="*/ 30 w 30"/>
                  <a:gd name="T1" fmla="*/ 0 h 6"/>
                  <a:gd name="T2" fmla="*/ 30 w 30"/>
                  <a:gd name="T3" fmla="*/ 0 h 6"/>
                  <a:gd name="T4" fmla="*/ 0 w 30"/>
                  <a:gd name="T5" fmla="*/ 6 h 6"/>
                  <a:gd name="T6" fmla="*/ 0 w 30"/>
                  <a:gd name="T7" fmla="*/ 6 h 6"/>
                  <a:gd name="T8" fmla="*/ 30 w 30"/>
                  <a:gd name="T9" fmla="*/ 0 h 6"/>
                </a:gdLst>
                <a:ahLst/>
                <a:cxnLst>
                  <a:cxn ang="0">
                    <a:pos x="T0" y="T1"/>
                  </a:cxn>
                  <a:cxn ang="0">
                    <a:pos x="T2" y="T3"/>
                  </a:cxn>
                  <a:cxn ang="0">
                    <a:pos x="T4" y="T5"/>
                  </a:cxn>
                  <a:cxn ang="0">
                    <a:pos x="T6" y="T7"/>
                  </a:cxn>
                  <a:cxn ang="0">
                    <a:pos x="T8" y="T9"/>
                  </a:cxn>
                </a:cxnLst>
                <a:rect l="0" t="0" r="r" b="b"/>
                <a:pathLst>
                  <a:path w="30" h="6">
                    <a:moveTo>
                      <a:pt x="30" y="0"/>
                    </a:moveTo>
                    <a:lnTo>
                      <a:pt x="30" y="0"/>
                    </a:lnTo>
                    <a:lnTo>
                      <a:pt x="0" y="6"/>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4" name="Freeform 104"/>
              <p:cNvSpPr>
                <a:spLocks/>
              </p:cNvSpPr>
              <p:nvPr/>
            </p:nvSpPr>
            <p:spPr bwMode="auto">
              <a:xfrm>
                <a:off x="3672" y="869"/>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5" name="Freeform 105"/>
              <p:cNvSpPr>
                <a:spLocks/>
              </p:cNvSpPr>
              <p:nvPr/>
            </p:nvSpPr>
            <p:spPr bwMode="auto">
              <a:xfrm>
                <a:off x="2940" y="833"/>
                <a:ext cx="114" cy="108"/>
              </a:xfrm>
              <a:custGeom>
                <a:avLst/>
                <a:gdLst>
                  <a:gd name="T0" fmla="*/ 48 w 114"/>
                  <a:gd name="T1" fmla="*/ 6 h 108"/>
                  <a:gd name="T2" fmla="*/ 42 w 114"/>
                  <a:gd name="T3" fmla="*/ 0 h 108"/>
                  <a:gd name="T4" fmla="*/ 6 w 114"/>
                  <a:gd name="T5" fmla="*/ 12 h 108"/>
                  <a:gd name="T6" fmla="*/ 0 w 114"/>
                  <a:gd name="T7" fmla="*/ 24 h 108"/>
                  <a:gd name="T8" fmla="*/ 0 w 114"/>
                  <a:gd name="T9" fmla="*/ 30 h 108"/>
                  <a:gd name="T10" fmla="*/ 18 w 114"/>
                  <a:gd name="T11" fmla="*/ 30 h 108"/>
                  <a:gd name="T12" fmla="*/ 6 w 114"/>
                  <a:gd name="T13" fmla="*/ 66 h 108"/>
                  <a:gd name="T14" fmla="*/ 0 w 114"/>
                  <a:gd name="T15" fmla="*/ 72 h 108"/>
                  <a:gd name="T16" fmla="*/ 0 w 114"/>
                  <a:gd name="T17" fmla="*/ 78 h 108"/>
                  <a:gd name="T18" fmla="*/ 30 w 114"/>
                  <a:gd name="T19" fmla="*/ 78 h 108"/>
                  <a:gd name="T20" fmla="*/ 6 w 114"/>
                  <a:gd name="T21" fmla="*/ 96 h 108"/>
                  <a:gd name="T22" fmla="*/ 6 w 114"/>
                  <a:gd name="T23" fmla="*/ 108 h 108"/>
                  <a:gd name="T24" fmla="*/ 60 w 114"/>
                  <a:gd name="T25" fmla="*/ 60 h 108"/>
                  <a:gd name="T26" fmla="*/ 108 w 114"/>
                  <a:gd name="T27" fmla="*/ 60 h 108"/>
                  <a:gd name="T28" fmla="*/ 114 w 114"/>
                  <a:gd name="T29" fmla="*/ 48 h 108"/>
                  <a:gd name="T30" fmla="*/ 78 w 114"/>
                  <a:gd name="T31" fmla="*/ 24 h 108"/>
                  <a:gd name="T32" fmla="*/ 78 w 114"/>
                  <a:gd name="T33" fmla="*/ 6 h 108"/>
                  <a:gd name="T34" fmla="*/ 54 w 114"/>
                  <a:gd name="T35" fmla="*/ 12 h 108"/>
                  <a:gd name="T36" fmla="*/ 48 w 114"/>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08">
                    <a:moveTo>
                      <a:pt x="48" y="6"/>
                    </a:moveTo>
                    <a:lnTo>
                      <a:pt x="42" y="0"/>
                    </a:lnTo>
                    <a:lnTo>
                      <a:pt x="6" y="12"/>
                    </a:lnTo>
                    <a:lnTo>
                      <a:pt x="0" y="24"/>
                    </a:lnTo>
                    <a:lnTo>
                      <a:pt x="0" y="30"/>
                    </a:lnTo>
                    <a:lnTo>
                      <a:pt x="18" y="30"/>
                    </a:lnTo>
                    <a:lnTo>
                      <a:pt x="6" y="66"/>
                    </a:lnTo>
                    <a:lnTo>
                      <a:pt x="0" y="72"/>
                    </a:lnTo>
                    <a:lnTo>
                      <a:pt x="0" y="78"/>
                    </a:lnTo>
                    <a:lnTo>
                      <a:pt x="30" y="78"/>
                    </a:lnTo>
                    <a:lnTo>
                      <a:pt x="6" y="96"/>
                    </a:lnTo>
                    <a:lnTo>
                      <a:pt x="6" y="108"/>
                    </a:lnTo>
                    <a:lnTo>
                      <a:pt x="60" y="60"/>
                    </a:lnTo>
                    <a:lnTo>
                      <a:pt x="108" y="60"/>
                    </a:lnTo>
                    <a:lnTo>
                      <a:pt x="114" y="48"/>
                    </a:lnTo>
                    <a:lnTo>
                      <a:pt x="78" y="24"/>
                    </a:lnTo>
                    <a:lnTo>
                      <a:pt x="78" y="6"/>
                    </a:lnTo>
                    <a:lnTo>
                      <a:pt x="54" y="12"/>
                    </a:lnTo>
                    <a:lnTo>
                      <a:pt x="4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6" name="Freeform 106"/>
              <p:cNvSpPr>
                <a:spLocks/>
              </p:cNvSpPr>
              <p:nvPr/>
            </p:nvSpPr>
            <p:spPr bwMode="auto">
              <a:xfrm>
                <a:off x="2946" y="833"/>
                <a:ext cx="732" cy="324"/>
              </a:xfrm>
              <a:custGeom>
                <a:avLst/>
                <a:gdLst>
                  <a:gd name="T0" fmla="*/ 420 w 732"/>
                  <a:gd name="T1" fmla="*/ 300 h 324"/>
                  <a:gd name="T2" fmla="*/ 414 w 732"/>
                  <a:gd name="T3" fmla="*/ 270 h 324"/>
                  <a:gd name="T4" fmla="*/ 414 w 732"/>
                  <a:gd name="T5" fmla="*/ 270 h 324"/>
                  <a:gd name="T6" fmla="*/ 414 w 732"/>
                  <a:gd name="T7" fmla="*/ 270 h 324"/>
                  <a:gd name="T8" fmla="*/ 450 w 732"/>
                  <a:gd name="T9" fmla="*/ 282 h 324"/>
                  <a:gd name="T10" fmla="*/ 480 w 732"/>
                  <a:gd name="T11" fmla="*/ 264 h 324"/>
                  <a:gd name="T12" fmla="*/ 522 w 732"/>
                  <a:gd name="T13" fmla="*/ 282 h 324"/>
                  <a:gd name="T14" fmla="*/ 576 w 732"/>
                  <a:gd name="T15" fmla="*/ 258 h 324"/>
                  <a:gd name="T16" fmla="*/ 636 w 732"/>
                  <a:gd name="T17" fmla="*/ 252 h 324"/>
                  <a:gd name="T18" fmla="*/ 636 w 732"/>
                  <a:gd name="T19" fmla="*/ 252 h 324"/>
                  <a:gd name="T20" fmla="*/ 642 w 732"/>
                  <a:gd name="T21" fmla="*/ 258 h 324"/>
                  <a:gd name="T22" fmla="*/ 648 w 732"/>
                  <a:gd name="T23" fmla="*/ 258 h 324"/>
                  <a:gd name="T24" fmla="*/ 672 w 732"/>
                  <a:gd name="T25" fmla="*/ 240 h 324"/>
                  <a:gd name="T26" fmla="*/ 672 w 732"/>
                  <a:gd name="T27" fmla="*/ 240 h 324"/>
                  <a:gd name="T28" fmla="*/ 672 w 732"/>
                  <a:gd name="T29" fmla="*/ 240 h 324"/>
                  <a:gd name="T30" fmla="*/ 690 w 732"/>
                  <a:gd name="T31" fmla="*/ 252 h 324"/>
                  <a:gd name="T32" fmla="*/ 714 w 732"/>
                  <a:gd name="T33" fmla="*/ 246 h 324"/>
                  <a:gd name="T34" fmla="*/ 732 w 732"/>
                  <a:gd name="T35" fmla="*/ 258 h 324"/>
                  <a:gd name="T36" fmla="*/ 726 w 732"/>
                  <a:gd name="T37" fmla="*/ 240 h 324"/>
                  <a:gd name="T38" fmla="*/ 720 w 732"/>
                  <a:gd name="T39" fmla="*/ 222 h 324"/>
                  <a:gd name="T40" fmla="*/ 714 w 732"/>
                  <a:gd name="T41" fmla="*/ 150 h 324"/>
                  <a:gd name="T42" fmla="*/ 726 w 732"/>
                  <a:gd name="T43" fmla="*/ 120 h 324"/>
                  <a:gd name="T44" fmla="*/ 726 w 732"/>
                  <a:gd name="T45" fmla="*/ 120 h 324"/>
                  <a:gd name="T46" fmla="*/ 726 w 732"/>
                  <a:gd name="T47" fmla="*/ 114 h 324"/>
                  <a:gd name="T48" fmla="*/ 708 w 732"/>
                  <a:gd name="T49" fmla="*/ 102 h 324"/>
                  <a:gd name="T50" fmla="*/ 690 w 732"/>
                  <a:gd name="T51" fmla="*/ 96 h 324"/>
                  <a:gd name="T52" fmla="*/ 696 w 732"/>
                  <a:gd name="T53" fmla="*/ 66 h 324"/>
                  <a:gd name="T54" fmla="*/ 690 w 732"/>
                  <a:gd name="T55" fmla="*/ 60 h 324"/>
                  <a:gd name="T56" fmla="*/ 684 w 732"/>
                  <a:gd name="T57" fmla="*/ 48 h 324"/>
                  <a:gd name="T58" fmla="*/ 684 w 732"/>
                  <a:gd name="T59" fmla="*/ 48 h 324"/>
                  <a:gd name="T60" fmla="*/ 654 w 732"/>
                  <a:gd name="T61" fmla="*/ 30 h 324"/>
                  <a:gd name="T62" fmla="*/ 654 w 732"/>
                  <a:gd name="T63" fmla="*/ 24 h 324"/>
                  <a:gd name="T64" fmla="*/ 612 w 732"/>
                  <a:gd name="T65" fmla="*/ 24 h 324"/>
                  <a:gd name="T66" fmla="*/ 612 w 732"/>
                  <a:gd name="T67" fmla="*/ 24 h 324"/>
                  <a:gd name="T68" fmla="*/ 612 w 732"/>
                  <a:gd name="T69" fmla="*/ 24 h 324"/>
                  <a:gd name="T70" fmla="*/ 558 w 732"/>
                  <a:gd name="T71" fmla="*/ 60 h 324"/>
                  <a:gd name="T72" fmla="*/ 444 w 732"/>
                  <a:gd name="T73" fmla="*/ 66 h 324"/>
                  <a:gd name="T74" fmla="*/ 348 w 732"/>
                  <a:gd name="T75" fmla="*/ 0 h 324"/>
                  <a:gd name="T76" fmla="*/ 270 w 732"/>
                  <a:gd name="T77" fmla="*/ 6 h 324"/>
                  <a:gd name="T78" fmla="*/ 198 w 732"/>
                  <a:gd name="T79" fmla="*/ 60 h 324"/>
                  <a:gd name="T80" fmla="*/ 114 w 732"/>
                  <a:gd name="T81" fmla="*/ 54 h 324"/>
                  <a:gd name="T82" fmla="*/ 132 w 732"/>
                  <a:gd name="T83" fmla="*/ 72 h 324"/>
                  <a:gd name="T84" fmla="*/ 54 w 732"/>
                  <a:gd name="T85" fmla="*/ 96 h 324"/>
                  <a:gd name="T86" fmla="*/ 30 w 732"/>
                  <a:gd name="T87" fmla="*/ 90 h 324"/>
                  <a:gd name="T88" fmla="*/ 0 w 732"/>
                  <a:gd name="T89" fmla="*/ 120 h 324"/>
                  <a:gd name="T90" fmla="*/ 0 w 732"/>
                  <a:gd name="T91" fmla="*/ 138 h 324"/>
                  <a:gd name="T92" fmla="*/ 30 w 732"/>
                  <a:gd name="T93" fmla="*/ 138 h 324"/>
                  <a:gd name="T94" fmla="*/ 30 w 732"/>
                  <a:gd name="T95" fmla="*/ 192 h 324"/>
                  <a:gd name="T96" fmla="*/ 6 w 732"/>
                  <a:gd name="T97" fmla="*/ 192 h 324"/>
                  <a:gd name="T98" fmla="*/ 54 w 732"/>
                  <a:gd name="T99" fmla="*/ 258 h 324"/>
                  <a:gd name="T100" fmla="*/ 114 w 732"/>
                  <a:gd name="T101" fmla="*/ 276 h 324"/>
                  <a:gd name="T102" fmla="*/ 132 w 732"/>
                  <a:gd name="T103" fmla="*/ 306 h 324"/>
                  <a:gd name="T104" fmla="*/ 174 w 732"/>
                  <a:gd name="T105" fmla="*/ 300 h 324"/>
                  <a:gd name="T106" fmla="*/ 180 w 732"/>
                  <a:gd name="T107" fmla="*/ 270 h 324"/>
                  <a:gd name="T108" fmla="*/ 264 w 732"/>
                  <a:gd name="T109" fmla="*/ 312 h 324"/>
                  <a:gd name="T110" fmla="*/ 342 w 732"/>
                  <a:gd name="T111" fmla="*/ 270 h 324"/>
                  <a:gd name="T112" fmla="*/ 372 w 732"/>
                  <a:gd name="T113" fmla="*/ 288 h 324"/>
                  <a:gd name="T114" fmla="*/ 396 w 732"/>
                  <a:gd name="T115" fmla="*/ 276 h 324"/>
                  <a:gd name="T116" fmla="*/ 378 w 732"/>
                  <a:gd name="T117" fmla="*/ 300 h 324"/>
                  <a:gd name="T118" fmla="*/ 378 w 732"/>
                  <a:gd name="T119" fmla="*/ 312 h 324"/>
                  <a:gd name="T120" fmla="*/ 396 w 732"/>
                  <a:gd name="T121" fmla="*/ 324 h 324"/>
                  <a:gd name="T122" fmla="*/ 420 w 732"/>
                  <a:gd name="T123" fmla="*/ 30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2" h="324">
                    <a:moveTo>
                      <a:pt x="420" y="300"/>
                    </a:moveTo>
                    <a:lnTo>
                      <a:pt x="414" y="270"/>
                    </a:lnTo>
                    <a:lnTo>
                      <a:pt x="414" y="270"/>
                    </a:lnTo>
                    <a:lnTo>
                      <a:pt x="414" y="270"/>
                    </a:lnTo>
                    <a:lnTo>
                      <a:pt x="450" y="282"/>
                    </a:lnTo>
                    <a:lnTo>
                      <a:pt x="480" y="264"/>
                    </a:lnTo>
                    <a:lnTo>
                      <a:pt x="522" y="282"/>
                    </a:lnTo>
                    <a:lnTo>
                      <a:pt x="576" y="258"/>
                    </a:lnTo>
                    <a:lnTo>
                      <a:pt x="636" y="252"/>
                    </a:lnTo>
                    <a:lnTo>
                      <a:pt x="636" y="252"/>
                    </a:lnTo>
                    <a:lnTo>
                      <a:pt x="642" y="258"/>
                    </a:lnTo>
                    <a:lnTo>
                      <a:pt x="648" y="258"/>
                    </a:lnTo>
                    <a:lnTo>
                      <a:pt x="672" y="240"/>
                    </a:lnTo>
                    <a:lnTo>
                      <a:pt x="672" y="240"/>
                    </a:lnTo>
                    <a:lnTo>
                      <a:pt x="672" y="240"/>
                    </a:lnTo>
                    <a:lnTo>
                      <a:pt x="690" y="252"/>
                    </a:lnTo>
                    <a:lnTo>
                      <a:pt x="714" y="246"/>
                    </a:lnTo>
                    <a:lnTo>
                      <a:pt x="732" y="258"/>
                    </a:lnTo>
                    <a:lnTo>
                      <a:pt x="726" y="240"/>
                    </a:lnTo>
                    <a:lnTo>
                      <a:pt x="720" y="222"/>
                    </a:lnTo>
                    <a:lnTo>
                      <a:pt x="714" y="150"/>
                    </a:lnTo>
                    <a:lnTo>
                      <a:pt x="726" y="120"/>
                    </a:lnTo>
                    <a:lnTo>
                      <a:pt x="726" y="120"/>
                    </a:lnTo>
                    <a:lnTo>
                      <a:pt x="726" y="114"/>
                    </a:lnTo>
                    <a:lnTo>
                      <a:pt x="708" y="102"/>
                    </a:lnTo>
                    <a:lnTo>
                      <a:pt x="690" y="96"/>
                    </a:lnTo>
                    <a:lnTo>
                      <a:pt x="696" y="66"/>
                    </a:lnTo>
                    <a:lnTo>
                      <a:pt x="690" y="60"/>
                    </a:lnTo>
                    <a:lnTo>
                      <a:pt x="684" y="48"/>
                    </a:lnTo>
                    <a:lnTo>
                      <a:pt x="684" y="48"/>
                    </a:lnTo>
                    <a:lnTo>
                      <a:pt x="654" y="30"/>
                    </a:lnTo>
                    <a:lnTo>
                      <a:pt x="654" y="24"/>
                    </a:lnTo>
                    <a:lnTo>
                      <a:pt x="612" y="24"/>
                    </a:lnTo>
                    <a:lnTo>
                      <a:pt x="612" y="24"/>
                    </a:lnTo>
                    <a:lnTo>
                      <a:pt x="612" y="24"/>
                    </a:lnTo>
                    <a:lnTo>
                      <a:pt x="558" y="60"/>
                    </a:lnTo>
                    <a:lnTo>
                      <a:pt x="444" y="66"/>
                    </a:lnTo>
                    <a:lnTo>
                      <a:pt x="348" y="0"/>
                    </a:lnTo>
                    <a:lnTo>
                      <a:pt x="270" y="6"/>
                    </a:lnTo>
                    <a:lnTo>
                      <a:pt x="198" y="60"/>
                    </a:lnTo>
                    <a:lnTo>
                      <a:pt x="114" y="54"/>
                    </a:lnTo>
                    <a:lnTo>
                      <a:pt x="132" y="72"/>
                    </a:lnTo>
                    <a:lnTo>
                      <a:pt x="54" y="96"/>
                    </a:lnTo>
                    <a:lnTo>
                      <a:pt x="30" y="90"/>
                    </a:lnTo>
                    <a:lnTo>
                      <a:pt x="0" y="120"/>
                    </a:lnTo>
                    <a:lnTo>
                      <a:pt x="0" y="138"/>
                    </a:lnTo>
                    <a:lnTo>
                      <a:pt x="30" y="138"/>
                    </a:lnTo>
                    <a:lnTo>
                      <a:pt x="30" y="192"/>
                    </a:lnTo>
                    <a:lnTo>
                      <a:pt x="6" y="192"/>
                    </a:lnTo>
                    <a:lnTo>
                      <a:pt x="54" y="258"/>
                    </a:lnTo>
                    <a:lnTo>
                      <a:pt x="114" y="276"/>
                    </a:lnTo>
                    <a:lnTo>
                      <a:pt x="132" y="306"/>
                    </a:lnTo>
                    <a:lnTo>
                      <a:pt x="174" y="300"/>
                    </a:lnTo>
                    <a:lnTo>
                      <a:pt x="180" y="270"/>
                    </a:lnTo>
                    <a:lnTo>
                      <a:pt x="264" y="312"/>
                    </a:lnTo>
                    <a:lnTo>
                      <a:pt x="342" y="270"/>
                    </a:lnTo>
                    <a:lnTo>
                      <a:pt x="372" y="288"/>
                    </a:lnTo>
                    <a:lnTo>
                      <a:pt x="396" y="276"/>
                    </a:lnTo>
                    <a:lnTo>
                      <a:pt x="378" y="300"/>
                    </a:lnTo>
                    <a:lnTo>
                      <a:pt x="378" y="312"/>
                    </a:lnTo>
                    <a:lnTo>
                      <a:pt x="396" y="324"/>
                    </a:lnTo>
                    <a:lnTo>
                      <a:pt x="420" y="30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7" name="Freeform 107"/>
              <p:cNvSpPr>
                <a:spLocks/>
              </p:cNvSpPr>
              <p:nvPr/>
            </p:nvSpPr>
            <p:spPr bwMode="auto">
              <a:xfrm>
                <a:off x="3222" y="1163"/>
                <a:ext cx="54" cy="36"/>
              </a:xfrm>
              <a:custGeom>
                <a:avLst/>
                <a:gdLst>
                  <a:gd name="T0" fmla="*/ 36 w 54"/>
                  <a:gd name="T1" fmla="*/ 36 h 36"/>
                  <a:gd name="T2" fmla="*/ 36 w 54"/>
                  <a:gd name="T3" fmla="*/ 24 h 36"/>
                  <a:gd name="T4" fmla="*/ 54 w 54"/>
                  <a:gd name="T5" fmla="*/ 0 h 36"/>
                  <a:gd name="T6" fmla="*/ 36 w 54"/>
                  <a:gd name="T7" fmla="*/ 12 h 36"/>
                  <a:gd name="T8" fmla="*/ 0 w 54"/>
                  <a:gd name="T9" fmla="*/ 18 h 36"/>
                  <a:gd name="T10" fmla="*/ 24 w 54"/>
                  <a:gd name="T11" fmla="*/ 36 h 36"/>
                  <a:gd name="T12" fmla="*/ 36 w 5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36" y="36"/>
                    </a:moveTo>
                    <a:lnTo>
                      <a:pt x="36" y="24"/>
                    </a:lnTo>
                    <a:lnTo>
                      <a:pt x="54" y="0"/>
                    </a:lnTo>
                    <a:lnTo>
                      <a:pt x="36" y="12"/>
                    </a:lnTo>
                    <a:lnTo>
                      <a:pt x="0" y="18"/>
                    </a:lnTo>
                    <a:lnTo>
                      <a:pt x="24" y="36"/>
                    </a:lnTo>
                    <a:lnTo>
                      <a:pt x="36"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8" name="Freeform 108"/>
              <p:cNvSpPr>
                <a:spLocks/>
              </p:cNvSpPr>
              <p:nvPr/>
            </p:nvSpPr>
            <p:spPr bwMode="auto">
              <a:xfrm>
                <a:off x="3630" y="881"/>
                <a:ext cx="6" cy="12"/>
              </a:xfrm>
              <a:custGeom>
                <a:avLst/>
                <a:gdLst>
                  <a:gd name="T0" fmla="*/ 0 w 6"/>
                  <a:gd name="T1" fmla="*/ 0 h 12"/>
                  <a:gd name="T2" fmla="*/ 6 w 6"/>
                  <a:gd name="T3" fmla="*/ 12 h 12"/>
                  <a:gd name="T4" fmla="*/ 0 w 6"/>
                  <a:gd name="T5" fmla="*/ 0 h 12"/>
                  <a:gd name="T6" fmla="*/ 0 w 6"/>
                  <a:gd name="T7" fmla="*/ 0 h 12"/>
                </a:gdLst>
                <a:ahLst/>
                <a:cxnLst>
                  <a:cxn ang="0">
                    <a:pos x="T0" y="T1"/>
                  </a:cxn>
                  <a:cxn ang="0">
                    <a:pos x="T2" y="T3"/>
                  </a:cxn>
                  <a:cxn ang="0">
                    <a:pos x="T4" y="T5"/>
                  </a:cxn>
                  <a:cxn ang="0">
                    <a:pos x="T6" y="T7"/>
                  </a:cxn>
                </a:cxnLst>
                <a:rect l="0" t="0" r="r" b="b"/>
                <a:pathLst>
                  <a:path w="6" h="12">
                    <a:moveTo>
                      <a:pt x="0" y="0"/>
                    </a:moveTo>
                    <a:lnTo>
                      <a:pt x="6"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9" name="Rectangle 109"/>
              <p:cNvSpPr>
                <a:spLocks noChangeArrowheads="1"/>
              </p:cNvSpPr>
              <p:nvPr/>
            </p:nvSpPr>
            <p:spPr bwMode="auto">
              <a:xfrm>
                <a:off x="3672" y="947"/>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0" name="Rectangle 110"/>
              <p:cNvSpPr>
                <a:spLocks noChangeArrowheads="1"/>
              </p:cNvSpPr>
              <p:nvPr/>
            </p:nvSpPr>
            <p:spPr bwMode="auto">
              <a:xfrm>
                <a:off x="3558" y="857"/>
                <a:ext cx="42"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1" name="Freeform 111"/>
              <p:cNvSpPr>
                <a:spLocks/>
              </p:cNvSpPr>
              <p:nvPr/>
            </p:nvSpPr>
            <p:spPr bwMode="auto">
              <a:xfrm>
                <a:off x="3186" y="1181"/>
                <a:ext cx="60" cy="36"/>
              </a:xfrm>
              <a:custGeom>
                <a:avLst/>
                <a:gdLst>
                  <a:gd name="T0" fmla="*/ 30 w 60"/>
                  <a:gd name="T1" fmla="*/ 36 h 36"/>
                  <a:gd name="T2" fmla="*/ 60 w 60"/>
                  <a:gd name="T3" fmla="*/ 18 h 36"/>
                  <a:gd name="T4" fmla="*/ 60 w 60"/>
                  <a:gd name="T5" fmla="*/ 18 h 36"/>
                  <a:gd name="T6" fmla="*/ 36 w 60"/>
                  <a:gd name="T7" fmla="*/ 0 h 36"/>
                  <a:gd name="T8" fmla="*/ 36 w 60"/>
                  <a:gd name="T9" fmla="*/ 0 h 36"/>
                  <a:gd name="T10" fmla="*/ 42 w 60"/>
                  <a:gd name="T11" fmla="*/ 12 h 36"/>
                  <a:gd name="T12" fmla="*/ 18 w 60"/>
                  <a:gd name="T13" fmla="*/ 6 h 36"/>
                  <a:gd name="T14" fmla="*/ 0 w 60"/>
                  <a:gd name="T15" fmla="*/ 18 h 36"/>
                  <a:gd name="T16" fmla="*/ 6 w 60"/>
                  <a:gd name="T17" fmla="*/ 30 h 36"/>
                  <a:gd name="T18" fmla="*/ 30 w 6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6">
                    <a:moveTo>
                      <a:pt x="30" y="36"/>
                    </a:moveTo>
                    <a:lnTo>
                      <a:pt x="60" y="18"/>
                    </a:lnTo>
                    <a:lnTo>
                      <a:pt x="60" y="18"/>
                    </a:lnTo>
                    <a:lnTo>
                      <a:pt x="36" y="0"/>
                    </a:lnTo>
                    <a:lnTo>
                      <a:pt x="36" y="0"/>
                    </a:lnTo>
                    <a:lnTo>
                      <a:pt x="42" y="12"/>
                    </a:lnTo>
                    <a:lnTo>
                      <a:pt x="18" y="6"/>
                    </a:lnTo>
                    <a:lnTo>
                      <a:pt x="0" y="18"/>
                    </a:lnTo>
                    <a:lnTo>
                      <a:pt x="6" y="30"/>
                    </a:lnTo>
                    <a:lnTo>
                      <a:pt x="3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2" name="Freeform 112"/>
              <p:cNvSpPr>
                <a:spLocks/>
              </p:cNvSpPr>
              <p:nvPr/>
            </p:nvSpPr>
            <p:spPr bwMode="auto">
              <a:xfrm>
                <a:off x="2784" y="221"/>
                <a:ext cx="714" cy="486"/>
              </a:xfrm>
              <a:custGeom>
                <a:avLst/>
                <a:gdLst>
                  <a:gd name="T0" fmla="*/ 116 w 119"/>
                  <a:gd name="T1" fmla="*/ 47 h 81"/>
                  <a:gd name="T2" fmla="*/ 106 w 119"/>
                  <a:gd name="T3" fmla="*/ 26 h 81"/>
                  <a:gd name="T4" fmla="*/ 97 w 119"/>
                  <a:gd name="T5" fmla="*/ 22 h 81"/>
                  <a:gd name="T6" fmla="*/ 93 w 119"/>
                  <a:gd name="T7" fmla="*/ 21 h 81"/>
                  <a:gd name="T8" fmla="*/ 91 w 119"/>
                  <a:gd name="T9" fmla="*/ 22 h 81"/>
                  <a:gd name="T10" fmla="*/ 91 w 119"/>
                  <a:gd name="T11" fmla="*/ 22 h 81"/>
                  <a:gd name="T12" fmla="*/ 86 w 119"/>
                  <a:gd name="T13" fmla="*/ 13 h 81"/>
                  <a:gd name="T14" fmla="*/ 81 w 119"/>
                  <a:gd name="T15" fmla="*/ 12 h 81"/>
                  <a:gd name="T16" fmla="*/ 81 w 119"/>
                  <a:gd name="T17" fmla="*/ 12 h 81"/>
                  <a:gd name="T18" fmla="*/ 80 w 119"/>
                  <a:gd name="T19" fmla="*/ 8 h 81"/>
                  <a:gd name="T20" fmla="*/ 81 w 119"/>
                  <a:gd name="T21" fmla="*/ 7 h 81"/>
                  <a:gd name="T22" fmla="*/ 78 w 119"/>
                  <a:gd name="T23" fmla="*/ 0 h 81"/>
                  <a:gd name="T24" fmla="*/ 66 w 119"/>
                  <a:gd name="T25" fmla="*/ 4 h 81"/>
                  <a:gd name="T26" fmla="*/ 66 w 119"/>
                  <a:gd name="T27" fmla="*/ 4 h 81"/>
                  <a:gd name="T28" fmla="*/ 64 w 119"/>
                  <a:gd name="T29" fmla="*/ 2 h 81"/>
                  <a:gd name="T30" fmla="*/ 56 w 119"/>
                  <a:gd name="T31" fmla="*/ 12 h 81"/>
                  <a:gd name="T32" fmla="*/ 36 w 119"/>
                  <a:gd name="T33" fmla="*/ 10 h 81"/>
                  <a:gd name="T34" fmla="*/ 36 w 119"/>
                  <a:gd name="T35" fmla="*/ 10 h 81"/>
                  <a:gd name="T36" fmla="*/ 15 w 119"/>
                  <a:gd name="T37" fmla="*/ 5 h 81"/>
                  <a:gd name="T38" fmla="*/ 13 w 119"/>
                  <a:gd name="T39" fmla="*/ 8 h 81"/>
                  <a:gd name="T40" fmla="*/ 9 w 119"/>
                  <a:gd name="T41" fmla="*/ 8 h 81"/>
                  <a:gd name="T42" fmla="*/ 9 w 119"/>
                  <a:gd name="T43" fmla="*/ 24 h 81"/>
                  <a:gd name="T44" fmla="*/ 4 w 119"/>
                  <a:gd name="T45" fmla="*/ 34 h 81"/>
                  <a:gd name="T46" fmla="*/ 2 w 119"/>
                  <a:gd name="T47" fmla="*/ 35 h 81"/>
                  <a:gd name="T48" fmla="*/ 2 w 119"/>
                  <a:gd name="T49" fmla="*/ 35 h 81"/>
                  <a:gd name="T50" fmla="*/ 0 w 119"/>
                  <a:gd name="T51" fmla="*/ 42 h 81"/>
                  <a:gd name="T52" fmla="*/ 15 w 119"/>
                  <a:gd name="T53" fmla="*/ 45 h 81"/>
                  <a:gd name="T54" fmla="*/ 20 w 119"/>
                  <a:gd name="T55" fmla="*/ 46 h 81"/>
                  <a:gd name="T56" fmla="*/ 26 w 119"/>
                  <a:gd name="T57" fmla="*/ 44 h 81"/>
                  <a:gd name="T58" fmla="*/ 29 w 119"/>
                  <a:gd name="T59" fmla="*/ 43 h 81"/>
                  <a:gd name="T60" fmla="*/ 34 w 119"/>
                  <a:gd name="T61" fmla="*/ 40 h 81"/>
                  <a:gd name="T62" fmla="*/ 46 w 119"/>
                  <a:gd name="T63" fmla="*/ 50 h 81"/>
                  <a:gd name="T64" fmla="*/ 52 w 119"/>
                  <a:gd name="T65" fmla="*/ 61 h 81"/>
                  <a:gd name="T66" fmla="*/ 52 w 119"/>
                  <a:gd name="T67" fmla="*/ 61 h 81"/>
                  <a:gd name="T68" fmla="*/ 46 w 119"/>
                  <a:gd name="T69" fmla="*/ 62 h 81"/>
                  <a:gd name="T70" fmla="*/ 42 w 119"/>
                  <a:gd name="T71" fmla="*/ 72 h 81"/>
                  <a:gd name="T72" fmla="*/ 50 w 119"/>
                  <a:gd name="T73" fmla="*/ 70 h 81"/>
                  <a:gd name="T74" fmla="*/ 50 w 119"/>
                  <a:gd name="T75" fmla="*/ 69 h 81"/>
                  <a:gd name="T76" fmla="*/ 57 w 119"/>
                  <a:gd name="T77" fmla="*/ 61 h 81"/>
                  <a:gd name="T78" fmla="*/ 64 w 119"/>
                  <a:gd name="T79" fmla="*/ 63 h 81"/>
                  <a:gd name="T80" fmla="*/ 77 w 119"/>
                  <a:gd name="T81" fmla="*/ 67 h 81"/>
                  <a:gd name="T82" fmla="*/ 75 w 119"/>
                  <a:gd name="T83" fmla="*/ 75 h 81"/>
                  <a:gd name="T84" fmla="*/ 87 w 119"/>
                  <a:gd name="T85" fmla="*/ 76 h 81"/>
                  <a:gd name="T86" fmla="*/ 96 w 119"/>
                  <a:gd name="T87" fmla="*/ 70 h 81"/>
                  <a:gd name="T88" fmla="*/ 78 w 119"/>
                  <a:gd name="T89" fmla="*/ 64 h 81"/>
                  <a:gd name="T90" fmla="*/ 103 w 119"/>
                  <a:gd name="T91" fmla="*/ 54 h 81"/>
                  <a:gd name="T92" fmla="*/ 108 w 119"/>
                  <a:gd name="T93" fmla="*/ 50 h 81"/>
                  <a:gd name="T94" fmla="*/ 113 w 119"/>
                  <a:gd name="T95" fmla="*/ 4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81">
                    <a:moveTo>
                      <a:pt x="113" y="47"/>
                    </a:moveTo>
                    <a:cubicBezTo>
                      <a:pt x="116" y="47"/>
                      <a:pt x="116" y="47"/>
                      <a:pt x="116" y="47"/>
                    </a:cubicBezTo>
                    <a:cubicBezTo>
                      <a:pt x="119" y="30"/>
                      <a:pt x="119" y="30"/>
                      <a:pt x="119" y="30"/>
                    </a:cubicBezTo>
                    <a:cubicBezTo>
                      <a:pt x="106" y="26"/>
                      <a:pt x="106" y="26"/>
                      <a:pt x="106" y="26"/>
                    </a:cubicBezTo>
                    <a:cubicBezTo>
                      <a:pt x="102" y="21"/>
                      <a:pt x="102" y="21"/>
                      <a:pt x="102" y="21"/>
                    </a:cubicBezTo>
                    <a:cubicBezTo>
                      <a:pt x="97" y="22"/>
                      <a:pt x="97" y="22"/>
                      <a:pt x="97" y="22"/>
                    </a:cubicBezTo>
                    <a:cubicBezTo>
                      <a:pt x="95" y="21"/>
                      <a:pt x="95" y="21"/>
                      <a:pt x="95" y="21"/>
                    </a:cubicBezTo>
                    <a:cubicBezTo>
                      <a:pt x="93" y="21"/>
                      <a:pt x="93" y="21"/>
                      <a:pt x="93" y="21"/>
                    </a:cubicBezTo>
                    <a:cubicBezTo>
                      <a:pt x="92" y="21"/>
                      <a:pt x="92" y="21"/>
                      <a:pt x="92" y="21"/>
                    </a:cubicBezTo>
                    <a:cubicBezTo>
                      <a:pt x="91" y="22"/>
                      <a:pt x="91" y="22"/>
                      <a:pt x="91" y="22"/>
                    </a:cubicBezTo>
                    <a:cubicBezTo>
                      <a:pt x="91" y="22"/>
                      <a:pt x="91" y="22"/>
                      <a:pt x="91" y="22"/>
                    </a:cubicBezTo>
                    <a:cubicBezTo>
                      <a:pt x="91" y="22"/>
                      <a:pt x="91" y="22"/>
                      <a:pt x="91" y="22"/>
                    </a:cubicBezTo>
                    <a:cubicBezTo>
                      <a:pt x="87" y="16"/>
                      <a:pt x="87" y="16"/>
                      <a:pt x="87" y="16"/>
                    </a:cubicBezTo>
                    <a:cubicBezTo>
                      <a:pt x="86" y="13"/>
                      <a:pt x="86" y="13"/>
                      <a:pt x="86" y="13"/>
                    </a:cubicBezTo>
                    <a:cubicBezTo>
                      <a:pt x="83" y="13"/>
                      <a:pt x="83" y="13"/>
                      <a:pt x="83" y="13"/>
                    </a:cubicBezTo>
                    <a:cubicBezTo>
                      <a:pt x="81" y="12"/>
                      <a:pt x="81" y="12"/>
                      <a:pt x="81" y="12"/>
                    </a:cubicBezTo>
                    <a:cubicBezTo>
                      <a:pt x="81" y="12"/>
                      <a:pt x="81" y="12"/>
                      <a:pt x="81" y="12"/>
                    </a:cubicBezTo>
                    <a:cubicBezTo>
                      <a:pt x="81" y="12"/>
                      <a:pt x="81" y="12"/>
                      <a:pt x="81" y="12"/>
                    </a:cubicBezTo>
                    <a:cubicBezTo>
                      <a:pt x="80" y="8"/>
                      <a:pt x="80" y="8"/>
                      <a:pt x="80" y="8"/>
                    </a:cubicBezTo>
                    <a:cubicBezTo>
                      <a:pt x="80" y="8"/>
                      <a:pt x="80" y="8"/>
                      <a:pt x="80" y="8"/>
                    </a:cubicBezTo>
                    <a:cubicBezTo>
                      <a:pt x="80" y="8"/>
                      <a:pt x="80" y="8"/>
                      <a:pt x="80" y="8"/>
                    </a:cubicBezTo>
                    <a:cubicBezTo>
                      <a:pt x="81" y="7"/>
                      <a:pt x="81" y="7"/>
                      <a:pt x="81" y="7"/>
                    </a:cubicBezTo>
                    <a:cubicBezTo>
                      <a:pt x="82" y="7"/>
                      <a:pt x="82" y="7"/>
                      <a:pt x="82" y="7"/>
                    </a:cubicBezTo>
                    <a:cubicBezTo>
                      <a:pt x="78" y="0"/>
                      <a:pt x="78" y="0"/>
                      <a:pt x="78" y="0"/>
                    </a:cubicBezTo>
                    <a:cubicBezTo>
                      <a:pt x="68" y="1"/>
                      <a:pt x="68" y="1"/>
                      <a:pt x="68" y="1"/>
                    </a:cubicBezTo>
                    <a:cubicBezTo>
                      <a:pt x="66" y="4"/>
                      <a:pt x="66" y="4"/>
                      <a:pt x="66" y="4"/>
                    </a:cubicBezTo>
                    <a:cubicBezTo>
                      <a:pt x="66" y="4"/>
                      <a:pt x="66" y="4"/>
                      <a:pt x="66" y="4"/>
                    </a:cubicBezTo>
                    <a:cubicBezTo>
                      <a:pt x="66" y="4"/>
                      <a:pt x="66" y="4"/>
                      <a:pt x="66" y="4"/>
                    </a:cubicBezTo>
                    <a:cubicBezTo>
                      <a:pt x="65" y="3"/>
                      <a:pt x="65" y="3"/>
                      <a:pt x="65" y="3"/>
                    </a:cubicBezTo>
                    <a:cubicBezTo>
                      <a:pt x="64" y="2"/>
                      <a:pt x="64" y="2"/>
                      <a:pt x="64" y="2"/>
                    </a:cubicBezTo>
                    <a:cubicBezTo>
                      <a:pt x="57" y="4"/>
                      <a:pt x="57" y="4"/>
                      <a:pt x="57" y="4"/>
                    </a:cubicBezTo>
                    <a:cubicBezTo>
                      <a:pt x="56" y="12"/>
                      <a:pt x="56" y="12"/>
                      <a:pt x="56" y="12"/>
                    </a:cubicBezTo>
                    <a:cubicBezTo>
                      <a:pt x="45" y="11"/>
                      <a:pt x="45" y="11"/>
                      <a:pt x="45" y="11"/>
                    </a:cubicBezTo>
                    <a:cubicBezTo>
                      <a:pt x="36" y="10"/>
                      <a:pt x="36" y="10"/>
                      <a:pt x="36" y="10"/>
                    </a:cubicBezTo>
                    <a:cubicBezTo>
                      <a:pt x="36" y="10"/>
                      <a:pt x="36" y="10"/>
                      <a:pt x="36" y="10"/>
                    </a:cubicBezTo>
                    <a:cubicBezTo>
                      <a:pt x="36" y="10"/>
                      <a:pt x="36" y="10"/>
                      <a:pt x="36" y="10"/>
                    </a:cubicBezTo>
                    <a:cubicBezTo>
                      <a:pt x="26" y="5"/>
                      <a:pt x="26" y="5"/>
                      <a:pt x="26" y="5"/>
                    </a:cubicBezTo>
                    <a:cubicBezTo>
                      <a:pt x="15" y="5"/>
                      <a:pt x="15" y="5"/>
                      <a:pt x="15" y="5"/>
                    </a:cubicBezTo>
                    <a:cubicBezTo>
                      <a:pt x="14" y="6"/>
                      <a:pt x="14" y="6"/>
                      <a:pt x="14" y="6"/>
                    </a:cubicBezTo>
                    <a:cubicBezTo>
                      <a:pt x="13" y="8"/>
                      <a:pt x="13" y="8"/>
                      <a:pt x="13" y="8"/>
                    </a:cubicBezTo>
                    <a:cubicBezTo>
                      <a:pt x="10" y="8"/>
                      <a:pt x="10" y="8"/>
                      <a:pt x="10" y="8"/>
                    </a:cubicBezTo>
                    <a:cubicBezTo>
                      <a:pt x="9" y="8"/>
                      <a:pt x="9" y="8"/>
                      <a:pt x="9" y="8"/>
                    </a:cubicBezTo>
                    <a:cubicBezTo>
                      <a:pt x="13" y="20"/>
                      <a:pt x="13" y="20"/>
                      <a:pt x="13" y="20"/>
                    </a:cubicBezTo>
                    <a:cubicBezTo>
                      <a:pt x="9" y="24"/>
                      <a:pt x="9" y="24"/>
                      <a:pt x="9" y="24"/>
                    </a:cubicBezTo>
                    <a:cubicBezTo>
                      <a:pt x="7" y="25"/>
                      <a:pt x="7" y="25"/>
                      <a:pt x="7" y="25"/>
                    </a:cubicBezTo>
                    <a:cubicBezTo>
                      <a:pt x="4" y="34"/>
                      <a:pt x="4" y="34"/>
                      <a:pt x="4" y="34"/>
                    </a:cubicBezTo>
                    <a:cubicBezTo>
                      <a:pt x="0" y="32"/>
                      <a:pt x="0" y="32"/>
                      <a:pt x="0" y="32"/>
                    </a:cubicBezTo>
                    <a:cubicBezTo>
                      <a:pt x="2" y="35"/>
                      <a:pt x="2" y="35"/>
                      <a:pt x="2" y="35"/>
                    </a:cubicBezTo>
                    <a:cubicBezTo>
                      <a:pt x="2" y="35"/>
                      <a:pt x="2" y="35"/>
                      <a:pt x="2" y="35"/>
                    </a:cubicBezTo>
                    <a:cubicBezTo>
                      <a:pt x="2" y="35"/>
                      <a:pt x="2" y="35"/>
                      <a:pt x="2" y="35"/>
                    </a:cubicBezTo>
                    <a:cubicBezTo>
                      <a:pt x="2" y="36"/>
                      <a:pt x="2" y="36"/>
                      <a:pt x="2" y="36"/>
                    </a:cubicBezTo>
                    <a:cubicBezTo>
                      <a:pt x="0" y="42"/>
                      <a:pt x="0" y="42"/>
                      <a:pt x="0" y="42"/>
                    </a:cubicBezTo>
                    <a:cubicBezTo>
                      <a:pt x="4" y="45"/>
                      <a:pt x="4" y="45"/>
                      <a:pt x="4" y="45"/>
                    </a:cubicBezTo>
                    <a:cubicBezTo>
                      <a:pt x="15" y="45"/>
                      <a:pt x="15" y="45"/>
                      <a:pt x="15" y="45"/>
                    </a:cubicBezTo>
                    <a:cubicBezTo>
                      <a:pt x="19" y="48"/>
                      <a:pt x="19" y="48"/>
                      <a:pt x="19" y="48"/>
                    </a:cubicBezTo>
                    <a:cubicBezTo>
                      <a:pt x="20" y="46"/>
                      <a:pt x="20" y="46"/>
                      <a:pt x="20" y="46"/>
                    </a:cubicBezTo>
                    <a:cubicBezTo>
                      <a:pt x="25" y="46"/>
                      <a:pt x="25" y="46"/>
                      <a:pt x="25" y="46"/>
                    </a:cubicBezTo>
                    <a:cubicBezTo>
                      <a:pt x="26" y="44"/>
                      <a:pt x="26" y="44"/>
                      <a:pt x="26" y="44"/>
                    </a:cubicBezTo>
                    <a:cubicBezTo>
                      <a:pt x="27" y="43"/>
                      <a:pt x="27" y="43"/>
                      <a:pt x="27" y="43"/>
                    </a:cubicBezTo>
                    <a:cubicBezTo>
                      <a:pt x="29" y="43"/>
                      <a:pt x="29" y="43"/>
                      <a:pt x="29" y="43"/>
                    </a:cubicBezTo>
                    <a:cubicBezTo>
                      <a:pt x="29" y="40"/>
                      <a:pt x="29" y="40"/>
                      <a:pt x="29" y="40"/>
                    </a:cubicBezTo>
                    <a:cubicBezTo>
                      <a:pt x="34" y="40"/>
                      <a:pt x="34" y="40"/>
                      <a:pt x="34" y="40"/>
                    </a:cubicBezTo>
                    <a:cubicBezTo>
                      <a:pt x="46" y="45"/>
                      <a:pt x="46" y="45"/>
                      <a:pt x="46" y="45"/>
                    </a:cubicBezTo>
                    <a:cubicBezTo>
                      <a:pt x="46" y="50"/>
                      <a:pt x="46" y="50"/>
                      <a:pt x="46" y="50"/>
                    </a:cubicBezTo>
                    <a:cubicBezTo>
                      <a:pt x="52" y="57"/>
                      <a:pt x="52" y="57"/>
                      <a:pt x="52" y="57"/>
                    </a:cubicBezTo>
                    <a:cubicBezTo>
                      <a:pt x="52" y="61"/>
                      <a:pt x="52" y="61"/>
                      <a:pt x="52" y="61"/>
                    </a:cubicBezTo>
                    <a:cubicBezTo>
                      <a:pt x="52" y="61"/>
                      <a:pt x="52" y="61"/>
                      <a:pt x="52" y="61"/>
                    </a:cubicBezTo>
                    <a:cubicBezTo>
                      <a:pt x="52" y="61"/>
                      <a:pt x="52" y="61"/>
                      <a:pt x="52" y="61"/>
                    </a:cubicBezTo>
                    <a:cubicBezTo>
                      <a:pt x="47" y="62"/>
                      <a:pt x="47" y="62"/>
                      <a:pt x="47" y="62"/>
                    </a:cubicBezTo>
                    <a:cubicBezTo>
                      <a:pt x="46" y="62"/>
                      <a:pt x="46" y="62"/>
                      <a:pt x="46" y="62"/>
                    </a:cubicBezTo>
                    <a:cubicBezTo>
                      <a:pt x="41" y="70"/>
                      <a:pt x="41" y="70"/>
                      <a:pt x="41" y="70"/>
                    </a:cubicBezTo>
                    <a:cubicBezTo>
                      <a:pt x="42" y="72"/>
                      <a:pt x="42" y="72"/>
                      <a:pt x="42" y="72"/>
                    </a:cubicBezTo>
                    <a:cubicBezTo>
                      <a:pt x="50" y="70"/>
                      <a:pt x="50" y="70"/>
                      <a:pt x="50" y="70"/>
                    </a:cubicBezTo>
                    <a:cubicBezTo>
                      <a:pt x="50" y="70"/>
                      <a:pt x="50" y="70"/>
                      <a:pt x="50" y="70"/>
                    </a:cubicBezTo>
                    <a:cubicBezTo>
                      <a:pt x="50" y="70"/>
                      <a:pt x="50" y="70"/>
                      <a:pt x="50" y="70"/>
                    </a:cubicBezTo>
                    <a:cubicBezTo>
                      <a:pt x="50" y="69"/>
                      <a:pt x="50" y="69"/>
                      <a:pt x="50" y="69"/>
                    </a:cubicBezTo>
                    <a:cubicBezTo>
                      <a:pt x="54" y="67"/>
                      <a:pt x="54" y="67"/>
                      <a:pt x="54" y="67"/>
                    </a:cubicBezTo>
                    <a:cubicBezTo>
                      <a:pt x="57" y="61"/>
                      <a:pt x="57" y="61"/>
                      <a:pt x="57" y="61"/>
                    </a:cubicBezTo>
                    <a:cubicBezTo>
                      <a:pt x="65" y="58"/>
                      <a:pt x="65" y="58"/>
                      <a:pt x="65" y="58"/>
                    </a:cubicBezTo>
                    <a:cubicBezTo>
                      <a:pt x="64" y="63"/>
                      <a:pt x="64" y="63"/>
                      <a:pt x="64" y="63"/>
                    </a:cubicBezTo>
                    <a:cubicBezTo>
                      <a:pt x="76" y="65"/>
                      <a:pt x="76" y="65"/>
                      <a:pt x="76" y="65"/>
                    </a:cubicBezTo>
                    <a:cubicBezTo>
                      <a:pt x="77" y="67"/>
                      <a:pt x="77" y="67"/>
                      <a:pt x="77" y="67"/>
                    </a:cubicBezTo>
                    <a:cubicBezTo>
                      <a:pt x="69" y="71"/>
                      <a:pt x="69" y="71"/>
                      <a:pt x="69" y="71"/>
                    </a:cubicBezTo>
                    <a:cubicBezTo>
                      <a:pt x="75" y="75"/>
                      <a:pt x="75" y="75"/>
                      <a:pt x="75" y="75"/>
                    </a:cubicBezTo>
                    <a:cubicBezTo>
                      <a:pt x="75" y="81"/>
                      <a:pt x="75" y="81"/>
                      <a:pt x="75" y="81"/>
                    </a:cubicBezTo>
                    <a:cubicBezTo>
                      <a:pt x="75" y="81"/>
                      <a:pt x="87" y="76"/>
                      <a:pt x="87" y="76"/>
                    </a:cubicBezTo>
                    <a:cubicBezTo>
                      <a:pt x="87" y="75"/>
                      <a:pt x="95" y="75"/>
                      <a:pt x="95" y="75"/>
                    </a:cubicBezTo>
                    <a:cubicBezTo>
                      <a:pt x="96" y="70"/>
                      <a:pt x="96" y="70"/>
                      <a:pt x="96" y="70"/>
                    </a:cubicBezTo>
                    <a:cubicBezTo>
                      <a:pt x="86" y="72"/>
                      <a:pt x="86" y="72"/>
                      <a:pt x="86" y="72"/>
                    </a:cubicBezTo>
                    <a:cubicBezTo>
                      <a:pt x="78" y="64"/>
                      <a:pt x="78" y="64"/>
                      <a:pt x="78" y="64"/>
                    </a:cubicBezTo>
                    <a:cubicBezTo>
                      <a:pt x="86" y="65"/>
                      <a:pt x="86" y="65"/>
                      <a:pt x="86" y="65"/>
                    </a:cubicBezTo>
                    <a:cubicBezTo>
                      <a:pt x="103" y="54"/>
                      <a:pt x="103" y="54"/>
                      <a:pt x="103" y="54"/>
                    </a:cubicBezTo>
                    <a:cubicBezTo>
                      <a:pt x="106" y="54"/>
                      <a:pt x="106" y="54"/>
                      <a:pt x="106" y="54"/>
                    </a:cubicBezTo>
                    <a:cubicBezTo>
                      <a:pt x="108" y="50"/>
                      <a:pt x="108" y="50"/>
                      <a:pt x="108" y="50"/>
                    </a:cubicBezTo>
                    <a:cubicBezTo>
                      <a:pt x="110" y="47"/>
                      <a:pt x="110" y="47"/>
                      <a:pt x="110" y="47"/>
                    </a:cubicBezTo>
                    <a:lnTo>
                      <a:pt x="113" y="4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3" name="Freeform 113"/>
              <p:cNvSpPr>
                <a:spLocks/>
              </p:cNvSpPr>
              <p:nvPr/>
            </p:nvSpPr>
            <p:spPr bwMode="auto">
              <a:xfrm>
                <a:off x="3432" y="503"/>
                <a:ext cx="30" cy="18"/>
              </a:xfrm>
              <a:custGeom>
                <a:avLst/>
                <a:gdLst>
                  <a:gd name="T0" fmla="*/ 30 w 30"/>
                  <a:gd name="T1" fmla="*/ 0 h 18"/>
                  <a:gd name="T2" fmla="*/ 12 w 30"/>
                  <a:gd name="T3" fmla="*/ 0 h 18"/>
                  <a:gd name="T4" fmla="*/ 0 w 30"/>
                  <a:gd name="T5" fmla="*/ 18 h 18"/>
                  <a:gd name="T6" fmla="*/ 12 w 30"/>
                  <a:gd name="T7" fmla="*/ 0 h 18"/>
                  <a:gd name="T8" fmla="*/ 30 w 30"/>
                  <a:gd name="T9" fmla="*/ 0 h 18"/>
                </a:gdLst>
                <a:ahLst/>
                <a:cxnLst>
                  <a:cxn ang="0">
                    <a:pos x="T0" y="T1"/>
                  </a:cxn>
                  <a:cxn ang="0">
                    <a:pos x="T2" y="T3"/>
                  </a:cxn>
                  <a:cxn ang="0">
                    <a:pos x="T4" y="T5"/>
                  </a:cxn>
                  <a:cxn ang="0">
                    <a:pos x="T6" y="T7"/>
                  </a:cxn>
                  <a:cxn ang="0">
                    <a:pos x="T8" y="T9"/>
                  </a:cxn>
                </a:cxnLst>
                <a:rect l="0" t="0" r="r" b="b"/>
                <a:pathLst>
                  <a:path w="30" h="18">
                    <a:moveTo>
                      <a:pt x="30" y="0"/>
                    </a:moveTo>
                    <a:lnTo>
                      <a:pt x="12" y="0"/>
                    </a:lnTo>
                    <a:lnTo>
                      <a:pt x="0" y="18"/>
                    </a:lnTo>
                    <a:lnTo>
                      <a:pt x="12"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4" name="Freeform 114"/>
              <p:cNvSpPr>
                <a:spLocks/>
              </p:cNvSpPr>
              <p:nvPr/>
            </p:nvSpPr>
            <p:spPr bwMode="auto">
              <a:xfrm>
                <a:off x="3192" y="221"/>
                <a:ext cx="84" cy="42"/>
              </a:xfrm>
              <a:custGeom>
                <a:avLst/>
                <a:gdLst>
                  <a:gd name="T0" fmla="*/ 84 w 84"/>
                  <a:gd name="T1" fmla="*/ 42 h 42"/>
                  <a:gd name="T2" fmla="*/ 84 w 84"/>
                  <a:gd name="T3" fmla="*/ 42 h 42"/>
                  <a:gd name="T4" fmla="*/ 60 w 84"/>
                  <a:gd name="T5" fmla="*/ 0 h 42"/>
                  <a:gd name="T6" fmla="*/ 0 w 84"/>
                  <a:gd name="T7" fmla="*/ 6 h 42"/>
                  <a:gd name="T8" fmla="*/ 0 w 84"/>
                  <a:gd name="T9" fmla="*/ 6 h 42"/>
                  <a:gd name="T10" fmla="*/ 60 w 84"/>
                  <a:gd name="T11" fmla="*/ 0 h 42"/>
                  <a:gd name="T12" fmla="*/ 84 w 8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4" h="42">
                    <a:moveTo>
                      <a:pt x="84" y="42"/>
                    </a:moveTo>
                    <a:lnTo>
                      <a:pt x="84" y="42"/>
                    </a:lnTo>
                    <a:lnTo>
                      <a:pt x="60" y="0"/>
                    </a:lnTo>
                    <a:lnTo>
                      <a:pt x="0" y="6"/>
                    </a:lnTo>
                    <a:lnTo>
                      <a:pt x="0" y="6"/>
                    </a:lnTo>
                    <a:lnTo>
                      <a:pt x="60" y="0"/>
                    </a:lnTo>
                    <a:lnTo>
                      <a:pt x="8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5" name="Freeform 115"/>
              <p:cNvSpPr>
                <a:spLocks/>
              </p:cNvSpPr>
              <p:nvPr/>
            </p:nvSpPr>
            <p:spPr bwMode="auto">
              <a:xfrm>
                <a:off x="3336" y="347"/>
                <a:ext cx="18" cy="0"/>
              </a:xfrm>
              <a:custGeom>
                <a:avLst/>
                <a:gdLst>
                  <a:gd name="T0" fmla="*/ 18 w 18"/>
                  <a:gd name="T1" fmla="*/ 6 w 18"/>
                  <a:gd name="T2" fmla="*/ 0 w 18"/>
                  <a:gd name="T3" fmla="*/ 6 w 18"/>
                  <a:gd name="T4" fmla="*/ 18 w 18"/>
                </a:gdLst>
                <a:ahLst/>
                <a:cxnLst>
                  <a:cxn ang="0">
                    <a:pos x="T0" y="0"/>
                  </a:cxn>
                  <a:cxn ang="0">
                    <a:pos x="T1" y="0"/>
                  </a:cxn>
                  <a:cxn ang="0">
                    <a:pos x="T2" y="0"/>
                  </a:cxn>
                  <a:cxn ang="0">
                    <a:pos x="T3" y="0"/>
                  </a:cxn>
                  <a:cxn ang="0">
                    <a:pos x="T4" y="0"/>
                  </a:cxn>
                </a:cxnLst>
                <a:rect l="0" t="0" r="r" b="b"/>
                <a:pathLst>
                  <a:path w="18">
                    <a:moveTo>
                      <a:pt x="18" y="0"/>
                    </a:moveTo>
                    <a:lnTo>
                      <a:pt x="6" y="0"/>
                    </a:lnTo>
                    <a:lnTo>
                      <a:pt x="0" y="0"/>
                    </a:lnTo>
                    <a:lnTo>
                      <a:pt x="6"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6" name="Freeform 116"/>
              <p:cNvSpPr>
                <a:spLocks/>
              </p:cNvSpPr>
              <p:nvPr/>
            </p:nvSpPr>
            <p:spPr bwMode="auto">
              <a:xfrm>
                <a:off x="3264" y="263"/>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7" name="Freeform 117"/>
              <p:cNvSpPr>
                <a:spLocks/>
              </p:cNvSpPr>
              <p:nvPr/>
            </p:nvSpPr>
            <p:spPr bwMode="auto">
              <a:xfrm>
                <a:off x="3306" y="317"/>
                <a:ext cx="24" cy="36"/>
              </a:xfrm>
              <a:custGeom>
                <a:avLst/>
                <a:gdLst>
                  <a:gd name="T0" fmla="*/ 24 w 24"/>
                  <a:gd name="T1" fmla="*/ 36 h 36"/>
                  <a:gd name="T2" fmla="*/ 0 w 24"/>
                  <a:gd name="T3" fmla="*/ 0 h 36"/>
                  <a:gd name="T4" fmla="*/ 24 w 24"/>
                  <a:gd name="T5" fmla="*/ 36 h 36"/>
                  <a:gd name="T6" fmla="*/ 24 w 24"/>
                  <a:gd name="T7" fmla="*/ 36 h 36"/>
                </a:gdLst>
                <a:ahLst/>
                <a:cxnLst>
                  <a:cxn ang="0">
                    <a:pos x="T0" y="T1"/>
                  </a:cxn>
                  <a:cxn ang="0">
                    <a:pos x="T2" y="T3"/>
                  </a:cxn>
                  <a:cxn ang="0">
                    <a:pos x="T4" y="T5"/>
                  </a:cxn>
                  <a:cxn ang="0">
                    <a:pos x="T6" y="T7"/>
                  </a:cxn>
                </a:cxnLst>
                <a:rect l="0" t="0" r="r" b="b"/>
                <a:pathLst>
                  <a:path w="24" h="36">
                    <a:moveTo>
                      <a:pt x="24" y="36"/>
                    </a:moveTo>
                    <a:lnTo>
                      <a:pt x="0" y="0"/>
                    </a:lnTo>
                    <a:lnTo>
                      <a:pt x="24" y="36"/>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8" name="Freeform 118"/>
              <p:cNvSpPr>
                <a:spLocks/>
              </p:cNvSpPr>
              <p:nvPr/>
            </p:nvSpPr>
            <p:spPr bwMode="auto">
              <a:xfrm>
                <a:off x="3174" y="239"/>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9" name="Freeform 119"/>
              <p:cNvSpPr>
                <a:spLocks/>
              </p:cNvSpPr>
              <p:nvPr/>
            </p:nvSpPr>
            <p:spPr bwMode="auto">
              <a:xfrm>
                <a:off x="3270" y="293"/>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0" name="Freeform 120"/>
              <p:cNvSpPr>
                <a:spLocks/>
              </p:cNvSpPr>
              <p:nvPr/>
            </p:nvSpPr>
            <p:spPr bwMode="auto">
              <a:xfrm>
                <a:off x="3168" y="161"/>
                <a:ext cx="30" cy="12"/>
              </a:xfrm>
              <a:custGeom>
                <a:avLst/>
                <a:gdLst>
                  <a:gd name="T0" fmla="*/ 30 w 30"/>
                  <a:gd name="T1" fmla="*/ 0 h 12"/>
                  <a:gd name="T2" fmla="*/ 0 w 30"/>
                  <a:gd name="T3" fmla="*/ 0 h 12"/>
                  <a:gd name="T4" fmla="*/ 18 w 30"/>
                  <a:gd name="T5" fmla="*/ 12 h 12"/>
                  <a:gd name="T6" fmla="*/ 30 w 30"/>
                  <a:gd name="T7" fmla="*/ 0 h 12"/>
                </a:gdLst>
                <a:ahLst/>
                <a:cxnLst>
                  <a:cxn ang="0">
                    <a:pos x="T0" y="T1"/>
                  </a:cxn>
                  <a:cxn ang="0">
                    <a:pos x="T2" y="T3"/>
                  </a:cxn>
                  <a:cxn ang="0">
                    <a:pos x="T4" y="T5"/>
                  </a:cxn>
                  <a:cxn ang="0">
                    <a:pos x="T6" y="T7"/>
                  </a:cxn>
                </a:cxnLst>
                <a:rect l="0" t="0" r="r" b="b"/>
                <a:pathLst>
                  <a:path w="30" h="12">
                    <a:moveTo>
                      <a:pt x="30" y="0"/>
                    </a:moveTo>
                    <a:lnTo>
                      <a:pt x="0" y="0"/>
                    </a:lnTo>
                    <a:lnTo>
                      <a:pt x="18" y="12"/>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1" name="Freeform 121"/>
              <p:cNvSpPr>
                <a:spLocks/>
              </p:cNvSpPr>
              <p:nvPr/>
            </p:nvSpPr>
            <p:spPr bwMode="auto">
              <a:xfrm>
                <a:off x="2826" y="161"/>
                <a:ext cx="342" cy="132"/>
              </a:xfrm>
              <a:custGeom>
                <a:avLst/>
                <a:gdLst>
                  <a:gd name="T0" fmla="*/ 18 w 342"/>
                  <a:gd name="T1" fmla="*/ 42 h 132"/>
                  <a:gd name="T2" fmla="*/ 0 w 342"/>
                  <a:gd name="T3" fmla="*/ 60 h 132"/>
                  <a:gd name="T4" fmla="*/ 0 w 342"/>
                  <a:gd name="T5" fmla="*/ 78 h 132"/>
                  <a:gd name="T6" fmla="*/ 12 w 342"/>
                  <a:gd name="T7" fmla="*/ 108 h 132"/>
                  <a:gd name="T8" fmla="*/ 18 w 342"/>
                  <a:gd name="T9" fmla="*/ 108 h 132"/>
                  <a:gd name="T10" fmla="*/ 36 w 342"/>
                  <a:gd name="T11" fmla="*/ 108 h 132"/>
                  <a:gd name="T12" fmla="*/ 42 w 342"/>
                  <a:gd name="T13" fmla="*/ 96 h 132"/>
                  <a:gd name="T14" fmla="*/ 48 w 342"/>
                  <a:gd name="T15" fmla="*/ 90 h 132"/>
                  <a:gd name="T16" fmla="*/ 114 w 342"/>
                  <a:gd name="T17" fmla="*/ 90 h 132"/>
                  <a:gd name="T18" fmla="*/ 114 w 342"/>
                  <a:gd name="T19" fmla="*/ 90 h 132"/>
                  <a:gd name="T20" fmla="*/ 114 w 342"/>
                  <a:gd name="T21" fmla="*/ 90 h 132"/>
                  <a:gd name="T22" fmla="*/ 174 w 342"/>
                  <a:gd name="T23" fmla="*/ 120 h 132"/>
                  <a:gd name="T24" fmla="*/ 228 w 342"/>
                  <a:gd name="T25" fmla="*/ 126 h 132"/>
                  <a:gd name="T26" fmla="*/ 294 w 342"/>
                  <a:gd name="T27" fmla="*/ 132 h 132"/>
                  <a:gd name="T28" fmla="*/ 300 w 342"/>
                  <a:gd name="T29" fmla="*/ 84 h 132"/>
                  <a:gd name="T30" fmla="*/ 300 w 342"/>
                  <a:gd name="T31" fmla="*/ 84 h 132"/>
                  <a:gd name="T32" fmla="*/ 300 w 342"/>
                  <a:gd name="T33" fmla="*/ 84 h 132"/>
                  <a:gd name="T34" fmla="*/ 342 w 342"/>
                  <a:gd name="T35" fmla="*/ 72 h 132"/>
                  <a:gd name="T36" fmla="*/ 336 w 342"/>
                  <a:gd name="T37" fmla="*/ 0 h 132"/>
                  <a:gd name="T38" fmla="*/ 24 w 342"/>
                  <a:gd name="T39" fmla="*/ 0 h 132"/>
                  <a:gd name="T40" fmla="*/ 30 w 342"/>
                  <a:gd name="T41" fmla="*/ 36 h 132"/>
                  <a:gd name="T42" fmla="*/ 18 w 342"/>
                  <a:gd name="T43" fmla="*/ 4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132">
                    <a:moveTo>
                      <a:pt x="18" y="42"/>
                    </a:moveTo>
                    <a:lnTo>
                      <a:pt x="0" y="60"/>
                    </a:lnTo>
                    <a:lnTo>
                      <a:pt x="0" y="78"/>
                    </a:lnTo>
                    <a:lnTo>
                      <a:pt x="12" y="108"/>
                    </a:lnTo>
                    <a:lnTo>
                      <a:pt x="18" y="108"/>
                    </a:lnTo>
                    <a:lnTo>
                      <a:pt x="36" y="108"/>
                    </a:lnTo>
                    <a:lnTo>
                      <a:pt x="42" y="96"/>
                    </a:lnTo>
                    <a:lnTo>
                      <a:pt x="48" y="90"/>
                    </a:lnTo>
                    <a:lnTo>
                      <a:pt x="114" y="90"/>
                    </a:lnTo>
                    <a:lnTo>
                      <a:pt x="114" y="90"/>
                    </a:lnTo>
                    <a:lnTo>
                      <a:pt x="114" y="90"/>
                    </a:lnTo>
                    <a:lnTo>
                      <a:pt x="174" y="120"/>
                    </a:lnTo>
                    <a:lnTo>
                      <a:pt x="228" y="126"/>
                    </a:lnTo>
                    <a:lnTo>
                      <a:pt x="294" y="132"/>
                    </a:lnTo>
                    <a:lnTo>
                      <a:pt x="300" y="84"/>
                    </a:lnTo>
                    <a:lnTo>
                      <a:pt x="300" y="84"/>
                    </a:lnTo>
                    <a:lnTo>
                      <a:pt x="300" y="84"/>
                    </a:lnTo>
                    <a:lnTo>
                      <a:pt x="342" y="72"/>
                    </a:lnTo>
                    <a:lnTo>
                      <a:pt x="336" y="0"/>
                    </a:lnTo>
                    <a:lnTo>
                      <a:pt x="24" y="0"/>
                    </a:lnTo>
                    <a:lnTo>
                      <a:pt x="30" y="36"/>
                    </a:lnTo>
                    <a:lnTo>
                      <a:pt x="1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2" name="Freeform 122"/>
              <p:cNvSpPr>
                <a:spLocks/>
              </p:cNvSpPr>
              <p:nvPr/>
            </p:nvSpPr>
            <p:spPr bwMode="auto">
              <a:xfrm>
                <a:off x="3186" y="161"/>
                <a:ext cx="12" cy="12"/>
              </a:xfrm>
              <a:custGeom>
                <a:avLst/>
                <a:gdLst>
                  <a:gd name="T0" fmla="*/ 0 w 12"/>
                  <a:gd name="T1" fmla="*/ 12 h 12"/>
                  <a:gd name="T2" fmla="*/ 12 w 12"/>
                  <a:gd name="T3" fmla="*/ 0 h 12"/>
                  <a:gd name="T4" fmla="*/ 12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12"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3" name="Freeform 123"/>
              <p:cNvSpPr>
                <a:spLocks/>
              </p:cNvSpPr>
              <p:nvPr/>
            </p:nvSpPr>
            <p:spPr bwMode="auto">
              <a:xfrm>
                <a:off x="3054" y="245"/>
                <a:ext cx="72" cy="48"/>
              </a:xfrm>
              <a:custGeom>
                <a:avLst/>
                <a:gdLst>
                  <a:gd name="T0" fmla="*/ 66 w 72"/>
                  <a:gd name="T1" fmla="*/ 48 h 48"/>
                  <a:gd name="T2" fmla="*/ 0 w 72"/>
                  <a:gd name="T3" fmla="*/ 42 h 48"/>
                  <a:gd name="T4" fmla="*/ 66 w 72"/>
                  <a:gd name="T5" fmla="*/ 48 h 48"/>
                  <a:gd name="T6" fmla="*/ 72 w 72"/>
                  <a:gd name="T7" fmla="*/ 0 h 48"/>
                  <a:gd name="T8" fmla="*/ 72 w 72"/>
                  <a:gd name="T9" fmla="*/ 0 h 48"/>
                  <a:gd name="T10" fmla="*/ 66 w 72"/>
                  <a:gd name="T11" fmla="*/ 48 h 48"/>
                </a:gdLst>
                <a:ahLst/>
                <a:cxnLst>
                  <a:cxn ang="0">
                    <a:pos x="T0" y="T1"/>
                  </a:cxn>
                  <a:cxn ang="0">
                    <a:pos x="T2" y="T3"/>
                  </a:cxn>
                  <a:cxn ang="0">
                    <a:pos x="T4" y="T5"/>
                  </a:cxn>
                  <a:cxn ang="0">
                    <a:pos x="T6" y="T7"/>
                  </a:cxn>
                  <a:cxn ang="0">
                    <a:pos x="T8" y="T9"/>
                  </a:cxn>
                  <a:cxn ang="0">
                    <a:pos x="T10" y="T11"/>
                  </a:cxn>
                </a:cxnLst>
                <a:rect l="0" t="0" r="r" b="b"/>
                <a:pathLst>
                  <a:path w="72" h="48">
                    <a:moveTo>
                      <a:pt x="66" y="48"/>
                    </a:moveTo>
                    <a:lnTo>
                      <a:pt x="0" y="42"/>
                    </a:lnTo>
                    <a:lnTo>
                      <a:pt x="66" y="48"/>
                    </a:lnTo>
                    <a:lnTo>
                      <a:pt x="72" y="0"/>
                    </a:lnTo>
                    <a:lnTo>
                      <a:pt x="72" y="0"/>
                    </a:lnTo>
                    <a:lnTo>
                      <a:pt x="6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4" name="Freeform 124"/>
              <p:cNvSpPr>
                <a:spLocks/>
              </p:cNvSpPr>
              <p:nvPr/>
            </p:nvSpPr>
            <p:spPr bwMode="auto">
              <a:xfrm>
                <a:off x="2940" y="251"/>
                <a:ext cx="60" cy="30"/>
              </a:xfrm>
              <a:custGeom>
                <a:avLst/>
                <a:gdLst>
                  <a:gd name="T0" fmla="*/ 0 w 60"/>
                  <a:gd name="T1" fmla="*/ 0 h 30"/>
                  <a:gd name="T2" fmla="*/ 60 w 60"/>
                  <a:gd name="T3" fmla="*/ 30 h 30"/>
                  <a:gd name="T4" fmla="*/ 60 w 60"/>
                  <a:gd name="T5" fmla="*/ 30 h 30"/>
                  <a:gd name="T6" fmla="*/ 0 w 60"/>
                  <a:gd name="T7" fmla="*/ 0 h 30"/>
                  <a:gd name="T8" fmla="*/ 0 w 60"/>
                  <a:gd name="T9" fmla="*/ 0 h 30"/>
                </a:gdLst>
                <a:ahLst/>
                <a:cxnLst>
                  <a:cxn ang="0">
                    <a:pos x="T0" y="T1"/>
                  </a:cxn>
                  <a:cxn ang="0">
                    <a:pos x="T2" y="T3"/>
                  </a:cxn>
                  <a:cxn ang="0">
                    <a:pos x="T4" y="T5"/>
                  </a:cxn>
                  <a:cxn ang="0">
                    <a:pos x="T6" y="T7"/>
                  </a:cxn>
                  <a:cxn ang="0">
                    <a:pos x="T8" y="T9"/>
                  </a:cxn>
                </a:cxnLst>
                <a:rect l="0" t="0" r="r" b="b"/>
                <a:pathLst>
                  <a:path w="60" h="30">
                    <a:moveTo>
                      <a:pt x="0" y="0"/>
                    </a:moveTo>
                    <a:lnTo>
                      <a:pt x="60" y="30"/>
                    </a:lnTo>
                    <a:lnTo>
                      <a:pt x="6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5" name="Freeform 125"/>
              <p:cNvSpPr>
                <a:spLocks/>
              </p:cNvSpPr>
              <p:nvPr/>
            </p:nvSpPr>
            <p:spPr bwMode="auto">
              <a:xfrm>
                <a:off x="2844" y="257"/>
                <a:ext cx="24" cy="12"/>
              </a:xfrm>
              <a:custGeom>
                <a:avLst/>
                <a:gdLst>
                  <a:gd name="T0" fmla="*/ 0 w 24"/>
                  <a:gd name="T1" fmla="*/ 12 h 12"/>
                  <a:gd name="T2" fmla="*/ 18 w 24"/>
                  <a:gd name="T3" fmla="*/ 12 h 12"/>
                  <a:gd name="T4" fmla="*/ 24 w 24"/>
                  <a:gd name="T5" fmla="*/ 0 h 12"/>
                  <a:gd name="T6" fmla="*/ 18 w 24"/>
                  <a:gd name="T7" fmla="*/ 12 h 12"/>
                  <a:gd name="T8" fmla="*/ 0 w 24"/>
                  <a:gd name="T9" fmla="*/ 12 h 12"/>
                </a:gdLst>
                <a:ahLst/>
                <a:cxnLst>
                  <a:cxn ang="0">
                    <a:pos x="T0" y="T1"/>
                  </a:cxn>
                  <a:cxn ang="0">
                    <a:pos x="T2" y="T3"/>
                  </a:cxn>
                  <a:cxn ang="0">
                    <a:pos x="T4" y="T5"/>
                  </a:cxn>
                  <a:cxn ang="0">
                    <a:pos x="T6" y="T7"/>
                  </a:cxn>
                  <a:cxn ang="0">
                    <a:pos x="T8" y="T9"/>
                  </a:cxn>
                </a:cxnLst>
                <a:rect l="0" t="0" r="r" b="b"/>
                <a:pathLst>
                  <a:path w="24" h="12">
                    <a:moveTo>
                      <a:pt x="0" y="12"/>
                    </a:moveTo>
                    <a:lnTo>
                      <a:pt x="18" y="12"/>
                    </a:lnTo>
                    <a:lnTo>
                      <a:pt x="24" y="0"/>
                    </a:lnTo>
                    <a:lnTo>
                      <a:pt x="18"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6" name="Freeform 126"/>
              <p:cNvSpPr>
                <a:spLocks/>
              </p:cNvSpPr>
              <p:nvPr/>
            </p:nvSpPr>
            <p:spPr bwMode="auto">
              <a:xfrm>
                <a:off x="2958" y="461"/>
                <a:ext cx="138" cy="180"/>
              </a:xfrm>
              <a:custGeom>
                <a:avLst/>
                <a:gdLst>
                  <a:gd name="T0" fmla="*/ 6 w 138"/>
                  <a:gd name="T1" fmla="*/ 18 h 180"/>
                  <a:gd name="T2" fmla="*/ 6 w 138"/>
                  <a:gd name="T3" fmla="*/ 18 h 180"/>
                  <a:gd name="T4" fmla="*/ 60 w 138"/>
                  <a:gd name="T5" fmla="*/ 102 h 180"/>
                  <a:gd name="T6" fmla="*/ 60 w 138"/>
                  <a:gd name="T7" fmla="*/ 138 h 180"/>
                  <a:gd name="T8" fmla="*/ 66 w 138"/>
                  <a:gd name="T9" fmla="*/ 174 h 180"/>
                  <a:gd name="T10" fmla="*/ 72 w 138"/>
                  <a:gd name="T11" fmla="*/ 180 h 180"/>
                  <a:gd name="T12" fmla="*/ 72 w 138"/>
                  <a:gd name="T13" fmla="*/ 180 h 180"/>
                  <a:gd name="T14" fmla="*/ 102 w 138"/>
                  <a:gd name="T15" fmla="*/ 132 h 180"/>
                  <a:gd name="T16" fmla="*/ 108 w 138"/>
                  <a:gd name="T17" fmla="*/ 132 h 180"/>
                  <a:gd name="T18" fmla="*/ 138 w 138"/>
                  <a:gd name="T19" fmla="*/ 126 h 180"/>
                  <a:gd name="T20" fmla="*/ 138 w 138"/>
                  <a:gd name="T21" fmla="*/ 102 h 180"/>
                  <a:gd name="T22" fmla="*/ 102 w 138"/>
                  <a:gd name="T23" fmla="*/ 60 h 180"/>
                  <a:gd name="T24" fmla="*/ 102 w 138"/>
                  <a:gd name="T25" fmla="*/ 30 h 180"/>
                  <a:gd name="T26" fmla="*/ 30 w 138"/>
                  <a:gd name="T27" fmla="*/ 0 h 180"/>
                  <a:gd name="T28" fmla="*/ 0 w 138"/>
                  <a:gd name="T29" fmla="*/ 0 h 180"/>
                  <a:gd name="T30" fmla="*/ 0 w 138"/>
                  <a:gd name="T31" fmla="*/ 18 h 180"/>
                  <a:gd name="T32" fmla="*/ 6 w 138"/>
                  <a:gd name="T33" fmla="*/ 18 h 180"/>
                  <a:gd name="T34" fmla="*/ 6 w 138"/>
                  <a:gd name="T35" fmla="*/ 1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80">
                    <a:moveTo>
                      <a:pt x="6" y="18"/>
                    </a:moveTo>
                    <a:lnTo>
                      <a:pt x="6" y="18"/>
                    </a:lnTo>
                    <a:lnTo>
                      <a:pt x="60" y="102"/>
                    </a:lnTo>
                    <a:lnTo>
                      <a:pt x="60" y="138"/>
                    </a:lnTo>
                    <a:lnTo>
                      <a:pt x="66" y="174"/>
                    </a:lnTo>
                    <a:lnTo>
                      <a:pt x="72" y="180"/>
                    </a:lnTo>
                    <a:lnTo>
                      <a:pt x="72" y="180"/>
                    </a:lnTo>
                    <a:lnTo>
                      <a:pt x="102" y="132"/>
                    </a:lnTo>
                    <a:lnTo>
                      <a:pt x="108" y="132"/>
                    </a:lnTo>
                    <a:lnTo>
                      <a:pt x="138" y="126"/>
                    </a:lnTo>
                    <a:lnTo>
                      <a:pt x="138" y="102"/>
                    </a:lnTo>
                    <a:lnTo>
                      <a:pt x="102" y="60"/>
                    </a:lnTo>
                    <a:lnTo>
                      <a:pt x="102" y="30"/>
                    </a:lnTo>
                    <a:lnTo>
                      <a:pt x="30" y="0"/>
                    </a:lnTo>
                    <a:lnTo>
                      <a:pt x="0" y="0"/>
                    </a:lnTo>
                    <a:lnTo>
                      <a:pt x="0" y="18"/>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7" name="Freeform 127"/>
              <p:cNvSpPr>
                <a:spLocks/>
              </p:cNvSpPr>
              <p:nvPr/>
            </p:nvSpPr>
            <p:spPr bwMode="auto">
              <a:xfrm>
                <a:off x="3060" y="491"/>
                <a:ext cx="36" cy="96"/>
              </a:xfrm>
              <a:custGeom>
                <a:avLst/>
                <a:gdLst>
                  <a:gd name="T0" fmla="*/ 36 w 36"/>
                  <a:gd name="T1" fmla="*/ 72 h 96"/>
                  <a:gd name="T2" fmla="*/ 36 w 36"/>
                  <a:gd name="T3" fmla="*/ 96 h 96"/>
                  <a:gd name="T4" fmla="*/ 36 w 36"/>
                  <a:gd name="T5" fmla="*/ 96 h 96"/>
                  <a:gd name="T6" fmla="*/ 36 w 36"/>
                  <a:gd name="T7" fmla="*/ 72 h 96"/>
                  <a:gd name="T8" fmla="*/ 0 w 36"/>
                  <a:gd name="T9" fmla="*/ 30 h 96"/>
                  <a:gd name="T10" fmla="*/ 0 w 36"/>
                  <a:gd name="T11" fmla="*/ 0 h 96"/>
                  <a:gd name="T12" fmla="*/ 0 w 36"/>
                  <a:gd name="T13" fmla="*/ 30 h 96"/>
                  <a:gd name="T14" fmla="*/ 36 w 36"/>
                  <a:gd name="T15" fmla="*/ 72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6">
                    <a:moveTo>
                      <a:pt x="36" y="72"/>
                    </a:moveTo>
                    <a:lnTo>
                      <a:pt x="36" y="96"/>
                    </a:lnTo>
                    <a:lnTo>
                      <a:pt x="36" y="96"/>
                    </a:lnTo>
                    <a:lnTo>
                      <a:pt x="36" y="72"/>
                    </a:lnTo>
                    <a:lnTo>
                      <a:pt x="0" y="30"/>
                    </a:lnTo>
                    <a:lnTo>
                      <a:pt x="0" y="0"/>
                    </a:lnTo>
                    <a:lnTo>
                      <a:pt x="0" y="30"/>
                    </a:lnTo>
                    <a:lnTo>
                      <a:pt x="3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8" name="Freeform 128"/>
              <p:cNvSpPr>
                <a:spLocks/>
              </p:cNvSpPr>
              <p:nvPr/>
            </p:nvSpPr>
            <p:spPr bwMode="auto">
              <a:xfrm>
                <a:off x="3030" y="593"/>
                <a:ext cx="36" cy="48"/>
              </a:xfrm>
              <a:custGeom>
                <a:avLst/>
                <a:gdLst>
                  <a:gd name="T0" fmla="*/ 0 w 36"/>
                  <a:gd name="T1" fmla="*/ 48 h 48"/>
                  <a:gd name="T2" fmla="*/ 0 w 36"/>
                  <a:gd name="T3" fmla="*/ 48 h 48"/>
                  <a:gd name="T4" fmla="*/ 30 w 36"/>
                  <a:gd name="T5" fmla="*/ 0 h 48"/>
                  <a:gd name="T6" fmla="*/ 36 w 36"/>
                  <a:gd name="T7" fmla="*/ 0 h 48"/>
                  <a:gd name="T8" fmla="*/ 30 w 36"/>
                  <a:gd name="T9" fmla="*/ 0 h 48"/>
                  <a:gd name="T10" fmla="*/ 0 w 36"/>
                  <a:gd name="T11" fmla="*/ 48 h 48"/>
                </a:gdLst>
                <a:ahLst/>
                <a:cxnLst>
                  <a:cxn ang="0">
                    <a:pos x="T0" y="T1"/>
                  </a:cxn>
                  <a:cxn ang="0">
                    <a:pos x="T2" y="T3"/>
                  </a:cxn>
                  <a:cxn ang="0">
                    <a:pos x="T4" y="T5"/>
                  </a:cxn>
                  <a:cxn ang="0">
                    <a:pos x="T6" y="T7"/>
                  </a:cxn>
                  <a:cxn ang="0">
                    <a:pos x="T8" y="T9"/>
                  </a:cxn>
                  <a:cxn ang="0">
                    <a:pos x="T10" y="T11"/>
                  </a:cxn>
                </a:cxnLst>
                <a:rect l="0" t="0" r="r" b="b"/>
                <a:pathLst>
                  <a:path w="36" h="48">
                    <a:moveTo>
                      <a:pt x="0" y="48"/>
                    </a:moveTo>
                    <a:lnTo>
                      <a:pt x="0" y="48"/>
                    </a:lnTo>
                    <a:lnTo>
                      <a:pt x="30" y="0"/>
                    </a:lnTo>
                    <a:lnTo>
                      <a:pt x="36" y="0"/>
                    </a:lnTo>
                    <a:lnTo>
                      <a:pt x="30" y="0"/>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9" name="Freeform 129"/>
              <p:cNvSpPr>
                <a:spLocks/>
              </p:cNvSpPr>
              <p:nvPr/>
            </p:nvSpPr>
            <p:spPr bwMode="auto">
              <a:xfrm>
                <a:off x="2712" y="479"/>
                <a:ext cx="372" cy="270"/>
              </a:xfrm>
              <a:custGeom>
                <a:avLst/>
                <a:gdLst>
                  <a:gd name="T0" fmla="*/ 318 w 372"/>
                  <a:gd name="T1" fmla="*/ 162 h 270"/>
                  <a:gd name="T2" fmla="*/ 318 w 372"/>
                  <a:gd name="T3" fmla="*/ 162 h 270"/>
                  <a:gd name="T4" fmla="*/ 312 w 372"/>
                  <a:gd name="T5" fmla="*/ 156 h 270"/>
                  <a:gd name="T6" fmla="*/ 306 w 372"/>
                  <a:gd name="T7" fmla="*/ 120 h 270"/>
                  <a:gd name="T8" fmla="*/ 306 w 372"/>
                  <a:gd name="T9" fmla="*/ 84 h 270"/>
                  <a:gd name="T10" fmla="*/ 252 w 372"/>
                  <a:gd name="T11" fmla="*/ 0 h 270"/>
                  <a:gd name="T12" fmla="*/ 234 w 372"/>
                  <a:gd name="T13" fmla="*/ 0 h 270"/>
                  <a:gd name="T14" fmla="*/ 228 w 372"/>
                  <a:gd name="T15" fmla="*/ 6 h 270"/>
                  <a:gd name="T16" fmla="*/ 222 w 372"/>
                  <a:gd name="T17" fmla="*/ 18 h 270"/>
                  <a:gd name="T18" fmla="*/ 222 w 372"/>
                  <a:gd name="T19" fmla="*/ 18 h 270"/>
                  <a:gd name="T20" fmla="*/ 192 w 372"/>
                  <a:gd name="T21" fmla="*/ 18 h 270"/>
                  <a:gd name="T22" fmla="*/ 186 w 372"/>
                  <a:gd name="T23" fmla="*/ 30 h 270"/>
                  <a:gd name="T24" fmla="*/ 186 w 372"/>
                  <a:gd name="T25" fmla="*/ 30 h 270"/>
                  <a:gd name="T26" fmla="*/ 186 w 372"/>
                  <a:gd name="T27" fmla="*/ 30 h 270"/>
                  <a:gd name="T28" fmla="*/ 162 w 372"/>
                  <a:gd name="T29" fmla="*/ 12 h 270"/>
                  <a:gd name="T30" fmla="*/ 96 w 372"/>
                  <a:gd name="T31" fmla="*/ 12 h 270"/>
                  <a:gd name="T32" fmla="*/ 96 w 372"/>
                  <a:gd name="T33" fmla="*/ 18 h 270"/>
                  <a:gd name="T34" fmla="*/ 102 w 372"/>
                  <a:gd name="T35" fmla="*/ 18 h 270"/>
                  <a:gd name="T36" fmla="*/ 102 w 372"/>
                  <a:gd name="T37" fmla="*/ 18 h 270"/>
                  <a:gd name="T38" fmla="*/ 102 w 372"/>
                  <a:gd name="T39" fmla="*/ 18 h 270"/>
                  <a:gd name="T40" fmla="*/ 84 w 372"/>
                  <a:gd name="T41" fmla="*/ 24 h 270"/>
                  <a:gd name="T42" fmla="*/ 60 w 372"/>
                  <a:gd name="T43" fmla="*/ 42 h 270"/>
                  <a:gd name="T44" fmla="*/ 48 w 372"/>
                  <a:gd name="T45" fmla="*/ 66 h 270"/>
                  <a:gd name="T46" fmla="*/ 24 w 372"/>
                  <a:gd name="T47" fmla="*/ 120 h 270"/>
                  <a:gd name="T48" fmla="*/ 0 w 372"/>
                  <a:gd name="T49" fmla="*/ 126 h 270"/>
                  <a:gd name="T50" fmla="*/ 18 w 372"/>
                  <a:gd name="T51" fmla="*/ 144 h 270"/>
                  <a:gd name="T52" fmla="*/ 18 w 372"/>
                  <a:gd name="T53" fmla="*/ 144 h 270"/>
                  <a:gd name="T54" fmla="*/ 24 w 372"/>
                  <a:gd name="T55" fmla="*/ 174 h 270"/>
                  <a:gd name="T56" fmla="*/ 48 w 372"/>
                  <a:gd name="T57" fmla="*/ 192 h 270"/>
                  <a:gd name="T58" fmla="*/ 48 w 372"/>
                  <a:gd name="T59" fmla="*/ 204 h 270"/>
                  <a:gd name="T60" fmla="*/ 78 w 372"/>
                  <a:gd name="T61" fmla="*/ 216 h 270"/>
                  <a:gd name="T62" fmla="*/ 90 w 372"/>
                  <a:gd name="T63" fmla="*/ 240 h 270"/>
                  <a:gd name="T64" fmla="*/ 102 w 372"/>
                  <a:gd name="T65" fmla="*/ 240 h 270"/>
                  <a:gd name="T66" fmla="*/ 102 w 372"/>
                  <a:gd name="T67" fmla="*/ 258 h 270"/>
                  <a:gd name="T68" fmla="*/ 102 w 372"/>
                  <a:gd name="T69" fmla="*/ 258 h 270"/>
                  <a:gd name="T70" fmla="*/ 204 w 372"/>
                  <a:gd name="T71" fmla="*/ 270 h 270"/>
                  <a:gd name="T72" fmla="*/ 264 w 372"/>
                  <a:gd name="T73" fmla="*/ 240 h 270"/>
                  <a:gd name="T74" fmla="*/ 330 w 372"/>
                  <a:gd name="T75" fmla="*/ 270 h 270"/>
                  <a:gd name="T76" fmla="*/ 330 w 372"/>
                  <a:gd name="T77" fmla="*/ 270 h 270"/>
                  <a:gd name="T78" fmla="*/ 330 w 372"/>
                  <a:gd name="T79" fmla="*/ 270 h 270"/>
                  <a:gd name="T80" fmla="*/ 330 w 372"/>
                  <a:gd name="T81" fmla="*/ 222 h 270"/>
                  <a:gd name="T82" fmla="*/ 366 w 372"/>
                  <a:gd name="T83" fmla="*/ 192 h 270"/>
                  <a:gd name="T84" fmla="*/ 372 w 372"/>
                  <a:gd name="T85" fmla="*/ 162 h 270"/>
                  <a:gd name="T86" fmla="*/ 324 w 372"/>
                  <a:gd name="T87" fmla="*/ 174 h 270"/>
                  <a:gd name="T88" fmla="*/ 318 w 372"/>
                  <a:gd name="T89" fmla="*/ 1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270">
                    <a:moveTo>
                      <a:pt x="318" y="162"/>
                    </a:moveTo>
                    <a:lnTo>
                      <a:pt x="318" y="162"/>
                    </a:lnTo>
                    <a:lnTo>
                      <a:pt x="312" y="156"/>
                    </a:lnTo>
                    <a:lnTo>
                      <a:pt x="306" y="120"/>
                    </a:lnTo>
                    <a:lnTo>
                      <a:pt x="306" y="84"/>
                    </a:lnTo>
                    <a:lnTo>
                      <a:pt x="252" y="0"/>
                    </a:lnTo>
                    <a:lnTo>
                      <a:pt x="234" y="0"/>
                    </a:lnTo>
                    <a:lnTo>
                      <a:pt x="228" y="6"/>
                    </a:lnTo>
                    <a:lnTo>
                      <a:pt x="222" y="18"/>
                    </a:lnTo>
                    <a:lnTo>
                      <a:pt x="222" y="18"/>
                    </a:lnTo>
                    <a:lnTo>
                      <a:pt x="192" y="18"/>
                    </a:lnTo>
                    <a:lnTo>
                      <a:pt x="186" y="30"/>
                    </a:lnTo>
                    <a:lnTo>
                      <a:pt x="186" y="30"/>
                    </a:lnTo>
                    <a:lnTo>
                      <a:pt x="186" y="30"/>
                    </a:lnTo>
                    <a:lnTo>
                      <a:pt x="162" y="12"/>
                    </a:lnTo>
                    <a:lnTo>
                      <a:pt x="96" y="12"/>
                    </a:lnTo>
                    <a:lnTo>
                      <a:pt x="96" y="18"/>
                    </a:lnTo>
                    <a:lnTo>
                      <a:pt x="102" y="18"/>
                    </a:lnTo>
                    <a:lnTo>
                      <a:pt x="102" y="18"/>
                    </a:lnTo>
                    <a:lnTo>
                      <a:pt x="102" y="18"/>
                    </a:lnTo>
                    <a:lnTo>
                      <a:pt x="84" y="24"/>
                    </a:lnTo>
                    <a:lnTo>
                      <a:pt x="60" y="42"/>
                    </a:lnTo>
                    <a:lnTo>
                      <a:pt x="48" y="66"/>
                    </a:lnTo>
                    <a:lnTo>
                      <a:pt x="24" y="120"/>
                    </a:lnTo>
                    <a:lnTo>
                      <a:pt x="0" y="126"/>
                    </a:lnTo>
                    <a:lnTo>
                      <a:pt x="18" y="144"/>
                    </a:lnTo>
                    <a:lnTo>
                      <a:pt x="18" y="144"/>
                    </a:lnTo>
                    <a:lnTo>
                      <a:pt x="24" y="174"/>
                    </a:lnTo>
                    <a:lnTo>
                      <a:pt x="48" y="192"/>
                    </a:lnTo>
                    <a:lnTo>
                      <a:pt x="48" y="204"/>
                    </a:lnTo>
                    <a:lnTo>
                      <a:pt x="78" y="216"/>
                    </a:lnTo>
                    <a:lnTo>
                      <a:pt x="90" y="240"/>
                    </a:lnTo>
                    <a:lnTo>
                      <a:pt x="102" y="240"/>
                    </a:lnTo>
                    <a:lnTo>
                      <a:pt x="102" y="258"/>
                    </a:lnTo>
                    <a:lnTo>
                      <a:pt x="102" y="258"/>
                    </a:lnTo>
                    <a:lnTo>
                      <a:pt x="204" y="270"/>
                    </a:lnTo>
                    <a:lnTo>
                      <a:pt x="264" y="240"/>
                    </a:lnTo>
                    <a:lnTo>
                      <a:pt x="330" y="270"/>
                    </a:lnTo>
                    <a:lnTo>
                      <a:pt x="330" y="270"/>
                    </a:lnTo>
                    <a:lnTo>
                      <a:pt x="330" y="270"/>
                    </a:lnTo>
                    <a:lnTo>
                      <a:pt x="330" y="222"/>
                    </a:lnTo>
                    <a:lnTo>
                      <a:pt x="366" y="192"/>
                    </a:lnTo>
                    <a:lnTo>
                      <a:pt x="372" y="162"/>
                    </a:lnTo>
                    <a:lnTo>
                      <a:pt x="324" y="174"/>
                    </a:lnTo>
                    <a:lnTo>
                      <a:pt x="318"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0" name="Freeform 130"/>
              <p:cNvSpPr>
                <a:spLocks/>
              </p:cNvSpPr>
              <p:nvPr/>
            </p:nvSpPr>
            <p:spPr bwMode="auto">
              <a:xfrm>
                <a:off x="3030" y="641"/>
                <a:ext cx="54" cy="12"/>
              </a:xfrm>
              <a:custGeom>
                <a:avLst/>
                <a:gdLst>
                  <a:gd name="T0" fmla="*/ 6 w 54"/>
                  <a:gd name="T1" fmla="*/ 12 h 12"/>
                  <a:gd name="T2" fmla="*/ 0 w 54"/>
                  <a:gd name="T3" fmla="*/ 0 h 12"/>
                  <a:gd name="T4" fmla="*/ 0 w 54"/>
                  <a:gd name="T5" fmla="*/ 0 h 12"/>
                  <a:gd name="T6" fmla="*/ 6 w 54"/>
                  <a:gd name="T7" fmla="*/ 12 h 12"/>
                  <a:gd name="T8" fmla="*/ 54 w 54"/>
                  <a:gd name="T9" fmla="*/ 0 h 12"/>
                  <a:gd name="T10" fmla="*/ 54 w 54"/>
                  <a:gd name="T11" fmla="*/ 0 h 12"/>
                  <a:gd name="T12" fmla="*/ 6 w 5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4" h="12">
                    <a:moveTo>
                      <a:pt x="6" y="12"/>
                    </a:moveTo>
                    <a:lnTo>
                      <a:pt x="0" y="0"/>
                    </a:lnTo>
                    <a:lnTo>
                      <a:pt x="0" y="0"/>
                    </a:lnTo>
                    <a:lnTo>
                      <a:pt x="6" y="12"/>
                    </a:lnTo>
                    <a:lnTo>
                      <a:pt x="54" y="0"/>
                    </a:lnTo>
                    <a:lnTo>
                      <a:pt x="54"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1" name="Freeform 131"/>
              <p:cNvSpPr>
                <a:spLocks/>
              </p:cNvSpPr>
              <p:nvPr/>
            </p:nvSpPr>
            <p:spPr bwMode="auto">
              <a:xfrm>
                <a:off x="2898" y="497"/>
                <a:ext cx="6" cy="12"/>
              </a:xfrm>
              <a:custGeom>
                <a:avLst/>
                <a:gdLst>
                  <a:gd name="T0" fmla="*/ 6 w 6"/>
                  <a:gd name="T1" fmla="*/ 0 h 12"/>
                  <a:gd name="T2" fmla="*/ 0 w 6"/>
                  <a:gd name="T3" fmla="*/ 12 h 12"/>
                  <a:gd name="T4" fmla="*/ 0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0"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2" name="Freeform 132"/>
              <p:cNvSpPr>
                <a:spLocks/>
              </p:cNvSpPr>
              <p:nvPr/>
            </p:nvSpPr>
            <p:spPr bwMode="auto">
              <a:xfrm>
                <a:off x="2934" y="485"/>
                <a:ext cx="6" cy="12"/>
              </a:xfrm>
              <a:custGeom>
                <a:avLst/>
                <a:gdLst>
                  <a:gd name="T0" fmla="*/ 6 w 6"/>
                  <a:gd name="T1" fmla="*/ 0 h 12"/>
                  <a:gd name="T2" fmla="*/ 0 w 6"/>
                  <a:gd name="T3" fmla="*/ 12 h 12"/>
                  <a:gd name="T4" fmla="*/ 0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0"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3" name="Rectangle 133"/>
              <p:cNvSpPr>
                <a:spLocks noChangeArrowheads="1"/>
              </p:cNvSpPr>
              <p:nvPr/>
            </p:nvSpPr>
            <p:spPr bwMode="auto">
              <a:xfrm>
                <a:off x="3030" y="64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4" name="Freeform 134"/>
              <p:cNvSpPr>
                <a:spLocks/>
              </p:cNvSpPr>
              <p:nvPr/>
            </p:nvSpPr>
            <p:spPr bwMode="auto">
              <a:xfrm>
                <a:off x="2964" y="479"/>
                <a:ext cx="54" cy="120"/>
              </a:xfrm>
              <a:custGeom>
                <a:avLst/>
                <a:gdLst>
                  <a:gd name="T0" fmla="*/ 0 w 54"/>
                  <a:gd name="T1" fmla="*/ 0 h 120"/>
                  <a:gd name="T2" fmla="*/ 0 w 54"/>
                  <a:gd name="T3" fmla="*/ 0 h 120"/>
                  <a:gd name="T4" fmla="*/ 54 w 54"/>
                  <a:gd name="T5" fmla="*/ 84 h 120"/>
                  <a:gd name="T6" fmla="*/ 54 w 54"/>
                  <a:gd name="T7" fmla="*/ 120 h 120"/>
                  <a:gd name="T8" fmla="*/ 54 w 54"/>
                  <a:gd name="T9" fmla="*/ 84 h 120"/>
                  <a:gd name="T10" fmla="*/ 0 w 54"/>
                  <a:gd name="T11" fmla="*/ 0 h 120"/>
                </a:gdLst>
                <a:ahLst/>
                <a:cxnLst>
                  <a:cxn ang="0">
                    <a:pos x="T0" y="T1"/>
                  </a:cxn>
                  <a:cxn ang="0">
                    <a:pos x="T2" y="T3"/>
                  </a:cxn>
                  <a:cxn ang="0">
                    <a:pos x="T4" y="T5"/>
                  </a:cxn>
                  <a:cxn ang="0">
                    <a:pos x="T6" y="T7"/>
                  </a:cxn>
                  <a:cxn ang="0">
                    <a:pos x="T8" y="T9"/>
                  </a:cxn>
                  <a:cxn ang="0">
                    <a:pos x="T10" y="T11"/>
                  </a:cxn>
                </a:cxnLst>
                <a:rect l="0" t="0" r="r" b="b"/>
                <a:pathLst>
                  <a:path w="54" h="120">
                    <a:moveTo>
                      <a:pt x="0" y="0"/>
                    </a:moveTo>
                    <a:lnTo>
                      <a:pt x="0" y="0"/>
                    </a:lnTo>
                    <a:lnTo>
                      <a:pt x="54" y="84"/>
                    </a:lnTo>
                    <a:lnTo>
                      <a:pt x="54" y="120"/>
                    </a:lnTo>
                    <a:lnTo>
                      <a:pt x="54" y="8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5" name="Rectangle 135"/>
              <p:cNvSpPr>
                <a:spLocks noChangeArrowheads="1"/>
              </p:cNvSpPr>
              <p:nvPr/>
            </p:nvSpPr>
            <p:spPr bwMode="auto">
              <a:xfrm>
                <a:off x="3030" y="64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6" name="Freeform 136"/>
              <p:cNvSpPr>
                <a:spLocks/>
              </p:cNvSpPr>
              <p:nvPr/>
            </p:nvSpPr>
            <p:spPr bwMode="auto">
              <a:xfrm>
                <a:off x="2550" y="461"/>
                <a:ext cx="264" cy="168"/>
              </a:xfrm>
              <a:custGeom>
                <a:avLst/>
                <a:gdLst>
                  <a:gd name="T0" fmla="*/ 234 w 264"/>
                  <a:gd name="T1" fmla="*/ 12 h 168"/>
                  <a:gd name="T2" fmla="*/ 234 w 264"/>
                  <a:gd name="T3" fmla="*/ 12 h 168"/>
                  <a:gd name="T4" fmla="*/ 204 w 264"/>
                  <a:gd name="T5" fmla="*/ 6 h 168"/>
                  <a:gd name="T6" fmla="*/ 186 w 264"/>
                  <a:gd name="T7" fmla="*/ 0 h 168"/>
                  <a:gd name="T8" fmla="*/ 102 w 264"/>
                  <a:gd name="T9" fmla="*/ 36 h 168"/>
                  <a:gd name="T10" fmla="*/ 90 w 264"/>
                  <a:gd name="T11" fmla="*/ 54 h 168"/>
                  <a:gd name="T12" fmla="*/ 54 w 264"/>
                  <a:gd name="T13" fmla="*/ 54 h 168"/>
                  <a:gd name="T14" fmla="*/ 54 w 264"/>
                  <a:gd name="T15" fmla="*/ 54 h 168"/>
                  <a:gd name="T16" fmla="*/ 54 w 264"/>
                  <a:gd name="T17" fmla="*/ 54 h 168"/>
                  <a:gd name="T18" fmla="*/ 30 w 264"/>
                  <a:gd name="T19" fmla="*/ 36 h 168"/>
                  <a:gd name="T20" fmla="*/ 36 w 264"/>
                  <a:gd name="T21" fmla="*/ 42 h 168"/>
                  <a:gd name="T22" fmla="*/ 0 w 264"/>
                  <a:gd name="T23" fmla="*/ 102 h 168"/>
                  <a:gd name="T24" fmla="*/ 6 w 264"/>
                  <a:gd name="T25" fmla="*/ 114 h 168"/>
                  <a:gd name="T26" fmla="*/ 6 w 264"/>
                  <a:gd name="T27" fmla="*/ 120 h 168"/>
                  <a:gd name="T28" fmla="*/ 12 w 264"/>
                  <a:gd name="T29" fmla="*/ 126 h 168"/>
                  <a:gd name="T30" fmla="*/ 72 w 264"/>
                  <a:gd name="T31" fmla="*/ 168 h 168"/>
                  <a:gd name="T32" fmla="*/ 102 w 264"/>
                  <a:gd name="T33" fmla="*/ 156 h 168"/>
                  <a:gd name="T34" fmla="*/ 102 w 264"/>
                  <a:gd name="T35" fmla="*/ 156 h 168"/>
                  <a:gd name="T36" fmla="*/ 102 w 264"/>
                  <a:gd name="T37" fmla="*/ 156 h 168"/>
                  <a:gd name="T38" fmla="*/ 102 w 264"/>
                  <a:gd name="T39" fmla="*/ 156 h 168"/>
                  <a:gd name="T40" fmla="*/ 102 w 264"/>
                  <a:gd name="T41" fmla="*/ 156 h 168"/>
                  <a:gd name="T42" fmla="*/ 150 w 264"/>
                  <a:gd name="T43" fmla="*/ 138 h 168"/>
                  <a:gd name="T44" fmla="*/ 162 w 264"/>
                  <a:gd name="T45" fmla="*/ 144 h 168"/>
                  <a:gd name="T46" fmla="*/ 186 w 264"/>
                  <a:gd name="T47" fmla="*/ 138 h 168"/>
                  <a:gd name="T48" fmla="*/ 210 w 264"/>
                  <a:gd name="T49" fmla="*/ 84 h 168"/>
                  <a:gd name="T50" fmla="*/ 222 w 264"/>
                  <a:gd name="T51" fmla="*/ 60 h 168"/>
                  <a:gd name="T52" fmla="*/ 246 w 264"/>
                  <a:gd name="T53" fmla="*/ 42 h 168"/>
                  <a:gd name="T54" fmla="*/ 264 w 264"/>
                  <a:gd name="T55" fmla="*/ 36 h 168"/>
                  <a:gd name="T56" fmla="*/ 258 w 264"/>
                  <a:gd name="T57" fmla="*/ 36 h 168"/>
                  <a:gd name="T58" fmla="*/ 234 w 264"/>
                  <a:gd name="T59" fmla="*/ 12 h 168"/>
                  <a:gd name="T60" fmla="*/ 234 w 264"/>
                  <a:gd name="T61"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4" h="168">
                    <a:moveTo>
                      <a:pt x="234" y="12"/>
                    </a:moveTo>
                    <a:lnTo>
                      <a:pt x="234" y="12"/>
                    </a:lnTo>
                    <a:lnTo>
                      <a:pt x="204" y="6"/>
                    </a:lnTo>
                    <a:lnTo>
                      <a:pt x="186" y="0"/>
                    </a:lnTo>
                    <a:lnTo>
                      <a:pt x="102" y="36"/>
                    </a:lnTo>
                    <a:lnTo>
                      <a:pt x="90" y="54"/>
                    </a:lnTo>
                    <a:lnTo>
                      <a:pt x="54" y="54"/>
                    </a:lnTo>
                    <a:lnTo>
                      <a:pt x="54" y="54"/>
                    </a:lnTo>
                    <a:lnTo>
                      <a:pt x="54" y="54"/>
                    </a:lnTo>
                    <a:lnTo>
                      <a:pt x="30" y="36"/>
                    </a:lnTo>
                    <a:lnTo>
                      <a:pt x="36" y="42"/>
                    </a:lnTo>
                    <a:lnTo>
                      <a:pt x="0" y="102"/>
                    </a:lnTo>
                    <a:lnTo>
                      <a:pt x="6" y="114"/>
                    </a:lnTo>
                    <a:lnTo>
                      <a:pt x="6" y="120"/>
                    </a:lnTo>
                    <a:lnTo>
                      <a:pt x="12" y="126"/>
                    </a:lnTo>
                    <a:lnTo>
                      <a:pt x="72" y="168"/>
                    </a:lnTo>
                    <a:lnTo>
                      <a:pt x="102" y="156"/>
                    </a:lnTo>
                    <a:lnTo>
                      <a:pt x="102" y="156"/>
                    </a:lnTo>
                    <a:lnTo>
                      <a:pt x="102" y="156"/>
                    </a:lnTo>
                    <a:lnTo>
                      <a:pt x="102" y="156"/>
                    </a:lnTo>
                    <a:lnTo>
                      <a:pt x="102" y="156"/>
                    </a:lnTo>
                    <a:lnTo>
                      <a:pt x="150" y="138"/>
                    </a:lnTo>
                    <a:lnTo>
                      <a:pt x="162" y="144"/>
                    </a:lnTo>
                    <a:lnTo>
                      <a:pt x="186" y="138"/>
                    </a:lnTo>
                    <a:lnTo>
                      <a:pt x="210" y="84"/>
                    </a:lnTo>
                    <a:lnTo>
                      <a:pt x="222" y="60"/>
                    </a:lnTo>
                    <a:lnTo>
                      <a:pt x="246" y="42"/>
                    </a:lnTo>
                    <a:lnTo>
                      <a:pt x="264" y="36"/>
                    </a:lnTo>
                    <a:lnTo>
                      <a:pt x="258" y="36"/>
                    </a:lnTo>
                    <a:lnTo>
                      <a:pt x="234" y="12"/>
                    </a:lnTo>
                    <a:lnTo>
                      <a:pt x="23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7" name="Freeform 137"/>
              <p:cNvSpPr>
                <a:spLocks/>
              </p:cNvSpPr>
              <p:nvPr/>
            </p:nvSpPr>
            <p:spPr bwMode="auto">
              <a:xfrm>
                <a:off x="2808" y="497"/>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8" name="Freeform 138"/>
              <p:cNvSpPr>
                <a:spLocks/>
              </p:cNvSpPr>
              <p:nvPr/>
            </p:nvSpPr>
            <p:spPr bwMode="auto">
              <a:xfrm>
                <a:off x="2760" y="503"/>
                <a:ext cx="36" cy="42"/>
              </a:xfrm>
              <a:custGeom>
                <a:avLst/>
                <a:gdLst>
                  <a:gd name="T0" fmla="*/ 0 w 36"/>
                  <a:gd name="T1" fmla="*/ 42 h 42"/>
                  <a:gd name="T2" fmla="*/ 12 w 36"/>
                  <a:gd name="T3" fmla="*/ 18 h 42"/>
                  <a:gd name="T4" fmla="*/ 36 w 36"/>
                  <a:gd name="T5" fmla="*/ 0 h 42"/>
                  <a:gd name="T6" fmla="*/ 12 w 36"/>
                  <a:gd name="T7" fmla="*/ 18 h 42"/>
                  <a:gd name="T8" fmla="*/ 0 w 36"/>
                  <a:gd name="T9" fmla="*/ 42 h 42"/>
                </a:gdLst>
                <a:ahLst/>
                <a:cxnLst>
                  <a:cxn ang="0">
                    <a:pos x="T0" y="T1"/>
                  </a:cxn>
                  <a:cxn ang="0">
                    <a:pos x="T2" y="T3"/>
                  </a:cxn>
                  <a:cxn ang="0">
                    <a:pos x="T4" y="T5"/>
                  </a:cxn>
                  <a:cxn ang="0">
                    <a:pos x="T6" y="T7"/>
                  </a:cxn>
                  <a:cxn ang="0">
                    <a:pos x="T8" y="T9"/>
                  </a:cxn>
                </a:cxnLst>
                <a:rect l="0" t="0" r="r" b="b"/>
                <a:pathLst>
                  <a:path w="36" h="42">
                    <a:moveTo>
                      <a:pt x="0" y="42"/>
                    </a:moveTo>
                    <a:lnTo>
                      <a:pt x="12" y="18"/>
                    </a:lnTo>
                    <a:lnTo>
                      <a:pt x="36" y="0"/>
                    </a:lnTo>
                    <a:lnTo>
                      <a:pt x="12" y="18"/>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9" name="Rectangle 139"/>
              <p:cNvSpPr>
                <a:spLocks noChangeArrowheads="1"/>
              </p:cNvSpPr>
              <p:nvPr/>
            </p:nvSpPr>
            <p:spPr bwMode="auto">
              <a:xfrm>
                <a:off x="2784" y="47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0" name="Freeform 140"/>
              <p:cNvSpPr>
                <a:spLocks/>
              </p:cNvSpPr>
              <p:nvPr/>
            </p:nvSpPr>
            <p:spPr bwMode="auto">
              <a:xfrm>
                <a:off x="2574" y="395"/>
                <a:ext cx="222" cy="120"/>
              </a:xfrm>
              <a:custGeom>
                <a:avLst/>
                <a:gdLst>
                  <a:gd name="T0" fmla="*/ 126 w 222"/>
                  <a:gd name="T1" fmla="*/ 24 h 120"/>
                  <a:gd name="T2" fmla="*/ 66 w 222"/>
                  <a:gd name="T3" fmla="*/ 0 h 120"/>
                  <a:gd name="T4" fmla="*/ 66 w 222"/>
                  <a:gd name="T5" fmla="*/ 12 h 120"/>
                  <a:gd name="T6" fmla="*/ 54 w 222"/>
                  <a:gd name="T7" fmla="*/ 24 h 120"/>
                  <a:gd name="T8" fmla="*/ 48 w 222"/>
                  <a:gd name="T9" fmla="*/ 24 h 120"/>
                  <a:gd name="T10" fmla="*/ 36 w 222"/>
                  <a:gd name="T11" fmla="*/ 54 h 120"/>
                  <a:gd name="T12" fmla="*/ 24 w 222"/>
                  <a:gd name="T13" fmla="*/ 54 h 120"/>
                  <a:gd name="T14" fmla="*/ 6 w 222"/>
                  <a:gd name="T15" fmla="*/ 60 h 120"/>
                  <a:gd name="T16" fmla="*/ 0 w 222"/>
                  <a:gd name="T17" fmla="*/ 66 h 120"/>
                  <a:gd name="T18" fmla="*/ 0 w 222"/>
                  <a:gd name="T19" fmla="*/ 66 h 120"/>
                  <a:gd name="T20" fmla="*/ 6 w 222"/>
                  <a:gd name="T21" fmla="*/ 102 h 120"/>
                  <a:gd name="T22" fmla="*/ 30 w 222"/>
                  <a:gd name="T23" fmla="*/ 120 h 120"/>
                  <a:gd name="T24" fmla="*/ 66 w 222"/>
                  <a:gd name="T25" fmla="*/ 120 h 120"/>
                  <a:gd name="T26" fmla="*/ 78 w 222"/>
                  <a:gd name="T27" fmla="*/ 102 h 120"/>
                  <a:gd name="T28" fmla="*/ 162 w 222"/>
                  <a:gd name="T29" fmla="*/ 66 h 120"/>
                  <a:gd name="T30" fmla="*/ 180 w 222"/>
                  <a:gd name="T31" fmla="*/ 72 h 120"/>
                  <a:gd name="T32" fmla="*/ 210 w 222"/>
                  <a:gd name="T33" fmla="*/ 78 h 120"/>
                  <a:gd name="T34" fmla="*/ 210 w 222"/>
                  <a:gd name="T35" fmla="*/ 78 h 120"/>
                  <a:gd name="T36" fmla="*/ 210 w 222"/>
                  <a:gd name="T37" fmla="*/ 78 h 120"/>
                  <a:gd name="T38" fmla="*/ 222 w 222"/>
                  <a:gd name="T39" fmla="*/ 42 h 120"/>
                  <a:gd name="T40" fmla="*/ 222 w 222"/>
                  <a:gd name="T41" fmla="*/ 36 h 120"/>
                  <a:gd name="T42" fmla="*/ 210 w 222"/>
                  <a:gd name="T43" fmla="*/ 18 h 120"/>
                  <a:gd name="T44" fmla="*/ 186 w 222"/>
                  <a:gd name="T45" fmla="*/ 12 h 120"/>
                  <a:gd name="T46" fmla="*/ 126 w 222"/>
                  <a:gd name="T47"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 h="120">
                    <a:moveTo>
                      <a:pt x="126" y="24"/>
                    </a:moveTo>
                    <a:lnTo>
                      <a:pt x="66" y="0"/>
                    </a:lnTo>
                    <a:lnTo>
                      <a:pt x="66" y="12"/>
                    </a:lnTo>
                    <a:lnTo>
                      <a:pt x="54" y="24"/>
                    </a:lnTo>
                    <a:lnTo>
                      <a:pt x="48" y="24"/>
                    </a:lnTo>
                    <a:lnTo>
                      <a:pt x="36" y="54"/>
                    </a:lnTo>
                    <a:lnTo>
                      <a:pt x="24" y="54"/>
                    </a:lnTo>
                    <a:lnTo>
                      <a:pt x="6" y="60"/>
                    </a:lnTo>
                    <a:lnTo>
                      <a:pt x="0" y="66"/>
                    </a:lnTo>
                    <a:lnTo>
                      <a:pt x="0" y="66"/>
                    </a:lnTo>
                    <a:lnTo>
                      <a:pt x="6" y="102"/>
                    </a:lnTo>
                    <a:lnTo>
                      <a:pt x="30" y="120"/>
                    </a:lnTo>
                    <a:lnTo>
                      <a:pt x="66" y="120"/>
                    </a:lnTo>
                    <a:lnTo>
                      <a:pt x="78" y="102"/>
                    </a:lnTo>
                    <a:lnTo>
                      <a:pt x="162" y="66"/>
                    </a:lnTo>
                    <a:lnTo>
                      <a:pt x="180" y="72"/>
                    </a:lnTo>
                    <a:lnTo>
                      <a:pt x="210" y="78"/>
                    </a:lnTo>
                    <a:lnTo>
                      <a:pt x="210" y="78"/>
                    </a:lnTo>
                    <a:lnTo>
                      <a:pt x="210" y="78"/>
                    </a:lnTo>
                    <a:lnTo>
                      <a:pt x="222" y="42"/>
                    </a:lnTo>
                    <a:lnTo>
                      <a:pt x="222" y="36"/>
                    </a:lnTo>
                    <a:lnTo>
                      <a:pt x="210" y="18"/>
                    </a:lnTo>
                    <a:lnTo>
                      <a:pt x="186" y="12"/>
                    </a:lnTo>
                    <a:lnTo>
                      <a:pt x="12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1" name="Freeform 141"/>
              <p:cNvSpPr>
                <a:spLocks/>
              </p:cNvSpPr>
              <p:nvPr/>
            </p:nvSpPr>
            <p:spPr bwMode="auto">
              <a:xfrm>
                <a:off x="2784" y="437"/>
                <a:ext cx="12" cy="36"/>
              </a:xfrm>
              <a:custGeom>
                <a:avLst/>
                <a:gdLst>
                  <a:gd name="T0" fmla="*/ 0 w 12"/>
                  <a:gd name="T1" fmla="*/ 36 h 36"/>
                  <a:gd name="T2" fmla="*/ 12 w 12"/>
                  <a:gd name="T3" fmla="*/ 0 h 36"/>
                  <a:gd name="T4" fmla="*/ 0 w 12"/>
                  <a:gd name="T5" fmla="*/ 36 h 36"/>
                  <a:gd name="T6" fmla="*/ 0 w 12"/>
                  <a:gd name="T7" fmla="*/ 36 h 36"/>
                </a:gdLst>
                <a:ahLst/>
                <a:cxnLst>
                  <a:cxn ang="0">
                    <a:pos x="T0" y="T1"/>
                  </a:cxn>
                  <a:cxn ang="0">
                    <a:pos x="T2" y="T3"/>
                  </a:cxn>
                  <a:cxn ang="0">
                    <a:pos x="T4" y="T5"/>
                  </a:cxn>
                  <a:cxn ang="0">
                    <a:pos x="T6" y="T7"/>
                  </a:cxn>
                </a:cxnLst>
                <a:rect l="0" t="0" r="r" b="b"/>
                <a:pathLst>
                  <a:path w="12" h="36">
                    <a:moveTo>
                      <a:pt x="0" y="36"/>
                    </a:moveTo>
                    <a:lnTo>
                      <a:pt x="12" y="0"/>
                    </a:lnTo>
                    <a:lnTo>
                      <a:pt x="0" y="3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2" name="Freeform 142"/>
              <p:cNvSpPr>
                <a:spLocks/>
              </p:cNvSpPr>
              <p:nvPr/>
            </p:nvSpPr>
            <p:spPr bwMode="auto">
              <a:xfrm>
                <a:off x="2784" y="413"/>
                <a:ext cx="12" cy="18"/>
              </a:xfrm>
              <a:custGeom>
                <a:avLst/>
                <a:gdLst>
                  <a:gd name="T0" fmla="*/ 12 w 12"/>
                  <a:gd name="T1" fmla="*/ 18 h 18"/>
                  <a:gd name="T2" fmla="*/ 0 w 12"/>
                  <a:gd name="T3" fmla="*/ 0 h 18"/>
                  <a:gd name="T4" fmla="*/ 12 w 12"/>
                  <a:gd name="T5" fmla="*/ 18 h 18"/>
                  <a:gd name="T6" fmla="*/ 12 w 12"/>
                  <a:gd name="T7" fmla="*/ 18 h 18"/>
                </a:gdLst>
                <a:ahLst/>
                <a:cxnLst>
                  <a:cxn ang="0">
                    <a:pos x="T0" y="T1"/>
                  </a:cxn>
                  <a:cxn ang="0">
                    <a:pos x="T2" y="T3"/>
                  </a:cxn>
                  <a:cxn ang="0">
                    <a:pos x="T4" y="T5"/>
                  </a:cxn>
                  <a:cxn ang="0">
                    <a:pos x="T6" y="T7"/>
                  </a:cxn>
                </a:cxnLst>
                <a:rect l="0" t="0" r="r" b="b"/>
                <a:pathLst>
                  <a:path w="12" h="18">
                    <a:moveTo>
                      <a:pt x="12" y="18"/>
                    </a:moveTo>
                    <a:lnTo>
                      <a:pt x="0" y="0"/>
                    </a:lnTo>
                    <a:lnTo>
                      <a:pt x="12"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3" name="Rectangle 143"/>
              <p:cNvSpPr>
                <a:spLocks noChangeArrowheads="1"/>
              </p:cNvSpPr>
              <p:nvPr/>
            </p:nvSpPr>
            <p:spPr bwMode="auto">
              <a:xfrm>
                <a:off x="2604" y="515"/>
                <a:ext cx="3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4" name="Rectangle 144"/>
              <p:cNvSpPr>
                <a:spLocks noChangeArrowheads="1"/>
              </p:cNvSpPr>
              <p:nvPr/>
            </p:nvSpPr>
            <p:spPr bwMode="auto">
              <a:xfrm>
                <a:off x="2784" y="47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5" name="Freeform 145"/>
              <p:cNvSpPr>
                <a:spLocks/>
              </p:cNvSpPr>
              <p:nvPr/>
            </p:nvSpPr>
            <p:spPr bwMode="auto">
              <a:xfrm>
                <a:off x="2640" y="461"/>
                <a:ext cx="114" cy="54"/>
              </a:xfrm>
              <a:custGeom>
                <a:avLst/>
                <a:gdLst>
                  <a:gd name="T0" fmla="*/ 96 w 114"/>
                  <a:gd name="T1" fmla="*/ 0 h 54"/>
                  <a:gd name="T2" fmla="*/ 114 w 114"/>
                  <a:gd name="T3" fmla="*/ 6 h 54"/>
                  <a:gd name="T4" fmla="*/ 96 w 114"/>
                  <a:gd name="T5" fmla="*/ 0 h 54"/>
                  <a:gd name="T6" fmla="*/ 12 w 114"/>
                  <a:gd name="T7" fmla="*/ 36 h 54"/>
                  <a:gd name="T8" fmla="*/ 0 w 114"/>
                  <a:gd name="T9" fmla="*/ 54 h 54"/>
                  <a:gd name="T10" fmla="*/ 12 w 114"/>
                  <a:gd name="T11" fmla="*/ 36 h 54"/>
                  <a:gd name="T12" fmla="*/ 96 w 11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14" h="54">
                    <a:moveTo>
                      <a:pt x="96" y="0"/>
                    </a:moveTo>
                    <a:lnTo>
                      <a:pt x="114" y="6"/>
                    </a:lnTo>
                    <a:lnTo>
                      <a:pt x="96" y="0"/>
                    </a:lnTo>
                    <a:lnTo>
                      <a:pt x="12" y="36"/>
                    </a:lnTo>
                    <a:lnTo>
                      <a:pt x="0" y="54"/>
                    </a:lnTo>
                    <a:lnTo>
                      <a:pt x="12" y="36"/>
                    </a:lnTo>
                    <a:lnTo>
                      <a:pt x="9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6" name="Freeform 146"/>
              <p:cNvSpPr>
                <a:spLocks/>
              </p:cNvSpPr>
              <p:nvPr/>
            </p:nvSpPr>
            <p:spPr bwMode="auto">
              <a:xfrm>
                <a:off x="2460" y="161"/>
                <a:ext cx="402" cy="264"/>
              </a:xfrm>
              <a:custGeom>
                <a:avLst/>
                <a:gdLst>
                  <a:gd name="T0" fmla="*/ 36 w 402"/>
                  <a:gd name="T1" fmla="*/ 162 h 264"/>
                  <a:gd name="T2" fmla="*/ 48 w 402"/>
                  <a:gd name="T3" fmla="*/ 156 h 264"/>
                  <a:gd name="T4" fmla="*/ 90 w 402"/>
                  <a:gd name="T5" fmla="*/ 174 h 264"/>
                  <a:gd name="T6" fmla="*/ 102 w 402"/>
                  <a:gd name="T7" fmla="*/ 204 h 264"/>
                  <a:gd name="T8" fmla="*/ 120 w 402"/>
                  <a:gd name="T9" fmla="*/ 192 h 264"/>
                  <a:gd name="T10" fmla="*/ 162 w 402"/>
                  <a:gd name="T11" fmla="*/ 216 h 264"/>
                  <a:gd name="T12" fmla="*/ 174 w 402"/>
                  <a:gd name="T13" fmla="*/ 228 h 264"/>
                  <a:gd name="T14" fmla="*/ 180 w 402"/>
                  <a:gd name="T15" fmla="*/ 234 h 264"/>
                  <a:gd name="T16" fmla="*/ 240 w 402"/>
                  <a:gd name="T17" fmla="*/ 258 h 264"/>
                  <a:gd name="T18" fmla="*/ 300 w 402"/>
                  <a:gd name="T19" fmla="*/ 246 h 264"/>
                  <a:gd name="T20" fmla="*/ 348 w 402"/>
                  <a:gd name="T21" fmla="*/ 264 h 264"/>
                  <a:gd name="T22" fmla="*/ 366 w 402"/>
                  <a:gd name="T23" fmla="*/ 210 h 264"/>
                  <a:gd name="T24" fmla="*/ 378 w 402"/>
                  <a:gd name="T25" fmla="*/ 204 h 264"/>
                  <a:gd name="T26" fmla="*/ 402 w 402"/>
                  <a:gd name="T27" fmla="*/ 180 h 264"/>
                  <a:gd name="T28" fmla="*/ 378 w 402"/>
                  <a:gd name="T29" fmla="*/ 108 h 264"/>
                  <a:gd name="T30" fmla="*/ 378 w 402"/>
                  <a:gd name="T31" fmla="*/ 108 h 264"/>
                  <a:gd name="T32" fmla="*/ 366 w 402"/>
                  <a:gd name="T33" fmla="*/ 78 h 264"/>
                  <a:gd name="T34" fmla="*/ 366 w 402"/>
                  <a:gd name="T35" fmla="*/ 60 h 264"/>
                  <a:gd name="T36" fmla="*/ 366 w 402"/>
                  <a:gd name="T37" fmla="*/ 60 h 264"/>
                  <a:gd name="T38" fmla="*/ 366 w 402"/>
                  <a:gd name="T39" fmla="*/ 60 h 264"/>
                  <a:gd name="T40" fmla="*/ 384 w 402"/>
                  <a:gd name="T41" fmla="*/ 42 h 264"/>
                  <a:gd name="T42" fmla="*/ 396 w 402"/>
                  <a:gd name="T43" fmla="*/ 36 h 264"/>
                  <a:gd name="T44" fmla="*/ 390 w 402"/>
                  <a:gd name="T45" fmla="*/ 0 h 264"/>
                  <a:gd name="T46" fmla="*/ 12 w 402"/>
                  <a:gd name="T47" fmla="*/ 0 h 264"/>
                  <a:gd name="T48" fmla="*/ 18 w 402"/>
                  <a:gd name="T49" fmla="*/ 12 h 264"/>
                  <a:gd name="T50" fmla="*/ 0 w 402"/>
                  <a:gd name="T51" fmla="*/ 36 h 264"/>
                  <a:gd name="T52" fmla="*/ 18 w 402"/>
                  <a:gd name="T53" fmla="*/ 48 h 264"/>
                  <a:gd name="T54" fmla="*/ 18 w 402"/>
                  <a:gd name="T55" fmla="*/ 48 h 264"/>
                  <a:gd name="T56" fmla="*/ 18 w 402"/>
                  <a:gd name="T57" fmla="*/ 48 h 264"/>
                  <a:gd name="T58" fmla="*/ 18 w 402"/>
                  <a:gd name="T59" fmla="*/ 108 h 264"/>
                  <a:gd name="T60" fmla="*/ 36 w 402"/>
                  <a:gd name="T61" fmla="*/ 126 h 264"/>
                  <a:gd name="T62" fmla="*/ 30 w 402"/>
                  <a:gd name="T63" fmla="*/ 144 h 264"/>
                  <a:gd name="T64" fmla="*/ 30 w 402"/>
                  <a:gd name="T65" fmla="*/ 156 h 264"/>
                  <a:gd name="T66" fmla="*/ 36 w 402"/>
                  <a:gd name="T67" fmla="*/ 16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264">
                    <a:moveTo>
                      <a:pt x="36" y="162"/>
                    </a:moveTo>
                    <a:lnTo>
                      <a:pt x="48" y="156"/>
                    </a:lnTo>
                    <a:lnTo>
                      <a:pt x="90" y="174"/>
                    </a:lnTo>
                    <a:lnTo>
                      <a:pt x="102" y="204"/>
                    </a:lnTo>
                    <a:lnTo>
                      <a:pt x="120" y="192"/>
                    </a:lnTo>
                    <a:lnTo>
                      <a:pt x="162" y="216"/>
                    </a:lnTo>
                    <a:lnTo>
                      <a:pt x="174" y="228"/>
                    </a:lnTo>
                    <a:lnTo>
                      <a:pt x="180" y="234"/>
                    </a:lnTo>
                    <a:lnTo>
                      <a:pt x="240" y="258"/>
                    </a:lnTo>
                    <a:lnTo>
                      <a:pt x="300" y="246"/>
                    </a:lnTo>
                    <a:lnTo>
                      <a:pt x="348" y="264"/>
                    </a:lnTo>
                    <a:lnTo>
                      <a:pt x="366" y="210"/>
                    </a:lnTo>
                    <a:lnTo>
                      <a:pt x="378" y="204"/>
                    </a:lnTo>
                    <a:lnTo>
                      <a:pt x="402" y="180"/>
                    </a:lnTo>
                    <a:lnTo>
                      <a:pt x="378" y="108"/>
                    </a:lnTo>
                    <a:lnTo>
                      <a:pt x="378" y="108"/>
                    </a:lnTo>
                    <a:lnTo>
                      <a:pt x="366" y="78"/>
                    </a:lnTo>
                    <a:lnTo>
                      <a:pt x="366" y="60"/>
                    </a:lnTo>
                    <a:lnTo>
                      <a:pt x="366" y="60"/>
                    </a:lnTo>
                    <a:lnTo>
                      <a:pt x="366" y="60"/>
                    </a:lnTo>
                    <a:lnTo>
                      <a:pt x="384" y="42"/>
                    </a:lnTo>
                    <a:lnTo>
                      <a:pt x="396" y="36"/>
                    </a:lnTo>
                    <a:lnTo>
                      <a:pt x="390" y="0"/>
                    </a:lnTo>
                    <a:lnTo>
                      <a:pt x="12" y="0"/>
                    </a:lnTo>
                    <a:lnTo>
                      <a:pt x="18" y="12"/>
                    </a:lnTo>
                    <a:lnTo>
                      <a:pt x="0" y="36"/>
                    </a:lnTo>
                    <a:lnTo>
                      <a:pt x="18" y="48"/>
                    </a:lnTo>
                    <a:lnTo>
                      <a:pt x="18" y="48"/>
                    </a:lnTo>
                    <a:lnTo>
                      <a:pt x="18" y="48"/>
                    </a:lnTo>
                    <a:lnTo>
                      <a:pt x="18" y="108"/>
                    </a:lnTo>
                    <a:lnTo>
                      <a:pt x="36" y="126"/>
                    </a:lnTo>
                    <a:lnTo>
                      <a:pt x="30" y="144"/>
                    </a:lnTo>
                    <a:lnTo>
                      <a:pt x="30" y="156"/>
                    </a:lnTo>
                    <a:lnTo>
                      <a:pt x="36"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7" name="Freeform 147"/>
              <p:cNvSpPr>
                <a:spLocks/>
              </p:cNvSpPr>
              <p:nvPr/>
            </p:nvSpPr>
            <p:spPr bwMode="auto">
              <a:xfrm>
                <a:off x="2838" y="269"/>
                <a:ext cx="24" cy="96"/>
              </a:xfrm>
              <a:custGeom>
                <a:avLst/>
                <a:gdLst>
                  <a:gd name="T0" fmla="*/ 24 w 24"/>
                  <a:gd name="T1" fmla="*/ 72 h 96"/>
                  <a:gd name="T2" fmla="*/ 0 w 24"/>
                  <a:gd name="T3" fmla="*/ 96 h 96"/>
                  <a:gd name="T4" fmla="*/ 24 w 24"/>
                  <a:gd name="T5" fmla="*/ 72 h 96"/>
                  <a:gd name="T6" fmla="*/ 0 w 24"/>
                  <a:gd name="T7" fmla="*/ 0 h 96"/>
                  <a:gd name="T8" fmla="*/ 0 w 24"/>
                  <a:gd name="T9" fmla="*/ 0 h 96"/>
                  <a:gd name="T10" fmla="*/ 24 w 24"/>
                  <a:gd name="T11" fmla="*/ 72 h 96"/>
                </a:gdLst>
                <a:ahLst/>
                <a:cxnLst>
                  <a:cxn ang="0">
                    <a:pos x="T0" y="T1"/>
                  </a:cxn>
                  <a:cxn ang="0">
                    <a:pos x="T2" y="T3"/>
                  </a:cxn>
                  <a:cxn ang="0">
                    <a:pos x="T4" y="T5"/>
                  </a:cxn>
                  <a:cxn ang="0">
                    <a:pos x="T6" y="T7"/>
                  </a:cxn>
                  <a:cxn ang="0">
                    <a:pos x="T8" y="T9"/>
                  </a:cxn>
                  <a:cxn ang="0">
                    <a:pos x="T10" y="T11"/>
                  </a:cxn>
                </a:cxnLst>
                <a:rect l="0" t="0" r="r" b="b"/>
                <a:pathLst>
                  <a:path w="24" h="96">
                    <a:moveTo>
                      <a:pt x="24" y="72"/>
                    </a:moveTo>
                    <a:lnTo>
                      <a:pt x="0" y="96"/>
                    </a:lnTo>
                    <a:lnTo>
                      <a:pt x="24" y="72"/>
                    </a:lnTo>
                    <a:lnTo>
                      <a:pt x="0" y="0"/>
                    </a:lnTo>
                    <a:lnTo>
                      <a:pt x="0" y="0"/>
                    </a:lnTo>
                    <a:lnTo>
                      <a:pt x="2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8" name="Freeform 148"/>
              <p:cNvSpPr>
                <a:spLocks/>
              </p:cNvSpPr>
              <p:nvPr/>
            </p:nvSpPr>
            <p:spPr bwMode="auto">
              <a:xfrm>
                <a:off x="2826" y="221"/>
                <a:ext cx="0" cy="18"/>
              </a:xfrm>
              <a:custGeom>
                <a:avLst/>
                <a:gdLst>
                  <a:gd name="T0" fmla="*/ 0 h 18"/>
                  <a:gd name="T1" fmla="*/ 18 h 18"/>
                  <a:gd name="T2" fmla="*/ 0 h 18"/>
                  <a:gd name="T3" fmla="*/ 0 h 18"/>
                </a:gdLst>
                <a:ahLst/>
                <a:cxnLst>
                  <a:cxn ang="0">
                    <a:pos x="0" y="T0"/>
                  </a:cxn>
                  <a:cxn ang="0">
                    <a:pos x="0" y="T1"/>
                  </a:cxn>
                  <a:cxn ang="0">
                    <a:pos x="0" y="T2"/>
                  </a:cxn>
                  <a:cxn ang="0">
                    <a:pos x="0" y="T3"/>
                  </a:cxn>
                </a:cxnLst>
                <a:rect l="0" t="0" r="r" b="b"/>
                <a:pathLst>
                  <a:path h="18">
                    <a:moveTo>
                      <a:pt x="0" y="0"/>
                    </a:moveTo>
                    <a:lnTo>
                      <a:pt x="0"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9" name="Freeform 149"/>
              <p:cNvSpPr>
                <a:spLocks/>
              </p:cNvSpPr>
              <p:nvPr/>
            </p:nvSpPr>
            <p:spPr bwMode="auto">
              <a:xfrm>
                <a:off x="2844" y="161"/>
                <a:ext cx="12" cy="42"/>
              </a:xfrm>
              <a:custGeom>
                <a:avLst/>
                <a:gdLst>
                  <a:gd name="T0" fmla="*/ 0 w 12"/>
                  <a:gd name="T1" fmla="*/ 42 h 42"/>
                  <a:gd name="T2" fmla="*/ 12 w 12"/>
                  <a:gd name="T3" fmla="*/ 36 h 42"/>
                  <a:gd name="T4" fmla="*/ 6 w 12"/>
                  <a:gd name="T5" fmla="*/ 0 h 42"/>
                  <a:gd name="T6" fmla="*/ 6 w 12"/>
                  <a:gd name="T7" fmla="*/ 0 h 42"/>
                  <a:gd name="T8" fmla="*/ 12 w 12"/>
                  <a:gd name="T9" fmla="*/ 36 h 42"/>
                  <a:gd name="T10" fmla="*/ 0 w 12"/>
                  <a:gd name="T11" fmla="*/ 42 h 42"/>
                </a:gdLst>
                <a:ahLst/>
                <a:cxnLst>
                  <a:cxn ang="0">
                    <a:pos x="T0" y="T1"/>
                  </a:cxn>
                  <a:cxn ang="0">
                    <a:pos x="T2" y="T3"/>
                  </a:cxn>
                  <a:cxn ang="0">
                    <a:pos x="T4" y="T5"/>
                  </a:cxn>
                  <a:cxn ang="0">
                    <a:pos x="T6" y="T7"/>
                  </a:cxn>
                  <a:cxn ang="0">
                    <a:pos x="T8" y="T9"/>
                  </a:cxn>
                  <a:cxn ang="0">
                    <a:pos x="T10" y="T11"/>
                  </a:cxn>
                </a:cxnLst>
                <a:rect l="0" t="0" r="r" b="b"/>
                <a:pathLst>
                  <a:path w="12" h="42">
                    <a:moveTo>
                      <a:pt x="0" y="42"/>
                    </a:moveTo>
                    <a:lnTo>
                      <a:pt x="12" y="36"/>
                    </a:lnTo>
                    <a:lnTo>
                      <a:pt x="6" y="0"/>
                    </a:lnTo>
                    <a:lnTo>
                      <a:pt x="6" y="0"/>
                    </a:lnTo>
                    <a:lnTo>
                      <a:pt x="12" y="36"/>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0" name="Freeform 150"/>
              <p:cNvSpPr>
                <a:spLocks/>
              </p:cNvSpPr>
              <p:nvPr/>
            </p:nvSpPr>
            <p:spPr bwMode="auto">
              <a:xfrm>
                <a:off x="2652" y="599"/>
                <a:ext cx="162" cy="222"/>
              </a:xfrm>
              <a:custGeom>
                <a:avLst/>
                <a:gdLst>
                  <a:gd name="T0" fmla="*/ 48 w 162"/>
                  <a:gd name="T1" fmla="*/ 0 h 222"/>
                  <a:gd name="T2" fmla="*/ 0 w 162"/>
                  <a:gd name="T3" fmla="*/ 18 h 222"/>
                  <a:gd name="T4" fmla="*/ 0 w 162"/>
                  <a:gd name="T5" fmla="*/ 18 h 222"/>
                  <a:gd name="T6" fmla="*/ 0 w 162"/>
                  <a:gd name="T7" fmla="*/ 18 h 222"/>
                  <a:gd name="T8" fmla="*/ 18 w 162"/>
                  <a:gd name="T9" fmla="*/ 72 h 222"/>
                  <a:gd name="T10" fmla="*/ 24 w 162"/>
                  <a:gd name="T11" fmla="*/ 78 h 222"/>
                  <a:gd name="T12" fmla="*/ 18 w 162"/>
                  <a:gd name="T13" fmla="*/ 96 h 222"/>
                  <a:gd name="T14" fmla="*/ 12 w 162"/>
                  <a:gd name="T15" fmla="*/ 102 h 222"/>
                  <a:gd name="T16" fmla="*/ 36 w 162"/>
                  <a:gd name="T17" fmla="*/ 132 h 222"/>
                  <a:gd name="T18" fmla="*/ 36 w 162"/>
                  <a:gd name="T19" fmla="*/ 132 h 222"/>
                  <a:gd name="T20" fmla="*/ 36 w 162"/>
                  <a:gd name="T21" fmla="*/ 132 h 222"/>
                  <a:gd name="T22" fmla="*/ 30 w 162"/>
                  <a:gd name="T23" fmla="*/ 138 h 222"/>
                  <a:gd name="T24" fmla="*/ 12 w 162"/>
                  <a:gd name="T25" fmla="*/ 150 h 222"/>
                  <a:gd name="T26" fmla="*/ 42 w 162"/>
                  <a:gd name="T27" fmla="*/ 186 h 222"/>
                  <a:gd name="T28" fmla="*/ 42 w 162"/>
                  <a:gd name="T29" fmla="*/ 186 h 222"/>
                  <a:gd name="T30" fmla="*/ 84 w 162"/>
                  <a:gd name="T31" fmla="*/ 168 h 222"/>
                  <a:gd name="T32" fmla="*/ 84 w 162"/>
                  <a:gd name="T33" fmla="*/ 168 h 222"/>
                  <a:gd name="T34" fmla="*/ 84 w 162"/>
                  <a:gd name="T35" fmla="*/ 168 h 222"/>
                  <a:gd name="T36" fmla="*/ 114 w 162"/>
                  <a:gd name="T37" fmla="*/ 204 h 222"/>
                  <a:gd name="T38" fmla="*/ 108 w 162"/>
                  <a:gd name="T39" fmla="*/ 222 h 222"/>
                  <a:gd name="T40" fmla="*/ 138 w 162"/>
                  <a:gd name="T41" fmla="*/ 222 h 222"/>
                  <a:gd name="T42" fmla="*/ 138 w 162"/>
                  <a:gd name="T43" fmla="*/ 222 h 222"/>
                  <a:gd name="T44" fmla="*/ 138 w 162"/>
                  <a:gd name="T45" fmla="*/ 222 h 222"/>
                  <a:gd name="T46" fmla="*/ 144 w 162"/>
                  <a:gd name="T47" fmla="*/ 198 h 222"/>
                  <a:gd name="T48" fmla="*/ 162 w 162"/>
                  <a:gd name="T49" fmla="*/ 180 h 222"/>
                  <a:gd name="T50" fmla="*/ 138 w 162"/>
                  <a:gd name="T51" fmla="*/ 150 h 222"/>
                  <a:gd name="T52" fmla="*/ 144 w 162"/>
                  <a:gd name="T53" fmla="*/ 132 h 222"/>
                  <a:gd name="T54" fmla="*/ 144 w 162"/>
                  <a:gd name="T55" fmla="*/ 120 h 222"/>
                  <a:gd name="T56" fmla="*/ 144 w 162"/>
                  <a:gd name="T57" fmla="*/ 120 h 222"/>
                  <a:gd name="T58" fmla="*/ 144 w 162"/>
                  <a:gd name="T59" fmla="*/ 120 h 222"/>
                  <a:gd name="T60" fmla="*/ 150 w 162"/>
                  <a:gd name="T61" fmla="*/ 120 h 222"/>
                  <a:gd name="T62" fmla="*/ 138 w 162"/>
                  <a:gd name="T63" fmla="*/ 96 h 222"/>
                  <a:gd name="T64" fmla="*/ 108 w 162"/>
                  <a:gd name="T65" fmla="*/ 84 h 222"/>
                  <a:gd name="T66" fmla="*/ 108 w 162"/>
                  <a:gd name="T67" fmla="*/ 84 h 222"/>
                  <a:gd name="T68" fmla="*/ 108 w 162"/>
                  <a:gd name="T69" fmla="*/ 84 h 222"/>
                  <a:gd name="T70" fmla="*/ 108 w 162"/>
                  <a:gd name="T71" fmla="*/ 72 h 222"/>
                  <a:gd name="T72" fmla="*/ 84 w 162"/>
                  <a:gd name="T73" fmla="*/ 54 h 222"/>
                  <a:gd name="T74" fmla="*/ 78 w 162"/>
                  <a:gd name="T75" fmla="*/ 24 h 222"/>
                  <a:gd name="T76" fmla="*/ 78 w 162"/>
                  <a:gd name="T77" fmla="*/ 24 h 222"/>
                  <a:gd name="T78" fmla="*/ 60 w 162"/>
                  <a:gd name="T79" fmla="*/ 6 h 222"/>
                  <a:gd name="T80" fmla="*/ 48 w 162"/>
                  <a:gd name="T8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222">
                    <a:moveTo>
                      <a:pt x="48" y="0"/>
                    </a:moveTo>
                    <a:lnTo>
                      <a:pt x="0" y="18"/>
                    </a:lnTo>
                    <a:lnTo>
                      <a:pt x="0" y="18"/>
                    </a:lnTo>
                    <a:lnTo>
                      <a:pt x="0" y="18"/>
                    </a:lnTo>
                    <a:lnTo>
                      <a:pt x="18" y="72"/>
                    </a:lnTo>
                    <a:lnTo>
                      <a:pt x="24" y="78"/>
                    </a:lnTo>
                    <a:lnTo>
                      <a:pt x="18" y="96"/>
                    </a:lnTo>
                    <a:lnTo>
                      <a:pt x="12" y="102"/>
                    </a:lnTo>
                    <a:lnTo>
                      <a:pt x="36" y="132"/>
                    </a:lnTo>
                    <a:lnTo>
                      <a:pt x="36" y="132"/>
                    </a:lnTo>
                    <a:lnTo>
                      <a:pt x="36" y="132"/>
                    </a:lnTo>
                    <a:lnTo>
                      <a:pt x="30" y="138"/>
                    </a:lnTo>
                    <a:lnTo>
                      <a:pt x="12" y="150"/>
                    </a:lnTo>
                    <a:lnTo>
                      <a:pt x="42" y="186"/>
                    </a:lnTo>
                    <a:lnTo>
                      <a:pt x="42" y="186"/>
                    </a:lnTo>
                    <a:lnTo>
                      <a:pt x="84" y="168"/>
                    </a:lnTo>
                    <a:lnTo>
                      <a:pt x="84" y="168"/>
                    </a:lnTo>
                    <a:lnTo>
                      <a:pt x="84" y="168"/>
                    </a:lnTo>
                    <a:lnTo>
                      <a:pt x="114" y="204"/>
                    </a:lnTo>
                    <a:lnTo>
                      <a:pt x="108" y="222"/>
                    </a:lnTo>
                    <a:lnTo>
                      <a:pt x="138" y="222"/>
                    </a:lnTo>
                    <a:lnTo>
                      <a:pt x="138" y="222"/>
                    </a:lnTo>
                    <a:lnTo>
                      <a:pt x="138" y="222"/>
                    </a:lnTo>
                    <a:lnTo>
                      <a:pt x="144" y="198"/>
                    </a:lnTo>
                    <a:lnTo>
                      <a:pt x="162" y="180"/>
                    </a:lnTo>
                    <a:lnTo>
                      <a:pt x="138" y="150"/>
                    </a:lnTo>
                    <a:lnTo>
                      <a:pt x="144" y="132"/>
                    </a:lnTo>
                    <a:lnTo>
                      <a:pt x="144" y="120"/>
                    </a:lnTo>
                    <a:lnTo>
                      <a:pt x="144" y="120"/>
                    </a:lnTo>
                    <a:lnTo>
                      <a:pt x="144" y="120"/>
                    </a:lnTo>
                    <a:lnTo>
                      <a:pt x="150" y="120"/>
                    </a:lnTo>
                    <a:lnTo>
                      <a:pt x="138" y="96"/>
                    </a:lnTo>
                    <a:lnTo>
                      <a:pt x="108" y="84"/>
                    </a:lnTo>
                    <a:lnTo>
                      <a:pt x="108" y="84"/>
                    </a:lnTo>
                    <a:lnTo>
                      <a:pt x="108" y="84"/>
                    </a:lnTo>
                    <a:lnTo>
                      <a:pt x="108" y="72"/>
                    </a:lnTo>
                    <a:lnTo>
                      <a:pt x="84" y="54"/>
                    </a:lnTo>
                    <a:lnTo>
                      <a:pt x="78" y="24"/>
                    </a:lnTo>
                    <a:lnTo>
                      <a:pt x="78" y="24"/>
                    </a:lnTo>
                    <a:lnTo>
                      <a:pt x="60" y="6"/>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1" name="Rectangle 151"/>
              <p:cNvSpPr>
                <a:spLocks noChangeArrowheads="1"/>
              </p:cNvSpPr>
              <p:nvPr/>
            </p:nvSpPr>
            <p:spPr bwMode="auto">
              <a:xfrm>
                <a:off x="2712" y="605"/>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2" name="Freeform 152"/>
              <p:cNvSpPr>
                <a:spLocks/>
              </p:cNvSpPr>
              <p:nvPr/>
            </p:nvSpPr>
            <p:spPr bwMode="auto">
              <a:xfrm>
                <a:off x="2760" y="683"/>
                <a:ext cx="42" cy="36"/>
              </a:xfrm>
              <a:custGeom>
                <a:avLst/>
                <a:gdLst>
                  <a:gd name="T0" fmla="*/ 30 w 42"/>
                  <a:gd name="T1" fmla="*/ 12 h 36"/>
                  <a:gd name="T2" fmla="*/ 42 w 42"/>
                  <a:gd name="T3" fmla="*/ 36 h 36"/>
                  <a:gd name="T4" fmla="*/ 42 w 42"/>
                  <a:gd name="T5" fmla="*/ 36 h 36"/>
                  <a:gd name="T6" fmla="*/ 30 w 42"/>
                  <a:gd name="T7" fmla="*/ 12 h 36"/>
                  <a:gd name="T8" fmla="*/ 0 w 42"/>
                  <a:gd name="T9" fmla="*/ 0 h 36"/>
                  <a:gd name="T10" fmla="*/ 0 w 42"/>
                  <a:gd name="T11" fmla="*/ 0 h 36"/>
                  <a:gd name="T12" fmla="*/ 30 w 42"/>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30" y="12"/>
                    </a:moveTo>
                    <a:lnTo>
                      <a:pt x="42" y="36"/>
                    </a:lnTo>
                    <a:lnTo>
                      <a:pt x="42" y="36"/>
                    </a:lnTo>
                    <a:lnTo>
                      <a:pt x="30" y="12"/>
                    </a:lnTo>
                    <a:lnTo>
                      <a:pt x="0" y="0"/>
                    </a:lnTo>
                    <a:lnTo>
                      <a:pt x="0"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3" name="Freeform 153"/>
              <p:cNvSpPr>
                <a:spLocks/>
              </p:cNvSpPr>
              <p:nvPr/>
            </p:nvSpPr>
            <p:spPr bwMode="auto">
              <a:xfrm>
                <a:off x="2712" y="605"/>
                <a:ext cx="18" cy="18"/>
              </a:xfrm>
              <a:custGeom>
                <a:avLst/>
                <a:gdLst>
                  <a:gd name="T0" fmla="*/ 18 w 18"/>
                  <a:gd name="T1" fmla="*/ 18 h 18"/>
                  <a:gd name="T2" fmla="*/ 0 w 18"/>
                  <a:gd name="T3" fmla="*/ 0 h 18"/>
                  <a:gd name="T4" fmla="*/ 0 w 18"/>
                  <a:gd name="T5" fmla="*/ 0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0" y="0"/>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4" name="Freeform 154"/>
              <p:cNvSpPr>
                <a:spLocks/>
              </p:cNvSpPr>
              <p:nvPr/>
            </p:nvSpPr>
            <p:spPr bwMode="auto">
              <a:xfrm>
                <a:off x="2652" y="599"/>
                <a:ext cx="60" cy="18"/>
              </a:xfrm>
              <a:custGeom>
                <a:avLst/>
                <a:gdLst>
                  <a:gd name="T0" fmla="*/ 48 w 60"/>
                  <a:gd name="T1" fmla="*/ 0 h 18"/>
                  <a:gd name="T2" fmla="*/ 60 w 60"/>
                  <a:gd name="T3" fmla="*/ 6 h 18"/>
                  <a:gd name="T4" fmla="*/ 60 w 60"/>
                  <a:gd name="T5" fmla="*/ 6 h 18"/>
                  <a:gd name="T6" fmla="*/ 48 w 60"/>
                  <a:gd name="T7" fmla="*/ 0 h 18"/>
                  <a:gd name="T8" fmla="*/ 0 w 60"/>
                  <a:gd name="T9" fmla="*/ 18 h 18"/>
                  <a:gd name="T10" fmla="*/ 0 w 60"/>
                  <a:gd name="T11" fmla="*/ 18 h 18"/>
                  <a:gd name="T12" fmla="*/ 0 w 60"/>
                  <a:gd name="T13" fmla="*/ 18 h 18"/>
                  <a:gd name="T14" fmla="*/ 0 w 60"/>
                  <a:gd name="T15" fmla="*/ 18 h 18"/>
                  <a:gd name="T16" fmla="*/ 48 w 6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
                    <a:moveTo>
                      <a:pt x="48" y="0"/>
                    </a:moveTo>
                    <a:lnTo>
                      <a:pt x="60" y="6"/>
                    </a:lnTo>
                    <a:lnTo>
                      <a:pt x="60" y="6"/>
                    </a:lnTo>
                    <a:lnTo>
                      <a:pt x="48" y="0"/>
                    </a:lnTo>
                    <a:lnTo>
                      <a:pt x="0" y="18"/>
                    </a:lnTo>
                    <a:lnTo>
                      <a:pt x="0" y="18"/>
                    </a:lnTo>
                    <a:lnTo>
                      <a:pt x="0" y="18"/>
                    </a:lnTo>
                    <a:lnTo>
                      <a:pt x="0" y="18"/>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5" name="Freeform 155"/>
              <p:cNvSpPr>
                <a:spLocks/>
              </p:cNvSpPr>
              <p:nvPr/>
            </p:nvSpPr>
            <p:spPr bwMode="auto">
              <a:xfrm>
                <a:off x="2694" y="767"/>
                <a:ext cx="72" cy="66"/>
              </a:xfrm>
              <a:custGeom>
                <a:avLst/>
                <a:gdLst>
                  <a:gd name="T0" fmla="*/ 66 w 72"/>
                  <a:gd name="T1" fmla="*/ 54 h 66"/>
                  <a:gd name="T2" fmla="*/ 72 w 72"/>
                  <a:gd name="T3" fmla="*/ 36 h 66"/>
                  <a:gd name="T4" fmla="*/ 42 w 72"/>
                  <a:gd name="T5" fmla="*/ 0 h 66"/>
                  <a:gd name="T6" fmla="*/ 0 w 72"/>
                  <a:gd name="T7" fmla="*/ 18 h 66"/>
                  <a:gd name="T8" fmla="*/ 0 w 72"/>
                  <a:gd name="T9" fmla="*/ 36 h 66"/>
                  <a:gd name="T10" fmla="*/ 30 w 72"/>
                  <a:gd name="T11" fmla="*/ 60 h 66"/>
                  <a:gd name="T12" fmla="*/ 30 w 72"/>
                  <a:gd name="T13" fmla="*/ 66 h 66"/>
                  <a:gd name="T14" fmla="*/ 30 w 72"/>
                  <a:gd name="T15" fmla="*/ 66 h 66"/>
                  <a:gd name="T16" fmla="*/ 66 w 72"/>
                  <a:gd name="T17"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6">
                    <a:moveTo>
                      <a:pt x="66" y="54"/>
                    </a:moveTo>
                    <a:lnTo>
                      <a:pt x="72" y="36"/>
                    </a:lnTo>
                    <a:lnTo>
                      <a:pt x="42" y="0"/>
                    </a:lnTo>
                    <a:lnTo>
                      <a:pt x="0" y="18"/>
                    </a:lnTo>
                    <a:lnTo>
                      <a:pt x="0" y="36"/>
                    </a:lnTo>
                    <a:lnTo>
                      <a:pt x="30" y="60"/>
                    </a:lnTo>
                    <a:lnTo>
                      <a:pt x="30" y="66"/>
                    </a:lnTo>
                    <a:lnTo>
                      <a:pt x="30" y="66"/>
                    </a:lnTo>
                    <a:lnTo>
                      <a:pt x="66"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6" name="Freeform 156"/>
              <p:cNvSpPr>
                <a:spLocks/>
              </p:cNvSpPr>
              <p:nvPr/>
            </p:nvSpPr>
            <p:spPr bwMode="auto">
              <a:xfrm>
                <a:off x="2736" y="767"/>
                <a:ext cx="30" cy="36"/>
              </a:xfrm>
              <a:custGeom>
                <a:avLst/>
                <a:gdLst>
                  <a:gd name="T0" fmla="*/ 0 w 30"/>
                  <a:gd name="T1" fmla="*/ 0 h 36"/>
                  <a:gd name="T2" fmla="*/ 0 w 30"/>
                  <a:gd name="T3" fmla="*/ 0 h 36"/>
                  <a:gd name="T4" fmla="*/ 30 w 30"/>
                  <a:gd name="T5" fmla="*/ 36 h 36"/>
                  <a:gd name="T6" fmla="*/ 0 w 30"/>
                  <a:gd name="T7" fmla="*/ 0 h 36"/>
                </a:gdLst>
                <a:ahLst/>
                <a:cxnLst>
                  <a:cxn ang="0">
                    <a:pos x="T0" y="T1"/>
                  </a:cxn>
                  <a:cxn ang="0">
                    <a:pos x="T2" y="T3"/>
                  </a:cxn>
                  <a:cxn ang="0">
                    <a:pos x="T4" y="T5"/>
                  </a:cxn>
                  <a:cxn ang="0">
                    <a:pos x="T6" y="T7"/>
                  </a:cxn>
                </a:cxnLst>
                <a:rect l="0" t="0" r="r" b="b"/>
                <a:pathLst>
                  <a:path w="30" h="36">
                    <a:moveTo>
                      <a:pt x="0" y="0"/>
                    </a:moveTo>
                    <a:lnTo>
                      <a:pt x="0" y="0"/>
                    </a:lnTo>
                    <a:lnTo>
                      <a:pt x="3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7" name="Freeform 157"/>
              <p:cNvSpPr>
                <a:spLocks/>
              </p:cNvSpPr>
              <p:nvPr/>
            </p:nvSpPr>
            <p:spPr bwMode="auto">
              <a:xfrm>
                <a:off x="2640" y="749"/>
                <a:ext cx="54" cy="96"/>
              </a:xfrm>
              <a:custGeom>
                <a:avLst/>
                <a:gdLst>
                  <a:gd name="T0" fmla="*/ 42 w 54"/>
                  <a:gd name="T1" fmla="*/ 60 h 96"/>
                  <a:gd name="T2" fmla="*/ 54 w 54"/>
                  <a:gd name="T3" fmla="*/ 54 h 96"/>
                  <a:gd name="T4" fmla="*/ 54 w 54"/>
                  <a:gd name="T5" fmla="*/ 54 h 96"/>
                  <a:gd name="T6" fmla="*/ 54 w 54"/>
                  <a:gd name="T7" fmla="*/ 54 h 96"/>
                  <a:gd name="T8" fmla="*/ 54 w 54"/>
                  <a:gd name="T9" fmla="*/ 54 h 96"/>
                  <a:gd name="T10" fmla="*/ 54 w 54"/>
                  <a:gd name="T11" fmla="*/ 36 h 96"/>
                  <a:gd name="T12" fmla="*/ 54 w 54"/>
                  <a:gd name="T13" fmla="*/ 36 h 96"/>
                  <a:gd name="T14" fmla="*/ 54 w 54"/>
                  <a:gd name="T15" fmla="*/ 36 h 96"/>
                  <a:gd name="T16" fmla="*/ 54 w 54"/>
                  <a:gd name="T17" fmla="*/ 36 h 96"/>
                  <a:gd name="T18" fmla="*/ 54 w 54"/>
                  <a:gd name="T19" fmla="*/ 36 h 96"/>
                  <a:gd name="T20" fmla="*/ 24 w 54"/>
                  <a:gd name="T21" fmla="*/ 0 h 96"/>
                  <a:gd name="T22" fmla="*/ 6 w 54"/>
                  <a:gd name="T23" fmla="*/ 18 h 96"/>
                  <a:gd name="T24" fmla="*/ 0 w 54"/>
                  <a:gd name="T25" fmla="*/ 66 h 96"/>
                  <a:gd name="T26" fmla="*/ 30 w 54"/>
                  <a:gd name="T27" fmla="*/ 96 h 96"/>
                  <a:gd name="T28" fmla="*/ 30 w 54"/>
                  <a:gd name="T29" fmla="*/ 66 h 96"/>
                  <a:gd name="T30" fmla="*/ 42 w 54"/>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96">
                    <a:moveTo>
                      <a:pt x="42" y="60"/>
                    </a:moveTo>
                    <a:lnTo>
                      <a:pt x="54" y="54"/>
                    </a:lnTo>
                    <a:lnTo>
                      <a:pt x="54" y="54"/>
                    </a:lnTo>
                    <a:lnTo>
                      <a:pt x="54" y="54"/>
                    </a:lnTo>
                    <a:lnTo>
                      <a:pt x="54" y="54"/>
                    </a:lnTo>
                    <a:lnTo>
                      <a:pt x="54" y="36"/>
                    </a:lnTo>
                    <a:lnTo>
                      <a:pt x="54" y="36"/>
                    </a:lnTo>
                    <a:lnTo>
                      <a:pt x="54" y="36"/>
                    </a:lnTo>
                    <a:lnTo>
                      <a:pt x="54" y="36"/>
                    </a:lnTo>
                    <a:lnTo>
                      <a:pt x="54" y="36"/>
                    </a:lnTo>
                    <a:lnTo>
                      <a:pt x="24" y="0"/>
                    </a:lnTo>
                    <a:lnTo>
                      <a:pt x="6" y="18"/>
                    </a:lnTo>
                    <a:lnTo>
                      <a:pt x="0" y="66"/>
                    </a:lnTo>
                    <a:lnTo>
                      <a:pt x="30" y="96"/>
                    </a:lnTo>
                    <a:lnTo>
                      <a:pt x="30" y="66"/>
                    </a:lnTo>
                    <a:lnTo>
                      <a:pt x="4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8" name="Freeform 158"/>
              <p:cNvSpPr>
                <a:spLocks/>
              </p:cNvSpPr>
              <p:nvPr/>
            </p:nvSpPr>
            <p:spPr bwMode="auto">
              <a:xfrm>
                <a:off x="2664" y="749"/>
                <a:ext cx="30" cy="36"/>
              </a:xfrm>
              <a:custGeom>
                <a:avLst/>
                <a:gdLst>
                  <a:gd name="T0" fmla="*/ 0 w 30"/>
                  <a:gd name="T1" fmla="*/ 0 h 36"/>
                  <a:gd name="T2" fmla="*/ 0 w 30"/>
                  <a:gd name="T3" fmla="*/ 0 h 36"/>
                  <a:gd name="T4" fmla="*/ 30 w 30"/>
                  <a:gd name="T5" fmla="*/ 36 h 36"/>
                  <a:gd name="T6" fmla="*/ 30 w 30"/>
                  <a:gd name="T7" fmla="*/ 36 h 36"/>
                  <a:gd name="T8" fmla="*/ 30 w 30"/>
                  <a:gd name="T9" fmla="*/ 36 h 36"/>
                  <a:gd name="T10" fmla="*/ 30 w 30"/>
                  <a:gd name="T11" fmla="*/ 36 h 36"/>
                  <a:gd name="T12" fmla="*/ 0 w 3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0" y="0"/>
                    </a:moveTo>
                    <a:lnTo>
                      <a:pt x="0" y="0"/>
                    </a:lnTo>
                    <a:lnTo>
                      <a:pt x="30" y="36"/>
                    </a:lnTo>
                    <a:lnTo>
                      <a:pt x="30" y="36"/>
                    </a:lnTo>
                    <a:lnTo>
                      <a:pt x="30" y="36"/>
                    </a:lnTo>
                    <a:lnTo>
                      <a:pt x="3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9" name="Rectangle 159"/>
              <p:cNvSpPr>
                <a:spLocks noChangeArrowheads="1"/>
              </p:cNvSpPr>
              <p:nvPr/>
            </p:nvSpPr>
            <p:spPr bwMode="auto">
              <a:xfrm>
                <a:off x="2694" y="785"/>
                <a:ext cx="1" cy="18"/>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0" name="Freeform 160"/>
              <p:cNvSpPr>
                <a:spLocks/>
              </p:cNvSpPr>
              <p:nvPr/>
            </p:nvSpPr>
            <p:spPr bwMode="auto">
              <a:xfrm>
                <a:off x="2532" y="647"/>
                <a:ext cx="156" cy="168"/>
              </a:xfrm>
              <a:custGeom>
                <a:avLst/>
                <a:gdLst>
                  <a:gd name="T0" fmla="*/ 114 w 156"/>
                  <a:gd name="T1" fmla="*/ 120 h 168"/>
                  <a:gd name="T2" fmla="*/ 132 w 156"/>
                  <a:gd name="T3" fmla="*/ 102 h 168"/>
                  <a:gd name="T4" fmla="*/ 132 w 156"/>
                  <a:gd name="T5" fmla="*/ 102 h 168"/>
                  <a:gd name="T6" fmla="*/ 150 w 156"/>
                  <a:gd name="T7" fmla="*/ 90 h 168"/>
                  <a:gd name="T8" fmla="*/ 156 w 156"/>
                  <a:gd name="T9" fmla="*/ 84 h 168"/>
                  <a:gd name="T10" fmla="*/ 132 w 156"/>
                  <a:gd name="T11" fmla="*/ 54 h 168"/>
                  <a:gd name="T12" fmla="*/ 138 w 156"/>
                  <a:gd name="T13" fmla="*/ 48 h 168"/>
                  <a:gd name="T14" fmla="*/ 144 w 156"/>
                  <a:gd name="T15" fmla="*/ 30 h 168"/>
                  <a:gd name="T16" fmla="*/ 138 w 156"/>
                  <a:gd name="T17" fmla="*/ 24 h 168"/>
                  <a:gd name="T18" fmla="*/ 138 w 156"/>
                  <a:gd name="T19" fmla="*/ 24 h 168"/>
                  <a:gd name="T20" fmla="*/ 138 w 156"/>
                  <a:gd name="T21" fmla="*/ 24 h 168"/>
                  <a:gd name="T22" fmla="*/ 138 w 156"/>
                  <a:gd name="T23" fmla="*/ 24 h 168"/>
                  <a:gd name="T24" fmla="*/ 138 w 156"/>
                  <a:gd name="T25" fmla="*/ 24 h 168"/>
                  <a:gd name="T26" fmla="*/ 126 w 156"/>
                  <a:gd name="T27" fmla="*/ 24 h 168"/>
                  <a:gd name="T28" fmla="*/ 114 w 156"/>
                  <a:gd name="T29" fmla="*/ 18 h 168"/>
                  <a:gd name="T30" fmla="*/ 36 w 156"/>
                  <a:gd name="T31" fmla="*/ 0 h 168"/>
                  <a:gd name="T32" fmla="*/ 24 w 156"/>
                  <a:gd name="T33" fmla="*/ 12 h 168"/>
                  <a:gd name="T34" fmla="*/ 24 w 156"/>
                  <a:gd name="T35" fmla="*/ 12 h 168"/>
                  <a:gd name="T36" fmla="*/ 24 w 156"/>
                  <a:gd name="T37" fmla="*/ 12 h 168"/>
                  <a:gd name="T38" fmla="*/ 12 w 156"/>
                  <a:gd name="T39" fmla="*/ 6 h 168"/>
                  <a:gd name="T40" fmla="*/ 0 w 156"/>
                  <a:gd name="T41" fmla="*/ 30 h 168"/>
                  <a:gd name="T42" fmla="*/ 24 w 156"/>
                  <a:gd name="T43" fmla="*/ 72 h 168"/>
                  <a:gd name="T44" fmla="*/ 54 w 156"/>
                  <a:gd name="T45" fmla="*/ 126 h 168"/>
                  <a:gd name="T46" fmla="*/ 108 w 156"/>
                  <a:gd name="T47" fmla="*/ 168 h 168"/>
                  <a:gd name="T48" fmla="*/ 108 w 156"/>
                  <a:gd name="T49" fmla="*/ 168 h 168"/>
                  <a:gd name="T50" fmla="*/ 108 w 156"/>
                  <a:gd name="T51" fmla="*/ 168 h 168"/>
                  <a:gd name="T52" fmla="*/ 114 w 156"/>
                  <a:gd name="T53" fmla="*/ 1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68">
                    <a:moveTo>
                      <a:pt x="114" y="120"/>
                    </a:moveTo>
                    <a:lnTo>
                      <a:pt x="132" y="102"/>
                    </a:lnTo>
                    <a:lnTo>
                      <a:pt x="132" y="102"/>
                    </a:lnTo>
                    <a:lnTo>
                      <a:pt x="150" y="90"/>
                    </a:lnTo>
                    <a:lnTo>
                      <a:pt x="156" y="84"/>
                    </a:lnTo>
                    <a:lnTo>
                      <a:pt x="132" y="54"/>
                    </a:lnTo>
                    <a:lnTo>
                      <a:pt x="138" y="48"/>
                    </a:lnTo>
                    <a:lnTo>
                      <a:pt x="144" y="30"/>
                    </a:lnTo>
                    <a:lnTo>
                      <a:pt x="138" y="24"/>
                    </a:lnTo>
                    <a:lnTo>
                      <a:pt x="138" y="24"/>
                    </a:lnTo>
                    <a:lnTo>
                      <a:pt x="138" y="24"/>
                    </a:lnTo>
                    <a:lnTo>
                      <a:pt x="138" y="24"/>
                    </a:lnTo>
                    <a:lnTo>
                      <a:pt x="138" y="24"/>
                    </a:lnTo>
                    <a:lnTo>
                      <a:pt x="126" y="24"/>
                    </a:lnTo>
                    <a:lnTo>
                      <a:pt x="114" y="18"/>
                    </a:lnTo>
                    <a:lnTo>
                      <a:pt x="36" y="0"/>
                    </a:lnTo>
                    <a:lnTo>
                      <a:pt x="24" y="12"/>
                    </a:lnTo>
                    <a:lnTo>
                      <a:pt x="24" y="12"/>
                    </a:lnTo>
                    <a:lnTo>
                      <a:pt x="24" y="12"/>
                    </a:lnTo>
                    <a:lnTo>
                      <a:pt x="12" y="6"/>
                    </a:lnTo>
                    <a:lnTo>
                      <a:pt x="0" y="30"/>
                    </a:lnTo>
                    <a:lnTo>
                      <a:pt x="24" y="72"/>
                    </a:lnTo>
                    <a:lnTo>
                      <a:pt x="54" y="126"/>
                    </a:lnTo>
                    <a:lnTo>
                      <a:pt x="108" y="168"/>
                    </a:lnTo>
                    <a:lnTo>
                      <a:pt x="108" y="168"/>
                    </a:lnTo>
                    <a:lnTo>
                      <a:pt x="108" y="168"/>
                    </a:lnTo>
                    <a:lnTo>
                      <a:pt x="114"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1" name="Freeform 161"/>
              <p:cNvSpPr>
                <a:spLocks/>
              </p:cNvSpPr>
              <p:nvPr/>
            </p:nvSpPr>
            <p:spPr bwMode="auto">
              <a:xfrm>
                <a:off x="2664" y="695"/>
                <a:ext cx="24" cy="36"/>
              </a:xfrm>
              <a:custGeom>
                <a:avLst/>
                <a:gdLst>
                  <a:gd name="T0" fmla="*/ 0 w 24"/>
                  <a:gd name="T1" fmla="*/ 6 h 36"/>
                  <a:gd name="T2" fmla="*/ 6 w 24"/>
                  <a:gd name="T3" fmla="*/ 0 h 36"/>
                  <a:gd name="T4" fmla="*/ 0 w 24"/>
                  <a:gd name="T5" fmla="*/ 6 h 36"/>
                  <a:gd name="T6" fmla="*/ 24 w 24"/>
                  <a:gd name="T7" fmla="*/ 36 h 36"/>
                  <a:gd name="T8" fmla="*/ 24 w 24"/>
                  <a:gd name="T9" fmla="*/ 36 h 36"/>
                  <a:gd name="T10" fmla="*/ 0 w 24"/>
                  <a:gd name="T11" fmla="*/ 6 h 36"/>
                </a:gdLst>
                <a:ahLst/>
                <a:cxnLst>
                  <a:cxn ang="0">
                    <a:pos x="T0" y="T1"/>
                  </a:cxn>
                  <a:cxn ang="0">
                    <a:pos x="T2" y="T3"/>
                  </a:cxn>
                  <a:cxn ang="0">
                    <a:pos x="T4" y="T5"/>
                  </a:cxn>
                  <a:cxn ang="0">
                    <a:pos x="T6" y="T7"/>
                  </a:cxn>
                  <a:cxn ang="0">
                    <a:pos x="T8" y="T9"/>
                  </a:cxn>
                  <a:cxn ang="0">
                    <a:pos x="T10" y="T11"/>
                  </a:cxn>
                </a:cxnLst>
                <a:rect l="0" t="0" r="r" b="b"/>
                <a:pathLst>
                  <a:path w="24" h="36">
                    <a:moveTo>
                      <a:pt x="0" y="6"/>
                    </a:moveTo>
                    <a:lnTo>
                      <a:pt x="6" y="0"/>
                    </a:lnTo>
                    <a:lnTo>
                      <a:pt x="0" y="6"/>
                    </a:lnTo>
                    <a:lnTo>
                      <a:pt x="24" y="36"/>
                    </a:lnTo>
                    <a:lnTo>
                      <a:pt x="24" y="3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2" name="Freeform 162"/>
              <p:cNvSpPr>
                <a:spLocks/>
              </p:cNvSpPr>
              <p:nvPr/>
            </p:nvSpPr>
            <p:spPr bwMode="auto">
              <a:xfrm>
                <a:off x="2664" y="737"/>
                <a:ext cx="18" cy="12"/>
              </a:xfrm>
              <a:custGeom>
                <a:avLst/>
                <a:gdLst>
                  <a:gd name="T0" fmla="*/ 0 w 18"/>
                  <a:gd name="T1" fmla="*/ 12 h 12"/>
                  <a:gd name="T2" fmla="*/ 18 w 18"/>
                  <a:gd name="T3" fmla="*/ 0 h 12"/>
                  <a:gd name="T4" fmla="*/ 0 w 18"/>
                  <a:gd name="T5" fmla="*/ 12 h 12"/>
                  <a:gd name="T6" fmla="*/ 0 w 18"/>
                  <a:gd name="T7" fmla="*/ 12 h 12"/>
                  <a:gd name="T8" fmla="*/ 0 w 18"/>
                  <a:gd name="T9" fmla="*/ 12 h 12"/>
                  <a:gd name="T10" fmla="*/ 0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0" y="12"/>
                    </a:moveTo>
                    <a:lnTo>
                      <a:pt x="18" y="0"/>
                    </a:lnTo>
                    <a:lnTo>
                      <a:pt x="0" y="12"/>
                    </a:lnTo>
                    <a:lnTo>
                      <a:pt x="0" y="12"/>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3" name="Freeform 163"/>
              <p:cNvSpPr>
                <a:spLocks/>
              </p:cNvSpPr>
              <p:nvPr/>
            </p:nvSpPr>
            <p:spPr bwMode="auto">
              <a:xfrm>
                <a:off x="2640" y="749"/>
                <a:ext cx="24" cy="66"/>
              </a:xfrm>
              <a:custGeom>
                <a:avLst/>
                <a:gdLst>
                  <a:gd name="T0" fmla="*/ 24 w 24"/>
                  <a:gd name="T1" fmla="*/ 0 h 66"/>
                  <a:gd name="T2" fmla="*/ 24 w 24"/>
                  <a:gd name="T3" fmla="*/ 0 h 66"/>
                  <a:gd name="T4" fmla="*/ 6 w 24"/>
                  <a:gd name="T5" fmla="*/ 18 h 66"/>
                  <a:gd name="T6" fmla="*/ 0 w 24"/>
                  <a:gd name="T7" fmla="*/ 66 h 66"/>
                  <a:gd name="T8" fmla="*/ 0 w 24"/>
                  <a:gd name="T9" fmla="*/ 66 h 66"/>
                  <a:gd name="T10" fmla="*/ 6 w 24"/>
                  <a:gd name="T11" fmla="*/ 18 h 66"/>
                  <a:gd name="T12" fmla="*/ 24 w 24"/>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24" h="66">
                    <a:moveTo>
                      <a:pt x="24" y="0"/>
                    </a:moveTo>
                    <a:lnTo>
                      <a:pt x="24" y="0"/>
                    </a:lnTo>
                    <a:lnTo>
                      <a:pt x="6" y="18"/>
                    </a:lnTo>
                    <a:lnTo>
                      <a:pt x="0" y="66"/>
                    </a:lnTo>
                    <a:lnTo>
                      <a:pt x="0" y="66"/>
                    </a:lnTo>
                    <a:lnTo>
                      <a:pt x="6"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4" name="Rectangle 164"/>
              <p:cNvSpPr>
                <a:spLocks noChangeArrowheads="1"/>
              </p:cNvSpPr>
              <p:nvPr/>
            </p:nvSpPr>
            <p:spPr bwMode="auto">
              <a:xfrm>
                <a:off x="2664" y="74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5" name="Freeform 165"/>
              <p:cNvSpPr>
                <a:spLocks/>
              </p:cNvSpPr>
              <p:nvPr/>
            </p:nvSpPr>
            <p:spPr bwMode="auto">
              <a:xfrm>
                <a:off x="2442" y="581"/>
                <a:ext cx="228" cy="192"/>
              </a:xfrm>
              <a:custGeom>
                <a:avLst/>
                <a:gdLst>
                  <a:gd name="T0" fmla="*/ 114 w 228"/>
                  <a:gd name="T1" fmla="*/ 138 h 192"/>
                  <a:gd name="T2" fmla="*/ 90 w 228"/>
                  <a:gd name="T3" fmla="*/ 96 h 192"/>
                  <a:gd name="T4" fmla="*/ 90 w 228"/>
                  <a:gd name="T5" fmla="*/ 96 h 192"/>
                  <a:gd name="T6" fmla="*/ 90 w 228"/>
                  <a:gd name="T7" fmla="*/ 96 h 192"/>
                  <a:gd name="T8" fmla="*/ 102 w 228"/>
                  <a:gd name="T9" fmla="*/ 72 h 192"/>
                  <a:gd name="T10" fmla="*/ 114 w 228"/>
                  <a:gd name="T11" fmla="*/ 78 h 192"/>
                  <a:gd name="T12" fmla="*/ 126 w 228"/>
                  <a:gd name="T13" fmla="*/ 66 h 192"/>
                  <a:gd name="T14" fmla="*/ 204 w 228"/>
                  <a:gd name="T15" fmla="*/ 84 h 192"/>
                  <a:gd name="T16" fmla="*/ 216 w 228"/>
                  <a:gd name="T17" fmla="*/ 90 h 192"/>
                  <a:gd name="T18" fmla="*/ 228 w 228"/>
                  <a:gd name="T19" fmla="*/ 90 h 192"/>
                  <a:gd name="T20" fmla="*/ 228 w 228"/>
                  <a:gd name="T21" fmla="*/ 90 h 192"/>
                  <a:gd name="T22" fmla="*/ 228 w 228"/>
                  <a:gd name="T23" fmla="*/ 90 h 192"/>
                  <a:gd name="T24" fmla="*/ 228 w 228"/>
                  <a:gd name="T25" fmla="*/ 90 h 192"/>
                  <a:gd name="T26" fmla="*/ 210 w 228"/>
                  <a:gd name="T27" fmla="*/ 36 h 192"/>
                  <a:gd name="T28" fmla="*/ 210 w 228"/>
                  <a:gd name="T29" fmla="*/ 36 h 192"/>
                  <a:gd name="T30" fmla="*/ 180 w 228"/>
                  <a:gd name="T31" fmla="*/ 48 h 192"/>
                  <a:gd name="T32" fmla="*/ 120 w 228"/>
                  <a:gd name="T33" fmla="*/ 6 h 192"/>
                  <a:gd name="T34" fmla="*/ 114 w 228"/>
                  <a:gd name="T35" fmla="*/ 0 h 192"/>
                  <a:gd name="T36" fmla="*/ 114 w 228"/>
                  <a:gd name="T37" fmla="*/ 0 h 192"/>
                  <a:gd name="T38" fmla="*/ 114 w 228"/>
                  <a:gd name="T39" fmla="*/ 0 h 192"/>
                  <a:gd name="T40" fmla="*/ 78 w 228"/>
                  <a:gd name="T41" fmla="*/ 24 h 192"/>
                  <a:gd name="T42" fmla="*/ 90 w 228"/>
                  <a:gd name="T43" fmla="*/ 48 h 192"/>
                  <a:gd name="T44" fmla="*/ 60 w 228"/>
                  <a:gd name="T45" fmla="*/ 72 h 192"/>
                  <a:gd name="T46" fmla="*/ 42 w 228"/>
                  <a:gd name="T47" fmla="*/ 54 h 192"/>
                  <a:gd name="T48" fmla="*/ 18 w 228"/>
                  <a:gd name="T49" fmla="*/ 60 h 192"/>
                  <a:gd name="T50" fmla="*/ 18 w 228"/>
                  <a:gd name="T51" fmla="*/ 60 h 192"/>
                  <a:gd name="T52" fmla="*/ 0 w 228"/>
                  <a:gd name="T53" fmla="*/ 66 h 192"/>
                  <a:gd name="T54" fmla="*/ 18 w 228"/>
                  <a:gd name="T55" fmla="*/ 102 h 192"/>
                  <a:gd name="T56" fmla="*/ 36 w 228"/>
                  <a:gd name="T57" fmla="*/ 72 h 192"/>
                  <a:gd name="T58" fmla="*/ 48 w 228"/>
                  <a:gd name="T59" fmla="*/ 90 h 192"/>
                  <a:gd name="T60" fmla="*/ 54 w 228"/>
                  <a:gd name="T61" fmla="*/ 102 h 192"/>
                  <a:gd name="T62" fmla="*/ 78 w 228"/>
                  <a:gd name="T63" fmla="*/ 132 h 192"/>
                  <a:gd name="T64" fmla="*/ 66 w 228"/>
                  <a:gd name="T65" fmla="*/ 138 h 192"/>
                  <a:gd name="T66" fmla="*/ 96 w 228"/>
                  <a:gd name="T67" fmla="*/ 174 h 192"/>
                  <a:gd name="T68" fmla="*/ 138 w 228"/>
                  <a:gd name="T69" fmla="*/ 180 h 192"/>
                  <a:gd name="T70" fmla="*/ 144 w 228"/>
                  <a:gd name="T71" fmla="*/ 192 h 192"/>
                  <a:gd name="T72" fmla="*/ 144 w 228"/>
                  <a:gd name="T73" fmla="*/ 192 h 192"/>
                  <a:gd name="T74" fmla="*/ 144 w 228"/>
                  <a:gd name="T75" fmla="*/ 192 h 192"/>
                  <a:gd name="T76" fmla="*/ 114 w 228"/>
                  <a:gd name="T77" fmla="*/ 13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2">
                    <a:moveTo>
                      <a:pt x="114" y="138"/>
                    </a:moveTo>
                    <a:lnTo>
                      <a:pt x="90" y="96"/>
                    </a:lnTo>
                    <a:lnTo>
                      <a:pt x="90" y="96"/>
                    </a:lnTo>
                    <a:lnTo>
                      <a:pt x="90" y="96"/>
                    </a:lnTo>
                    <a:lnTo>
                      <a:pt x="102" y="72"/>
                    </a:lnTo>
                    <a:lnTo>
                      <a:pt x="114" y="78"/>
                    </a:lnTo>
                    <a:lnTo>
                      <a:pt x="126" y="66"/>
                    </a:lnTo>
                    <a:lnTo>
                      <a:pt x="204" y="84"/>
                    </a:lnTo>
                    <a:lnTo>
                      <a:pt x="216" y="90"/>
                    </a:lnTo>
                    <a:lnTo>
                      <a:pt x="228" y="90"/>
                    </a:lnTo>
                    <a:lnTo>
                      <a:pt x="228" y="90"/>
                    </a:lnTo>
                    <a:lnTo>
                      <a:pt x="228" y="90"/>
                    </a:lnTo>
                    <a:lnTo>
                      <a:pt x="228" y="90"/>
                    </a:lnTo>
                    <a:lnTo>
                      <a:pt x="210" y="36"/>
                    </a:lnTo>
                    <a:lnTo>
                      <a:pt x="210" y="36"/>
                    </a:lnTo>
                    <a:lnTo>
                      <a:pt x="180" y="48"/>
                    </a:lnTo>
                    <a:lnTo>
                      <a:pt x="120" y="6"/>
                    </a:lnTo>
                    <a:lnTo>
                      <a:pt x="114" y="0"/>
                    </a:lnTo>
                    <a:lnTo>
                      <a:pt x="114" y="0"/>
                    </a:lnTo>
                    <a:lnTo>
                      <a:pt x="114" y="0"/>
                    </a:lnTo>
                    <a:lnTo>
                      <a:pt x="78" y="24"/>
                    </a:lnTo>
                    <a:lnTo>
                      <a:pt x="90" y="48"/>
                    </a:lnTo>
                    <a:lnTo>
                      <a:pt x="60" y="72"/>
                    </a:lnTo>
                    <a:lnTo>
                      <a:pt x="42" y="54"/>
                    </a:lnTo>
                    <a:lnTo>
                      <a:pt x="18" y="60"/>
                    </a:lnTo>
                    <a:lnTo>
                      <a:pt x="18" y="60"/>
                    </a:lnTo>
                    <a:lnTo>
                      <a:pt x="0" y="66"/>
                    </a:lnTo>
                    <a:lnTo>
                      <a:pt x="18" y="102"/>
                    </a:lnTo>
                    <a:lnTo>
                      <a:pt x="36" y="72"/>
                    </a:lnTo>
                    <a:lnTo>
                      <a:pt x="48" y="90"/>
                    </a:lnTo>
                    <a:lnTo>
                      <a:pt x="54" y="102"/>
                    </a:lnTo>
                    <a:lnTo>
                      <a:pt x="78" y="132"/>
                    </a:lnTo>
                    <a:lnTo>
                      <a:pt x="66" y="138"/>
                    </a:lnTo>
                    <a:lnTo>
                      <a:pt x="96" y="174"/>
                    </a:lnTo>
                    <a:lnTo>
                      <a:pt x="138" y="180"/>
                    </a:lnTo>
                    <a:lnTo>
                      <a:pt x="144" y="192"/>
                    </a:lnTo>
                    <a:lnTo>
                      <a:pt x="144" y="192"/>
                    </a:lnTo>
                    <a:lnTo>
                      <a:pt x="144" y="192"/>
                    </a:lnTo>
                    <a:lnTo>
                      <a:pt x="114"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6" name="Freeform 166"/>
              <p:cNvSpPr>
                <a:spLocks/>
              </p:cNvSpPr>
              <p:nvPr/>
            </p:nvSpPr>
            <p:spPr bwMode="auto">
              <a:xfrm>
                <a:off x="2556" y="581"/>
                <a:ext cx="96" cy="48"/>
              </a:xfrm>
              <a:custGeom>
                <a:avLst/>
                <a:gdLst>
                  <a:gd name="T0" fmla="*/ 6 w 96"/>
                  <a:gd name="T1" fmla="*/ 6 h 48"/>
                  <a:gd name="T2" fmla="*/ 0 w 96"/>
                  <a:gd name="T3" fmla="*/ 0 h 48"/>
                  <a:gd name="T4" fmla="*/ 0 w 96"/>
                  <a:gd name="T5" fmla="*/ 0 h 48"/>
                  <a:gd name="T6" fmla="*/ 6 w 96"/>
                  <a:gd name="T7" fmla="*/ 6 h 48"/>
                  <a:gd name="T8" fmla="*/ 66 w 96"/>
                  <a:gd name="T9" fmla="*/ 48 h 48"/>
                  <a:gd name="T10" fmla="*/ 96 w 96"/>
                  <a:gd name="T11" fmla="*/ 36 h 48"/>
                  <a:gd name="T12" fmla="*/ 66 w 96"/>
                  <a:gd name="T13" fmla="*/ 48 h 48"/>
                  <a:gd name="T14" fmla="*/ 6 w 96"/>
                  <a:gd name="T15" fmla="*/ 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8">
                    <a:moveTo>
                      <a:pt x="6" y="6"/>
                    </a:moveTo>
                    <a:lnTo>
                      <a:pt x="0" y="0"/>
                    </a:lnTo>
                    <a:lnTo>
                      <a:pt x="0" y="0"/>
                    </a:lnTo>
                    <a:lnTo>
                      <a:pt x="6" y="6"/>
                    </a:lnTo>
                    <a:lnTo>
                      <a:pt x="66" y="48"/>
                    </a:lnTo>
                    <a:lnTo>
                      <a:pt x="96" y="36"/>
                    </a:lnTo>
                    <a:lnTo>
                      <a:pt x="66" y="48"/>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7" name="Rectangle 167"/>
              <p:cNvSpPr>
                <a:spLocks noChangeArrowheads="1"/>
              </p:cNvSpPr>
              <p:nvPr/>
            </p:nvSpPr>
            <p:spPr bwMode="auto">
              <a:xfrm>
                <a:off x="2670" y="6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8" name="Freeform 168"/>
              <p:cNvSpPr>
                <a:spLocks/>
              </p:cNvSpPr>
              <p:nvPr/>
            </p:nvSpPr>
            <p:spPr bwMode="auto">
              <a:xfrm>
                <a:off x="2556" y="719"/>
                <a:ext cx="30" cy="54"/>
              </a:xfrm>
              <a:custGeom>
                <a:avLst/>
                <a:gdLst>
                  <a:gd name="T0" fmla="*/ 30 w 30"/>
                  <a:gd name="T1" fmla="*/ 54 h 54"/>
                  <a:gd name="T2" fmla="*/ 30 w 30"/>
                  <a:gd name="T3" fmla="*/ 54 h 54"/>
                  <a:gd name="T4" fmla="*/ 0 w 30"/>
                  <a:gd name="T5" fmla="*/ 0 h 54"/>
                  <a:gd name="T6" fmla="*/ 30 w 30"/>
                  <a:gd name="T7" fmla="*/ 54 h 54"/>
                </a:gdLst>
                <a:ahLst/>
                <a:cxnLst>
                  <a:cxn ang="0">
                    <a:pos x="T0" y="T1"/>
                  </a:cxn>
                  <a:cxn ang="0">
                    <a:pos x="T2" y="T3"/>
                  </a:cxn>
                  <a:cxn ang="0">
                    <a:pos x="T4" y="T5"/>
                  </a:cxn>
                  <a:cxn ang="0">
                    <a:pos x="T6" y="T7"/>
                  </a:cxn>
                </a:cxnLst>
                <a:rect l="0" t="0" r="r" b="b"/>
                <a:pathLst>
                  <a:path w="30" h="54">
                    <a:moveTo>
                      <a:pt x="30" y="54"/>
                    </a:moveTo>
                    <a:lnTo>
                      <a:pt x="30" y="54"/>
                    </a:lnTo>
                    <a:lnTo>
                      <a:pt x="0" y="0"/>
                    </a:lnTo>
                    <a:lnTo>
                      <a:pt x="3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9" name="Freeform 169"/>
              <p:cNvSpPr>
                <a:spLocks/>
              </p:cNvSpPr>
              <p:nvPr/>
            </p:nvSpPr>
            <p:spPr bwMode="auto">
              <a:xfrm>
                <a:off x="2658" y="671"/>
                <a:ext cx="12" cy="0"/>
              </a:xfrm>
              <a:custGeom>
                <a:avLst/>
                <a:gdLst>
                  <a:gd name="T0" fmla="*/ 12 w 12"/>
                  <a:gd name="T1" fmla="*/ 12 w 12"/>
                  <a:gd name="T2" fmla="*/ 0 w 12"/>
                  <a:gd name="T3" fmla="*/ 12 w 12"/>
                </a:gdLst>
                <a:ahLst/>
                <a:cxnLst>
                  <a:cxn ang="0">
                    <a:pos x="T0" y="0"/>
                  </a:cxn>
                  <a:cxn ang="0">
                    <a:pos x="T1" y="0"/>
                  </a:cxn>
                  <a:cxn ang="0">
                    <a:pos x="T2" y="0"/>
                  </a:cxn>
                  <a:cxn ang="0">
                    <a:pos x="T3" y="0"/>
                  </a:cxn>
                </a:cxnLst>
                <a:rect l="0" t="0" r="r" b="b"/>
                <a:pathLst>
                  <a:path w="12">
                    <a:moveTo>
                      <a:pt x="12" y="0"/>
                    </a:moveTo>
                    <a:lnTo>
                      <a:pt x="12" y="0"/>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0" name="Freeform 170"/>
              <p:cNvSpPr>
                <a:spLocks/>
              </p:cNvSpPr>
              <p:nvPr/>
            </p:nvSpPr>
            <p:spPr bwMode="auto">
              <a:xfrm>
                <a:off x="2532" y="653"/>
                <a:ext cx="24" cy="24"/>
              </a:xfrm>
              <a:custGeom>
                <a:avLst/>
                <a:gdLst>
                  <a:gd name="T0" fmla="*/ 0 w 24"/>
                  <a:gd name="T1" fmla="*/ 24 h 24"/>
                  <a:gd name="T2" fmla="*/ 0 w 24"/>
                  <a:gd name="T3" fmla="*/ 24 h 24"/>
                  <a:gd name="T4" fmla="*/ 12 w 24"/>
                  <a:gd name="T5" fmla="*/ 0 h 24"/>
                  <a:gd name="T6" fmla="*/ 24 w 24"/>
                  <a:gd name="T7" fmla="*/ 6 h 24"/>
                  <a:gd name="T8" fmla="*/ 24 w 24"/>
                  <a:gd name="T9" fmla="*/ 6 h 24"/>
                  <a:gd name="T10" fmla="*/ 12 w 24"/>
                  <a:gd name="T11" fmla="*/ 0 h 24"/>
                  <a:gd name="T12" fmla="*/ 0 w 2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24"/>
                    </a:moveTo>
                    <a:lnTo>
                      <a:pt x="0" y="24"/>
                    </a:lnTo>
                    <a:lnTo>
                      <a:pt x="12" y="0"/>
                    </a:lnTo>
                    <a:lnTo>
                      <a:pt x="24" y="6"/>
                    </a:lnTo>
                    <a:lnTo>
                      <a:pt x="24" y="6"/>
                    </a:lnTo>
                    <a:lnTo>
                      <a:pt x="12"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1" name="Freeform 171"/>
              <p:cNvSpPr>
                <a:spLocks/>
              </p:cNvSpPr>
              <p:nvPr/>
            </p:nvSpPr>
            <p:spPr bwMode="auto">
              <a:xfrm>
                <a:off x="2790" y="719"/>
                <a:ext cx="252" cy="150"/>
              </a:xfrm>
              <a:custGeom>
                <a:avLst/>
                <a:gdLst>
                  <a:gd name="T0" fmla="*/ 126 w 252"/>
                  <a:gd name="T1" fmla="*/ 30 h 150"/>
                  <a:gd name="T2" fmla="*/ 24 w 252"/>
                  <a:gd name="T3" fmla="*/ 18 h 150"/>
                  <a:gd name="T4" fmla="*/ 24 w 252"/>
                  <a:gd name="T5" fmla="*/ 18 h 150"/>
                  <a:gd name="T6" fmla="*/ 24 w 252"/>
                  <a:gd name="T7" fmla="*/ 0 h 150"/>
                  <a:gd name="T8" fmla="*/ 12 w 252"/>
                  <a:gd name="T9" fmla="*/ 0 h 150"/>
                  <a:gd name="T10" fmla="*/ 12 w 252"/>
                  <a:gd name="T11" fmla="*/ 0 h 150"/>
                  <a:gd name="T12" fmla="*/ 6 w 252"/>
                  <a:gd name="T13" fmla="*/ 0 h 150"/>
                  <a:gd name="T14" fmla="*/ 6 w 252"/>
                  <a:gd name="T15" fmla="*/ 12 h 150"/>
                  <a:gd name="T16" fmla="*/ 0 w 252"/>
                  <a:gd name="T17" fmla="*/ 30 h 150"/>
                  <a:gd name="T18" fmla="*/ 24 w 252"/>
                  <a:gd name="T19" fmla="*/ 60 h 150"/>
                  <a:gd name="T20" fmla="*/ 24 w 252"/>
                  <a:gd name="T21" fmla="*/ 60 h 150"/>
                  <a:gd name="T22" fmla="*/ 24 w 252"/>
                  <a:gd name="T23" fmla="*/ 60 h 150"/>
                  <a:gd name="T24" fmla="*/ 6 w 252"/>
                  <a:gd name="T25" fmla="*/ 78 h 150"/>
                  <a:gd name="T26" fmla="*/ 0 w 252"/>
                  <a:gd name="T27" fmla="*/ 102 h 150"/>
                  <a:gd name="T28" fmla="*/ 6 w 252"/>
                  <a:gd name="T29" fmla="*/ 96 h 150"/>
                  <a:gd name="T30" fmla="*/ 30 w 252"/>
                  <a:gd name="T31" fmla="*/ 126 h 150"/>
                  <a:gd name="T32" fmla="*/ 30 w 252"/>
                  <a:gd name="T33" fmla="*/ 150 h 150"/>
                  <a:gd name="T34" fmla="*/ 60 w 252"/>
                  <a:gd name="T35" fmla="*/ 144 h 150"/>
                  <a:gd name="T36" fmla="*/ 90 w 252"/>
                  <a:gd name="T37" fmla="*/ 138 h 150"/>
                  <a:gd name="T38" fmla="*/ 108 w 252"/>
                  <a:gd name="T39" fmla="*/ 150 h 150"/>
                  <a:gd name="T40" fmla="*/ 150 w 252"/>
                  <a:gd name="T41" fmla="*/ 144 h 150"/>
                  <a:gd name="T42" fmla="*/ 150 w 252"/>
                  <a:gd name="T43" fmla="*/ 144 h 150"/>
                  <a:gd name="T44" fmla="*/ 150 w 252"/>
                  <a:gd name="T45" fmla="*/ 144 h 150"/>
                  <a:gd name="T46" fmla="*/ 150 w 252"/>
                  <a:gd name="T47" fmla="*/ 138 h 150"/>
                  <a:gd name="T48" fmla="*/ 156 w 252"/>
                  <a:gd name="T49" fmla="*/ 126 h 150"/>
                  <a:gd name="T50" fmla="*/ 156 w 252"/>
                  <a:gd name="T51" fmla="*/ 126 h 150"/>
                  <a:gd name="T52" fmla="*/ 156 w 252"/>
                  <a:gd name="T53" fmla="*/ 126 h 150"/>
                  <a:gd name="T54" fmla="*/ 192 w 252"/>
                  <a:gd name="T55" fmla="*/ 114 h 150"/>
                  <a:gd name="T56" fmla="*/ 192 w 252"/>
                  <a:gd name="T57" fmla="*/ 114 h 150"/>
                  <a:gd name="T58" fmla="*/ 192 w 252"/>
                  <a:gd name="T59" fmla="*/ 114 h 150"/>
                  <a:gd name="T60" fmla="*/ 198 w 252"/>
                  <a:gd name="T61" fmla="*/ 120 h 150"/>
                  <a:gd name="T62" fmla="*/ 204 w 252"/>
                  <a:gd name="T63" fmla="*/ 126 h 150"/>
                  <a:gd name="T64" fmla="*/ 228 w 252"/>
                  <a:gd name="T65" fmla="*/ 120 h 150"/>
                  <a:gd name="T66" fmla="*/ 228 w 252"/>
                  <a:gd name="T67" fmla="*/ 120 h 150"/>
                  <a:gd name="T68" fmla="*/ 210 w 252"/>
                  <a:gd name="T69" fmla="*/ 90 h 150"/>
                  <a:gd name="T70" fmla="*/ 228 w 252"/>
                  <a:gd name="T71" fmla="*/ 78 h 150"/>
                  <a:gd name="T72" fmla="*/ 228 w 252"/>
                  <a:gd name="T73" fmla="*/ 48 h 150"/>
                  <a:gd name="T74" fmla="*/ 252 w 252"/>
                  <a:gd name="T75" fmla="*/ 42 h 150"/>
                  <a:gd name="T76" fmla="*/ 252 w 252"/>
                  <a:gd name="T77" fmla="*/ 30 h 150"/>
                  <a:gd name="T78" fmla="*/ 186 w 252"/>
                  <a:gd name="T79" fmla="*/ 0 h 150"/>
                  <a:gd name="T80" fmla="*/ 126 w 252"/>
                  <a:gd name="T81"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150">
                    <a:moveTo>
                      <a:pt x="126" y="30"/>
                    </a:moveTo>
                    <a:lnTo>
                      <a:pt x="24" y="18"/>
                    </a:lnTo>
                    <a:lnTo>
                      <a:pt x="24" y="18"/>
                    </a:lnTo>
                    <a:lnTo>
                      <a:pt x="24" y="0"/>
                    </a:lnTo>
                    <a:lnTo>
                      <a:pt x="12" y="0"/>
                    </a:lnTo>
                    <a:lnTo>
                      <a:pt x="12" y="0"/>
                    </a:lnTo>
                    <a:lnTo>
                      <a:pt x="6" y="0"/>
                    </a:lnTo>
                    <a:lnTo>
                      <a:pt x="6" y="12"/>
                    </a:lnTo>
                    <a:lnTo>
                      <a:pt x="0" y="30"/>
                    </a:lnTo>
                    <a:lnTo>
                      <a:pt x="24" y="60"/>
                    </a:lnTo>
                    <a:lnTo>
                      <a:pt x="24" y="60"/>
                    </a:lnTo>
                    <a:lnTo>
                      <a:pt x="24" y="60"/>
                    </a:lnTo>
                    <a:lnTo>
                      <a:pt x="6" y="78"/>
                    </a:lnTo>
                    <a:lnTo>
                      <a:pt x="0" y="102"/>
                    </a:lnTo>
                    <a:lnTo>
                      <a:pt x="6" y="96"/>
                    </a:lnTo>
                    <a:lnTo>
                      <a:pt x="30" y="126"/>
                    </a:lnTo>
                    <a:lnTo>
                      <a:pt x="30" y="150"/>
                    </a:lnTo>
                    <a:lnTo>
                      <a:pt x="60" y="144"/>
                    </a:lnTo>
                    <a:lnTo>
                      <a:pt x="90" y="138"/>
                    </a:lnTo>
                    <a:lnTo>
                      <a:pt x="108" y="150"/>
                    </a:lnTo>
                    <a:lnTo>
                      <a:pt x="150" y="144"/>
                    </a:lnTo>
                    <a:lnTo>
                      <a:pt x="150" y="144"/>
                    </a:lnTo>
                    <a:lnTo>
                      <a:pt x="150" y="144"/>
                    </a:lnTo>
                    <a:lnTo>
                      <a:pt x="150" y="138"/>
                    </a:lnTo>
                    <a:lnTo>
                      <a:pt x="156" y="126"/>
                    </a:lnTo>
                    <a:lnTo>
                      <a:pt x="156" y="126"/>
                    </a:lnTo>
                    <a:lnTo>
                      <a:pt x="156" y="126"/>
                    </a:lnTo>
                    <a:lnTo>
                      <a:pt x="192" y="114"/>
                    </a:lnTo>
                    <a:lnTo>
                      <a:pt x="192" y="114"/>
                    </a:lnTo>
                    <a:lnTo>
                      <a:pt x="192" y="114"/>
                    </a:lnTo>
                    <a:lnTo>
                      <a:pt x="198" y="120"/>
                    </a:lnTo>
                    <a:lnTo>
                      <a:pt x="204" y="126"/>
                    </a:lnTo>
                    <a:lnTo>
                      <a:pt x="228" y="120"/>
                    </a:lnTo>
                    <a:lnTo>
                      <a:pt x="228" y="120"/>
                    </a:lnTo>
                    <a:lnTo>
                      <a:pt x="210" y="90"/>
                    </a:lnTo>
                    <a:lnTo>
                      <a:pt x="228" y="78"/>
                    </a:lnTo>
                    <a:lnTo>
                      <a:pt x="228" y="48"/>
                    </a:lnTo>
                    <a:lnTo>
                      <a:pt x="252" y="42"/>
                    </a:lnTo>
                    <a:lnTo>
                      <a:pt x="252" y="30"/>
                    </a:lnTo>
                    <a:lnTo>
                      <a:pt x="186" y="0"/>
                    </a:lnTo>
                    <a:lnTo>
                      <a:pt x="12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2" name="Freeform 172"/>
              <p:cNvSpPr>
                <a:spLocks/>
              </p:cNvSpPr>
              <p:nvPr/>
            </p:nvSpPr>
            <p:spPr bwMode="auto">
              <a:xfrm>
                <a:off x="2988" y="839"/>
                <a:ext cx="30" cy="6"/>
              </a:xfrm>
              <a:custGeom>
                <a:avLst/>
                <a:gdLst>
                  <a:gd name="T0" fmla="*/ 0 w 30"/>
                  <a:gd name="T1" fmla="*/ 0 h 6"/>
                  <a:gd name="T2" fmla="*/ 6 w 30"/>
                  <a:gd name="T3" fmla="*/ 6 h 6"/>
                  <a:gd name="T4" fmla="*/ 30 w 30"/>
                  <a:gd name="T5" fmla="*/ 0 h 6"/>
                  <a:gd name="T6" fmla="*/ 6 w 30"/>
                  <a:gd name="T7" fmla="*/ 6 h 6"/>
                  <a:gd name="T8" fmla="*/ 0 w 30"/>
                  <a:gd name="T9" fmla="*/ 0 h 6"/>
                </a:gdLst>
                <a:ahLst/>
                <a:cxnLst>
                  <a:cxn ang="0">
                    <a:pos x="T0" y="T1"/>
                  </a:cxn>
                  <a:cxn ang="0">
                    <a:pos x="T2" y="T3"/>
                  </a:cxn>
                  <a:cxn ang="0">
                    <a:pos x="T4" y="T5"/>
                  </a:cxn>
                  <a:cxn ang="0">
                    <a:pos x="T6" y="T7"/>
                  </a:cxn>
                  <a:cxn ang="0">
                    <a:pos x="T8" y="T9"/>
                  </a:cxn>
                </a:cxnLst>
                <a:rect l="0" t="0" r="r" b="b"/>
                <a:pathLst>
                  <a:path w="30" h="6">
                    <a:moveTo>
                      <a:pt x="0" y="0"/>
                    </a:moveTo>
                    <a:lnTo>
                      <a:pt x="6" y="6"/>
                    </a:lnTo>
                    <a:lnTo>
                      <a:pt x="30" y="0"/>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3" name="Freeform 173"/>
              <p:cNvSpPr>
                <a:spLocks/>
              </p:cNvSpPr>
              <p:nvPr/>
            </p:nvSpPr>
            <p:spPr bwMode="auto">
              <a:xfrm>
                <a:off x="2946" y="833"/>
                <a:ext cx="36" cy="12"/>
              </a:xfrm>
              <a:custGeom>
                <a:avLst/>
                <a:gdLst>
                  <a:gd name="T0" fmla="*/ 36 w 36"/>
                  <a:gd name="T1" fmla="*/ 0 h 12"/>
                  <a:gd name="T2" fmla="*/ 0 w 36"/>
                  <a:gd name="T3" fmla="*/ 12 h 12"/>
                  <a:gd name="T4" fmla="*/ 0 w 36"/>
                  <a:gd name="T5" fmla="*/ 12 h 12"/>
                  <a:gd name="T6" fmla="*/ 36 w 36"/>
                  <a:gd name="T7" fmla="*/ 0 h 12"/>
                  <a:gd name="T8" fmla="*/ 36 w 36"/>
                  <a:gd name="T9" fmla="*/ 0 h 12"/>
                </a:gdLst>
                <a:ahLst/>
                <a:cxnLst>
                  <a:cxn ang="0">
                    <a:pos x="T0" y="T1"/>
                  </a:cxn>
                  <a:cxn ang="0">
                    <a:pos x="T2" y="T3"/>
                  </a:cxn>
                  <a:cxn ang="0">
                    <a:pos x="T4" y="T5"/>
                  </a:cxn>
                  <a:cxn ang="0">
                    <a:pos x="T6" y="T7"/>
                  </a:cxn>
                  <a:cxn ang="0">
                    <a:pos x="T8" y="T9"/>
                  </a:cxn>
                </a:cxnLst>
                <a:rect l="0" t="0" r="r" b="b"/>
                <a:pathLst>
                  <a:path w="36" h="12">
                    <a:moveTo>
                      <a:pt x="36" y="0"/>
                    </a:moveTo>
                    <a:lnTo>
                      <a:pt x="0" y="12"/>
                    </a:lnTo>
                    <a:lnTo>
                      <a:pt x="0" y="12"/>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4" name="Freeform 174"/>
              <p:cNvSpPr>
                <a:spLocks/>
              </p:cNvSpPr>
              <p:nvPr/>
            </p:nvSpPr>
            <p:spPr bwMode="auto">
              <a:xfrm>
                <a:off x="2940" y="857"/>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5" name="Freeform 175"/>
              <p:cNvSpPr>
                <a:spLocks/>
              </p:cNvSpPr>
              <p:nvPr/>
            </p:nvSpPr>
            <p:spPr bwMode="auto">
              <a:xfrm>
                <a:off x="2802" y="719"/>
                <a:ext cx="12" cy="18"/>
              </a:xfrm>
              <a:custGeom>
                <a:avLst/>
                <a:gdLst>
                  <a:gd name="T0" fmla="*/ 0 w 12"/>
                  <a:gd name="T1" fmla="*/ 0 h 18"/>
                  <a:gd name="T2" fmla="*/ 0 w 12"/>
                  <a:gd name="T3" fmla="*/ 0 h 18"/>
                  <a:gd name="T4" fmla="*/ 12 w 12"/>
                  <a:gd name="T5" fmla="*/ 0 h 18"/>
                  <a:gd name="T6" fmla="*/ 12 w 12"/>
                  <a:gd name="T7" fmla="*/ 18 h 18"/>
                  <a:gd name="T8" fmla="*/ 12 w 12"/>
                  <a:gd name="T9" fmla="*/ 0 h 18"/>
                  <a:gd name="T10" fmla="*/ 0 w 12"/>
                  <a:gd name="T11" fmla="*/ 0 h 18"/>
                  <a:gd name="T12" fmla="*/ 0 w 12"/>
                  <a:gd name="T13" fmla="*/ 0 h 18"/>
                  <a:gd name="T14" fmla="*/ 0 w 12"/>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0" y="0"/>
                    </a:moveTo>
                    <a:lnTo>
                      <a:pt x="0" y="0"/>
                    </a:lnTo>
                    <a:lnTo>
                      <a:pt x="12" y="0"/>
                    </a:lnTo>
                    <a:lnTo>
                      <a:pt x="12" y="18"/>
                    </a:lnTo>
                    <a:lnTo>
                      <a:pt x="12"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6" name="Freeform 176"/>
              <p:cNvSpPr>
                <a:spLocks/>
              </p:cNvSpPr>
              <p:nvPr/>
            </p:nvSpPr>
            <p:spPr bwMode="auto">
              <a:xfrm>
                <a:off x="2916" y="719"/>
                <a:ext cx="126" cy="30"/>
              </a:xfrm>
              <a:custGeom>
                <a:avLst/>
                <a:gdLst>
                  <a:gd name="T0" fmla="*/ 60 w 126"/>
                  <a:gd name="T1" fmla="*/ 0 h 30"/>
                  <a:gd name="T2" fmla="*/ 0 w 126"/>
                  <a:gd name="T3" fmla="*/ 30 h 30"/>
                  <a:gd name="T4" fmla="*/ 60 w 126"/>
                  <a:gd name="T5" fmla="*/ 0 h 30"/>
                  <a:gd name="T6" fmla="*/ 126 w 126"/>
                  <a:gd name="T7" fmla="*/ 30 h 30"/>
                  <a:gd name="T8" fmla="*/ 126 w 126"/>
                  <a:gd name="T9" fmla="*/ 30 h 30"/>
                  <a:gd name="T10" fmla="*/ 60 w 126"/>
                  <a:gd name="T11" fmla="*/ 0 h 30"/>
                </a:gdLst>
                <a:ahLst/>
                <a:cxnLst>
                  <a:cxn ang="0">
                    <a:pos x="T0" y="T1"/>
                  </a:cxn>
                  <a:cxn ang="0">
                    <a:pos x="T2" y="T3"/>
                  </a:cxn>
                  <a:cxn ang="0">
                    <a:pos x="T4" y="T5"/>
                  </a:cxn>
                  <a:cxn ang="0">
                    <a:pos x="T6" y="T7"/>
                  </a:cxn>
                  <a:cxn ang="0">
                    <a:pos x="T8" y="T9"/>
                  </a:cxn>
                  <a:cxn ang="0">
                    <a:pos x="T10" y="T11"/>
                  </a:cxn>
                </a:cxnLst>
                <a:rect l="0" t="0" r="r" b="b"/>
                <a:pathLst>
                  <a:path w="126" h="30">
                    <a:moveTo>
                      <a:pt x="60" y="0"/>
                    </a:moveTo>
                    <a:lnTo>
                      <a:pt x="0" y="30"/>
                    </a:lnTo>
                    <a:lnTo>
                      <a:pt x="60" y="0"/>
                    </a:lnTo>
                    <a:lnTo>
                      <a:pt x="126" y="30"/>
                    </a:lnTo>
                    <a:lnTo>
                      <a:pt x="126" y="30"/>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7" name="Freeform 177"/>
              <p:cNvSpPr>
                <a:spLocks/>
              </p:cNvSpPr>
              <p:nvPr/>
            </p:nvSpPr>
            <p:spPr bwMode="auto">
              <a:xfrm>
                <a:off x="2790" y="797"/>
                <a:ext cx="6" cy="24"/>
              </a:xfrm>
              <a:custGeom>
                <a:avLst/>
                <a:gdLst>
                  <a:gd name="T0" fmla="*/ 0 w 6"/>
                  <a:gd name="T1" fmla="*/ 24 h 24"/>
                  <a:gd name="T2" fmla="*/ 6 w 6"/>
                  <a:gd name="T3" fmla="*/ 0 h 24"/>
                  <a:gd name="T4" fmla="*/ 0 w 6"/>
                  <a:gd name="T5" fmla="*/ 24 h 24"/>
                  <a:gd name="T6" fmla="*/ 0 w 6"/>
                  <a:gd name="T7" fmla="*/ 24 h 24"/>
                </a:gdLst>
                <a:ahLst/>
                <a:cxnLst>
                  <a:cxn ang="0">
                    <a:pos x="T0" y="T1"/>
                  </a:cxn>
                  <a:cxn ang="0">
                    <a:pos x="T2" y="T3"/>
                  </a:cxn>
                  <a:cxn ang="0">
                    <a:pos x="T4" y="T5"/>
                  </a:cxn>
                  <a:cxn ang="0">
                    <a:pos x="T6" y="T7"/>
                  </a:cxn>
                </a:cxnLst>
                <a:rect l="0" t="0" r="r" b="b"/>
                <a:pathLst>
                  <a:path w="6" h="24">
                    <a:moveTo>
                      <a:pt x="0" y="24"/>
                    </a:moveTo>
                    <a:lnTo>
                      <a:pt x="6"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8" name="Freeform 178"/>
              <p:cNvSpPr>
                <a:spLocks/>
              </p:cNvSpPr>
              <p:nvPr/>
            </p:nvSpPr>
            <p:spPr bwMode="auto">
              <a:xfrm>
                <a:off x="2790" y="731"/>
                <a:ext cx="24" cy="48"/>
              </a:xfrm>
              <a:custGeom>
                <a:avLst/>
                <a:gdLst>
                  <a:gd name="T0" fmla="*/ 24 w 24"/>
                  <a:gd name="T1" fmla="*/ 48 h 48"/>
                  <a:gd name="T2" fmla="*/ 24 w 24"/>
                  <a:gd name="T3" fmla="*/ 48 h 48"/>
                  <a:gd name="T4" fmla="*/ 0 w 24"/>
                  <a:gd name="T5" fmla="*/ 18 h 48"/>
                  <a:gd name="T6" fmla="*/ 6 w 24"/>
                  <a:gd name="T7" fmla="*/ 0 h 48"/>
                  <a:gd name="T8" fmla="*/ 0 w 24"/>
                  <a:gd name="T9" fmla="*/ 18 h 48"/>
                  <a:gd name="T10" fmla="*/ 24 w 24"/>
                  <a:gd name="T11" fmla="*/ 48 h 48"/>
                </a:gdLst>
                <a:ahLst/>
                <a:cxnLst>
                  <a:cxn ang="0">
                    <a:pos x="T0" y="T1"/>
                  </a:cxn>
                  <a:cxn ang="0">
                    <a:pos x="T2" y="T3"/>
                  </a:cxn>
                  <a:cxn ang="0">
                    <a:pos x="T4" y="T5"/>
                  </a:cxn>
                  <a:cxn ang="0">
                    <a:pos x="T6" y="T7"/>
                  </a:cxn>
                  <a:cxn ang="0">
                    <a:pos x="T8" y="T9"/>
                  </a:cxn>
                  <a:cxn ang="0">
                    <a:pos x="T10" y="T11"/>
                  </a:cxn>
                </a:cxnLst>
                <a:rect l="0" t="0" r="r" b="b"/>
                <a:pathLst>
                  <a:path w="24" h="48">
                    <a:moveTo>
                      <a:pt x="24" y="48"/>
                    </a:moveTo>
                    <a:lnTo>
                      <a:pt x="24" y="48"/>
                    </a:lnTo>
                    <a:lnTo>
                      <a:pt x="0" y="18"/>
                    </a:lnTo>
                    <a:lnTo>
                      <a:pt x="6" y="0"/>
                    </a:lnTo>
                    <a:lnTo>
                      <a:pt x="0" y="18"/>
                    </a:lnTo>
                    <a:lnTo>
                      <a:pt x="24"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9" name="Rectangle 179"/>
              <p:cNvSpPr>
                <a:spLocks noChangeArrowheads="1"/>
              </p:cNvSpPr>
              <p:nvPr/>
            </p:nvSpPr>
            <p:spPr bwMode="auto">
              <a:xfrm>
                <a:off x="2796" y="719"/>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0" name="Rectangle 180"/>
              <p:cNvSpPr>
                <a:spLocks noChangeArrowheads="1"/>
              </p:cNvSpPr>
              <p:nvPr/>
            </p:nvSpPr>
            <p:spPr bwMode="auto">
              <a:xfrm>
                <a:off x="2802" y="71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1" name="Freeform 181"/>
              <p:cNvSpPr>
                <a:spLocks/>
              </p:cNvSpPr>
              <p:nvPr/>
            </p:nvSpPr>
            <p:spPr bwMode="auto">
              <a:xfrm>
                <a:off x="2124" y="161"/>
                <a:ext cx="372" cy="378"/>
              </a:xfrm>
              <a:custGeom>
                <a:avLst/>
                <a:gdLst>
                  <a:gd name="T0" fmla="*/ 66 w 372"/>
                  <a:gd name="T1" fmla="*/ 18 h 378"/>
                  <a:gd name="T2" fmla="*/ 48 w 372"/>
                  <a:gd name="T3" fmla="*/ 54 h 378"/>
                  <a:gd name="T4" fmla="*/ 42 w 372"/>
                  <a:gd name="T5" fmla="*/ 96 h 378"/>
                  <a:gd name="T6" fmla="*/ 24 w 372"/>
                  <a:gd name="T7" fmla="*/ 168 h 378"/>
                  <a:gd name="T8" fmla="*/ 24 w 372"/>
                  <a:gd name="T9" fmla="*/ 168 h 378"/>
                  <a:gd name="T10" fmla="*/ 18 w 372"/>
                  <a:gd name="T11" fmla="*/ 204 h 378"/>
                  <a:gd name="T12" fmla="*/ 24 w 372"/>
                  <a:gd name="T13" fmla="*/ 240 h 378"/>
                  <a:gd name="T14" fmla="*/ 24 w 372"/>
                  <a:gd name="T15" fmla="*/ 240 h 378"/>
                  <a:gd name="T16" fmla="*/ 36 w 372"/>
                  <a:gd name="T17" fmla="*/ 246 h 378"/>
                  <a:gd name="T18" fmla="*/ 48 w 372"/>
                  <a:gd name="T19" fmla="*/ 264 h 378"/>
                  <a:gd name="T20" fmla="*/ 96 w 372"/>
                  <a:gd name="T21" fmla="*/ 276 h 378"/>
                  <a:gd name="T22" fmla="*/ 96 w 372"/>
                  <a:gd name="T23" fmla="*/ 276 h 378"/>
                  <a:gd name="T24" fmla="*/ 90 w 372"/>
                  <a:gd name="T25" fmla="*/ 366 h 378"/>
                  <a:gd name="T26" fmla="*/ 150 w 372"/>
                  <a:gd name="T27" fmla="*/ 366 h 378"/>
                  <a:gd name="T28" fmla="*/ 180 w 372"/>
                  <a:gd name="T29" fmla="*/ 366 h 378"/>
                  <a:gd name="T30" fmla="*/ 210 w 372"/>
                  <a:gd name="T31" fmla="*/ 360 h 378"/>
                  <a:gd name="T32" fmla="*/ 252 w 372"/>
                  <a:gd name="T33" fmla="*/ 372 h 378"/>
                  <a:gd name="T34" fmla="*/ 276 w 372"/>
                  <a:gd name="T35" fmla="*/ 354 h 378"/>
                  <a:gd name="T36" fmla="*/ 294 w 372"/>
                  <a:gd name="T37" fmla="*/ 336 h 378"/>
                  <a:gd name="T38" fmla="*/ 288 w 372"/>
                  <a:gd name="T39" fmla="*/ 318 h 378"/>
                  <a:gd name="T40" fmla="*/ 294 w 372"/>
                  <a:gd name="T41" fmla="*/ 312 h 378"/>
                  <a:gd name="T42" fmla="*/ 270 w 372"/>
                  <a:gd name="T43" fmla="*/ 240 h 378"/>
                  <a:gd name="T44" fmla="*/ 252 w 372"/>
                  <a:gd name="T45" fmla="*/ 192 h 378"/>
                  <a:gd name="T46" fmla="*/ 252 w 372"/>
                  <a:gd name="T47" fmla="*/ 192 h 378"/>
                  <a:gd name="T48" fmla="*/ 342 w 372"/>
                  <a:gd name="T49" fmla="*/ 162 h 378"/>
                  <a:gd name="T50" fmla="*/ 360 w 372"/>
                  <a:gd name="T51" fmla="*/ 156 h 378"/>
                  <a:gd name="T52" fmla="*/ 366 w 372"/>
                  <a:gd name="T53" fmla="*/ 144 h 378"/>
                  <a:gd name="T54" fmla="*/ 354 w 372"/>
                  <a:gd name="T55" fmla="*/ 108 h 378"/>
                  <a:gd name="T56" fmla="*/ 336 w 372"/>
                  <a:gd name="T57" fmla="*/ 36 h 378"/>
                  <a:gd name="T58" fmla="*/ 348 w 372"/>
                  <a:gd name="T59" fmla="*/ 0 h 378"/>
                  <a:gd name="T60" fmla="*/ 120 w 372"/>
                  <a:gd name="T61" fmla="*/ 0 h 378"/>
                  <a:gd name="T62" fmla="*/ 66 w 372"/>
                  <a:gd name="T63" fmla="*/ 0 h 378"/>
                  <a:gd name="T64" fmla="*/ 66 w 372"/>
                  <a:gd name="T65" fmla="*/ 1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378">
                    <a:moveTo>
                      <a:pt x="66" y="18"/>
                    </a:moveTo>
                    <a:lnTo>
                      <a:pt x="66" y="18"/>
                    </a:lnTo>
                    <a:lnTo>
                      <a:pt x="66" y="18"/>
                    </a:lnTo>
                    <a:lnTo>
                      <a:pt x="48" y="54"/>
                    </a:lnTo>
                    <a:lnTo>
                      <a:pt x="66" y="60"/>
                    </a:lnTo>
                    <a:lnTo>
                      <a:pt x="42" y="96"/>
                    </a:lnTo>
                    <a:lnTo>
                      <a:pt x="18" y="96"/>
                    </a:lnTo>
                    <a:lnTo>
                      <a:pt x="24" y="168"/>
                    </a:lnTo>
                    <a:lnTo>
                      <a:pt x="0" y="162"/>
                    </a:lnTo>
                    <a:lnTo>
                      <a:pt x="24" y="168"/>
                    </a:lnTo>
                    <a:lnTo>
                      <a:pt x="30" y="198"/>
                    </a:lnTo>
                    <a:lnTo>
                      <a:pt x="18" y="204"/>
                    </a:lnTo>
                    <a:lnTo>
                      <a:pt x="30" y="216"/>
                    </a:lnTo>
                    <a:lnTo>
                      <a:pt x="24" y="240"/>
                    </a:lnTo>
                    <a:lnTo>
                      <a:pt x="24" y="240"/>
                    </a:lnTo>
                    <a:lnTo>
                      <a:pt x="24" y="240"/>
                    </a:lnTo>
                    <a:lnTo>
                      <a:pt x="30" y="246"/>
                    </a:lnTo>
                    <a:lnTo>
                      <a:pt x="36" y="246"/>
                    </a:lnTo>
                    <a:lnTo>
                      <a:pt x="42" y="258"/>
                    </a:lnTo>
                    <a:lnTo>
                      <a:pt x="48" y="264"/>
                    </a:lnTo>
                    <a:lnTo>
                      <a:pt x="90" y="276"/>
                    </a:lnTo>
                    <a:lnTo>
                      <a:pt x="96" y="276"/>
                    </a:lnTo>
                    <a:lnTo>
                      <a:pt x="96" y="276"/>
                    </a:lnTo>
                    <a:lnTo>
                      <a:pt x="96" y="276"/>
                    </a:lnTo>
                    <a:lnTo>
                      <a:pt x="78" y="360"/>
                    </a:lnTo>
                    <a:lnTo>
                      <a:pt x="90" y="366"/>
                    </a:lnTo>
                    <a:lnTo>
                      <a:pt x="138" y="354"/>
                    </a:lnTo>
                    <a:lnTo>
                      <a:pt x="150" y="366"/>
                    </a:lnTo>
                    <a:lnTo>
                      <a:pt x="174" y="360"/>
                    </a:lnTo>
                    <a:lnTo>
                      <a:pt x="180" y="366"/>
                    </a:lnTo>
                    <a:lnTo>
                      <a:pt x="198" y="378"/>
                    </a:lnTo>
                    <a:lnTo>
                      <a:pt x="210" y="360"/>
                    </a:lnTo>
                    <a:lnTo>
                      <a:pt x="246" y="378"/>
                    </a:lnTo>
                    <a:lnTo>
                      <a:pt x="252" y="372"/>
                    </a:lnTo>
                    <a:lnTo>
                      <a:pt x="258" y="354"/>
                    </a:lnTo>
                    <a:lnTo>
                      <a:pt x="276" y="354"/>
                    </a:lnTo>
                    <a:lnTo>
                      <a:pt x="294" y="354"/>
                    </a:lnTo>
                    <a:lnTo>
                      <a:pt x="294" y="336"/>
                    </a:lnTo>
                    <a:lnTo>
                      <a:pt x="288" y="318"/>
                    </a:lnTo>
                    <a:lnTo>
                      <a:pt x="288" y="318"/>
                    </a:lnTo>
                    <a:lnTo>
                      <a:pt x="288" y="318"/>
                    </a:lnTo>
                    <a:lnTo>
                      <a:pt x="294" y="312"/>
                    </a:lnTo>
                    <a:lnTo>
                      <a:pt x="330" y="288"/>
                    </a:lnTo>
                    <a:lnTo>
                      <a:pt x="270" y="240"/>
                    </a:lnTo>
                    <a:lnTo>
                      <a:pt x="270" y="216"/>
                    </a:lnTo>
                    <a:lnTo>
                      <a:pt x="252" y="192"/>
                    </a:lnTo>
                    <a:lnTo>
                      <a:pt x="252" y="192"/>
                    </a:lnTo>
                    <a:lnTo>
                      <a:pt x="252" y="192"/>
                    </a:lnTo>
                    <a:lnTo>
                      <a:pt x="276" y="198"/>
                    </a:lnTo>
                    <a:lnTo>
                      <a:pt x="342" y="162"/>
                    </a:lnTo>
                    <a:lnTo>
                      <a:pt x="348" y="144"/>
                    </a:lnTo>
                    <a:lnTo>
                      <a:pt x="360" y="156"/>
                    </a:lnTo>
                    <a:lnTo>
                      <a:pt x="366" y="156"/>
                    </a:lnTo>
                    <a:lnTo>
                      <a:pt x="366" y="144"/>
                    </a:lnTo>
                    <a:lnTo>
                      <a:pt x="372" y="126"/>
                    </a:lnTo>
                    <a:lnTo>
                      <a:pt x="354" y="108"/>
                    </a:lnTo>
                    <a:lnTo>
                      <a:pt x="354" y="48"/>
                    </a:lnTo>
                    <a:lnTo>
                      <a:pt x="336" y="36"/>
                    </a:lnTo>
                    <a:lnTo>
                      <a:pt x="354" y="12"/>
                    </a:lnTo>
                    <a:lnTo>
                      <a:pt x="348" y="0"/>
                    </a:lnTo>
                    <a:lnTo>
                      <a:pt x="120" y="0"/>
                    </a:lnTo>
                    <a:lnTo>
                      <a:pt x="120" y="0"/>
                    </a:lnTo>
                    <a:lnTo>
                      <a:pt x="114" y="0"/>
                    </a:lnTo>
                    <a:lnTo>
                      <a:pt x="66" y="0"/>
                    </a:lnTo>
                    <a:lnTo>
                      <a:pt x="66" y="6"/>
                    </a:lnTo>
                    <a:lnTo>
                      <a:pt x="6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2" name="Freeform 182"/>
              <p:cNvSpPr>
                <a:spLocks/>
              </p:cNvSpPr>
              <p:nvPr/>
            </p:nvSpPr>
            <p:spPr bwMode="auto">
              <a:xfrm>
                <a:off x="2478" y="209"/>
                <a:ext cx="0" cy="60"/>
              </a:xfrm>
              <a:custGeom>
                <a:avLst/>
                <a:gdLst>
                  <a:gd name="T0" fmla="*/ 0 h 60"/>
                  <a:gd name="T1" fmla="*/ 60 h 60"/>
                  <a:gd name="T2" fmla="*/ 0 h 60"/>
                  <a:gd name="T3" fmla="*/ 0 h 60"/>
                </a:gdLst>
                <a:ahLst/>
                <a:cxnLst>
                  <a:cxn ang="0">
                    <a:pos x="0" y="T0"/>
                  </a:cxn>
                  <a:cxn ang="0">
                    <a:pos x="0" y="T1"/>
                  </a:cxn>
                  <a:cxn ang="0">
                    <a:pos x="0" y="T2"/>
                  </a:cxn>
                  <a:cxn ang="0">
                    <a:pos x="0" y="T3"/>
                  </a:cxn>
                </a:cxnLst>
                <a:rect l="0" t="0" r="r" b="b"/>
                <a:pathLst>
                  <a:path h="60">
                    <a:moveTo>
                      <a:pt x="0" y="0"/>
                    </a:moveTo>
                    <a:lnTo>
                      <a:pt x="0" y="6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3" name="Freeform 183"/>
              <p:cNvSpPr>
                <a:spLocks/>
              </p:cNvSpPr>
              <p:nvPr/>
            </p:nvSpPr>
            <p:spPr bwMode="auto">
              <a:xfrm>
                <a:off x="2478" y="269"/>
                <a:ext cx="18" cy="36"/>
              </a:xfrm>
              <a:custGeom>
                <a:avLst/>
                <a:gdLst>
                  <a:gd name="T0" fmla="*/ 0 w 18"/>
                  <a:gd name="T1" fmla="*/ 0 h 36"/>
                  <a:gd name="T2" fmla="*/ 18 w 18"/>
                  <a:gd name="T3" fmla="*/ 18 h 36"/>
                  <a:gd name="T4" fmla="*/ 12 w 18"/>
                  <a:gd name="T5" fmla="*/ 36 h 36"/>
                  <a:gd name="T6" fmla="*/ 18 w 18"/>
                  <a:gd name="T7" fmla="*/ 18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18" y="18"/>
                    </a:lnTo>
                    <a:lnTo>
                      <a:pt x="12" y="36"/>
                    </a:lnTo>
                    <a:lnTo>
                      <a:pt x="18"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4" name="Freeform 184"/>
              <p:cNvSpPr>
                <a:spLocks/>
              </p:cNvSpPr>
              <p:nvPr/>
            </p:nvSpPr>
            <p:spPr bwMode="auto">
              <a:xfrm>
                <a:off x="2376" y="305"/>
                <a:ext cx="264" cy="156"/>
              </a:xfrm>
              <a:custGeom>
                <a:avLst/>
                <a:gdLst>
                  <a:gd name="T0" fmla="*/ 84 w 264"/>
                  <a:gd name="T1" fmla="*/ 144 h 156"/>
                  <a:gd name="T2" fmla="*/ 108 w 264"/>
                  <a:gd name="T3" fmla="*/ 156 h 156"/>
                  <a:gd name="T4" fmla="*/ 150 w 264"/>
                  <a:gd name="T5" fmla="*/ 132 h 156"/>
                  <a:gd name="T6" fmla="*/ 150 w 264"/>
                  <a:gd name="T7" fmla="*/ 132 h 156"/>
                  <a:gd name="T8" fmla="*/ 150 w 264"/>
                  <a:gd name="T9" fmla="*/ 132 h 156"/>
                  <a:gd name="T10" fmla="*/ 162 w 264"/>
                  <a:gd name="T11" fmla="*/ 138 h 156"/>
                  <a:gd name="T12" fmla="*/ 174 w 264"/>
                  <a:gd name="T13" fmla="*/ 144 h 156"/>
                  <a:gd name="T14" fmla="*/ 192 w 264"/>
                  <a:gd name="T15" fmla="*/ 144 h 156"/>
                  <a:gd name="T16" fmla="*/ 192 w 264"/>
                  <a:gd name="T17" fmla="*/ 144 h 156"/>
                  <a:gd name="T18" fmla="*/ 192 w 264"/>
                  <a:gd name="T19" fmla="*/ 144 h 156"/>
                  <a:gd name="T20" fmla="*/ 192 w 264"/>
                  <a:gd name="T21" fmla="*/ 150 h 156"/>
                  <a:gd name="T22" fmla="*/ 198 w 264"/>
                  <a:gd name="T23" fmla="*/ 156 h 156"/>
                  <a:gd name="T24" fmla="*/ 198 w 264"/>
                  <a:gd name="T25" fmla="*/ 156 h 156"/>
                  <a:gd name="T26" fmla="*/ 204 w 264"/>
                  <a:gd name="T27" fmla="*/ 150 h 156"/>
                  <a:gd name="T28" fmla="*/ 222 w 264"/>
                  <a:gd name="T29" fmla="*/ 144 h 156"/>
                  <a:gd name="T30" fmla="*/ 234 w 264"/>
                  <a:gd name="T31" fmla="*/ 144 h 156"/>
                  <a:gd name="T32" fmla="*/ 246 w 264"/>
                  <a:gd name="T33" fmla="*/ 114 h 156"/>
                  <a:gd name="T34" fmla="*/ 252 w 264"/>
                  <a:gd name="T35" fmla="*/ 114 h 156"/>
                  <a:gd name="T36" fmla="*/ 264 w 264"/>
                  <a:gd name="T37" fmla="*/ 102 h 156"/>
                  <a:gd name="T38" fmla="*/ 264 w 264"/>
                  <a:gd name="T39" fmla="*/ 90 h 156"/>
                  <a:gd name="T40" fmla="*/ 258 w 264"/>
                  <a:gd name="T41" fmla="*/ 84 h 156"/>
                  <a:gd name="T42" fmla="*/ 246 w 264"/>
                  <a:gd name="T43" fmla="*/ 72 h 156"/>
                  <a:gd name="T44" fmla="*/ 204 w 264"/>
                  <a:gd name="T45" fmla="*/ 48 h 156"/>
                  <a:gd name="T46" fmla="*/ 186 w 264"/>
                  <a:gd name="T47" fmla="*/ 60 h 156"/>
                  <a:gd name="T48" fmla="*/ 174 w 264"/>
                  <a:gd name="T49" fmla="*/ 30 h 156"/>
                  <a:gd name="T50" fmla="*/ 132 w 264"/>
                  <a:gd name="T51" fmla="*/ 12 h 156"/>
                  <a:gd name="T52" fmla="*/ 120 w 264"/>
                  <a:gd name="T53" fmla="*/ 18 h 156"/>
                  <a:gd name="T54" fmla="*/ 114 w 264"/>
                  <a:gd name="T55" fmla="*/ 12 h 156"/>
                  <a:gd name="T56" fmla="*/ 114 w 264"/>
                  <a:gd name="T57" fmla="*/ 12 h 156"/>
                  <a:gd name="T58" fmla="*/ 108 w 264"/>
                  <a:gd name="T59" fmla="*/ 12 h 156"/>
                  <a:gd name="T60" fmla="*/ 96 w 264"/>
                  <a:gd name="T61" fmla="*/ 0 h 156"/>
                  <a:gd name="T62" fmla="*/ 90 w 264"/>
                  <a:gd name="T63" fmla="*/ 18 h 156"/>
                  <a:gd name="T64" fmla="*/ 24 w 264"/>
                  <a:gd name="T65" fmla="*/ 54 h 156"/>
                  <a:gd name="T66" fmla="*/ 0 w 264"/>
                  <a:gd name="T67" fmla="*/ 48 h 156"/>
                  <a:gd name="T68" fmla="*/ 18 w 264"/>
                  <a:gd name="T69" fmla="*/ 72 h 156"/>
                  <a:gd name="T70" fmla="*/ 18 w 264"/>
                  <a:gd name="T71" fmla="*/ 96 h 156"/>
                  <a:gd name="T72" fmla="*/ 78 w 264"/>
                  <a:gd name="T73" fmla="*/ 144 h 156"/>
                  <a:gd name="T74" fmla="*/ 84 w 264"/>
                  <a:gd name="T75"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 h="156">
                    <a:moveTo>
                      <a:pt x="84" y="144"/>
                    </a:moveTo>
                    <a:lnTo>
                      <a:pt x="108" y="156"/>
                    </a:lnTo>
                    <a:lnTo>
                      <a:pt x="150" y="132"/>
                    </a:lnTo>
                    <a:lnTo>
                      <a:pt x="150" y="132"/>
                    </a:lnTo>
                    <a:lnTo>
                      <a:pt x="150" y="132"/>
                    </a:lnTo>
                    <a:lnTo>
                      <a:pt x="162" y="138"/>
                    </a:lnTo>
                    <a:lnTo>
                      <a:pt x="174" y="144"/>
                    </a:lnTo>
                    <a:lnTo>
                      <a:pt x="192" y="144"/>
                    </a:lnTo>
                    <a:lnTo>
                      <a:pt x="192" y="144"/>
                    </a:lnTo>
                    <a:lnTo>
                      <a:pt x="192" y="144"/>
                    </a:lnTo>
                    <a:lnTo>
                      <a:pt x="192" y="150"/>
                    </a:lnTo>
                    <a:lnTo>
                      <a:pt x="198" y="156"/>
                    </a:lnTo>
                    <a:lnTo>
                      <a:pt x="198" y="156"/>
                    </a:lnTo>
                    <a:lnTo>
                      <a:pt x="204" y="150"/>
                    </a:lnTo>
                    <a:lnTo>
                      <a:pt x="222" y="144"/>
                    </a:lnTo>
                    <a:lnTo>
                      <a:pt x="234" y="144"/>
                    </a:lnTo>
                    <a:lnTo>
                      <a:pt x="246" y="114"/>
                    </a:lnTo>
                    <a:lnTo>
                      <a:pt x="252" y="114"/>
                    </a:lnTo>
                    <a:lnTo>
                      <a:pt x="264" y="102"/>
                    </a:lnTo>
                    <a:lnTo>
                      <a:pt x="264" y="90"/>
                    </a:lnTo>
                    <a:lnTo>
                      <a:pt x="258" y="84"/>
                    </a:lnTo>
                    <a:lnTo>
                      <a:pt x="246" y="72"/>
                    </a:lnTo>
                    <a:lnTo>
                      <a:pt x="204" y="48"/>
                    </a:lnTo>
                    <a:lnTo>
                      <a:pt x="186" y="60"/>
                    </a:lnTo>
                    <a:lnTo>
                      <a:pt x="174" y="30"/>
                    </a:lnTo>
                    <a:lnTo>
                      <a:pt x="132" y="12"/>
                    </a:lnTo>
                    <a:lnTo>
                      <a:pt x="120" y="18"/>
                    </a:lnTo>
                    <a:lnTo>
                      <a:pt x="114" y="12"/>
                    </a:lnTo>
                    <a:lnTo>
                      <a:pt x="114" y="12"/>
                    </a:lnTo>
                    <a:lnTo>
                      <a:pt x="108" y="12"/>
                    </a:lnTo>
                    <a:lnTo>
                      <a:pt x="96" y="0"/>
                    </a:lnTo>
                    <a:lnTo>
                      <a:pt x="90" y="18"/>
                    </a:lnTo>
                    <a:lnTo>
                      <a:pt x="24" y="54"/>
                    </a:lnTo>
                    <a:lnTo>
                      <a:pt x="0" y="48"/>
                    </a:lnTo>
                    <a:lnTo>
                      <a:pt x="18" y="72"/>
                    </a:lnTo>
                    <a:lnTo>
                      <a:pt x="18" y="96"/>
                    </a:lnTo>
                    <a:lnTo>
                      <a:pt x="78" y="144"/>
                    </a:lnTo>
                    <a:lnTo>
                      <a:pt x="8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5" name="Freeform 185"/>
              <p:cNvSpPr>
                <a:spLocks/>
              </p:cNvSpPr>
              <p:nvPr/>
            </p:nvSpPr>
            <p:spPr bwMode="auto">
              <a:xfrm>
                <a:off x="2574" y="449"/>
                <a:ext cx="24" cy="12"/>
              </a:xfrm>
              <a:custGeom>
                <a:avLst/>
                <a:gdLst>
                  <a:gd name="T0" fmla="*/ 24 w 24"/>
                  <a:gd name="T1" fmla="*/ 0 h 12"/>
                  <a:gd name="T2" fmla="*/ 6 w 24"/>
                  <a:gd name="T3" fmla="*/ 6 h 12"/>
                  <a:gd name="T4" fmla="*/ 0 w 24"/>
                  <a:gd name="T5" fmla="*/ 12 h 12"/>
                  <a:gd name="T6" fmla="*/ 6 w 24"/>
                  <a:gd name="T7" fmla="*/ 6 h 12"/>
                  <a:gd name="T8" fmla="*/ 24 w 24"/>
                  <a:gd name="T9" fmla="*/ 0 h 12"/>
                </a:gdLst>
                <a:ahLst/>
                <a:cxnLst>
                  <a:cxn ang="0">
                    <a:pos x="T0" y="T1"/>
                  </a:cxn>
                  <a:cxn ang="0">
                    <a:pos x="T2" y="T3"/>
                  </a:cxn>
                  <a:cxn ang="0">
                    <a:pos x="T4" y="T5"/>
                  </a:cxn>
                  <a:cxn ang="0">
                    <a:pos x="T6" y="T7"/>
                  </a:cxn>
                  <a:cxn ang="0">
                    <a:pos x="T8" y="T9"/>
                  </a:cxn>
                </a:cxnLst>
                <a:rect l="0" t="0" r="r" b="b"/>
                <a:pathLst>
                  <a:path w="24" h="12">
                    <a:moveTo>
                      <a:pt x="24" y="0"/>
                    </a:moveTo>
                    <a:lnTo>
                      <a:pt x="6" y="6"/>
                    </a:lnTo>
                    <a:lnTo>
                      <a:pt x="0" y="12"/>
                    </a:lnTo>
                    <a:lnTo>
                      <a:pt x="6"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6" name="Freeform 186"/>
              <p:cNvSpPr>
                <a:spLocks/>
              </p:cNvSpPr>
              <p:nvPr/>
            </p:nvSpPr>
            <p:spPr bwMode="auto">
              <a:xfrm>
                <a:off x="2628" y="395"/>
                <a:ext cx="12" cy="24"/>
              </a:xfrm>
              <a:custGeom>
                <a:avLst/>
                <a:gdLst>
                  <a:gd name="T0" fmla="*/ 12 w 12"/>
                  <a:gd name="T1" fmla="*/ 0 h 24"/>
                  <a:gd name="T2" fmla="*/ 12 w 12"/>
                  <a:gd name="T3" fmla="*/ 0 h 24"/>
                  <a:gd name="T4" fmla="*/ 12 w 12"/>
                  <a:gd name="T5" fmla="*/ 12 h 24"/>
                  <a:gd name="T6" fmla="*/ 0 w 12"/>
                  <a:gd name="T7" fmla="*/ 24 h 24"/>
                  <a:gd name="T8" fmla="*/ 12 w 12"/>
                  <a:gd name="T9" fmla="*/ 12 h 24"/>
                  <a:gd name="T10" fmla="*/ 12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2" y="0"/>
                    </a:moveTo>
                    <a:lnTo>
                      <a:pt x="12" y="0"/>
                    </a:lnTo>
                    <a:lnTo>
                      <a:pt x="12" y="12"/>
                    </a:lnTo>
                    <a:lnTo>
                      <a:pt x="0" y="24"/>
                    </a:lnTo>
                    <a:lnTo>
                      <a:pt x="12"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7" name="Freeform 187"/>
              <p:cNvSpPr>
                <a:spLocks/>
              </p:cNvSpPr>
              <p:nvPr/>
            </p:nvSpPr>
            <p:spPr bwMode="auto">
              <a:xfrm>
                <a:off x="2634" y="389"/>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8" name="Freeform 188"/>
              <p:cNvSpPr>
                <a:spLocks/>
              </p:cNvSpPr>
              <p:nvPr/>
            </p:nvSpPr>
            <p:spPr bwMode="auto">
              <a:xfrm>
                <a:off x="2376" y="353"/>
                <a:ext cx="24" cy="6"/>
              </a:xfrm>
              <a:custGeom>
                <a:avLst/>
                <a:gdLst>
                  <a:gd name="T0" fmla="*/ 0 w 24"/>
                  <a:gd name="T1" fmla="*/ 0 h 6"/>
                  <a:gd name="T2" fmla="*/ 0 w 24"/>
                  <a:gd name="T3" fmla="*/ 0 h 6"/>
                  <a:gd name="T4" fmla="*/ 24 w 24"/>
                  <a:gd name="T5" fmla="*/ 6 h 6"/>
                  <a:gd name="T6" fmla="*/ 0 w 24"/>
                  <a:gd name="T7" fmla="*/ 0 h 6"/>
                </a:gdLst>
                <a:ahLst/>
                <a:cxnLst>
                  <a:cxn ang="0">
                    <a:pos x="T0" y="T1"/>
                  </a:cxn>
                  <a:cxn ang="0">
                    <a:pos x="T2" y="T3"/>
                  </a:cxn>
                  <a:cxn ang="0">
                    <a:pos x="T4" y="T5"/>
                  </a:cxn>
                  <a:cxn ang="0">
                    <a:pos x="T6" y="T7"/>
                  </a:cxn>
                </a:cxnLst>
                <a:rect l="0" t="0" r="r" b="b"/>
                <a:pathLst>
                  <a:path w="24" h="6">
                    <a:moveTo>
                      <a:pt x="0" y="0"/>
                    </a:moveTo>
                    <a:lnTo>
                      <a:pt x="0" y="0"/>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9" name="Freeform 189"/>
              <p:cNvSpPr>
                <a:spLocks/>
              </p:cNvSpPr>
              <p:nvPr/>
            </p:nvSpPr>
            <p:spPr bwMode="auto">
              <a:xfrm>
                <a:off x="2484" y="317"/>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0" name="Freeform 190"/>
              <p:cNvSpPr>
                <a:spLocks/>
              </p:cNvSpPr>
              <p:nvPr/>
            </p:nvSpPr>
            <p:spPr bwMode="auto">
              <a:xfrm>
                <a:off x="2274" y="437"/>
                <a:ext cx="312" cy="150"/>
              </a:xfrm>
              <a:custGeom>
                <a:avLst/>
                <a:gdLst>
                  <a:gd name="T0" fmla="*/ 0 w 312"/>
                  <a:gd name="T1" fmla="*/ 90 h 150"/>
                  <a:gd name="T2" fmla="*/ 18 w 312"/>
                  <a:gd name="T3" fmla="*/ 102 h 150"/>
                  <a:gd name="T4" fmla="*/ 18 w 312"/>
                  <a:gd name="T5" fmla="*/ 120 h 150"/>
                  <a:gd name="T6" fmla="*/ 18 w 312"/>
                  <a:gd name="T7" fmla="*/ 120 h 150"/>
                  <a:gd name="T8" fmla="*/ 48 w 312"/>
                  <a:gd name="T9" fmla="*/ 132 h 150"/>
                  <a:gd name="T10" fmla="*/ 48 w 312"/>
                  <a:gd name="T11" fmla="*/ 132 h 150"/>
                  <a:gd name="T12" fmla="*/ 48 w 312"/>
                  <a:gd name="T13" fmla="*/ 132 h 150"/>
                  <a:gd name="T14" fmla="*/ 48 w 312"/>
                  <a:gd name="T15" fmla="*/ 126 h 150"/>
                  <a:gd name="T16" fmla="*/ 48 w 312"/>
                  <a:gd name="T17" fmla="*/ 126 h 150"/>
                  <a:gd name="T18" fmla="*/ 108 w 312"/>
                  <a:gd name="T19" fmla="*/ 114 h 150"/>
                  <a:gd name="T20" fmla="*/ 168 w 312"/>
                  <a:gd name="T21" fmla="*/ 150 h 150"/>
                  <a:gd name="T22" fmla="*/ 276 w 312"/>
                  <a:gd name="T23" fmla="*/ 126 h 150"/>
                  <a:gd name="T24" fmla="*/ 276 w 312"/>
                  <a:gd name="T25" fmla="*/ 126 h 150"/>
                  <a:gd name="T26" fmla="*/ 312 w 312"/>
                  <a:gd name="T27" fmla="*/ 66 h 150"/>
                  <a:gd name="T28" fmla="*/ 306 w 312"/>
                  <a:gd name="T29" fmla="*/ 60 h 150"/>
                  <a:gd name="T30" fmla="*/ 300 w 312"/>
                  <a:gd name="T31" fmla="*/ 24 h 150"/>
                  <a:gd name="T32" fmla="*/ 300 w 312"/>
                  <a:gd name="T33" fmla="*/ 24 h 150"/>
                  <a:gd name="T34" fmla="*/ 300 w 312"/>
                  <a:gd name="T35" fmla="*/ 24 h 150"/>
                  <a:gd name="T36" fmla="*/ 300 w 312"/>
                  <a:gd name="T37" fmla="*/ 24 h 150"/>
                  <a:gd name="T38" fmla="*/ 294 w 312"/>
                  <a:gd name="T39" fmla="*/ 18 h 150"/>
                  <a:gd name="T40" fmla="*/ 294 w 312"/>
                  <a:gd name="T41" fmla="*/ 12 h 150"/>
                  <a:gd name="T42" fmla="*/ 276 w 312"/>
                  <a:gd name="T43" fmla="*/ 12 h 150"/>
                  <a:gd name="T44" fmla="*/ 264 w 312"/>
                  <a:gd name="T45" fmla="*/ 6 h 150"/>
                  <a:gd name="T46" fmla="*/ 252 w 312"/>
                  <a:gd name="T47" fmla="*/ 0 h 150"/>
                  <a:gd name="T48" fmla="*/ 210 w 312"/>
                  <a:gd name="T49" fmla="*/ 24 h 150"/>
                  <a:gd name="T50" fmla="*/ 186 w 312"/>
                  <a:gd name="T51" fmla="*/ 12 h 150"/>
                  <a:gd name="T52" fmla="*/ 180 w 312"/>
                  <a:gd name="T53" fmla="*/ 12 h 150"/>
                  <a:gd name="T54" fmla="*/ 180 w 312"/>
                  <a:gd name="T55" fmla="*/ 12 h 150"/>
                  <a:gd name="T56" fmla="*/ 180 w 312"/>
                  <a:gd name="T57" fmla="*/ 12 h 150"/>
                  <a:gd name="T58" fmla="*/ 180 w 312"/>
                  <a:gd name="T59" fmla="*/ 12 h 150"/>
                  <a:gd name="T60" fmla="*/ 144 w 312"/>
                  <a:gd name="T61" fmla="*/ 36 h 150"/>
                  <a:gd name="T62" fmla="*/ 138 w 312"/>
                  <a:gd name="T63" fmla="*/ 42 h 150"/>
                  <a:gd name="T64" fmla="*/ 144 w 312"/>
                  <a:gd name="T65" fmla="*/ 60 h 150"/>
                  <a:gd name="T66" fmla="*/ 144 w 312"/>
                  <a:gd name="T67" fmla="*/ 78 h 150"/>
                  <a:gd name="T68" fmla="*/ 144 w 312"/>
                  <a:gd name="T69" fmla="*/ 78 h 150"/>
                  <a:gd name="T70" fmla="*/ 144 w 312"/>
                  <a:gd name="T71" fmla="*/ 78 h 150"/>
                  <a:gd name="T72" fmla="*/ 126 w 312"/>
                  <a:gd name="T73" fmla="*/ 78 h 150"/>
                  <a:gd name="T74" fmla="*/ 108 w 312"/>
                  <a:gd name="T75" fmla="*/ 78 h 150"/>
                  <a:gd name="T76" fmla="*/ 102 w 312"/>
                  <a:gd name="T77" fmla="*/ 96 h 150"/>
                  <a:gd name="T78" fmla="*/ 96 w 312"/>
                  <a:gd name="T79" fmla="*/ 102 h 150"/>
                  <a:gd name="T80" fmla="*/ 96 w 312"/>
                  <a:gd name="T81" fmla="*/ 102 h 150"/>
                  <a:gd name="T82" fmla="*/ 96 w 312"/>
                  <a:gd name="T83" fmla="*/ 102 h 150"/>
                  <a:gd name="T84" fmla="*/ 60 w 312"/>
                  <a:gd name="T85" fmla="*/ 84 h 150"/>
                  <a:gd name="T86" fmla="*/ 48 w 312"/>
                  <a:gd name="T87" fmla="*/ 102 h 150"/>
                  <a:gd name="T88" fmla="*/ 48 w 312"/>
                  <a:gd name="T89" fmla="*/ 102 h 150"/>
                  <a:gd name="T90" fmla="*/ 48 w 312"/>
                  <a:gd name="T91" fmla="*/ 102 h 150"/>
                  <a:gd name="T92" fmla="*/ 30 w 312"/>
                  <a:gd name="T93" fmla="*/ 90 h 150"/>
                  <a:gd name="T94" fmla="*/ 24 w 312"/>
                  <a:gd name="T95" fmla="*/ 84 h 150"/>
                  <a:gd name="T96" fmla="*/ 0 w 312"/>
                  <a:gd name="T97" fmla="*/ 9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2" h="150">
                    <a:moveTo>
                      <a:pt x="0" y="90"/>
                    </a:moveTo>
                    <a:lnTo>
                      <a:pt x="18" y="102"/>
                    </a:lnTo>
                    <a:lnTo>
                      <a:pt x="18" y="120"/>
                    </a:lnTo>
                    <a:lnTo>
                      <a:pt x="18" y="120"/>
                    </a:lnTo>
                    <a:lnTo>
                      <a:pt x="48" y="132"/>
                    </a:lnTo>
                    <a:lnTo>
                      <a:pt x="48" y="132"/>
                    </a:lnTo>
                    <a:lnTo>
                      <a:pt x="48" y="132"/>
                    </a:lnTo>
                    <a:lnTo>
                      <a:pt x="48" y="126"/>
                    </a:lnTo>
                    <a:lnTo>
                      <a:pt x="48" y="126"/>
                    </a:lnTo>
                    <a:lnTo>
                      <a:pt x="108" y="114"/>
                    </a:lnTo>
                    <a:lnTo>
                      <a:pt x="168" y="150"/>
                    </a:lnTo>
                    <a:lnTo>
                      <a:pt x="276" y="126"/>
                    </a:lnTo>
                    <a:lnTo>
                      <a:pt x="276" y="126"/>
                    </a:lnTo>
                    <a:lnTo>
                      <a:pt x="312" y="66"/>
                    </a:lnTo>
                    <a:lnTo>
                      <a:pt x="306" y="60"/>
                    </a:lnTo>
                    <a:lnTo>
                      <a:pt x="300" y="24"/>
                    </a:lnTo>
                    <a:lnTo>
                      <a:pt x="300" y="24"/>
                    </a:lnTo>
                    <a:lnTo>
                      <a:pt x="300" y="24"/>
                    </a:lnTo>
                    <a:lnTo>
                      <a:pt x="300" y="24"/>
                    </a:lnTo>
                    <a:lnTo>
                      <a:pt x="294" y="18"/>
                    </a:lnTo>
                    <a:lnTo>
                      <a:pt x="294" y="12"/>
                    </a:lnTo>
                    <a:lnTo>
                      <a:pt x="276" y="12"/>
                    </a:lnTo>
                    <a:lnTo>
                      <a:pt x="264" y="6"/>
                    </a:lnTo>
                    <a:lnTo>
                      <a:pt x="252" y="0"/>
                    </a:lnTo>
                    <a:lnTo>
                      <a:pt x="210" y="24"/>
                    </a:lnTo>
                    <a:lnTo>
                      <a:pt x="186" y="12"/>
                    </a:lnTo>
                    <a:lnTo>
                      <a:pt x="180" y="12"/>
                    </a:lnTo>
                    <a:lnTo>
                      <a:pt x="180" y="12"/>
                    </a:lnTo>
                    <a:lnTo>
                      <a:pt x="180" y="12"/>
                    </a:lnTo>
                    <a:lnTo>
                      <a:pt x="180" y="12"/>
                    </a:lnTo>
                    <a:lnTo>
                      <a:pt x="144" y="36"/>
                    </a:lnTo>
                    <a:lnTo>
                      <a:pt x="138" y="42"/>
                    </a:lnTo>
                    <a:lnTo>
                      <a:pt x="144" y="60"/>
                    </a:lnTo>
                    <a:lnTo>
                      <a:pt x="144" y="78"/>
                    </a:lnTo>
                    <a:lnTo>
                      <a:pt x="144" y="78"/>
                    </a:lnTo>
                    <a:lnTo>
                      <a:pt x="144" y="78"/>
                    </a:lnTo>
                    <a:lnTo>
                      <a:pt x="126" y="78"/>
                    </a:lnTo>
                    <a:lnTo>
                      <a:pt x="108" y="78"/>
                    </a:lnTo>
                    <a:lnTo>
                      <a:pt x="102" y="96"/>
                    </a:lnTo>
                    <a:lnTo>
                      <a:pt x="96" y="102"/>
                    </a:lnTo>
                    <a:lnTo>
                      <a:pt x="96" y="102"/>
                    </a:lnTo>
                    <a:lnTo>
                      <a:pt x="96" y="102"/>
                    </a:lnTo>
                    <a:lnTo>
                      <a:pt x="60" y="84"/>
                    </a:lnTo>
                    <a:lnTo>
                      <a:pt x="48" y="102"/>
                    </a:lnTo>
                    <a:lnTo>
                      <a:pt x="48" y="102"/>
                    </a:lnTo>
                    <a:lnTo>
                      <a:pt x="48" y="102"/>
                    </a:lnTo>
                    <a:lnTo>
                      <a:pt x="30" y="90"/>
                    </a:lnTo>
                    <a:lnTo>
                      <a:pt x="24" y="84"/>
                    </a:lnTo>
                    <a:lnTo>
                      <a:pt x="0"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1" name="Rectangle 191"/>
              <p:cNvSpPr>
                <a:spLocks noChangeArrowheads="1"/>
              </p:cNvSpPr>
              <p:nvPr/>
            </p:nvSpPr>
            <p:spPr bwMode="auto">
              <a:xfrm>
                <a:off x="2580" y="49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2" name="Freeform 192"/>
              <p:cNvSpPr>
                <a:spLocks/>
              </p:cNvSpPr>
              <p:nvPr/>
            </p:nvSpPr>
            <p:spPr bwMode="auto">
              <a:xfrm>
                <a:off x="2580" y="497"/>
                <a:ext cx="6" cy="6"/>
              </a:xfrm>
              <a:custGeom>
                <a:avLst/>
                <a:gdLst>
                  <a:gd name="T0" fmla="*/ 0 w 6"/>
                  <a:gd name="T1" fmla="*/ 0 h 6"/>
                  <a:gd name="T2" fmla="*/ 6 w 6"/>
                  <a:gd name="T3" fmla="*/ 6 h 6"/>
                  <a:gd name="T4" fmla="*/ 0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3" name="Freeform 193"/>
              <p:cNvSpPr>
                <a:spLocks/>
              </p:cNvSpPr>
              <p:nvPr/>
            </p:nvSpPr>
            <p:spPr bwMode="auto">
              <a:xfrm>
                <a:off x="2574" y="461"/>
                <a:ext cx="6" cy="36"/>
              </a:xfrm>
              <a:custGeom>
                <a:avLst/>
                <a:gdLst>
                  <a:gd name="T0" fmla="*/ 0 w 6"/>
                  <a:gd name="T1" fmla="*/ 0 h 36"/>
                  <a:gd name="T2" fmla="*/ 0 w 6"/>
                  <a:gd name="T3" fmla="*/ 0 h 36"/>
                  <a:gd name="T4" fmla="*/ 6 w 6"/>
                  <a:gd name="T5" fmla="*/ 36 h 36"/>
                  <a:gd name="T6" fmla="*/ 6 w 6"/>
                  <a:gd name="T7" fmla="*/ 36 h 36"/>
                  <a:gd name="T8" fmla="*/ 0 w 6"/>
                  <a:gd name="T9" fmla="*/ 0 h 36"/>
                </a:gdLst>
                <a:ahLst/>
                <a:cxnLst>
                  <a:cxn ang="0">
                    <a:pos x="T0" y="T1"/>
                  </a:cxn>
                  <a:cxn ang="0">
                    <a:pos x="T2" y="T3"/>
                  </a:cxn>
                  <a:cxn ang="0">
                    <a:pos x="T4" y="T5"/>
                  </a:cxn>
                  <a:cxn ang="0">
                    <a:pos x="T6" y="T7"/>
                  </a:cxn>
                  <a:cxn ang="0">
                    <a:pos x="T8" y="T9"/>
                  </a:cxn>
                </a:cxnLst>
                <a:rect l="0" t="0" r="r" b="b"/>
                <a:pathLst>
                  <a:path w="6" h="36">
                    <a:moveTo>
                      <a:pt x="0" y="0"/>
                    </a:moveTo>
                    <a:lnTo>
                      <a:pt x="0" y="0"/>
                    </a:lnTo>
                    <a:lnTo>
                      <a:pt x="6" y="36"/>
                    </a:lnTo>
                    <a:lnTo>
                      <a:pt x="6"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4" name="Freeform 194"/>
              <p:cNvSpPr>
                <a:spLocks/>
              </p:cNvSpPr>
              <p:nvPr/>
            </p:nvSpPr>
            <p:spPr bwMode="auto">
              <a:xfrm>
                <a:off x="2304" y="527"/>
                <a:ext cx="18" cy="12"/>
              </a:xfrm>
              <a:custGeom>
                <a:avLst/>
                <a:gdLst>
                  <a:gd name="T0" fmla="*/ 18 w 18"/>
                  <a:gd name="T1" fmla="*/ 12 h 12"/>
                  <a:gd name="T2" fmla="*/ 0 w 18"/>
                  <a:gd name="T3" fmla="*/ 0 h 12"/>
                  <a:gd name="T4" fmla="*/ 18 w 18"/>
                  <a:gd name="T5" fmla="*/ 12 h 12"/>
                  <a:gd name="T6" fmla="*/ 18 w 18"/>
                  <a:gd name="T7" fmla="*/ 12 h 12"/>
                </a:gdLst>
                <a:ahLst/>
                <a:cxnLst>
                  <a:cxn ang="0">
                    <a:pos x="T0" y="T1"/>
                  </a:cxn>
                  <a:cxn ang="0">
                    <a:pos x="T2" y="T3"/>
                  </a:cxn>
                  <a:cxn ang="0">
                    <a:pos x="T4" y="T5"/>
                  </a:cxn>
                  <a:cxn ang="0">
                    <a:pos x="T6" y="T7"/>
                  </a:cxn>
                </a:cxnLst>
                <a:rect l="0" t="0" r="r" b="b"/>
                <a:pathLst>
                  <a:path w="18" h="12">
                    <a:moveTo>
                      <a:pt x="18" y="12"/>
                    </a:moveTo>
                    <a:lnTo>
                      <a:pt x="0" y="0"/>
                    </a:lnTo>
                    <a:lnTo>
                      <a:pt x="18" y="12"/>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5" name="Freeform 195"/>
              <p:cNvSpPr>
                <a:spLocks/>
              </p:cNvSpPr>
              <p:nvPr/>
            </p:nvSpPr>
            <p:spPr bwMode="auto">
              <a:xfrm>
                <a:off x="2400" y="515"/>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6" name="Freeform 196"/>
              <p:cNvSpPr>
                <a:spLocks/>
              </p:cNvSpPr>
              <p:nvPr/>
            </p:nvSpPr>
            <p:spPr bwMode="auto">
              <a:xfrm>
                <a:off x="2370" y="533"/>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7" name="Freeform 197"/>
              <p:cNvSpPr>
                <a:spLocks/>
              </p:cNvSpPr>
              <p:nvPr/>
            </p:nvSpPr>
            <p:spPr bwMode="auto">
              <a:xfrm>
                <a:off x="2418" y="449"/>
                <a:ext cx="36" cy="24"/>
              </a:xfrm>
              <a:custGeom>
                <a:avLst/>
                <a:gdLst>
                  <a:gd name="T0" fmla="*/ 36 w 36"/>
                  <a:gd name="T1" fmla="*/ 0 h 24"/>
                  <a:gd name="T2" fmla="*/ 0 w 36"/>
                  <a:gd name="T3" fmla="*/ 24 h 24"/>
                  <a:gd name="T4" fmla="*/ 36 w 36"/>
                  <a:gd name="T5" fmla="*/ 0 h 24"/>
                  <a:gd name="T6" fmla="*/ 36 w 36"/>
                  <a:gd name="T7" fmla="*/ 0 h 24"/>
                </a:gdLst>
                <a:ahLst/>
                <a:cxnLst>
                  <a:cxn ang="0">
                    <a:pos x="T0" y="T1"/>
                  </a:cxn>
                  <a:cxn ang="0">
                    <a:pos x="T2" y="T3"/>
                  </a:cxn>
                  <a:cxn ang="0">
                    <a:pos x="T4" y="T5"/>
                  </a:cxn>
                  <a:cxn ang="0">
                    <a:pos x="T6" y="T7"/>
                  </a:cxn>
                </a:cxnLst>
                <a:rect l="0" t="0" r="r" b="b"/>
                <a:pathLst>
                  <a:path w="36" h="24">
                    <a:moveTo>
                      <a:pt x="36" y="0"/>
                    </a:moveTo>
                    <a:lnTo>
                      <a:pt x="0" y="24"/>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8" name="Freeform 198"/>
              <p:cNvSpPr>
                <a:spLocks/>
              </p:cNvSpPr>
              <p:nvPr/>
            </p:nvSpPr>
            <p:spPr bwMode="auto">
              <a:xfrm>
                <a:off x="2412" y="479"/>
                <a:ext cx="6" cy="18"/>
              </a:xfrm>
              <a:custGeom>
                <a:avLst/>
                <a:gdLst>
                  <a:gd name="T0" fmla="*/ 0 w 6"/>
                  <a:gd name="T1" fmla="*/ 0 h 18"/>
                  <a:gd name="T2" fmla="*/ 6 w 6"/>
                  <a:gd name="T3" fmla="*/ 18 h 18"/>
                  <a:gd name="T4" fmla="*/ 0 w 6"/>
                  <a:gd name="T5" fmla="*/ 0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9" name="Freeform 199"/>
              <p:cNvSpPr>
                <a:spLocks/>
              </p:cNvSpPr>
              <p:nvPr/>
            </p:nvSpPr>
            <p:spPr bwMode="auto">
              <a:xfrm>
                <a:off x="2538" y="443"/>
                <a:ext cx="30" cy="6"/>
              </a:xfrm>
              <a:custGeom>
                <a:avLst/>
                <a:gdLst>
                  <a:gd name="T0" fmla="*/ 12 w 30"/>
                  <a:gd name="T1" fmla="*/ 6 h 6"/>
                  <a:gd name="T2" fmla="*/ 0 w 30"/>
                  <a:gd name="T3" fmla="*/ 0 h 6"/>
                  <a:gd name="T4" fmla="*/ 12 w 30"/>
                  <a:gd name="T5" fmla="*/ 6 h 6"/>
                  <a:gd name="T6" fmla="*/ 30 w 30"/>
                  <a:gd name="T7" fmla="*/ 6 h 6"/>
                  <a:gd name="T8" fmla="*/ 30 w 30"/>
                  <a:gd name="T9" fmla="*/ 6 h 6"/>
                  <a:gd name="T10" fmla="*/ 12 w 30"/>
                  <a:gd name="T11" fmla="*/ 6 h 6"/>
                </a:gdLst>
                <a:ahLst/>
                <a:cxnLst>
                  <a:cxn ang="0">
                    <a:pos x="T0" y="T1"/>
                  </a:cxn>
                  <a:cxn ang="0">
                    <a:pos x="T2" y="T3"/>
                  </a:cxn>
                  <a:cxn ang="0">
                    <a:pos x="T4" y="T5"/>
                  </a:cxn>
                  <a:cxn ang="0">
                    <a:pos x="T6" y="T7"/>
                  </a:cxn>
                  <a:cxn ang="0">
                    <a:pos x="T8" y="T9"/>
                  </a:cxn>
                  <a:cxn ang="0">
                    <a:pos x="T10" y="T11"/>
                  </a:cxn>
                </a:cxnLst>
                <a:rect l="0" t="0" r="r" b="b"/>
                <a:pathLst>
                  <a:path w="30" h="6">
                    <a:moveTo>
                      <a:pt x="12" y="6"/>
                    </a:moveTo>
                    <a:lnTo>
                      <a:pt x="0" y="0"/>
                    </a:lnTo>
                    <a:lnTo>
                      <a:pt x="12" y="6"/>
                    </a:lnTo>
                    <a:lnTo>
                      <a:pt x="30" y="6"/>
                    </a:lnTo>
                    <a:lnTo>
                      <a:pt x="3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0" name="Freeform 200"/>
              <p:cNvSpPr>
                <a:spLocks/>
              </p:cNvSpPr>
              <p:nvPr/>
            </p:nvSpPr>
            <p:spPr bwMode="auto">
              <a:xfrm>
                <a:off x="2454" y="437"/>
                <a:ext cx="72" cy="24"/>
              </a:xfrm>
              <a:custGeom>
                <a:avLst/>
                <a:gdLst>
                  <a:gd name="T0" fmla="*/ 30 w 72"/>
                  <a:gd name="T1" fmla="*/ 24 h 24"/>
                  <a:gd name="T2" fmla="*/ 6 w 72"/>
                  <a:gd name="T3" fmla="*/ 12 h 24"/>
                  <a:gd name="T4" fmla="*/ 0 w 72"/>
                  <a:gd name="T5" fmla="*/ 12 h 24"/>
                  <a:gd name="T6" fmla="*/ 0 w 72"/>
                  <a:gd name="T7" fmla="*/ 12 h 24"/>
                  <a:gd name="T8" fmla="*/ 6 w 72"/>
                  <a:gd name="T9" fmla="*/ 12 h 24"/>
                  <a:gd name="T10" fmla="*/ 30 w 72"/>
                  <a:gd name="T11" fmla="*/ 24 h 24"/>
                  <a:gd name="T12" fmla="*/ 72 w 72"/>
                  <a:gd name="T13" fmla="*/ 0 h 24"/>
                  <a:gd name="T14" fmla="*/ 72 w 72"/>
                  <a:gd name="T15" fmla="*/ 0 h 24"/>
                  <a:gd name="T16" fmla="*/ 30 w 7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4">
                    <a:moveTo>
                      <a:pt x="30" y="24"/>
                    </a:moveTo>
                    <a:lnTo>
                      <a:pt x="6" y="12"/>
                    </a:lnTo>
                    <a:lnTo>
                      <a:pt x="0" y="12"/>
                    </a:lnTo>
                    <a:lnTo>
                      <a:pt x="0" y="12"/>
                    </a:lnTo>
                    <a:lnTo>
                      <a:pt x="6" y="12"/>
                    </a:lnTo>
                    <a:lnTo>
                      <a:pt x="30" y="24"/>
                    </a:lnTo>
                    <a:lnTo>
                      <a:pt x="72" y="0"/>
                    </a:lnTo>
                    <a:lnTo>
                      <a:pt x="72" y="0"/>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1" name="Freeform 201"/>
              <p:cNvSpPr>
                <a:spLocks/>
              </p:cNvSpPr>
              <p:nvPr/>
            </p:nvSpPr>
            <p:spPr bwMode="auto">
              <a:xfrm>
                <a:off x="2568" y="455"/>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2" name="Freeform 202"/>
              <p:cNvSpPr>
                <a:spLocks/>
              </p:cNvSpPr>
              <p:nvPr/>
            </p:nvSpPr>
            <p:spPr bwMode="auto">
              <a:xfrm>
                <a:off x="2058" y="161"/>
                <a:ext cx="132" cy="168"/>
              </a:xfrm>
              <a:custGeom>
                <a:avLst/>
                <a:gdLst>
                  <a:gd name="T0" fmla="*/ 12 w 132"/>
                  <a:gd name="T1" fmla="*/ 102 h 168"/>
                  <a:gd name="T2" fmla="*/ 36 w 132"/>
                  <a:gd name="T3" fmla="*/ 108 h 168"/>
                  <a:gd name="T4" fmla="*/ 0 w 132"/>
                  <a:gd name="T5" fmla="*/ 126 h 168"/>
                  <a:gd name="T6" fmla="*/ 18 w 132"/>
                  <a:gd name="T7" fmla="*/ 120 h 168"/>
                  <a:gd name="T8" fmla="*/ 42 w 132"/>
                  <a:gd name="T9" fmla="*/ 120 h 168"/>
                  <a:gd name="T10" fmla="*/ 72 w 132"/>
                  <a:gd name="T11" fmla="*/ 138 h 168"/>
                  <a:gd name="T12" fmla="*/ 72 w 132"/>
                  <a:gd name="T13" fmla="*/ 138 h 168"/>
                  <a:gd name="T14" fmla="*/ 72 w 132"/>
                  <a:gd name="T15" fmla="*/ 138 h 168"/>
                  <a:gd name="T16" fmla="*/ 66 w 132"/>
                  <a:gd name="T17" fmla="*/ 162 h 168"/>
                  <a:gd name="T18" fmla="*/ 90 w 132"/>
                  <a:gd name="T19" fmla="*/ 168 h 168"/>
                  <a:gd name="T20" fmla="*/ 84 w 132"/>
                  <a:gd name="T21" fmla="*/ 96 h 168"/>
                  <a:gd name="T22" fmla="*/ 84 w 132"/>
                  <a:gd name="T23" fmla="*/ 96 h 168"/>
                  <a:gd name="T24" fmla="*/ 84 w 132"/>
                  <a:gd name="T25" fmla="*/ 96 h 168"/>
                  <a:gd name="T26" fmla="*/ 108 w 132"/>
                  <a:gd name="T27" fmla="*/ 96 h 168"/>
                  <a:gd name="T28" fmla="*/ 132 w 132"/>
                  <a:gd name="T29" fmla="*/ 60 h 168"/>
                  <a:gd name="T30" fmla="*/ 114 w 132"/>
                  <a:gd name="T31" fmla="*/ 54 h 168"/>
                  <a:gd name="T32" fmla="*/ 114 w 132"/>
                  <a:gd name="T33" fmla="*/ 54 h 168"/>
                  <a:gd name="T34" fmla="*/ 114 w 132"/>
                  <a:gd name="T35" fmla="*/ 54 h 168"/>
                  <a:gd name="T36" fmla="*/ 132 w 132"/>
                  <a:gd name="T37" fmla="*/ 18 h 168"/>
                  <a:gd name="T38" fmla="*/ 132 w 132"/>
                  <a:gd name="T39" fmla="*/ 6 h 168"/>
                  <a:gd name="T40" fmla="*/ 126 w 132"/>
                  <a:gd name="T41" fmla="*/ 6 h 168"/>
                  <a:gd name="T42" fmla="*/ 120 w 132"/>
                  <a:gd name="T43" fmla="*/ 0 h 168"/>
                  <a:gd name="T44" fmla="*/ 102 w 132"/>
                  <a:gd name="T45" fmla="*/ 0 h 168"/>
                  <a:gd name="T46" fmla="*/ 54 w 132"/>
                  <a:gd name="T47" fmla="*/ 18 h 168"/>
                  <a:gd name="T48" fmla="*/ 12 w 132"/>
                  <a:gd name="T49" fmla="*/ 10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168">
                    <a:moveTo>
                      <a:pt x="12" y="102"/>
                    </a:moveTo>
                    <a:lnTo>
                      <a:pt x="36" y="108"/>
                    </a:lnTo>
                    <a:lnTo>
                      <a:pt x="0" y="126"/>
                    </a:lnTo>
                    <a:lnTo>
                      <a:pt x="18" y="120"/>
                    </a:lnTo>
                    <a:lnTo>
                      <a:pt x="42" y="120"/>
                    </a:lnTo>
                    <a:lnTo>
                      <a:pt x="72" y="138"/>
                    </a:lnTo>
                    <a:lnTo>
                      <a:pt x="72" y="138"/>
                    </a:lnTo>
                    <a:lnTo>
                      <a:pt x="72" y="138"/>
                    </a:lnTo>
                    <a:lnTo>
                      <a:pt x="66" y="162"/>
                    </a:lnTo>
                    <a:lnTo>
                      <a:pt x="90" y="168"/>
                    </a:lnTo>
                    <a:lnTo>
                      <a:pt x="84" y="96"/>
                    </a:lnTo>
                    <a:lnTo>
                      <a:pt x="84" y="96"/>
                    </a:lnTo>
                    <a:lnTo>
                      <a:pt x="84" y="96"/>
                    </a:lnTo>
                    <a:lnTo>
                      <a:pt x="108" y="96"/>
                    </a:lnTo>
                    <a:lnTo>
                      <a:pt x="132" y="60"/>
                    </a:lnTo>
                    <a:lnTo>
                      <a:pt x="114" y="54"/>
                    </a:lnTo>
                    <a:lnTo>
                      <a:pt x="114" y="54"/>
                    </a:lnTo>
                    <a:lnTo>
                      <a:pt x="114" y="54"/>
                    </a:lnTo>
                    <a:lnTo>
                      <a:pt x="132" y="18"/>
                    </a:lnTo>
                    <a:lnTo>
                      <a:pt x="132" y="6"/>
                    </a:lnTo>
                    <a:lnTo>
                      <a:pt x="126" y="6"/>
                    </a:lnTo>
                    <a:lnTo>
                      <a:pt x="120" y="0"/>
                    </a:lnTo>
                    <a:lnTo>
                      <a:pt x="102" y="0"/>
                    </a:lnTo>
                    <a:lnTo>
                      <a:pt x="54" y="18"/>
                    </a:lnTo>
                    <a:lnTo>
                      <a:pt x="12"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3" name="Freeform 203"/>
              <p:cNvSpPr>
                <a:spLocks/>
              </p:cNvSpPr>
              <p:nvPr/>
            </p:nvSpPr>
            <p:spPr bwMode="auto">
              <a:xfrm>
                <a:off x="2166" y="215"/>
                <a:ext cx="24" cy="42"/>
              </a:xfrm>
              <a:custGeom>
                <a:avLst/>
                <a:gdLst>
                  <a:gd name="T0" fmla="*/ 6 w 24"/>
                  <a:gd name="T1" fmla="*/ 0 h 42"/>
                  <a:gd name="T2" fmla="*/ 6 w 24"/>
                  <a:gd name="T3" fmla="*/ 0 h 42"/>
                  <a:gd name="T4" fmla="*/ 24 w 24"/>
                  <a:gd name="T5" fmla="*/ 6 h 42"/>
                  <a:gd name="T6" fmla="*/ 0 w 24"/>
                  <a:gd name="T7" fmla="*/ 42 h 42"/>
                  <a:gd name="T8" fmla="*/ 24 w 24"/>
                  <a:gd name="T9" fmla="*/ 6 h 42"/>
                  <a:gd name="T10" fmla="*/ 6 w 24"/>
                  <a:gd name="T11" fmla="*/ 0 h 42"/>
                </a:gdLst>
                <a:ahLst/>
                <a:cxnLst>
                  <a:cxn ang="0">
                    <a:pos x="T0" y="T1"/>
                  </a:cxn>
                  <a:cxn ang="0">
                    <a:pos x="T2" y="T3"/>
                  </a:cxn>
                  <a:cxn ang="0">
                    <a:pos x="T4" y="T5"/>
                  </a:cxn>
                  <a:cxn ang="0">
                    <a:pos x="T6" y="T7"/>
                  </a:cxn>
                  <a:cxn ang="0">
                    <a:pos x="T8" y="T9"/>
                  </a:cxn>
                  <a:cxn ang="0">
                    <a:pos x="T10" y="T11"/>
                  </a:cxn>
                </a:cxnLst>
                <a:rect l="0" t="0" r="r" b="b"/>
                <a:pathLst>
                  <a:path w="24" h="42">
                    <a:moveTo>
                      <a:pt x="6" y="0"/>
                    </a:moveTo>
                    <a:lnTo>
                      <a:pt x="6" y="0"/>
                    </a:lnTo>
                    <a:lnTo>
                      <a:pt x="24" y="6"/>
                    </a:lnTo>
                    <a:lnTo>
                      <a:pt x="0" y="42"/>
                    </a:lnTo>
                    <a:lnTo>
                      <a:pt x="24"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4" name="Freeform 204"/>
              <p:cNvSpPr>
                <a:spLocks/>
              </p:cNvSpPr>
              <p:nvPr/>
            </p:nvSpPr>
            <p:spPr bwMode="auto">
              <a:xfrm>
                <a:off x="2142" y="257"/>
                <a:ext cx="24"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892" name="Group 406"/>
            <p:cNvGrpSpPr>
              <a:grpSpLocks/>
            </p:cNvGrpSpPr>
            <p:nvPr/>
          </p:nvGrpSpPr>
          <p:grpSpPr bwMode="auto">
            <a:xfrm>
              <a:off x="1218" y="161"/>
              <a:ext cx="3763" cy="2353"/>
              <a:chOff x="1218" y="161"/>
              <a:chExt cx="3763" cy="2353"/>
            </a:xfrm>
            <a:grpFill/>
          </p:grpSpPr>
          <p:sp>
            <p:nvSpPr>
              <p:cNvPr id="1035" name="Rectangle 206"/>
              <p:cNvSpPr>
                <a:spLocks noChangeArrowheads="1"/>
              </p:cNvSpPr>
              <p:nvPr/>
            </p:nvSpPr>
            <p:spPr bwMode="auto">
              <a:xfrm>
                <a:off x="2190" y="167"/>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6" name="Freeform 207"/>
              <p:cNvSpPr>
                <a:spLocks/>
              </p:cNvSpPr>
              <p:nvPr/>
            </p:nvSpPr>
            <p:spPr bwMode="auto">
              <a:xfrm>
                <a:off x="2130" y="365"/>
                <a:ext cx="24" cy="36"/>
              </a:xfrm>
              <a:custGeom>
                <a:avLst/>
                <a:gdLst>
                  <a:gd name="T0" fmla="*/ 0 w 24"/>
                  <a:gd name="T1" fmla="*/ 36 h 36"/>
                  <a:gd name="T2" fmla="*/ 18 w 24"/>
                  <a:gd name="T3" fmla="*/ 36 h 36"/>
                  <a:gd name="T4" fmla="*/ 24 w 24"/>
                  <a:gd name="T5" fmla="*/ 12 h 36"/>
                  <a:gd name="T6" fmla="*/ 12 w 24"/>
                  <a:gd name="T7" fmla="*/ 0 h 36"/>
                  <a:gd name="T8" fmla="*/ 0 w 24"/>
                  <a:gd name="T9" fmla="*/ 6 h 36"/>
                  <a:gd name="T10" fmla="*/ 0 w 24"/>
                  <a:gd name="T11" fmla="*/ 36 h 36"/>
                </a:gdLst>
                <a:ahLst/>
                <a:cxnLst>
                  <a:cxn ang="0">
                    <a:pos x="T0" y="T1"/>
                  </a:cxn>
                  <a:cxn ang="0">
                    <a:pos x="T2" y="T3"/>
                  </a:cxn>
                  <a:cxn ang="0">
                    <a:pos x="T4" y="T5"/>
                  </a:cxn>
                  <a:cxn ang="0">
                    <a:pos x="T6" y="T7"/>
                  </a:cxn>
                  <a:cxn ang="0">
                    <a:pos x="T8" y="T9"/>
                  </a:cxn>
                  <a:cxn ang="0">
                    <a:pos x="T10" y="T11"/>
                  </a:cxn>
                </a:cxnLst>
                <a:rect l="0" t="0" r="r" b="b"/>
                <a:pathLst>
                  <a:path w="24" h="36">
                    <a:moveTo>
                      <a:pt x="0" y="36"/>
                    </a:moveTo>
                    <a:lnTo>
                      <a:pt x="18" y="36"/>
                    </a:lnTo>
                    <a:lnTo>
                      <a:pt x="24" y="12"/>
                    </a:lnTo>
                    <a:lnTo>
                      <a:pt x="12" y="0"/>
                    </a:lnTo>
                    <a:lnTo>
                      <a:pt x="0" y="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7" name="Freeform 208"/>
              <p:cNvSpPr>
                <a:spLocks/>
              </p:cNvSpPr>
              <p:nvPr/>
            </p:nvSpPr>
            <p:spPr bwMode="auto">
              <a:xfrm>
                <a:off x="2148" y="377"/>
                <a:ext cx="6" cy="24"/>
              </a:xfrm>
              <a:custGeom>
                <a:avLst/>
                <a:gdLst>
                  <a:gd name="T0" fmla="*/ 0 w 6"/>
                  <a:gd name="T1" fmla="*/ 24 h 24"/>
                  <a:gd name="T2" fmla="*/ 6 w 6"/>
                  <a:gd name="T3" fmla="*/ 0 h 24"/>
                  <a:gd name="T4" fmla="*/ 0 w 6"/>
                  <a:gd name="T5" fmla="*/ 24 h 24"/>
                  <a:gd name="T6" fmla="*/ 0 w 6"/>
                  <a:gd name="T7" fmla="*/ 24 h 24"/>
                </a:gdLst>
                <a:ahLst/>
                <a:cxnLst>
                  <a:cxn ang="0">
                    <a:pos x="T0" y="T1"/>
                  </a:cxn>
                  <a:cxn ang="0">
                    <a:pos x="T2" y="T3"/>
                  </a:cxn>
                  <a:cxn ang="0">
                    <a:pos x="T4" y="T5"/>
                  </a:cxn>
                  <a:cxn ang="0">
                    <a:pos x="T6" y="T7"/>
                  </a:cxn>
                </a:cxnLst>
                <a:rect l="0" t="0" r="r" b="b"/>
                <a:pathLst>
                  <a:path w="6" h="24">
                    <a:moveTo>
                      <a:pt x="0" y="24"/>
                    </a:moveTo>
                    <a:lnTo>
                      <a:pt x="6"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8" name="Freeform 209"/>
              <p:cNvSpPr>
                <a:spLocks/>
              </p:cNvSpPr>
              <p:nvPr/>
            </p:nvSpPr>
            <p:spPr bwMode="auto">
              <a:xfrm>
                <a:off x="2142" y="515"/>
                <a:ext cx="180" cy="108"/>
              </a:xfrm>
              <a:custGeom>
                <a:avLst/>
                <a:gdLst>
                  <a:gd name="T0" fmla="*/ 48 w 180"/>
                  <a:gd name="T1" fmla="*/ 12 h 108"/>
                  <a:gd name="T2" fmla="*/ 18 w 180"/>
                  <a:gd name="T3" fmla="*/ 54 h 108"/>
                  <a:gd name="T4" fmla="*/ 0 w 180"/>
                  <a:gd name="T5" fmla="*/ 78 h 108"/>
                  <a:gd name="T6" fmla="*/ 36 w 180"/>
                  <a:gd name="T7" fmla="*/ 96 h 108"/>
                  <a:gd name="T8" fmla="*/ 36 w 180"/>
                  <a:gd name="T9" fmla="*/ 108 h 108"/>
                  <a:gd name="T10" fmla="*/ 78 w 180"/>
                  <a:gd name="T11" fmla="*/ 102 h 108"/>
                  <a:gd name="T12" fmla="*/ 96 w 180"/>
                  <a:gd name="T13" fmla="*/ 78 h 108"/>
                  <a:gd name="T14" fmla="*/ 102 w 180"/>
                  <a:gd name="T15" fmla="*/ 90 h 108"/>
                  <a:gd name="T16" fmla="*/ 120 w 180"/>
                  <a:gd name="T17" fmla="*/ 108 h 108"/>
                  <a:gd name="T18" fmla="*/ 132 w 180"/>
                  <a:gd name="T19" fmla="*/ 66 h 108"/>
                  <a:gd name="T20" fmla="*/ 162 w 180"/>
                  <a:gd name="T21" fmla="*/ 78 h 108"/>
                  <a:gd name="T22" fmla="*/ 162 w 180"/>
                  <a:gd name="T23" fmla="*/ 66 h 108"/>
                  <a:gd name="T24" fmla="*/ 162 w 180"/>
                  <a:gd name="T25" fmla="*/ 66 h 108"/>
                  <a:gd name="T26" fmla="*/ 180 w 180"/>
                  <a:gd name="T27" fmla="*/ 60 h 108"/>
                  <a:gd name="T28" fmla="*/ 180 w 180"/>
                  <a:gd name="T29" fmla="*/ 54 h 108"/>
                  <a:gd name="T30" fmla="*/ 180 w 180"/>
                  <a:gd name="T31" fmla="*/ 54 h 108"/>
                  <a:gd name="T32" fmla="*/ 150 w 180"/>
                  <a:gd name="T33" fmla="*/ 42 h 108"/>
                  <a:gd name="T34" fmla="*/ 150 w 180"/>
                  <a:gd name="T35" fmla="*/ 42 h 108"/>
                  <a:gd name="T36" fmla="*/ 150 w 180"/>
                  <a:gd name="T37" fmla="*/ 42 h 108"/>
                  <a:gd name="T38" fmla="*/ 150 w 180"/>
                  <a:gd name="T39" fmla="*/ 42 h 108"/>
                  <a:gd name="T40" fmla="*/ 150 w 180"/>
                  <a:gd name="T41" fmla="*/ 24 h 108"/>
                  <a:gd name="T42" fmla="*/ 132 w 180"/>
                  <a:gd name="T43" fmla="*/ 12 h 108"/>
                  <a:gd name="T44" fmla="*/ 120 w 180"/>
                  <a:gd name="T45" fmla="*/ 0 h 108"/>
                  <a:gd name="T46" fmla="*/ 72 w 180"/>
                  <a:gd name="T47" fmla="*/ 12 h 108"/>
                  <a:gd name="T48" fmla="*/ 60 w 180"/>
                  <a:gd name="T49" fmla="*/ 6 h 108"/>
                  <a:gd name="T50" fmla="*/ 60 w 180"/>
                  <a:gd name="T51" fmla="*/ 6 h 108"/>
                  <a:gd name="T52" fmla="*/ 48 w 180"/>
                  <a:gd name="T53"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08">
                    <a:moveTo>
                      <a:pt x="48" y="12"/>
                    </a:moveTo>
                    <a:lnTo>
                      <a:pt x="18" y="54"/>
                    </a:lnTo>
                    <a:lnTo>
                      <a:pt x="0" y="78"/>
                    </a:lnTo>
                    <a:lnTo>
                      <a:pt x="36" y="96"/>
                    </a:lnTo>
                    <a:lnTo>
                      <a:pt x="36" y="108"/>
                    </a:lnTo>
                    <a:lnTo>
                      <a:pt x="78" y="102"/>
                    </a:lnTo>
                    <a:lnTo>
                      <a:pt x="96" y="78"/>
                    </a:lnTo>
                    <a:lnTo>
                      <a:pt x="102" y="90"/>
                    </a:lnTo>
                    <a:lnTo>
                      <a:pt x="120" y="108"/>
                    </a:lnTo>
                    <a:lnTo>
                      <a:pt x="132" y="66"/>
                    </a:lnTo>
                    <a:lnTo>
                      <a:pt x="162" y="78"/>
                    </a:lnTo>
                    <a:lnTo>
                      <a:pt x="162" y="66"/>
                    </a:lnTo>
                    <a:lnTo>
                      <a:pt x="162" y="66"/>
                    </a:lnTo>
                    <a:lnTo>
                      <a:pt x="180" y="60"/>
                    </a:lnTo>
                    <a:lnTo>
                      <a:pt x="180" y="54"/>
                    </a:lnTo>
                    <a:lnTo>
                      <a:pt x="180" y="54"/>
                    </a:lnTo>
                    <a:lnTo>
                      <a:pt x="150" y="42"/>
                    </a:lnTo>
                    <a:lnTo>
                      <a:pt x="150" y="42"/>
                    </a:lnTo>
                    <a:lnTo>
                      <a:pt x="150" y="42"/>
                    </a:lnTo>
                    <a:lnTo>
                      <a:pt x="150" y="42"/>
                    </a:lnTo>
                    <a:lnTo>
                      <a:pt x="150" y="24"/>
                    </a:lnTo>
                    <a:lnTo>
                      <a:pt x="132" y="12"/>
                    </a:lnTo>
                    <a:lnTo>
                      <a:pt x="120" y="0"/>
                    </a:lnTo>
                    <a:lnTo>
                      <a:pt x="72" y="12"/>
                    </a:lnTo>
                    <a:lnTo>
                      <a:pt x="60" y="6"/>
                    </a:lnTo>
                    <a:lnTo>
                      <a:pt x="60" y="6"/>
                    </a:lnTo>
                    <a:lnTo>
                      <a:pt x="4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9" name="Rectangle 210"/>
              <p:cNvSpPr>
                <a:spLocks noChangeArrowheads="1"/>
              </p:cNvSpPr>
              <p:nvPr/>
            </p:nvSpPr>
            <p:spPr bwMode="auto">
              <a:xfrm>
                <a:off x="2274" y="52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0" name="Freeform 211"/>
              <p:cNvSpPr>
                <a:spLocks/>
              </p:cNvSpPr>
              <p:nvPr/>
            </p:nvSpPr>
            <p:spPr bwMode="auto">
              <a:xfrm>
                <a:off x="2262" y="515"/>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1" name="Freeform 212"/>
              <p:cNvSpPr>
                <a:spLocks/>
              </p:cNvSpPr>
              <p:nvPr/>
            </p:nvSpPr>
            <p:spPr bwMode="auto">
              <a:xfrm>
                <a:off x="2274" y="527"/>
                <a:ext cx="18" cy="30"/>
              </a:xfrm>
              <a:custGeom>
                <a:avLst/>
                <a:gdLst>
                  <a:gd name="T0" fmla="*/ 0 w 18"/>
                  <a:gd name="T1" fmla="*/ 0 h 30"/>
                  <a:gd name="T2" fmla="*/ 0 w 18"/>
                  <a:gd name="T3" fmla="*/ 0 h 30"/>
                  <a:gd name="T4" fmla="*/ 18 w 18"/>
                  <a:gd name="T5" fmla="*/ 12 h 30"/>
                  <a:gd name="T6" fmla="*/ 18 w 18"/>
                  <a:gd name="T7" fmla="*/ 30 h 30"/>
                  <a:gd name="T8" fmla="*/ 18 w 18"/>
                  <a:gd name="T9" fmla="*/ 12 h 30"/>
                  <a:gd name="T10" fmla="*/ 0 w 18"/>
                  <a:gd name="T11" fmla="*/ 0 h 30"/>
                </a:gdLst>
                <a:ahLst/>
                <a:cxnLst>
                  <a:cxn ang="0">
                    <a:pos x="T0" y="T1"/>
                  </a:cxn>
                  <a:cxn ang="0">
                    <a:pos x="T2" y="T3"/>
                  </a:cxn>
                  <a:cxn ang="0">
                    <a:pos x="T4" y="T5"/>
                  </a:cxn>
                  <a:cxn ang="0">
                    <a:pos x="T6" y="T7"/>
                  </a:cxn>
                  <a:cxn ang="0">
                    <a:pos x="T8" y="T9"/>
                  </a:cxn>
                  <a:cxn ang="0">
                    <a:pos x="T10" y="T11"/>
                  </a:cxn>
                </a:cxnLst>
                <a:rect l="0" t="0" r="r" b="b"/>
                <a:pathLst>
                  <a:path w="18" h="30">
                    <a:moveTo>
                      <a:pt x="0" y="0"/>
                    </a:moveTo>
                    <a:lnTo>
                      <a:pt x="0" y="0"/>
                    </a:lnTo>
                    <a:lnTo>
                      <a:pt x="18" y="12"/>
                    </a:lnTo>
                    <a:lnTo>
                      <a:pt x="18" y="30"/>
                    </a:lnTo>
                    <a:lnTo>
                      <a:pt x="18"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2" name="Freeform 213"/>
              <p:cNvSpPr>
                <a:spLocks/>
              </p:cNvSpPr>
              <p:nvPr/>
            </p:nvSpPr>
            <p:spPr bwMode="auto">
              <a:xfrm>
                <a:off x="2292" y="557"/>
                <a:ext cx="30" cy="12"/>
              </a:xfrm>
              <a:custGeom>
                <a:avLst/>
                <a:gdLst>
                  <a:gd name="T0" fmla="*/ 0 w 30"/>
                  <a:gd name="T1" fmla="*/ 0 h 12"/>
                  <a:gd name="T2" fmla="*/ 0 w 30"/>
                  <a:gd name="T3" fmla="*/ 0 h 12"/>
                  <a:gd name="T4" fmla="*/ 30 w 30"/>
                  <a:gd name="T5" fmla="*/ 12 h 12"/>
                  <a:gd name="T6" fmla="*/ 30 w 30"/>
                  <a:gd name="T7" fmla="*/ 12 h 12"/>
                  <a:gd name="T8" fmla="*/ 0 w 30"/>
                  <a:gd name="T9" fmla="*/ 0 h 12"/>
                </a:gdLst>
                <a:ahLst/>
                <a:cxnLst>
                  <a:cxn ang="0">
                    <a:pos x="T0" y="T1"/>
                  </a:cxn>
                  <a:cxn ang="0">
                    <a:pos x="T2" y="T3"/>
                  </a:cxn>
                  <a:cxn ang="0">
                    <a:pos x="T4" y="T5"/>
                  </a:cxn>
                  <a:cxn ang="0">
                    <a:pos x="T6" y="T7"/>
                  </a:cxn>
                  <a:cxn ang="0">
                    <a:pos x="T8" y="T9"/>
                  </a:cxn>
                </a:cxnLst>
                <a:rect l="0" t="0" r="r" b="b"/>
                <a:pathLst>
                  <a:path w="30" h="12">
                    <a:moveTo>
                      <a:pt x="0" y="0"/>
                    </a:moveTo>
                    <a:lnTo>
                      <a:pt x="0" y="0"/>
                    </a:lnTo>
                    <a:lnTo>
                      <a:pt x="30" y="12"/>
                    </a:lnTo>
                    <a:lnTo>
                      <a:pt x="3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3" name="Freeform 214"/>
              <p:cNvSpPr>
                <a:spLocks/>
              </p:cNvSpPr>
              <p:nvPr/>
            </p:nvSpPr>
            <p:spPr bwMode="auto">
              <a:xfrm>
                <a:off x="2010" y="281"/>
                <a:ext cx="144" cy="120"/>
              </a:xfrm>
              <a:custGeom>
                <a:avLst/>
                <a:gdLst>
                  <a:gd name="T0" fmla="*/ 66 w 144"/>
                  <a:gd name="T1" fmla="*/ 72 h 120"/>
                  <a:gd name="T2" fmla="*/ 66 w 144"/>
                  <a:gd name="T3" fmla="*/ 90 h 120"/>
                  <a:gd name="T4" fmla="*/ 66 w 144"/>
                  <a:gd name="T5" fmla="*/ 102 h 120"/>
                  <a:gd name="T6" fmla="*/ 96 w 144"/>
                  <a:gd name="T7" fmla="*/ 78 h 120"/>
                  <a:gd name="T8" fmla="*/ 96 w 144"/>
                  <a:gd name="T9" fmla="*/ 78 h 120"/>
                  <a:gd name="T10" fmla="*/ 96 w 144"/>
                  <a:gd name="T11" fmla="*/ 78 h 120"/>
                  <a:gd name="T12" fmla="*/ 96 w 144"/>
                  <a:gd name="T13" fmla="*/ 114 h 120"/>
                  <a:gd name="T14" fmla="*/ 96 w 144"/>
                  <a:gd name="T15" fmla="*/ 114 h 120"/>
                  <a:gd name="T16" fmla="*/ 120 w 144"/>
                  <a:gd name="T17" fmla="*/ 120 h 120"/>
                  <a:gd name="T18" fmla="*/ 120 w 144"/>
                  <a:gd name="T19" fmla="*/ 90 h 120"/>
                  <a:gd name="T20" fmla="*/ 144 w 144"/>
                  <a:gd name="T21" fmla="*/ 78 h 120"/>
                  <a:gd name="T22" fmla="*/ 138 w 144"/>
                  <a:gd name="T23" fmla="*/ 48 h 120"/>
                  <a:gd name="T24" fmla="*/ 114 w 144"/>
                  <a:gd name="T25" fmla="*/ 42 h 120"/>
                  <a:gd name="T26" fmla="*/ 120 w 144"/>
                  <a:gd name="T27" fmla="*/ 18 h 120"/>
                  <a:gd name="T28" fmla="*/ 90 w 144"/>
                  <a:gd name="T29" fmla="*/ 0 h 120"/>
                  <a:gd name="T30" fmla="*/ 66 w 144"/>
                  <a:gd name="T31" fmla="*/ 0 h 120"/>
                  <a:gd name="T32" fmla="*/ 48 w 144"/>
                  <a:gd name="T33" fmla="*/ 6 h 120"/>
                  <a:gd name="T34" fmla="*/ 48 w 144"/>
                  <a:gd name="T35" fmla="*/ 6 h 120"/>
                  <a:gd name="T36" fmla="*/ 48 w 144"/>
                  <a:gd name="T37" fmla="*/ 6 h 120"/>
                  <a:gd name="T38" fmla="*/ 0 w 144"/>
                  <a:gd name="T39" fmla="*/ 24 h 120"/>
                  <a:gd name="T40" fmla="*/ 6 w 144"/>
                  <a:gd name="T41" fmla="*/ 36 h 120"/>
                  <a:gd name="T42" fmla="*/ 66 w 144"/>
                  <a:gd name="T43"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20">
                    <a:moveTo>
                      <a:pt x="66" y="72"/>
                    </a:moveTo>
                    <a:lnTo>
                      <a:pt x="66" y="90"/>
                    </a:lnTo>
                    <a:lnTo>
                      <a:pt x="66" y="102"/>
                    </a:lnTo>
                    <a:lnTo>
                      <a:pt x="96" y="78"/>
                    </a:lnTo>
                    <a:lnTo>
                      <a:pt x="96" y="78"/>
                    </a:lnTo>
                    <a:lnTo>
                      <a:pt x="96" y="78"/>
                    </a:lnTo>
                    <a:lnTo>
                      <a:pt x="96" y="114"/>
                    </a:lnTo>
                    <a:lnTo>
                      <a:pt x="96" y="114"/>
                    </a:lnTo>
                    <a:lnTo>
                      <a:pt x="120" y="120"/>
                    </a:lnTo>
                    <a:lnTo>
                      <a:pt x="120" y="90"/>
                    </a:lnTo>
                    <a:lnTo>
                      <a:pt x="144" y="78"/>
                    </a:lnTo>
                    <a:lnTo>
                      <a:pt x="138" y="48"/>
                    </a:lnTo>
                    <a:lnTo>
                      <a:pt x="114" y="42"/>
                    </a:lnTo>
                    <a:lnTo>
                      <a:pt x="120" y="18"/>
                    </a:lnTo>
                    <a:lnTo>
                      <a:pt x="90" y="0"/>
                    </a:lnTo>
                    <a:lnTo>
                      <a:pt x="66" y="0"/>
                    </a:lnTo>
                    <a:lnTo>
                      <a:pt x="48" y="6"/>
                    </a:lnTo>
                    <a:lnTo>
                      <a:pt x="48" y="6"/>
                    </a:lnTo>
                    <a:lnTo>
                      <a:pt x="48" y="6"/>
                    </a:lnTo>
                    <a:lnTo>
                      <a:pt x="0" y="24"/>
                    </a:lnTo>
                    <a:lnTo>
                      <a:pt x="6" y="36"/>
                    </a:lnTo>
                    <a:lnTo>
                      <a:pt x="6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4" name="Freeform 215"/>
              <p:cNvSpPr>
                <a:spLocks/>
              </p:cNvSpPr>
              <p:nvPr/>
            </p:nvSpPr>
            <p:spPr bwMode="auto">
              <a:xfrm>
                <a:off x="2058" y="281"/>
                <a:ext cx="18" cy="6"/>
              </a:xfrm>
              <a:custGeom>
                <a:avLst/>
                <a:gdLst>
                  <a:gd name="T0" fmla="*/ 18 w 18"/>
                  <a:gd name="T1" fmla="*/ 0 h 6"/>
                  <a:gd name="T2" fmla="*/ 0 w 18"/>
                  <a:gd name="T3" fmla="*/ 6 h 6"/>
                  <a:gd name="T4" fmla="*/ 0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6"/>
                    </a:lnTo>
                    <a:lnTo>
                      <a:pt x="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5" name="Freeform 216"/>
              <p:cNvSpPr>
                <a:spLocks/>
              </p:cNvSpPr>
              <p:nvPr/>
            </p:nvSpPr>
            <p:spPr bwMode="auto">
              <a:xfrm>
                <a:off x="2124" y="299"/>
                <a:ext cx="6" cy="24"/>
              </a:xfrm>
              <a:custGeom>
                <a:avLst/>
                <a:gdLst>
                  <a:gd name="T0" fmla="*/ 6 w 6"/>
                  <a:gd name="T1" fmla="*/ 0 h 24"/>
                  <a:gd name="T2" fmla="*/ 6 w 6"/>
                  <a:gd name="T3" fmla="*/ 0 h 24"/>
                  <a:gd name="T4" fmla="*/ 0 w 6"/>
                  <a:gd name="T5" fmla="*/ 24 h 24"/>
                  <a:gd name="T6" fmla="*/ 6 w 6"/>
                  <a:gd name="T7" fmla="*/ 0 h 24"/>
                </a:gdLst>
                <a:ahLst/>
                <a:cxnLst>
                  <a:cxn ang="0">
                    <a:pos x="T0" y="T1"/>
                  </a:cxn>
                  <a:cxn ang="0">
                    <a:pos x="T2" y="T3"/>
                  </a:cxn>
                  <a:cxn ang="0">
                    <a:pos x="T4" y="T5"/>
                  </a:cxn>
                  <a:cxn ang="0">
                    <a:pos x="T6" y="T7"/>
                  </a:cxn>
                </a:cxnLst>
                <a:rect l="0" t="0" r="r" b="b"/>
                <a:pathLst>
                  <a:path w="6" h="24">
                    <a:moveTo>
                      <a:pt x="6" y="0"/>
                    </a:moveTo>
                    <a:lnTo>
                      <a:pt x="6" y="0"/>
                    </a:lnTo>
                    <a:lnTo>
                      <a:pt x="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6" name="Freeform 217"/>
              <p:cNvSpPr>
                <a:spLocks/>
              </p:cNvSpPr>
              <p:nvPr/>
            </p:nvSpPr>
            <p:spPr bwMode="auto">
              <a:xfrm>
                <a:off x="2718" y="815"/>
                <a:ext cx="102" cy="84"/>
              </a:xfrm>
              <a:custGeom>
                <a:avLst/>
                <a:gdLst>
                  <a:gd name="T0" fmla="*/ 72 w 102"/>
                  <a:gd name="T1" fmla="*/ 6 h 84"/>
                  <a:gd name="T2" fmla="*/ 72 w 102"/>
                  <a:gd name="T3" fmla="*/ 6 h 84"/>
                  <a:gd name="T4" fmla="*/ 42 w 102"/>
                  <a:gd name="T5" fmla="*/ 6 h 84"/>
                  <a:gd name="T6" fmla="*/ 6 w 102"/>
                  <a:gd name="T7" fmla="*/ 18 h 84"/>
                  <a:gd name="T8" fmla="*/ 6 w 102"/>
                  <a:gd name="T9" fmla="*/ 18 h 84"/>
                  <a:gd name="T10" fmla="*/ 0 w 102"/>
                  <a:gd name="T11" fmla="*/ 60 h 84"/>
                  <a:gd name="T12" fmla="*/ 24 w 102"/>
                  <a:gd name="T13" fmla="*/ 84 h 84"/>
                  <a:gd name="T14" fmla="*/ 84 w 102"/>
                  <a:gd name="T15" fmla="*/ 72 h 84"/>
                  <a:gd name="T16" fmla="*/ 84 w 102"/>
                  <a:gd name="T17" fmla="*/ 66 h 84"/>
                  <a:gd name="T18" fmla="*/ 90 w 102"/>
                  <a:gd name="T19" fmla="*/ 54 h 84"/>
                  <a:gd name="T20" fmla="*/ 102 w 102"/>
                  <a:gd name="T21" fmla="*/ 54 h 84"/>
                  <a:gd name="T22" fmla="*/ 102 w 102"/>
                  <a:gd name="T23" fmla="*/ 30 h 84"/>
                  <a:gd name="T24" fmla="*/ 78 w 102"/>
                  <a:gd name="T25" fmla="*/ 0 h 84"/>
                  <a:gd name="T26" fmla="*/ 72 w 102"/>
                  <a:gd name="T27"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84">
                    <a:moveTo>
                      <a:pt x="72" y="6"/>
                    </a:moveTo>
                    <a:lnTo>
                      <a:pt x="72" y="6"/>
                    </a:lnTo>
                    <a:lnTo>
                      <a:pt x="42" y="6"/>
                    </a:lnTo>
                    <a:lnTo>
                      <a:pt x="6" y="18"/>
                    </a:lnTo>
                    <a:lnTo>
                      <a:pt x="6" y="18"/>
                    </a:lnTo>
                    <a:lnTo>
                      <a:pt x="0" y="60"/>
                    </a:lnTo>
                    <a:lnTo>
                      <a:pt x="24" y="84"/>
                    </a:lnTo>
                    <a:lnTo>
                      <a:pt x="84" y="72"/>
                    </a:lnTo>
                    <a:lnTo>
                      <a:pt x="84" y="66"/>
                    </a:lnTo>
                    <a:lnTo>
                      <a:pt x="90" y="54"/>
                    </a:lnTo>
                    <a:lnTo>
                      <a:pt x="102" y="54"/>
                    </a:lnTo>
                    <a:lnTo>
                      <a:pt x="102" y="30"/>
                    </a:lnTo>
                    <a:lnTo>
                      <a:pt x="78" y="0"/>
                    </a:lnTo>
                    <a:lnTo>
                      <a:pt x="7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7" name="Rectangle 218"/>
              <p:cNvSpPr>
                <a:spLocks noChangeArrowheads="1"/>
              </p:cNvSpPr>
              <p:nvPr/>
            </p:nvSpPr>
            <p:spPr bwMode="auto">
              <a:xfrm>
                <a:off x="2760" y="821"/>
                <a:ext cx="30"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8" name="Freeform 219"/>
              <p:cNvSpPr>
                <a:spLocks/>
              </p:cNvSpPr>
              <p:nvPr/>
            </p:nvSpPr>
            <p:spPr bwMode="auto">
              <a:xfrm>
                <a:off x="2724" y="821"/>
                <a:ext cx="36" cy="12"/>
              </a:xfrm>
              <a:custGeom>
                <a:avLst/>
                <a:gdLst>
                  <a:gd name="T0" fmla="*/ 36 w 36"/>
                  <a:gd name="T1" fmla="*/ 0 h 12"/>
                  <a:gd name="T2" fmla="*/ 36 w 36"/>
                  <a:gd name="T3" fmla="*/ 0 h 12"/>
                  <a:gd name="T4" fmla="*/ 0 w 36"/>
                  <a:gd name="T5" fmla="*/ 12 h 12"/>
                  <a:gd name="T6" fmla="*/ 36 w 36"/>
                  <a:gd name="T7" fmla="*/ 0 h 12"/>
                </a:gdLst>
                <a:ahLst/>
                <a:cxnLst>
                  <a:cxn ang="0">
                    <a:pos x="T0" y="T1"/>
                  </a:cxn>
                  <a:cxn ang="0">
                    <a:pos x="T2" y="T3"/>
                  </a:cxn>
                  <a:cxn ang="0">
                    <a:pos x="T4" y="T5"/>
                  </a:cxn>
                  <a:cxn ang="0">
                    <a:pos x="T6" y="T7"/>
                  </a:cxn>
                </a:cxnLst>
                <a:rect l="0" t="0" r="r" b="b"/>
                <a:pathLst>
                  <a:path w="36" h="12">
                    <a:moveTo>
                      <a:pt x="36" y="0"/>
                    </a:moveTo>
                    <a:lnTo>
                      <a:pt x="36" y="0"/>
                    </a:lnTo>
                    <a:lnTo>
                      <a:pt x="0" y="12"/>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9" name="Freeform 220"/>
              <p:cNvSpPr>
                <a:spLocks/>
              </p:cNvSpPr>
              <p:nvPr/>
            </p:nvSpPr>
            <p:spPr bwMode="auto">
              <a:xfrm>
                <a:off x="2670" y="803"/>
                <a:ext cx="72" cy="162"/>
              </a:xfrm>
              <a:custGeom>
                <a:avLst/>
                <a:gdLst>
                  <a:gd name="T0" fmla="*/ 66 w 72"/>
                  <a:gd name="T1" fmla="*/ 96 h 162"/>
                  <a:gd name="T2" fmla="*/ 72 w 72"/>
                  <a:gd name="T3" fmla="*/ 96 h 162"/>
                  <a:gd name="T4" fmla="*/ 72 w 72"/>
                  <a:gd name="T5" fmla="*/ 96 h 162"/>
                  <a:gd name="T6" fmla="*/ 72 w 72"/>
                  <a:gd name="T7" fmla="*/ 96 h 162"/>
                  <a:gd name="T8" fmla="*/ 48 w 72"/>
                  <a:gd name="T9" fmla="*/ 72 h 162"/>
                  <a:gd name="T10" fmla="*/ 54 w 72"/>
                  <a:gd name="T11" fmla="*/ 30 h 162"/>
                  <a:gd name="T12" fmla="*/ 54 w 72"/>
                  <a:gd name="T13" fmla="*/ 30 h 162"/>
                  <a:gd name="T14" fmla="*/ 54 w 72"/>
                  <a:gd name="T15" fmla="*/ 24 h 162"/>
                  <a:gd name="T16" fmla="*/ 24 w 72"/>
                  <a:gd name="T17" fmla="*/ 0 h 162"/>
                  <a:gd name="T18" fmla="*/ 24 w 72"/>
                  <a:gd name="T19" fmla="*/ 0 h 162"/>
                  <a:gd name="T20" fmla="*/ 12 w 72"/>
                  <a:gd name="T21" fmla="*/ 6 h 162"/>
                  <a:gd name="T22" fmla="*/ 0 w 72"/>
                  <a:gd name="T23" fmla="*/ 12 h 162"/>
                  <a:gd name="T24" fmla="*/ 0 w 72"/>
                  <a:gd name="T25" fmla="*/ 42 h 162"/>
                  <a:gd name="T26" fmla="*/ 12 w 72"/>
                  <a:gd name="T27" fmla="*/ 48 h 162"/>
                  <a:gd name="T28" fmla="*/ 6 w 72"/>
                  <a:gd name="T29" fmla="*/ 126 h 162"/>
                  <a:gd name="T30" fmla="*/ 30 w 72"/>
                  <a:gd name="T31" fmla="*/ 156 h 162"/>
                  <a:gd name="T32" fmla="*/ 30 w 72"/>
                  <a:gd name="T33" fmla="*/ 162 h 162"/>
                  <a:gd name="T34" fmla="*/ 66 w 72"/>
                  <a:gd name="T35" fmla="*/ 114 h 162"/>
                  <a:gd name="T36" fmla="*/ 66 w 72"/>
                  <a:gd name="T37" fmla="*/ 9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162">
                    <a:moveTo>
                      <a:pt x="66" y="96"/>
                    </a:moveTo>
                    <a:lnTo>
                      <a:pt x="72" y="96"/>
                    </a:lnTo>
                    <a:lnTo>
                      <a:pt x="72" y="96"/>
                    </a:lnTo>
                    <a:lnTo>
                      <a:pt x="72" y="96"/>
                    </a:lnTo>
                    <a:lnTo>
                      <a:pt x="48" y="72"/>
                    </a:lnTo>
                    <a:lnTo>
                      <a:pt x="54" y="30"/>
                    </a:lnTo>
                    <a:lnTo>
                      <a:pt x="54" y="30"/>
                    </a:lnTo>
                    <a:lnTo>
                      <a:pt x="54" y="24"/>
                    </a:lnTo>
                    <a:lnTo>
                      <a:pt x="24" y="0"/>
                    </a:lnTo>
                    <a:lnTo>
                      <a:pt x="24" y="0"/>
                    </a:lnTo>
                    <a:lnTo>
                      <a:pt x="12" y="6"/>
                    </a:lnTo>
                    <a:lnTo>
                      <a:pt x="0" y="12"/>
                    </a:lnTo>
                    <a:lnTo>
                      <a:pt x="0" y="42"/>
                    </a:lnTo>
                    <a:lnTo>
                      <a:pt x="12" y="48"/>
                    </a:lnTo>
                    <a:lnTo>
                      <a:pt x="6" y="126"/>
                    </a:lnTo>
                    <a:lnTo>
                      <a:pt x="30" y="156"/>
                    </a:lnTo>
                    <a:lnTo>
                      <a:pt x="30" y="162"/>
                    </a:lnTo>
                    <a:lnTo>
                      <a:pt x="66" y="114"/>
                    </a:lnTo>
                    <a:lnTo>
                      <a:pt x="66"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0" name="Freeform 221"/>
              <p:cNvSpPr>
                <a:spLocks/>
              </p:cNvSpPr>
              <p:nvPr/>
            </p:nvSpPr>
            <p:spPr bwMode="auto">
              <a:xfrm>
                <a:off x="2694" y="803"/>
                <a:ext cx="30" cy="30"/>
              </a:xfrm>
              <a:custGeom>
                <a:avLst/>
                <a:gdLst>
                  <a:gd name="T0" fmla="*/ 0 w 30"/>
                  <a:gd name="T1" fmla="*/ 0 h 30"/>
                  <a:gd name="T2" fmla="*/ 0 w 30"/>
                  <a:gd name="T3" fmla="*/ 0 h 30"/>
                  <a:gd name="T4" fmla="*/ 30 w 30"/>
                  <a:gd name="T5" fmla="*/ 24 h 30"/>
                  <a:gd name="T6" fmla="*/ 30 w 30"/>
                  <a:gd name="T7" fmla="*/ 30 h 30"/>
                  <a:gd name="T8" fmla="*/ 30 w 30"/>
                  <a:gd name="T9" fmla="*/ 24 h 30"/>
                  <a:gd name="T10" fmla="*/ 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0" y="0"/>
                    </a:moveTo>
                    <a:lnTo>
                      <a:pt x="0" y="0"/>
                    </a:lnTo>
                    <a:lnTo>
                      <a:pt x="30" y="24"/>
                    </a:lnTo>
                    <a:lnTo>
                      <a:pt x="30" y="30"/>
                    </a:lnTo>
                    <a:lnTo>
                      <a:pt x="30"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1" name="Freeform 222"/>
              <p:cNvSpPr>
                <a:spLocks/>
              </p:cNvSpPr>
              <p:nvPr/>
            </p:nvSpPr>
            <p:spPr bwMode="auto">
              <a:xfrm>
                <a:off x="2670" y="809"/>
                <a:ext cx="12" cy="36"/>
              </a:xfrm>
              <a:custGeom>
                <a:avLst/>
                <a:gdLst>
                  <a:gd name="T0" fmla="*/ 12 w 12"/>
                  <a:gd name="T1" fmla="*/ 0 h 36"/>
                  <a:gd name="T2" fmla="*/ 0 w 12"/>
                  <a:gd name="T3" fmla="*/ 6 h 36"/>
                  <a:gd name="T4" fmla="*/ 0 w 12"/>
                  <a:gd name="T5" fmla="*/ 36 h 36"/>
                  <a:gd name="T6" fmla="*/ 0 w 12"/>
                  <a:gd name="T7" fmla="*/ 6 h 36"/>
                  <a:gd name="T8" fmla="*/ 12 w 12"/>
                  <a:gd name="T9" fmla="*/ 0 h 36"/>
                </a:gdLst>
                <a:ahLst/>
                <a:cxnLst>
                  <a:cxn ang="0">
                    <a:pos x="T0" y="T1"/>
                  </a:cxn>
                  <a:cxn ang="0">
                    <a:pos x="T2" y="T3"/>
                  </a:cxn>
                  <a:cxn ang="0">
                    <a:pos x="T4" y="T5"/>
                  </a:cxn>
                  <a:cxn ang="0">
                    <a:pos x="T6" y="T7"/>
                  </a:cxn>
                  <a:cxn ang="0">
                    <a:pos x="T8" y="T9"/>
                  </a:cxn>
                </a:cxnLst>
                <a:rect l="0" t="0" r="r" b="b"/>
                <a:pathLst>
                  <a:path w="12" h="36">
                    <a:moveTo>
                      <a:pt x="12" y="0"/>
                    </a:moveTo>
                    <a:lnTo>
                      <a:pt x="0" y="6"/>
                    </a:lnTo>
                    <a:lnTo>
                      <a:pt x="0" y="3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2" name="Rectangle 223"/>
              <p:cNvSpPr>
                <a:spLocks noChangeArrowheads="1"/>
              </p:cNvSpPr>
              <p:nvPr/>
            </p:nvSpPr>
            <p:spPr bwMode="auto">
              <a:xfrm>
                <a:off x="2694" y="8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3" name="Rectangle 224"/>
              <p:cNvSpPr>
                <a:spLocks noChangeArrowheads="1"/>
              </p:cNvSpPr>
              <p:nvPr/>
            </p:nvSpPr>
            <p:spPr bwMode="auto">
              <a:xfrm>
                <a:off x="2694" y="8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4" name="Freeform 225"/>
              <p:cNvSpPr>
                <a:spLocks/>
              </p:cNvSpPr>
              <p:nvPr/>
            </p:nvSpPr>
            <p:spPr bwMode="auto">
              <a:xfrm>
                <a:off x="2718" y="833"/>
                <a:ext cx="24" cy="66"/>
              </a:xfrm>
              <a:custGeom>
                <a:avLst/>
                <a:gdLst>
                  <a:gd name="T0" fmla="*/ 6 w 24"/>
                  <a:gd name="T1" fmla="*/ 0 h 66"/>
                  <a:gd name="T2" fmla="*/ 0 w 24"/>
                  <a:gd name="T3" fmla="*/ 42 h 66"/>
                  <a:gd name="T4" fmla="*/ 24 w 24"/>
                  <a:gd name="T5" fmla="*/ 66 h 66"/>
                  <a:gd name="T6" fmla="*/ 24 w 24"/>
                  <a:gd name="T7" fmla="*/ 66 h 66"/>
                  <a:gd name="T8" fmla="*/ 0 w 24"/>
                  <a:gd name="T9" fmla="*/ 42 h 66"/>
                  <a:gd name="T10" fmla="*/ 6 w 24"/>
                  <a:gd name="T11" fmla="*/ 0 h 66"/>
                </a:gdLst>
                <a:ahLst/>
                <a:cxnLst>
                  <a:cxn ang="0">
                    <a:pos x="T0" y="T1"/>
                  </a:cxn>
                  <a:cxn ang="0">
                    <a:pos x="T2" y="T3"/>
                  </a:cxn>
                  <a:cxn ang="0">
                    <a:pos x="T4" y="T5"/>
                  </a:cxn>
                  <a:cxn ang="0">
                    <a:pos x="T6" y="T7"/>
                  </a:cxn>
                  <a:cxn ang="0">
                    <a:pos x="T8" y="T9"/>
                  </a:cxn>
                  <a:cxn ang="0">
                    <a:pos x="T10" y="T11"/>
                  </a:cxn>
                </a:cxnLst>
                <a:rect l="0" t="0" r="r" b="b"/>
                <a:pathLst>
                  <a:path w="24" h="66">
                    <a:moveTo>
                      <a:pt x="6" y="0"/>
                    </a:moveTo>
                    <a:lnTo>
                      <a:pt x="0" y="42"/>
                    </a:lnTo>
                    <a:lnTo>
                      <a:pt x="24" y="66"/>
                    </a:lnTo>
                    <a:lnTo>
                      <a:pt x="24" y="66"/>
                    </a:lnTo>
                    <a:lnTo>
                      <a:pt x="0" y="4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5" name="Freeform 226"/>
              <p:cNvSpPr>
                <a:spLocks/>
              </p:cNvSpPr>
              <p:nvPr/>
            </p:nvSpPr>
            <p:spPr bwMode="auto">
              <a:xfrm>
                <a:off x="2898" y="947"/>
                <a:ext cx="18" cy="12"/>
              </a:xfrm>
              <a:custGeom>
                <a:avLst/>
                <a:gdLst>
                  <a:gd name="T0" fmla="*/ 18 w 18"/>
                  <a:gd name="T1" fmla="*/ 6 h 12"/>
                  <a:gd name="T2" fmla="*/ 6 w 18"/>
                  <a:gd name="T3" fmla="*/ 0 h 12"/>
                  <a:gd name="T4" fmla="*/ 0 w 18"/>
                  <a:gd name="T5" fmla="*/ 0 h 12"/>
                  <a:gd name="T6" fmla="*/ 0 w 18"/>
                  <a:gd name="T7" fmla="*/ 6 h 12"/>
                  <a:gd name="T8" fmla="*/ 12 w 18"/>
                  <a:gd name="T9" fmla="*/ 12 h 12"/>
                  <a:gd name="T10" fmla="*/ 18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8" y="6"/>
                    </a:moveTo>
                    <a:lnTo>
                      <a:pt x="6" y="0"/>
                    </a:lnTo>
                    <a:lnTo>
                      <a:pt x="0" y="0"/>
                    </a:lnTo>
                    <a:lnTo>
                      <a:pt x="0" y="6"/>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6" name="Freeform 227"/>
              <p:cNvSpPr>
                <a:spLocks/>
              </p:cNvSpPr>
              <p:nvPr/>
            </p:nvSpPr>
            <p:spPr bwMode="auto">
              <a:xfrm>
                <a:off x="2838" y="1169"/>
                <a:ext cx="114" cy="36"/>
              </a:xfrm>
              <a:custGeom>
                <a:avLst/>
                <a:gdLst>
                  <a:gd name="T0" fmla="*/ 54 w 114"/>
                  <a:gd name="T1" fmla="*/ 36 h 36"/>
                  <a:gd name="T2" fmla="*/ 96 w 114"/>
                  <a:gd name="T3" fmla="*/ 24 h 36"/>
                  <a:gd name="T4" fmla="*/ 108 w 114"/>
                  <a:gd name="T5" fmla="*/ 30 h 36"/>
                  <a:gd name="T6" fmla="*/ 114 w 114"/>
                  <a:gd name="T7" fmla="*/ 18 h 36"/>
                  <a:gd name="T8" fmla="*/ 96 w 114"/>
                  <a:gd name="T9" fmla="*/ 24 h 36"/>
                  <a:gd name="T10" fmla="*/ 84 w 114"/>
                  <a:gd name="T11" fmla="*/ 12 h 36"/>
                  <a:gd name="T12" fmla="*/ 48 w 114"/>
                  <a:gd name="T13" fmla="*/ 6 h 36"/>
                  <a:gd name="T14" fmla="*/ 30 w 114"/>
                  <a:gd name="T15" fmla="*/ 12 h 36"/>
                  <a:gd name="T16" fmla="*/ 6 w 114"/>
                  <a:gd name="T17" fmla="*/ 0 h 36"/>
                  <a:gd name="T18" fmla="*/ 0 w 114"/>
                  <a:gd name="T19" fmla="*/ 18 h 36"/>
                  <a:gd name="T20" fmla="*/ 30 w 114"/>
                  <a:gd name="T21" fmla="*/ 18 h 36"/>
                  <a:gd name="T22" fmla="*/ 54 w 114"/>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36">
                    <a:moveTo>
                      <a:pt x="54" y="36"/>
                    </a:moveTo>
                    <a:lnTo>
                      <a:pt x="96" y="24"/>
                    </a:lnTo>
                    <a:lnTo>
                      <a:pt x="108" y="30"/>
                    </a:lnTo>
                    <a:lnTo>
                      <a:pt x="114" y="18"/>
                    </a:lnTo>
                    <a:lnTo>
                      <a:pt x="96" y="24"/>
                    </a:lnTo>
                    <a:lnTo>
                      <a:pt x="84" y="12"/>
                    </a:lnTo>
                    <a:lnTo>
                      <a:pt x="48" y="6"/>
                    </a:lnTo>
                    <a:lnTo>
                      <a:pt x="30" y="12"/>
                    </a:lnTo>
                    <a:lnTo>
                      <a:pt x="6" y="0"/>
                    </a:lnTo>
                    <a:lnTo>
                      <a:pt x="0" y="18"/>
                    </a:lnTo>
                    <a:lnTo>
                      <a:pt x="30" y="18"/>
                    </a:lnTo>
                    <a:lnTo>
                      <a:pt x="5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7" name="Freeform 228"/>
              <p:cNvSpPr>
                <a:spLocks/>
              </p:cNvSpPr>
              <p:nvPr/>
            </p:nvSpPr>
            <p:spPr bwMode="auto">
              <a:xfrm>
                <a:off x="2934" y="1013"/>
                <a:ext cx="12" cy="24"/>
              </a:xfrm>
              <a:custGeom>
                <a:avLst/>
                <a:gdLst>
                  <a:gd name="T0" fmla="*/ 0 w 12"/>
                  <a:gd name="T1" fmla="*/ 18 h 24"/>
                  <a:gd name="T2" fmla="*/ 0 w 12"/>
                  <a:gd name="T3" fmla="*/ 24 h 24"/>
                  <a:gd name="T4" fmla="*/ 12 w 12"/>
                  <a:gd name="T5" fmla="*/ 18 h 24"/>
                  <a:gd name="T6" fmla="*/ 6 w 12"/>
                  <a:gd name="T7" fmla="*/ 0 h 24"/>
                  <a:gd name="T8" fmla="*/ 0 w 12"/>
                  <a:gd name="T9" fmla="*/ 6 h 24"/>
                  <a:gd name="T10" fmla="*/ 0 w 12"/>
                  <a:gd name="T11" fmla="*/ 18 h 24"/>
                </a:gdLst>
                <a:ahLst/>
                <a:cxnLst>
                  <a:cxn ang="0">
                    <a:pos x="T0" y="T1"/>
                  </a:cxn>
                  <a:cxn ang="0">
                    <a:pos x="T2" y="T3"/>
                  </a:cxn>
                  <a:cxn ang="0">
                    <a:pos x="T4" y="T5"/>
                  </a:cxn>
                  <a:cxn ang="0">
                    <a:pos x="T6" y="T7"/>
                  </a:cxn>
                  <a:cxn ang="0">
                    <a:pos x="T8" y="T9"/>
                  </a:cxn>
                  <a:cxn ang="0">
                    <a:pos x="T10" y="T11"/>
                  </a:cxn>
                </a:cxnLst>
                <a:rect l="0" t="0" r="r" b="b"/>
                <a:pathLst>
                  <a:path w="12" h="24">
                    <a:moveTo>
                      <a:pt x="0" y="18"/>
                    </a:moveTo>
                    <a:lnTo>
                      <a:pt x="0" y="24"/>
                    </a:lnTo>
                    <a:lnTo>
                      <a:pt x="12" y="18"/>
                    </a:lnTo>
                    <a:lnTo>
                      <a:pt x="6" y="0"/>
                    </a:lnTo>
                    <a:lnTo>
                      <a:pt x="0"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8" name="Freeform 229"/>
              <p:cNvSpPr>
                <a:spLocks/>
              </p:cNvSpPr>
              <p:nvPr/>
            </p:nvSpPr>
            <p:spPr bwMode="auto">
              <a:xfrm>
                <a:off x="2910" y="1091"/>
                <a:ext cx="12" cy="18"/>
              </a:xfrm>
              <a:custGeom>
                <a:avLst/>
                <a:gdLst>
                  <a:gd name="T0" fmla="*/ 1 w 2"/>
                  <a:gd name="T1" fmla="*/ 3 h 3"/>
                  <a:gd name="T2" fmla="*/ 2 w 2"/>
                  <a:gd name="T3" fmla="*/ 2 h 3"/>
                  <a:gd name="T4" fmla="*/ 1 w 2"/>
                  <a:gd name="T5" fmla="*/ 0 h 3"/>
                  <a:gd name="T6" fmla="*/ 0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2" y="2"/>
                      <a:pt x="2" y="2"/>
                    </a:cubicBezTo>
                    <a:cubicBezTo>
                      <a:pt x="1" y="0"/>
                      <a:pt x="1" y="0"/>
                      <a:pt x="1" y="0"/>
                    </a:cubicBezTo>
                    <a:cubicBezTo>
                      <a:pt x="0" y="2"/>
                      <a:pt x="0" y="2"/>
                      <a:pt x="0" y="2"/>
                    </a:cubicBezTo>
                    <a:lnTo>
                      <a:pt x="1" y="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9" name="Freeform 230"/>
              <p:cNvSpPr>
                <a:spLocks/>
              </p:cNvSpPr>
              <p:nvPr/>
            </p:nvSpPr>
            <p:spPr bwMode="auto">
              <a:xfrm>
                <a:off x="2712" y="1031"/>
                <a:ext cx="12" cy="18"/>
              </a:xfrm>
              <a:custGeom>
                <a:avLst/>
                <a:gdLst>
                  <a:gd name="T0" fmla="*/ 6 w 12"/>
                  <a:gd name="T1" fmla="*/ 0 h 18"/>
                  <a:gd name="T2" fmla="*/ 0 w 12"/>
                  <a:gd name="T3" fmla="*/ 12 h 18"/>
                  <a:gd name="T4" fmla="*/ 12 w 12"/>
                  <a:gd name="T5" fmla="*/ 18 h 18"/>
                  <a:gd name="T6" fmla="*/ 6 w 12"/>
                  <a:gd name="T7" fmla="*/ 0 h 18"/>
                </a:gdLst>
                <a:ahLst/>
                <a:cxnLst>
                  <a:cxn ang="0">
                    <a:pos x="T0" y="T1"/>
                  </a:cxn>
                  <a:cxn ang="0">
                    <a:pos x="T2" y="T3"/>
                  </a:cxn>
                  <a:cxn ang="0">
                    <a:pos x="T4" y="T5"/>
                  </a:cxn>
                  <a:cxn ang="0">
                    <a:pos x="T6" y="T7"/>
                  </a:cxn>
                </a:cxnLst>
                <a:rect l="0" t="0" r="r" b="b"/>
                <a:pathLst>
                  <a:path w="12" h="18">
                    <a:moveTo>
                      <a:pt x="6" y="0"/>
                    </a:moveTo>
                    <a:lnTo>
                      <a:pt x="0" y="12"/>
                    </a:lnTo>
                    <a:lnTo>
                      <a:pt x="12" y="18"/>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0" name="Freeform 231"/>
              <p:cNvSpPr>
                <a:spLocks/>
              </p:cNvSpPr>
              <p:nvPr/>
            </p:nvSpPr>
            <p:spPr bwMode="auto">
              <a:xfrm>
                <a:off x="2700" y="857"/>
                <a:ext cx="258" cy="276"/>
              </a:xfrm>
              <a:custGeom>
                <a:avLst/>
                <a:gdLst>
                  <a:gd name="T0" fmla="*/ 258 w 258"/>
                  <a:gd name="T1" fmla="*/ 6 h 276"/>
                  <a:gd name="T2" fmla="*/ 198 w 258"/>
                  <a:gd name="T3" fmla="*/ 12 h 276"/>
                  <a:gd name="T4" fmla="*/ 180 w 258"/>
                  <a:gd name="T5" fmla="*/ 0 h 276"/>
                  <a:gd name="T6" fmla="*/ 150 w 258"/>
                  <a:gd name="T7" fmla="*/ 6 h 276"/>
                  <a:gd name="T8" fmla="*/ 120 w 258"/>
                  <a:gd name="T9" fmla="*/ 12 h 276"/>
                  <a:gd name="T10" fmla="*/ 108 w 258"/>
                  <a:gd name="T11" fmla="*/ 12 h 276"/>
                  <a:gd name="T12" fmla="*/ 102 w 258"/>
                  <a:gd name="T13" fmla="*/ 24 h 276"/>
                  <a:gd name="T14" fmla="*/ 102 w 258"/>
                  <a:gd name="T15" fmla="*/ 30 h 276"/>
                  <a:gd name="T16" fmla="*/ 36 w 258"/>
                  <a:gd name="T17" fmla="*/ 42 h 276"/>
                  <a:gd name="T18" fmla="*/ 42 w 258"/>
                  <a:gd name="T19" fmla="*/ 60 h 276"/>
                  <a:gd name="T20" fmla="*/ 0 w 258"/>
                  <a:gd name="T21" fmla="*/ 108 h 276"/>
                  <a:gd name="T22" fmla="*/ 30 w 258"/>
                  <a:gd name="T23" fmla="*/ 144 h 276"/>
                  <a:gd name="T24" fmla="*/ 42 w 258"/>
                  <a:gd name="T25" fmla="*/ 174 h 276"/>
                  <a:gd name="T26" fmla="*/ 108 w 258"/>
                  <a:gd name="T27" fmla="*/ 174 h 276"/>
                  <a:gd name="T28" fmla="*/ 126 w 258"/>
                  <a:gd name="T29" fmla="*/ 186 h 276"/>
                  <a:gd name="T30" fmla="*/ 114 w 258"/>
                  <a:gd name="T31" fmla="*/ 192 h 276"/>
                  <a:gd name="T32" fmla="*/ 66 w 258"/>
                  <a:gd name="T33" fmla="*/ 180 h 276"/>
                  <a:gd name="T34" fmla="*/ 42 w 258"/>
                  <a:gd name="T35" fmla="*/ 204 h 276"/>
                  <a:gd name="T36" fmla="*/ 66 w 258"/>
                  <a:gd name="T37" fmla="*/ 228 h 276"/>
                  <a:gd name="T38" fmla="*/ 60 w 258"/>
                  <a:gd name="T39" fmla="*/ 246 h 276"/>
                  <a:gd name="T40" fmla="*/ 72 w 258"/>
                  <a:gd name="T41" fmla="*/ 258 h 276"/>
                  <a:gd name="T42" fmla="*/ 78 w 258"/>
                  <a:gd name="T43" fmla="*/ 240 h 276"/>
                  <a:gd name="T44" fmla="*/ 96 w 258"/>
                  <a:gd name="T45" fmla="*/ 276 h 276"/>
                  <a:gd name="T46" fmla="*/ 102 w 258"/>
                  <a:gd name="T47" fmla="*/ 252 h 276"/>
                  <a:gd name="T48" fmla="*/ 120 w 258"/>
                  <a:gd name="T49" fmla="*/ 270 h 276"/>
                  <a:gd name="T50" fmla="*/ 120 w 258"/>
                  <a:gd name="T51" fmla="*/ 234 h 276"/>
                  <a:gd name="T52" fmla="*/ 108 w 258"/>
                  <a:gd name="T53" fmla="*/ 216 h 276"/>
                  <a:gd name="T54" fmla="*/ 126 w 258"/>
                  <a:gd name="T55" fmla="*/ 228 h 276"/>
                  <a:gd name="T56" fmla="*/ 138 w 258"/>
                  <a:gd name="T57" fmla="*/ 222 h 276"/>
                  <a:gd name="T58" fmla="*/ 120 w 258"/>
                  <a:gd name="T59" fmla="*/ 198 h 276"/>
                  <a:gd name="T60" fmla="*/ 144 w 258"/>
                  <a:gd name="T61" fmla="*/ 192 h 276"/>
                  <a:gd name="T62" fmla="*/ 156 w 258"/>
                  <a:gd name="T63" fmla="*/ 210 h 276"/>
                  <a:gd name="T64" fmla="*/ 156 w 258"/>
                  <a:gd name="T65" fmla="*/ 180 h 276"/>
                  <a:gd name="T66" fmla="*/ 102 w 258"/>
                  <a:gd name="T67" fmla="*/ 150 h 276"/>
                  <a:gd name="T68" fmla="*/ 114 w 258"/>
                  <a:gd name="T69" fmla="*/ 138 h 276"/>
                  <a:gd name="T70" fmla="*/ 114 w 258"/>
                  <a:gd name="T71" fmla="*/ 126 h 276"/>
                  <a:gd name="T72" fmla="*/ 126 w 258"/>
                  <a:gd name="T73" fmla="*/ 120 h 276"/>
                  <a:gd name="T74" fmla="*/ 102 w 258"/>
                  <a:gd name="T75" fmla="*/ 84 h 276"/>
                  <a:gd name="T76" fmla="*/ 114 w 258"/>
                  <a:gd name="T77" fmla="*/ 54 h 276"/>
                  <a:gd name="T78" fmla="*/ 114 w 258"/>
                  <a:gd name="T79" fmla="*/ 66 h 276"/>
                  <a:gd name="T80" fmla="*/ 138 w 258"/>
                  <a:gd name="T81" fmla="*/ 84 h 276"/>
                  <a:gd name="T82" fmla="*/ 138 w 258"/>
                  <a:gd name="T83" fmla="*/ 78 h 276"/>
                  <a:gd name="T84" fmla="*/ 156 w 258"/>
                  <a:gd name="T85" fmla="*/ 84 h 276"/>
                  <a:gd name="T86" fmla="*/ 150 w 258"/>
                  <a:gd name="T87" fmla="*/ 72 h 276"/>
                  <a:gd name="T88" fmla="*/ 156 w 258"/>
                  <a:gd name="T89" fmla="*/ 72 h 276"/>
                  <a:gd name="T90" fmla="*/ 168 w 258"/>
                  <a:gd name="T91" fmla="*/ 78 h 276"/>
                  <a:gd name="T92" fmla="*/ 156 w 258"/>
                  <a:gd name="T93" fmla="*/ 66 h 276"/>
                  <a:gd name="T94" fmla="*/ 138 w 258"/>
                  <a:gd name="T95" fmla="*/ 54 h 276"/>
                  <a:gd name="T96" fmla="*/ 198 w 258"/>
                  <a:gd name="T97" fmla="*/ 36 h 276"/>
                  <a:gd name="T98" fmla="*/ 234 w 258"/>
                  <a:gd name="T99" fmla="*/ 48 h 276"/>
                  <a:gd name="T100" fmla="*/ 240 w 258"/>
                  <a:gd name="T101" fmla="*/ 48 h 276"/>
                  <a:gd name="T102" fmla="*/ 246 w 258"/>
                  <a:gd name="T103" fmla="*/ 42 h 276"/>
                  <a:gd name="T104" fmla="*/ 258 w 258"/>
                  <a:gd name="T105" fmla="*/ 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276">
                    <a:moveTo>
                      <a:pt x="258" y="6"/>
                    </a:moveTo>
                    <a:lnTo>
                      <a:pt x="198" y="12"/>
                    </a:lnTo>
                    <a:lnTo>
                      <a:pt x="180" y="0"/>
                    </a:lnTo>
                    <a:lnTo>
                      <a:pt x="150" y="6"/>
                    </a:lnTo>
                    <a:lnTo>
                      <a:pt x="120" y="12"/>
                    </a:lnTo>
                    <a:lnTo>
                      <a:pt x="108" y="12"/>
                    </a:lnTo>
                    <a:lnTo>
                      <a:pt x="102" y="24"/>
                    </a:lnTo>
                    <a:lnTo>
                      <a:pt x="102" y="30"/>
                    </a:lnTo>
                    <a:lnTo>
                      <a:pt x="36" y="42"/>
                    </a:lnTo>
                    <a:lnTo>
                      <a:pt x="42" y="60"/>
                    </a:lnTo>
                    <a:lnTo>
                      <a:pt x="0" y="108"/>
                    </a:lnTo>
                    <a:lnTo>
                      <a:pt x="30" y="144"/>
                    </a:lnTo>
                    <a:lnTo>
                      <a:pt x="42" y="174"/>
                    </a:lnTo>
                    <a:lnTo>
                      <a:pt x="108" y="174"/>
                    </a:lnTo>
                    <a:lnTo>
                      <a:pt x="126" y="186"/>
                    </a:lnTo>
                    <a:lnTo>
                      <a:pt x="114" y="192"/>
                    </a:lnTo>
                    <a:lnTo>
                      <a:pt x="66" y="180"/>
                    </a:lnTo>
                    <a:lnTo>
                      <a:pt x="42" y="204"/>
                    </a:lnTo>
                    <a:lnTo>
                      <a:pt x="66" y="228"/>
                    </a:lnTo>
                    <a:lnTo>
                      <a:pt x="60" y="246"/>
                    </a:lnTo>
                    <a:lnTo>
                      <a:pt x="72" y="258"/>
                    </a:lnTo>
                    <a:lnTo>
                      <a:pt x="78" y="240"/>
                    </a:lnTo>
                    <a:lnTo>
                      <a:pt x="96" y="276"/>
                    </a:lnTo>
                    <a:lnTo>
                      <a:pt x="102" y="252"/>
                    </a:lnTo>
                    <a:lnTo>
                      <a:pt x="120" y="270"/>
                    </a:lnTo>
                    <a:lnTo>
                      <a:pt x="120" y="234"/>
                    </a:lnTo>
                    <a:lnTo>
                      <a:pt x="108" y="216"/>
                    </a:lnTo>
                    <a:lnTo>
                      <a:pt x="126" y="228"/>
                    </a:lnTo>
                    <a:lnTo>
                      <a:pt x="138" y="222"/>
                    </a:lnTo>
                    <a:lnTo>
                      <a:pt x="120" y="198"/>
                    </a:lnTo>
                    <a:lnTo>
                      <a:pt x="144" y="192"/>
                    </a:lnTo>
                    <a:lnTo>
                      <a:pt x="156" y="210"/>
                    </a:lnTo>
                    <a:lnTo>
                      <a:pt x="156" y="180"/>
                    </a:lnTo>
                    <a:lnTo>
                      <a:pt x="102" y="150"/>
                    </a:lnTo>
                    <a:lnTo>
                      <a:pt x="114" y="138"/>
                    </a:lnTo>
                    <a:lnTo>
                      <a:pt x="114" y="126"/>
                    </a:lnTo>
                    <a:lnTo>
                      <a:pt x="126" y="120"/>
                    </a:lnTo>
                    <a:lnTo>
                      <a:pt x="102" y="84"/>
                    </a:lnTo>
                    <a:lnTo>
                      <a:pt x="114" y="54"/>
                    </a:lnTo>
                    <a:lnTo>
                      <a:pt x="114" y="66"/>
                    </a:lnTo>
                    <a:lnTo>
                      <a:pt x="138" y="84"/>
                    </a:lnTo>
                    <a:lnTo>
                      <a:pt x="138" y="78"/>
                    </a:lnTo>
                    <a:lnTo>
                      <a:pt x="156" y="84"/>
                    </a:lnTo>
                    <a:lnTo>
                      <a:pt x="150" y="72"/>
                    </a:lnTo>
                    <a:lnTo>
                      <a:pt x="156" y="72"/>
                    </a:lnTo>
                    <a:lnTo>
                      <a:pt x="168" y="78"/>
                    </a:lnTo>
                    <a:lnTo>
                      <a:pt x="156" y="66"/>
                    </a:lnTo>
                    <a:lnTo>
                      <a:pt x="138" y="54"/>
                    </a:lnTo>
                    <a:lnTo>
                      <a:pt x="198" y="36"/>
                    </a:lnTo>
                    <a:lnTo>
                      <a:pt x="234" y="48"/>
                    </a:lnTo>
                    <a:lnTo>
                      <a:pt x="240" y="48"/>
                    </a:lnTo>
                    <a:lnTo>
                      <a:pt x="246" y="42"/>
                    </a:lnTo>
                    <a:lnTo>
                      <a:pt x="25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1" name="Freeform 232"/>
              <p:cNvSpPr>
                <a:spLocks/>
              </p:cNvSpPr>
              <p:nvPr/>
            </p:nvSpPr>
            <p:spPr bwMode="auto">
              <a:xfrm>
                <a:off x="2880" y="905"/>
                <a:ext cx="12" cy="12"/>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6" y="12"/>
                    </a:moveTo>
                    <a:lnTo>
                      <a:pt x="12" y="6"/>
                    </a:lnTo>
                    <a:lnTo>
                      <a:pt x="6" y="0"/>
                    </a:lnTo>
                    <a:lnTo>
                      <a:pt x="0" y="6"/>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2" name="Freeform 233"/>
              <p:cNvSpPr>
                <a:spLocks/>
              </p:cNvSpPr>
              <p:nvPr/>
            </p:nvSpPr>
            <p:spPr bwMode="auto">
              <a:xfrm>
                <a:off x="3006" y="1127"/>
                <a:ext cx="24" cy="24"/>
              </a:xfrm>
              <a:custGeom>
                <a:avLst/>
                <a:gdLst>
                  <a:gd name="T0" fmla="*/ 12 w 24"/>
                  <a:gd name="T1" fmla="*/ 18 h 24"/>
                  <a:gd name="T2" fmla="*/ 24 w 24"/>
                  <a:gd name="T3" fmla="*/ 0 h 24"/>
                  <a:gd name="T4" fmla="*/ 0 w 24"/>
                  <a:gd name="T5" fmla="*/ 12 h 24"/>
                  <a:gd name="T6" fmla="*/ 0 w 24"/>
                  <a:gd name="T7" fmla="*/ 24 h 24"/>
                  <a:gd name="T8" fmla="*/ 12 w 24"/>
                  <a:gd name="T9" fmla="*/ 18 h 24"/>
                </a:gdLst>
                <a:ahLst/>
                <a:cxnLst>
                  <a:cxn ang="0">
                    <a:pos x="T0" y="T1"/>
                  </a:cxn>
                  <a:cxn ang="0">
                    <a:pos x="T2" y="T3"/>
                  </a:cxn>
                  <a:cxn ang="0">
                    <a:pos x="T4" y="T5"/>
                  </a:cxn>
                  <a:cxn ang="0">
                    <a:pos x="T6" y="T7"/>
                  </a:cxn>
                  <a:cxn ang="0">
                    <a:pos x="T8" y="T9"/>
                  </a:cxn>
                </a:cxnLst>
                <a:rect l="0" t="0" r="r" b="b"/>
                <a:pathLst>
                  <a:path w="24" h="24">
                    <a:moveTo>
                      <a:pt x="12" y="18"/>
                    </a:moveTo>
                    <a:lnTo>
                      <a:pt x="24" y="0"/>
                    </a:lnTo>
                    <a:lnTo>
                      <a:pt x="0" y="12"/>
                    </a:lnTo>
                    <a:lnTo>
                      <a:pt x="0" y="24"/>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3" name="Freeform 234"/>
              <p:cNvSpPr>
                <a:spLocks/>
              </p:cNvSpPr>
              <p:nvPr/>
            </p:nvSpPr>
            <p:spPr bwMode="auto">
              <a:xfrm>
                <a:off x="2886" y="1049"/>
                <a:ext cx="12" cy="18"/>
              </a:xfrm>
              <a:custGeom>
                <a:avLst/>
                <a:gdLst>
                  <a:gd name="T0" fmla="*/ 0 w 12"/>
                  <a:gd name="T1" fmla="*/ 6 h 18"/>
                  <a:gd name="T2" fmla="*/ 6 w 12"/>
                  <a:gd name="T3" fmla="*/ 18 h 18"/>
                  <a:gd name="T4" fmla="*/ 12 w 12"/>
                  <a:gd name="T5" fmla="*/ 6 h 18"/>
                  <a:gd name="T6" fmla="*/ 6 w 12"/>
                  <a:gd name="T7" fmla="*/ 0 h 18"/>
                  <a:gd name="T8" fmla="*/ 0 w 12"/>
                  <a:gd name="T9" fmla="*/ 6 h 18"/>
                </a:gdLst>
                <a:ahLst/>
                <a:cxnLst>
                  <a:cxn ang="0">
                    <a:pos x="T0" y="T1"/>
                  </a:cxn>
                  <a:cxn ang="0">
                    <a:pos x="T2" y="T3"/>
                  </a:cxn>
                  <a:cxn ang="0">
                    <a:pos x="T4" y="T5"/>
                  </a:cxn>
                  <a:cxn ang="0">
                    <a:pos x="T6" y="T7"/>
                  </a:cxn>
                  <a:cxn ang="0">
                    <a:pos x="T8" y="T9"/>
                  </a:cxn>
                </a:cxnLst>
                <a:rect l="0" t="0" r="r" b="b"/>
                <a:pathLst>
                  <a:path w="12" h="18">
                    <a:moveTo>
                      <a:pt x="0" y="6"/>
                    </a:moveTo>
                    <a:lnTo>
                      <a:pt x="6" y="18"/>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4" name="Freeform 235"/>
              <p:cNvSpPr>
                <a:spLocks/>
              </p:cNvSpPr>
              <p:nvPr/>
            </p:nvSpPr>
            <p:spPr bwMode="auto">
              <a:xfrm>
                <a:off x="2820" y="1001"/>
                <a:ext cx="60" cy="48"/>
              </a:xfrm>
              <a:custGeom>
                <a:avLst/>
                <a:gdLst>
                  <a:gd name="T0" fmla="*/ 48 w 60"/>
                  <a:gd name="T1" fmla="*/ 48 h 48"/>
                  <a:gd name="T2" fmla="*/ 60 w 60"/>
                  <a:gd name="T3" fmla="*/ 48 h 48"/>
                  <a:gd name="T4" fmla="*/ 60 w 60"/>
                  <a:gd name="T5" fmla="*/ 36 h 48"/>
                  <a:gd name="T6" fmla="*/ 48 w 60"/>
                  <a:gd name="T7" fmla="*/ 36 h 48"/>
                  <a:gd name="T8" fmla="*/ 42 w 60"/>
                  <a:gd name="T9" fmla="*/ 18 h 48"/>
                  <a:gd name="T10" fmla="*/ 24 w 60"/>
                  <a:gd name="T11" fmla="*/ 12 h 48"/>
                  <a:gd name="T12" fmla="*/ 12 w 60"/>
                  <a:gd name="T13" fmla="*/ 0 h 48"/>
                  <a:gd name="T14" fmla="*/ 0 w 60"/>
                  <a:gd name="T15" fmla="*/ 0 h 48"/>
                  <a:gd name="T16" fmla="*/ 18 w 60"/>
                  <a:gd name="T17" fmla="*/ 18 h 48"/>
                  <a:gd name="T18" fmla="*/ 42 w 60"/>
                  <a:gd name="T19" fmla="*/ 30 h 48"/>
                  <a:gd name="T20" fmla="*/ 48 w 60"/>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8">
                    <a:moveTo>
                      <a:pt x="48" y="48"/>
                    </a:moveTo>
                    <a:lnTo>
                      <a:pt x="60" y="48"/>
                    </a:lnTo>
                    <a:lnTo>
                      <a:pt x="60" y="36"/>
                    </a:lnTo>
                    <a:lnTo>
                      <a:pt x="48" y="36"/>
                    </a:lnTo>
                    <a:lnTo>
                      <a:pt x="42" y="18"/>
                    </a:lnTo>
                    <a:lnTo>
                      <a:pt x="24" y="12"/>
                    </a:lnTo>
                    <a:lnTo>
                      <a:pt x="12" y="0"/>
                    </a:lnTo>
                    <a:lnTo>
                      <a:pt x="0" y="0"/>
                    </a:lnTo>
                    <a:lnTo>
                      <a:pt x="18" y="18"/>
                    </a:lnTo>
                    <a:lnTo>
                      <a:pt x="42" y="30"/>
                    </a:lnTo>
                    <a:lnTo>
                      <a:pt x="4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5" name="Freeform 236"/>
              <p:cNvSpPr>
                <a:spLocks/>
              </p:cNvSpPr>
              <p:nvPr/>
            </p:nvSpPr>
            <p:spPr bwMode="auto">
              <a:xfrm>
                <a:off x="2928" y="977"/>
                <a:ext cx="36" cy="24"/>
              </a:xfrm>
              <a:custGeom>
                <a:avLst/>
                <a:gdLst>
                  <a:gd name="T0" fmla="*/ 18 w 36"/>
                  <a:gd name="T1" fmla="*/ 6 h 24"/>
                  <a:gd name="T2" fmla="*/ 18 w 36"/>
                  <a:gd name="T3" fmla="*/ 24 h 24"/>
                  <a:gd name="T4" fmla="*/ 36 w 36"/>
                  <a:gd name="T5" fmla="*/ 24 h 24"/>
                  <a:gd name="T6" fmla="*/ 24 w 36"/>
                  <a:gd name="T7" fmla="*/ 0 h 24"/>
                  <a:gd name="T8" fmla="*/ 0 w 36"/>
                  <a:gd name="T9" fmla="*/ 6 h 24"/>
                  <a:gd name="T10" fmla="*/ 6 w 36"/>
                  <a:gd name="T11" fmla="*/ 12 h 24"/>
                  <a:gd name="T12" fmla="*/ 18 w 36"/>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18" y="6"/>
                    </a:moveTo>
                    <a:lnTo>
                      <a:pt x="18" y="24"/>
                    </a:lnTo>
                    <a:lnTo>
                      <a:pt x="36" y="24"/>
                    </a:lnTo>
                    <a:lnTo>
                      <a:pt x="24" y="0"/>
                    </a:lnTo>
                    <a:lnTo>
                      <a:pt x="0" y="6"/>
                    </a:lnTo>
                    <a:lnTo>
                      <a:pt x="6"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6" name="Freeform 237"/>
              <p:cNvSpPr>
                <a:spLocks/>
              </p:cNvSpPr>
              <p:nvPr/>
            </p:nvSpPr>
            <p:spPr bwMode="auto">
              <a:xfrm>
                <a:off x="2820" y="863"/>
                <a:ext cx="30" cy="6"/>
              </a:xfrm>
              <a:custGeom>
                <a:avLst/>
                <a:gdLst>
                  <a:gd name="T0" fmla="*/ 30 w 30"/>
                  <a:gd name="T1" fmla="*/ 0 h 6"/>
                  <a:gd name="T2" fmla="*/ 0 w 30"/>
                  <a:gd name="T3" fmla="*/ 6 h 6"/>
                  <a:gd name="T4" fmla="*/ 0 w 30"/>
                  <a:gd name="T5" fmla="*/ 6 h 6"/>
                  <a:gd name="T6" fmla="*/ 30 w 30"/>
                  <a:gd name="T7" fmla="*/ 0 h 6"/>
                </a:gdLst>
                <a:ahLst/>
                <a:cxnLst>
                  <a:cxn ang="0">
                    <a:pos x="T0" y="T1"/>
                  </a:cxn>
                  <a:cxn ang="0">
                    <a:pos x="T2" y="T3"/>
                  </a:cxn>
                  <a:cxn ang="0">
                    <a:pos x="T4" y="T5"/>
                  </a:cxn>
                  <a:cxn ang="0">
                    <a:pos x="T6" y="T7"/>
                  </a:cxn>
                </a:cxnLst>
                <a:rect l="0" t="0" r="r" b="b"/>
                <a:pathLst>
                  <a:path w="30" h="6">
                    <a:moveTo>
                      <a:pt x="30" y="0"/>
                    </a:moveTo>
                    <a:lnTo>
                      <a:pt x="0" y="6"/>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7" name="Freeform 238"/>
              <p:cNvSpPr>
                <a:spLocks/>
              </p:cNvSpPr>
              <p:nvPr/>
            </p:nvSpPr>
            <p:spPr bwMode="auto">
              <a:xfrm>
                <a:off x="2802" y="869"/>
                <a:ext cx="18" cy="12"/>
              </a:xfrm>
              <a:custGeom>
                <a:avLst/>
                <a:gdLst>
                  <a:gd name="T0" fmla="*/ 0 w 18"/>
                  <a:gd name="T1" fmla="*/ 12 h 12"/>
                  <a:gd name="T2" fmla="*/ 6 w 18"/>
                  <a:gd name="T3" fmla="*/ 0 h 12"/>
                  <a:gd name="T4" fmla="*/ 18 w 18"/>
                  <a:gd name="T5" fmla="*/ 0 h 12"/>
                  <a:gd name="T6" fmla="*/ 18 w 18"/>
                  <a:gd name="T7" fmla="*/ 0 h 12"/>
                  <a:gd name="T8" fmla="*/ 6 w 18"/>
                  <a:gd name="T9" fmla="*/ 0 h 12"/>
                  <a:gd name="T10" fmla="*/ 0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0" y="12"/>
                    </a:moveTo>
                    <a:lnTo>
                      <a:pt x="6" y="0"/>
                    </a:lnTo>
                    <a:lnTo>
                      <a:pt x="18" y="0"/>
                    </a:lnTo>
                    <a:lnTo>
                      <a:pt x="18"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8" name="Freeform 239"/>
              <p:cNvSpPr>
                <a:spLocks/>
              </p:cNvSpPr>
              <p:nvPr/>
            </p:nvSpPr>
            <p:spPr bwMode="auto">
              <a:xfrm>
                <a:off x="1500" y="161"/>
                <a:ext cx="174" cy="126"/>
              </a:xfrm>
              <a:custGeom>
                <a:avLst/>
                <a:gdLst>
                  <a:gd name="T0" fmla="*/ 36 w 174"/>
                  <a:gd name="T1" fmla="*/ 24 h 126"/>
                  <a:gd name="T2" fmla="*/ 24 w 174"/>
                  <a:gd name="T3" fmla="*/ 48 h 126"/>
                  <a:gd name="T4" fmla="*/ 42 w 174"/>
                  <a:gd name="T5" fmla="*/ 54 h 126"/>
                  <a:gd name="T6" fmla="*/ 18 w 174"/>
                  <a:gd name="T7" fmla="*/ 78 h 126"/>
                  <a:gd name="T8" fmla="*/ 0 w 174"/>
                  <a:gd name="T9" fmla="*/ 78 h 126"/>
                  <a:gd name="T10" fmla="*/ 24 w 174"/>
                  <a:gd name="T11" fmla="*/ 90 h 126"/>
                  <a:gd name="T12" fmla="*/ 6 w 174"/>
                  <a:gd name="T13" fmla="*/ 102 h 126"/>
                  <a:gd name="T14" fmla="*/ 18 w 174"/>
                  <a:gd name="T15" fmla="*/ 108 h 126"/>
                  <a:gd name="T16" fmla="*/ 30 w 174"/>
                  <a:gd name="T17" fmla="*/ 102 h 126"/>
                  <a:gd name="T18" fmla="*/ 18 w 174"/>
                  <a:gd name="T19" fmla="*/ 120 h 126"/>
                  <a:gd name="T20" fmla="*/ 36 w 174"/>
                  <a:gd name="T21" fmla="*/ 114 h 126"/>
                  <a:gd name="T22" fmla="*/ 30 w 174"/>
                  <a:gd name="T23" fmla="*/ 120 h 126"/>
                  <a:gd name="T24" fmla="*/ 48 w 174"/>
                  <a:gd name="T25" fmla="*/ 126 h 126"/>
                  <a:gd name="T26" fmla="*/ 108 w 174"/>
                  <a:gd name="T27" fmla="*/ 96 h 126"/>
                  <a:gd name="T28" fmla="*/ 114 w 174"/>
                  <a:gd name="T29" fmla="*/ 84 h 126"/>
                  <a:gd name="T30" fmla="*/ 144 w 174"/>
                  <a:gd name="T31" fmla="*/ 78 h 126"/>
                  <a:gd name="T32" fmla="*/ 156 w 174"/>
                  <a:gd name="T33" fmla="*/ 78 h 126"/>
                  <a:gd name="T34" fmla="*/ 174 w 174"/>
                  <a:gd name="T35" fmla="*/ 30 h 126"/>
                  <a:gd name="T36" fmla="*/ 174 w 174"/>
                  <a:gd name="T37" fmla="*/ 0 h 126"/>
                  <a:gd name="T38" fmla="*/ 24 w 174"/>
                  <a:gd name="T39" fmla="*/ 0 h 126"/>
                  <a:gd name="T40" fmla="*/ 60 w 174"/>
                  <a:gd name="T41" fmla="*/ 12 h 126"/>
                  <a:gd name="T42" fmla="*/ 36 w 174"/>
                  <a:gd name="T43"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26">
                    <a:moveTo>
                      <a:pt x="36" y="24"/>
                    </a:moveTo>
                    <a:lnTo>
                      <a:pt x="24" y="48"/>
                    </a:lnTo>
                    <a:lnTo>
                      <a:pt x="42" y="54"/>
                    </a:lnTo>
                    <a:lnTo>
                      <a:pt x="18" y="78"/>
                    </a:lnTo>
                    <a:lnTo>
                      <a:pt x="0" y="78"/>
                    </a:lnTo>
                    <a:lnTo>
                      <a:pt x="24" y="90"/>
                    </a:lnTo>
                    <a:lnTo>
                      <a:pt x="6" y="102"/>
                    </a:lnTo>
                    <a:lnTo>
                      <a:pt x="18" y="108"/>
                    </a:lnTo>
                    <a:lnTo>
                      <a:pt x="30" y="102"/>
                    </a:lnTo>
                    <a:lnTo>
                      <a:pt x="18" y="120"/>
                    </a:lnTo>
                    <a:lnTo>
                      <a:pt x="36" y="114"/>
                    </a:lnTo>
                    <a:lnTo>
                      <a:pt x="30" y="120"/>
                    </a:lnTo>
                    <a:lnTo>
                      <a:pt x="48" y="126"/>
                    </a:lnTo>
                    <a:lnTo>
                      <a:pt x="108" y="96"/>
                    </a:lnTo>
                    <a:lnTo>
                      <a:pt x="114" y="84"/>
                    </a:lnTo>
                    <a:lnTo>
                      <a:pt x="144" y="78"/>
                    </a:lnTo>
                    <a:lnTo>
                      <a:pt x="156" y="78"/>
                    </a:lnTo>
                    <a:lnTo>
                      <a:pt x="174" y="30"/>
                    </a:lnTo>
                    <a:lnTo>
                      <a:pt x="174" y="0"/>
                    </a:lnTo>
                    <a:lnTo>
                      <a:pt x="24" y="0"/>
                    </a:lnTo>
                    <a:lnTo>
                      <a:pt x="60" y="12"/>
                    </a:lnTo>
                    <a:lnTo>
                      <a:pt x="3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9" name="Freeform 240"/>
              <p:cNvSpPr>
                <a:spLocks/>
              </p:cNvSpPr>
              <p:nvPr/>
            </p:nvSpPr>
            <p:spPr bwMode="auto">
              <a:xfrm>
                <a:off x="1692" y="161"/>
                <a:ext cx="288" cy="210"/>
              </a:xfrm>
              <a:custGeom>
                <a:avLst/>
                <a:gdLst>
                  <a:gd name="T0" fmla="*/ 36 w 288"/>
                  <a:gd name="T1" fmla="*/ 30 h 210"/>
                  <a:gd name="T2" fmla="*/ 54 w 288"/>
                  <a:gd name="T3" fmla="*/ 24 h 210"/>
                  <a:gd name="T4" fmla="*/ 60 w 288"/>
                  <a:gd name="T5" fmla="*/ 60 h 210"/>
                  <a:gd name="T6" fmla="*/ 6 w 288"/>
                  <a:gd name="T7" fmla="*/ 96 h 210"/>
                  <a:gd name="T8" fmla="*/ 18 w 288"/>
                  <a:gd name="T9" fmla="*/ 108 h 210"/>
                  <a:gd name="T10" fmla="*/ 42 w 288"/>
                  <a:gd name="T11" fmla="*/ 102 h 210"/>
                  <a:gd name="T12" fmla="*/ 48 w 288"/>
                  <a:gd name="T13" fmla="*/ 120 h 210"/>
                  <a:gd name="T14" fmla="*/ 66 w 288"/>
                  <a:gd name="T15" fmla="*/ 114 h 210"/>
                  <a:gd name="T16" fmla="*/ 84 w 288"/>
                  <a:gd name="T17" fmla="*/ 120 h 210"/>
                  <a:gd name="T18" fmla="*/ 126 w 288"/>
                  <a:gd name="T19" fmla="*/ 108 h 210"/>
                  <a:gd name="T20" fmla="*/ 96 w 288"/>
                  <a:gd name="T21" fmla="*/ 138 h 210"/>
                  <a:gd name="T22" fmla="*/ 54 w 288"/>
                  <a:gd name="T23" fmla="*/ 138 h 210"/>
                  <a:gd name="T24" fmla="*/ 0 w 288"/>
                  <a:gd name="T25" fmla="*/ 204 h 210"/>
                  <a:gd name="T26" fmla="*/ 18 w 288"/>
                  <a:gd name="T27" fmla="*/ 210 h 210"/>
                  <a:gd name="T28" fmla="*/ 24 w 288"/>
                  <a:gd name="T29" fmla="*/ 198 h 210"/>
                  <a:gd name="T30" fmla="*/ 72 w 288"/>
                  <a:gd name="T31" fmla="*/ 198 h 210"/>
                  <a:gd name="T32" fmla="*/ 84 w 288"/>
                  <a:gd name="T33" fmla="*/ 174 h 210"/>
                  <a:gd name="T34" fmla="*/ 108 w 288"/>
                  <a:gd name="T35" fmla="*/ 168 h 210"/>
                  <a:gd name="T36" fmla="*/ 120 w 288"/>
                  <a:gd name="T37" fmla="*/ 180 h 210"/>
                  <a:gd name="T38" fmla="*/ 162 w 288"/>
                  <a:gd name="T39" fmla="*/ 156 h 210"/>
                  <a:gd name="T40" fmla="*/ 186 w 288"/>
                  <a:gd name="T41" fmla="*/ 168 h 210"/>
                  <a:gd name="T42" fmla="*/ 258 w 288"/>
                  <a:gd name="T43" fmla="*/ 156 h 210"/>
                  <a:gd name="T44" fmla="*/ 276 w 288"/>
                  <a:gd name="T45" fmla="*/ 132 h 210"/>
                  <a:gd name="T46" fmla="*/ 246 w 288"/>
                  <a:gd name="T47" fmla="*/ 126 h 210"/>
                  <a:gd name="T48" fmla="*/ 252 w 288"/>
                  <a:gd name="T49" fmla="*/ 108 h 210"/>
                  <a:gd name="T50" fmla="*/ 252 w 288"/>
                  <a:gd name="T51" fmla="*/ 102 h 210"/>
                  <a:gd name="T52" fmla="*/ 264 w 288"/>
                  <a:gd name="T53" fmla="*/ 90 h 210"/>
                  <a:gd name="T54" fmla="*/ 282 w 288"/>
                  <a:gd name="T55" fmla="*/ 84 h 210"/>
                  <a:gd name="T56" fmla="*/ 288 w 288"/>
                  <a:gd name="T57" fmla="*/ 54 h 210"/>
                  <a:gd name="T58" fmla="*/ 282 w 288"/>
                  <a:gd name="T59" fmla="*/ 30 h 210"/>
                  <a:gd name="T60" fmla="*/ 252 w 288"/>
                  <a:gd name="T61" fmla="*/ 24 h 210"/>
                  <a:gd name="T62" fmla="*/ 222 w 288"/>
                  <a:gd name="T63" fmla="*/ 42 h 210"/>
                  <a:gd name="T64" fmla="*/ 234 w 288"/>
                  <a:gd name="T65" fmla="*/ 6 h 210"/>
                  <a:gd name="T66" fmla="*/ 228 w 288"/>
                  <a:gd name="T67" fmla="*/ 0 h 210"/>
                  <a:gd name="T68" fmla="*/ 84 w 288"/>
                  <a:gd name="T69" fmla="*/ 0 h 210"/>
                  <a:gd name="T70" fmla="*/ 66 w 288"/>
                  <a:gd name="T71" fmla="*/ 0 h 210"/>
                  <a:gd name="T72" fmla="*/ 36 w 288"/>
                  <a:gd name="T73" fmla="*/ 3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8" h="210">
                    <a:moveTo>
                      <a:pt x="36" y="30"/>
                    </a:moveTo>
                    <a:lnTo>
                      <a:pt x="54" y="24"/>
                    </a:lnTo>
                    <a:lnTo>
                      <a:pt x="60" y="60"/>
                    </a:lnTo>
                    <a:lnTo>
                      <a:pt x="6" y="96"/>
                    </a:lnTo>
                    <a:lnTo>
                      <a:pt x="18" y="108"/>
                    </a:lnTo>
                    <a:lnTo>
                      <a:pt x="42" y="102"/>
                    </a:lnTo>
                    <a:lnTo>
                      <a:pt x="48" y="120"/>
                    </a:lnTo>
                    <a:lnTo>
                      <a:pt x="66" y="114"/>
                    </a:lnTo>
                    <a:lnTo>
                      <a:pt x="84" y="120"/>
                    </a:lnTo>
                    <a:lnTo>
                      <a:pt x="126" y="108"/>
                    </a:lnTo>
                    <a:lnTo>
                      <a:pt x="96" y="138"/>
                    </a:lnTo>
                    <a:lnTo>
                      <a:pt x="54" y="138"/>
                    </a:lnTo>
                    <a:lnTo>
                      <a:pt x="0" y="204"/>
                    </a:lnTo>
                    <a:lnTo>
                      <a:pt x="18" y="210"/>
                    </a:lnTo>
                    <a:lnTo>
                      <a:pt x="24" y="198"/>
                    </a:lnTo>
                    <a:lnTo>
                      <a:pt x="72" y="198"/>
                    </a:lnTo>
                    <a:lnTo>
                      <a:pt x="84" y="174"/>
                    </a:lnTo>
                    <a:lnTo>
                      <a:pt x="108" y="168"/>
                    </a:lnTo>
                    <a:lnTo>
                      <a:pt x="120" y="180"/>
                    </a:lnTo>
                    <a:lnTo>
                      <a:pt x="162" y="156"/>
                    </a:lnTo>
                    <a:lnTo>
                      <a:pt x="186" y="168"/>
                    </a:lnTo>
                    <a:lnTo>
                      <a:pt x="258" y="156"/>
                    </a:lnTo>
                    <a:lnTo>
                      <a:pt x="276" y="132"/>
                    </a:lnTo>
                    <a:lnTo>
                      <a:pt x="246" y="126"/>
                    </a:lnTo>
                    <a:lnTo>
                      <a:pt x="252" y="108"/>
                    </a:lnTo>
                    <a:lnTo>
                      <a:pt x="252" y="102"/>
                    </a:lnTo>
                    <a:lnTo>
                      <a:pt x="264" y="90"/>
                    </a:lnTo>
                    <a:lnTo>
                      <a:pt x="282" y="84"/>
                    </a:lnTo>
                    <a:lnTo>
                      <a:pt x="288" y="54"/>
                    </a:lnTo>
                    <a:lnTo>
                      <a:pt x="282" y="30"/>
                    </a:lnTo>
                    <a:lnTo>
                      <a:pt x="252" y="24"/>
                    </a:lnTo>
                    <a:lnTo>
                      <a:pt x="222" y="42"/>
                    </a:lnTo>
                    <a:lnTo>
                      <a:pt x="234" y="6"/>
                    </a:lnTo>
                    <a:lnTo>
                      <a:pt x="228" y="0"/>
                    </a:lnTo>
                    <a:lnTo>
                      <a:pt x="84" y="0"/>
                    </a:lnTo>
                    <a:lnTo>
                      <a:pt x="66" y="0"/>
                    </a:lnTo>
                    <a:lnTo>
                      <a:pt x="3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0" name="Freeform 241"/>
              <p:cNvSpPr>
                <a:spLocks/>
              </p:cNvSpPr>
              <p:nvPr/>
            </p:nvSpPr>
            <p:spPr bwMode="auto">
              <a:xfrm>
                <a:off x="2232" y="881"/>
                <a:ext cx="66" cy="120"/>
              </a:xfrm>
              <a:custGeom>
                <a:avLst/>
                <a:gdLst>
                  <a:gd name="T0" fmla="*/ 12 w 66"/>
                  <a:gd name="T1" fmla="*/ 66 h 120"/>
                  <a:gd name="T2" fmla="*/ 6 w 66"/>
                  <a:gd name="T3" fmla="*/ 78 h 120"/>
                  <a:gd name="T4" fmla="*/ 6 w 66"/>
                  <a:gd name="T5" fmla="*/ 102 h 120"/>
                  <a:gd name="T6" fmla="*/ 24 w 66"/>
                  <a:gd name="T7" fmla="*/ 120 h 120"/>
                  <a:gd name="T8" fmla="*/ 42 w 66"/>
                  <a:gd name="T9" fmla="*/ 108 h 120"/>
                  <a:gd name="T10" fmla="*/ 48 w 66"/>
                  <a:gd name="T11" fmla="*/ 108 h 120"/>
                  <a:gd name="T12" fmla="*/ 60 w 66"/>
                  <a:gd name="T13" fmla="*/ 102 h 120"/>
                  <a:gd name="T14" fmla="*/ 66 w 66"/>
                  <a:gd name="T15" fmla="*/ 30 h 120"/>
                  <a:gd name="T16" fmla="*/ 42 w 66"/>
                  <a:gd name="T17" fmla="*/ 0 h 120"/>
                  <a:gd name="T18" fmla="*/ 12 w 66"/>
                  <a:gd name="T19" fmla="*/ 18 h 120"/>
                  <a:gd name="T20" fmla="*/ 0 w 66"/>
                  <a:gd name="T21" fmla="*/ 12 h 120"/>
                  <a:gd name="T22" fmla="*/ 0 w 66"/>
                  <a:gd name="T23" fmla="*/ 30 h 120"/>
                  <a:gd name="T24" fmla="*/ 12 w 66"/>
                  <a:gd name="T25" fmla="*/ 42 h 120"/>
                  <a:gd name="T26" fmla="*/ 12 w 66"/>
                  <a:gd name="T27"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20">
                    <a:moveTo>
                      <a:pt x="12" y="66"/>
                    </a:moveTo>
                    <a:lnTo>
                      <a:pt x="6" y="78"/>
                    </a:lnTo>
                    <a:lnTo>
                      <a:pt x="6" y="102"/>
                    </a:lnTo>
                    <a:lnTo>
                      <a:pt x="24" y="120"/>
                    </a:lnTo>
                    <a:lnTo>
                      <a:pt x="42" y="108"/>
                    </a:lnTo>
                    <a:lnTo>
                      <a:pt x="48" y="108"/>
                    </a:lnTo>
                    <a:lnTo>
                      <a:pt x="60" y="102"/>
                    </a:lnTo>
                    <a:lnTo>
                      <a:pt x="66" y="30"/>
                    </a:lnTo>
                    <a:lnTo>
                      <a:pt x="42" y="0"/>
                    </a:lnTo>
                    <a:lnTo>
                      <a:pt x="12" y="18"/>
                    </a:lnTo>
                    <a:lnTo>
                      <a:pt x="0" y="12"/>
                    </a:lnTo>
                    <a:lnTo>
                      <a:pt x="0" y="30"/>
                    </a:lnTo>
                    <a:lnTo>
                      <a:pt x="12" y="42"/>
                    </a:lnTo>
                    <a:lnTo>
                      <a:pt x="1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1" name="Freeform 242"/>
              <p:cNvSpPr>
                <a:spLocks/>
              </p:cNvSpPr>
              <p:nvPr/>
            </p:nvSpPr>
            <p:spPr bwMode="auto">
              <a:xfrm>
                <a:off x="2166" y="551"/>
                <a:ext cx="468" cy="504"/>
              </a:xfrm>
              <a:custGeom>
                <a:avLst/>
                <a:gdLst>
                  <a:gd name="T0" fmla="*/ 270 w 468"/>
                  <a:gd name="T1" fmla="*/ 54 h 504"/>
                  <a:gd name="T2" fmla="*/ 216 w 468"/>
                  <a:gd name="T3" fmla="*/ 0 h 504"/>
                  <a:gd name="T4" fmla="*/ 156 w 468"/>
                  <a:gd name="T5" fmla="*/ 12 h 504"/>
                  <a:gd name="T6" fmla="*/ 156 w 468"/>
                  <a:gd name="T7" fmla="*/ 18 h 504"/>
                  <a:gd name="T8" fmla="*/ 156 w 468"/>
                  <a:gd name="T9" fmla="*/ 24 h 504"/>
                  <a:gd name="T10" fmla="*/ 138 w 468"/>
                  <a:gd name="T11" fmla="*/ 42 h 504"/>
                  <a:gd name="T12" fmla="*/ 96 w 468"/>
                  <a:gd name="T13" fmla="*/ 72 h 504"/>
                  <a:gd name="T14" fmla="*/ 72 w 468"/>
                  <a:gd name="T15" fmla="*/ 42 h 504"/>
                  <a:gd name="T16" fmla="*/ 12 w 468"/>
                  <a:gd name="T17" fmla="*/ 72 h 504"/>
                  <a:gd name="T18" fmla="*/ 18 w 468"/>
                  <a:gd name="T19" fmla="*/ 102 h 504"/>
                  <a:gd name="T20" fmla="*/ 6 w 468"/>
                  <a:gd name="T21" fmla="*/ 120 h 504"/>
                  <a:gd name="T22" fmla="*/ 18 w 468"/>
                  <a:gd name="T23" fmla="*/ 162 h 504"/>
                  <a:gd name="T24" fmla="*/ 42 w 468"/>
                  <a:gd name="T25" fmla="*/ 186 h 504"/>
                  <a:gd name="T26" fmla="*/ 90 w 468"/>
                  <a:gd name="T27" fmla="*/ 156 h 504"/>
                  <a:gd name="T28" fmla="*/ 162 w 468"/>
                  <a:gd name="T29" fmla="*/ 234 h 504"/>
                  <a:gd name="T30" fmla="*/ 204 w 468"/>
                  <a:gd name="T31" fmla="*/ 270 h 504"/>
                  <a:gd name="T32" fmla="*/ 282 w 468"/>
                  <a:gd name="T33" fmla="*/ 330 h 504"/>
                  <a:gd name="T34" fmla="*/ 330 w 468"/>
                  <a:gd name="T35" fmla="*/ 360 h 504"/>
                  <a:gd name="T36" fmla="*/ 360 w 468"/>
                  <a:gd name="T37" fmla="*/ 390 h 504"/>
                  <a:gd name="T38" fmla="*/ 372 w 468"/>
                  <a:gd name="T39" fmla="*/ 462 h 504"/>
                  <a:gd name="T40" fmla="*/ 360 w 468"/>
                  <a:gd name="T41" fmla="*/ 498 h 504"/>
                  <a:gd name="T42" fmla="*/ 396 w 468"/>
                  <a:gd name="T43" fmla="*/ 474 h 504"/>
                  <a:gd name="T44" fmla="*/ 414 w 468"/>
                  <a:gd name="T45" fmla="*/ 444 h 504"/>
                  <a:gd name="T46" fmla="*/ 396 w 468"/>
                  <a:gd name="T47" fmla="*/ 408 h 504"/>
                  <a:gd name="T48" fmla="*/ 420 w 468"/>
                  <a:gd name="T49" fmla="*/ 360 h 504"/>
                  <a:gd name="T50" fmla="*/ 462 w 468"/>
                  <a:gd name="T51" fmla="*/ 402 h 504"/>
                  <a:gd name="T52" fmla="*/ 468 w 468"/>
                  <a:gd name="T53" fmla="*/ 384 h 504"/>
                  <a:gd name="T54" fmla="*/ 402 w 468"/>
                  <a:gd name="T55" fmla="*/ 330 h 504"/>
                  <a:gd name="T56" fmla="*/ 372 w 468"/>
                  <a:gd name="T57" fmla="*/ 306 h 504"/>
                  <a:gd name="T58" fmla="*/ 372 w 468"/>
                  <a:gd name="T59" fmla="*/ 288 h 504"/>
                  <a:gd name="T60" fmla="*/ 300 w 468"/>
                  <a:gd name="T61" fmla="*/ 258 h 504"/>
                  <a:gd name="T62" fmla="*/ 234 w 468"/>
                  <a:gd name="T63" fmla="*/ 168 h 504"/>
                  <a:gd name="T64" fmla="*/ 282 w 468"/>
                  <a:gd name="T65" fmla="*/ 78 h 504"/>
                  <a:gd name="T66" fmla="*/ 288 w 468"/>
                  <a:gd name="T67" fmla="*/ 78 h 504"/>
                  <a:gd name="T68" fmla="*/ 288 w 468"/>
                  <a:gd name="T69" fmla="*/ 6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504">
                    <a:moveTo>
                      <a:pt x="288" y="66"/>
                    </a:moveTo>
                    <a:lnTo>
                      <a:pt x="270" y="54"/>
                    </a:lnTo>
                    <a:lnTo>
                      <a:pt x="270" y="36"/>
                    </a:lnTo>
                    <a:lnTo>
                      <a:pt x="216" y="0"/>
                    </a:lnTo>
                    <a:lnTo>
                      <a:pt x="156" y="12"/>
                    </a:lnTo>
                    <a:lnTo>
                      <a:pt x="156" y="12"/>
                    </a:lnTo>
                    <a:lnTo>
                      <a:pt x="156" y="18"/>
                    </a:lnTo>
                    <a:lnTo>
                      <a:pt x="156" y="18"/>
                    </a:lnTo>
                    <a:lnTo>
                      <a:pt x="156" y="18"/>
                    </a:lnTo>
                    <a:lnTo>
                      <a:pt x="156" y="24"/>
                    </a:lnTo>
                    <a:lnTo>
                      <a:pt x="138" y="30"/>
                    </a:lnTo>
                    <a:lnTo>
                      <a:pt x="138" y="42"/>
                    </a:lnTo>
                    <a:lnTo>
                      <a:pt x="108" y="30"/>
                    </a:lnTo>
                    <a:lnTo>
                      <a:pt x="96" y="72"/>
                    </a:lnTo>
                    <a:lnTo>
                      <a:pt x="78" y="54"/>
                    </a:lnTo>
                    <a:lnTo>
                      <a:pt x="72" y="42"/>
                    </a:lnTo>
                    <a:lnTo>
                      <a:pt x="54" y="66"/>
                    </a:lnTo>
                    <a:lnTo>
                      <a:pt x="12" y="72"/>
                    </a:lnTo>
                    <a:lnTo>
                      <a:pt x="18" y="72"/>
                    </a:lnTo>
                    <a:lnTo>
                      <a:pt x="18" y="102"/>
                    </a:lnTo>
                    <a:lnTo>
                      <a:pt x="0" y="120"/>
                    </a:lnTo>
                    <a:lnTo>
                      <a:pt x="6" y="120"/>
                    </a:lnTo>
                    <a:lnTo>
                      <a:pt x="12" y="132"/>
                    </a:lnTo>
                    <a:lnTo>
                      <a:pt x="18" y="162"/>
                    </a:lnTo>
                    <a:lnTo>
                      <a:pt x="42" y="168"/>
                    </a:lnTo>
                    <a:lnTo>
                      <a:pt x="42" y="186"/>
                    </a:lnTo>
                    <a:lnTo>
                      <a:pt x="54" y="186"/>
                    </a:lnTo>
                    <a:lnTo>
                      <a:pt x="90" y="156"/>
                    </a:lnTo>
                    <a:lnTo>
                      <a:pt x="144" y="180"/>
                    </a:lnTo>
                    <a:lnTo>
                      <a:pt x="162" y="234"/>
                    </a:lnTo>
                    <a:lnTo>
                      <a:pt x="186" y="264"/>
                    </a:lnTo>
                    <a:lnTo>
                      <a:pt x="204" y="270"/>
                    </a:lnTo>
                    <a:lnTo>
                      <a:pt x="258" y="330"/>
                    </a:lnTo>
                    <a:lnTo>
                      <a:pt x="282" y="330"/>
                    </a:lnTo>
                    <a:lnTo>
                      <a:pt x="312" y="360"/>
                    </a:lnTo>
                    <a:lnTo>
                      <a:pt x="330" y="360"/>
                    </a:lnTo>
                    <a:lnTo>
                      <a:pt x="342" y="390"/>
                    </a:lnTo>
                    <a:lnTo>
                      <a:pt x="360" y="390"/>
                    </a:lnTo>
                    <a:lnTo>
                      <a:pt x="384" y="450"/>
                    </a:lnTo>
                    <a:lnTo>
                      <a:pt x="372" y="462"/>
                    </a:lnTo>
                    <a:lnTo>
                      <a:pt x="366" y="474"/>
                    </a:lnTo>
                    <a:lnTo>
                      <a:pt x="360" y="498"/>
                    </a:lnTo>
                    <a:lnTo>
                      <a:pt x="372" y="504"/>
                    </a:lnTo>
                    <a:lnTo>
                      <a:pt x="396" y="474"/>
                    </a:lnTo>
                    <a:lnTo>
                      <a:pt x="396" y="456"/>
                    </a:lnTo>
                    <a:lnTo>
                      <a:pt x="414" y="444"/>
                    </a:lnTo>
                    <a:lnTo>
                      <a:pt x="414" y="426"/>
                    </a:lnTo>
                    <a:lnTo>
                      <a:pt x="396" y="408"/>
                    </a:lnTo>
                    <a:lnTo>
                      <a:pt x="402" y="378"/>
                    </a:lnTo>
                    <a:lnTo>
                      <a:pt x="420" y="360"/>
                    </a:lnTo>
                    <a:lnTo>
                      <a:pt x="450" y="378"/>
                    </a:lnTo>
                    <a:lnTo>
                      <a:pt x="462" y="402"/>
                    </a:lnTo>
                    <a:lnTo>
                      <a:pt x="468" y="396"/>
                    </a:lnTo>
                    <a:lnTo>
                      <a:pt x="468" y="384"/>
                    </a:lnTo>
                    <a:lnTo>
                      <a:pt x="450" y="354"/>
                    </a:lnTo>
                    <a:lnTo>
                      <a:pt x="402" y="330"/>
                    </a:lnTo>
                    <a:lnTo>
                      <a:pt x="372" y="318"/>
                    </a:lnTo>
                    <a:lnTo>
                      <a:pt x="372" y="306"/>
                    </a:lnTo>
                    <a:lnTo>
                      <a:pt x="384" y="294"/>
                    </a:lnTo>
                    <a:lnTo>
                      <a:pt x="372" y="288"/>
                    </a:lnTo>
                    <a:lnTo>
                      <a:pt x="336" y="294"/>
                    </a:lnTo>
                    <a:lnTo>
                      <a:pt x="300" y="258"/>
                    </a:lnTo>
                    <a:lnTo>
                      <a:pt x="276" y="204"/>
                    </a:lnTo>
                    <a:lnTo>
                      <a:pt x="234" y="168"/>
                    </a:lnTo>
                    <a:lnTo>
                      <a:pt x="228" y="96"/>
                    </a:lnTo>
                    <a:lnTo>
                      <a:pt x="282" y="78"/>
                    </a:lnTo>
                    <a:lnTo>
                      <a:pt x="288" y="78"/>
                    </a:lnTo>
                    <a:lnTo>
                      <a:pt x="288" y="78"/>
                    </a:lnTo>
                    <a:lnTo>
                      <a:pt x="288" y="78"/>
                    </a:lnTo>
                    <a:lnTo>
                      <a:pt x="288"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2" name="Freeform 243"/>
              <p:cNvSpPr>
                <a:spLocks/>
              </p:cNvSpPr>
              <p:nvPr/>
            </p:nvSpPr>
            <p:spPr bwMode="auto">
              <a:xfrm>
                <a:off x="2400" y="1031"/>
                <a:ext cx="120" cy="90"/>
              </a:xfrm>
              <a:custGeom>
                <a:avLst/>
                <a:gdLst>
                  <a:gd name="T0" fmla="*/ 24 w 120"/>
                  <a:gd name="T1" fmla="*/ 42 h 90"/>
                  <a:gd name="T2" fmla="*/ 54 w 120"/>
                  <a:gd name="T3" fmla="*/ 66 h 90"/>
                  <a:gd name="T4" fmla="*/ 66 w 120"/>
                  <a:gd name="T5" fmla="*/ 66 h 90"/>
                  <a:gd name="T6" fmla="*/ 102 w 120"/>
                  <a:gd name="T7" fmla="*/ 90 h 90"/>
                  <a:gd name="T8" fmla="*/ 108 w 120"/>
                  <a:gd name="T9" fmla="*/ 60 h 90"/>
                  <a:gd name="T10" fmla="*/ 102 w 120"/>
                  <a:gd name="T11" fmla="*/ 48 h 90"/>
                  <a:gd name="T12" fmla="*/ 120 w 120"/>
                  <a:gd name="T13" fmla="*/ 6 h 90"/>
                  <a:gd name="T14" fmla="*/ 114 w 120"/>
                  <a:gd name="T15" fmla="*/ 0 h 90"/>
                  <a:gd name="T16" fmla="*/ 48 w 120"/>
                  <a:gd name="T17" fmla="*/ 18 h 90"/>
                  <a:gd name="T18" fmla="*/ 30 w 120"/>
                  <a:gd name="T19" fmla="*/ 6 h 90"/>
                  <a:gd name="T20" fmla="*/ 18 w 120"/>
                  <a:gd name="T21" fmla="*/ 12 h 90"/>
                  <a:gd name="T22" fmla="*/ 12 w 120"/>
                  <a:gd name="T23" fmla="*/ 6 h 90"/>
                  <a:gd name="T24" fmla="*/ 0 w 120"/>
                  <a:gd name="T25" fmla="*/ 18 h 90"/>
                  <a:gd name="T26" fmla="*/ 6 w 120"/>
                  <a:gd name="T27" fmla="*/ 36 h 90"/>
                  <a:gd name="T28" fmla="*/ 24 w 120"/>
                  <a:gd name="T29"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90">
                    <a:moveTo>
                      <a:pt x="24" y="42"/>
                    </a:moveTo>
                    <a:lnTo>
                      <a:pt x="54" y="66"/>
                    </a:lnTo>
                    <a:lnTo>
                      <a:pt x="66" y="66"/>
                    </a:lnTo>
                    <a:lnTo>
                      <a:pt x="102" y="90"/>
                    </a:lnTo>
                    <a:lnTo>
                      <a:pt x="108" y="60"/>
                    </a:lnTo>
                    <a:lnTo>
                      <a:pt x="102" y="48"/>
                    </a:lnTo>
                    <a:lnTo>
                      <a:pt x="120" y="6"/>
                    </a:lnTo>
                    <a:lnTo>
                      <a:pt x="114" y="0"/>
                    </a:lnTo>
                    <a:lnTo>
                      <a:pt x="48" y="18"/>
                    </a:lnTo>
                    <a:lnTo>
                      <a:pt x="30" y="6"/>
                    </a:lnTo>
                    <a:lnTo>
                      <a:pt x="18" y="12"/>
                    </a:lnTo>
                    <a:lnTo>
                      <a:pt x="12" y="6"/>
                    </a:lnTo>
                    <a:lnTo>
                      <a:pt x="0" y="18"/>
                    </a:lnTo>
                    <a:lnTo>
                      <a:pt x="6" y="36"/>
                    </a:lnTo>
                    <a:lnTo>
                      <a:pt x="2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3" name="Freeform 244"/>
              <p:cNvSpPr>
                <a:spLocks/>
              </p:cNvSpPr>
              <p:nvPr/>
            </p:nvSpPr>
            <p:spPr bwMode="auto">
              <a:xfrm>
                <a:off x="2322" y="563"/>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4" name="Freeform 245"/>
              <p:cNvSpPr>
                <a:spLocks/>
              </p:cNvSpPr>
              <p:nvPr/>
            </p:nvSpPr>
            <p:spPr bwMode="auto">
              <a:xfrm>
                <a:off x="2304" y="569"/>
                <a:ext cx="18" cy="12"/>
              </a:xfrm>
              <a:custGeom>
                <a:avLst/>
                <a:gdLst>
                  <a:gd name="T0" fmla="*/ 0 w 18"/>
                  <a:gd name="T1" fmla="*/ 12 h 12"/>
                  <a:gd name="T2" fmla="*/ 0 w 18"/>
                  <a:gd name="T3" fmla="*/ 12 h 12"/>
                  <a:gd name="T4" fmla="*/ 18 w 18"/>
                  <a:gd name="T5" fmla="*/ 6 h 12"/>
                  <a:gd name="T6" fmla="*/ 18 w 18"/>
                  <a:gd name="T7" fmla="*/ 0 h 12"/>
                  <a:gd name="T8" fmla="*/ 18 w 18"/>
                  <a:gd name="T9" fmla="*/ 6 h 12"/>
                  <a:gd name="T10" fmla="*/ 0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0" y="12"/>
                    </a:moveTo>
                    <a:lnTo>
                      <a:pt x="0" y="12"/>
                    </a:lnTo>
                    <a:lnTo>
                      <a:pt x="18" y="6"/>
                    </a:lnTo>
                    <a:lnTo>
                      <a:pt x="18" y="0"/>
                    </a:lnTo>
                    <a:lnTo>
                      <a:pt x="18"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5" name="Freeform 246"/>
              <p:cNvSpPr>
                <a:spLocks/>
              </p:cNvSpPr>
              <p:nvPr/>
            </p:nvSpPr>
            <p:spPr bwMode="auto">
              <a:xfrm>
                <a:off x="2220" y="593"/>
                <a:ext cx="24" cy="24"/>
              </a:xfrm>
              <a:custGeom>
                <a:avLst/>
                <a:gdLst>
                  <a:gd name="T0" fmla="*/ 0 w 24"/>
                  <a:gd name="T1" fmla="*/ 24 h 24"/>
                  <a:gd name="T2" fmla="*/ 18 w 24"/>
                  <a:gd name="T3" fmla="*/ 0 h 24"/>
                  <a:gd name="T4" fmla="*/ 24 w 24"/>
                  <a:gd name="T5" fmla="*/ 12 h 24"/>
                  <a:gd name="T6" fmla="*/ 18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lnTo>
                      <a:pt x="18" y="0"/>
                    </a:lnTo>
                    <a:lnTo>
                      <a:pt x="24" y="12"/>
                    </a:lnTo>
                    <a:lnTo>
                      <a:pt x="18"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6" name="Freeform 247"/>
              <p:cNvSpPr>
                <a:spLocks/>
              </p:cNvSpPr>
              <p:nvPr/>
            </p:nvSpPr>
            <p:spPr bwMode="auto">
              <a:xfrm>
                <a:off x="2436" y="563"/>
                <a:ext cx="120" cy="90"/>
              </a:xfrm>
              <a:custGeom>
                <a:avLst/>
                <a:gdLst>
                  <a:gd name="T0" fmla="*/ 96 w 120"/>
                  <a:gd name="T1" fmla="*/ 66 h 90"/>
                  <a:gd name="T2" fmla="*/ 84 w 120"/>
                  <a:gd name="T3" fmla="*/ 42 h 90"/>
                  <a:gd name="T4" fmla="*/ 120 w 120"/>
                  <a:gd name="T5" fmla="*/ 12 h 90"/>
                  <a:gd name="T6" fmla="*/ 114 w 120"/>
                  <a:gd name="T7" fmla="*/ 0 h 90"/>
                  <a:gd name="T8" fmla="*/ 6 w 120"/>
                  <a:gd name="T9" fmla="*/ 24 h 90"/>
                  <a:gd name="T10" fmla="*/ 0 w 120"/>
                  <a:gd name="T11" fmla="*/ 24 h 90"/>
                  <a:gd name="T12" fmla="*/ 0 w 120"/>
                  <a:gd name="T13" fmla="*/ 24 h 90"/>
                  <a:gd name="T14" fmla="*/ 0 w 120"/>
                  <a:gd name="T15" fmla="*/ 24 h 90"/>
                  <a:gd name="T16" fmla="*/ 0 w 120"/>
                  <a:gd name="T17" fmla="*/ 42 h 90"/>
                  <a:gd name="T18" fmla="*/ 18 w 120"/>
                  <a:gd name="T19" fmla="*/ 54 h 90"/>
                  <a:gd name="T20" fmla="*/ 18 w 120"/>
                  <a:gd name="T21" fmla="*/ 66 h 90"/>
                  <a:gd name="T22" fmla="*/ 24 w 120"/>
                  <a:gd name="T23" fmla="*/ 78 h 90"/>
                  <a:gd name="T24" fmla="*/ 48 w 120"/>
                  <a:gd name="T25" fmla="*/ 72 h 90"/>
                  <a:gd name="T26" fmla="*/ 66 w 120"/>
                  <a:gd name="T27" fmla="*/ 90 h 90"/>
                  <a:gd name="T28" fmla="*/ 96 w 120"/>
                  <a:gd name="T29"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90">
                    <a:moveTo>
                      <a:pt x="96" y="66"/>
                    </a:moveTo>
                    <a:lnTo>
                      <a:pt x="84" y="42"/>
                    </a:lnTo>
                    <a:lnTo>
                      <a:pt x="120" y="12"/>
                    </a:lnTo>
                    <a:lnTo>
                      <a:pt x="114" y="0"/>
                    </a:lnTo>
                    <a:lnTo>
                      <a:pt x="6" y="24"/>
                    </a:lnTo>
                    <a:lnTo>
                      <a:pt x="0" y="24"/>
                    </a:lnTo>
                    <a:lnTo>
                      <a:pt x="0" y="24"/>
                    </a:lnTo>
                    <a:lnTo>
                      <a:pt x="0" y="24"/>
                    </a:lnTo>
                    <a:lnTo>
                      <a:pt x="0" y="42"/>
                    </a:lnTo>
                    <a:lnTo>
                      <a:pt x="18" y="54"/>
                    </a:lnTo>
                    <a:lnTo>
                      <a:pt x="18" y="66"/>
                    </a:lnTo>
                    <a:lnTo>
                      <a:pt x="24" y="78"/>
                    </a:lnTo>
                    <a:lnTo>
                      <a:pt x="48" y="72"/>
                    </a:lnTo>
                    <a:lnTo>
                      <a:pt x="66" y="90"/>
                    </a:lnTo>
                    <a:lnTo>
                      <a:pt x="96"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7" name="Freeform 248"/>
              <p:cNvSpPr>
                <a:spLocks/>
              </p:cNvSpPr>
              <p:nvPr/>
            </p:nvSpPr>
            <p:spPr bwMode="auto">
              <a:xfrm>
                <a:off x="2436" y="605"/>
                <a:ext cx="18" cy="24"/>
              </a:xfrm>
              <a:custGeom>
                <a:avLst/>
                <a:gdLst>
                  <a:gd name="T0" fmla="*/ 0 w 18"/>
                  <a:gd name="T1" fmla="*/ 0 h 24"/>
                  <a:gd name="T2" fmla="*/ 18 w 18"/>
                  <a:gd name="T3" fmla="*/ 12 h 24"/>
                  <a:gd name="T4" fmla="*/ 18 w 18"/>
                  <a:gd name="T5" fmla="*/ 24 h 24"/>
                  <a:gd name="T6" fmla="*/ 18 w 18"/>
                  <a:gd name="T7" fmla="*/ 24 h 24"/>
                  <a:gd name="T8" fmla="*/ 18 w 18"/>
                  <a:gd name="T9" fmla="*/ 12 h 24"/>
                  <a:gd name="T10" fmla="*/ 0 w 18"/>
                  <a:gd name="T11" fmla="*/ 0 h 24"/>
                </a:gdLst>
                <a:ahLst/>
                <a:cxnLst>
                  <a:cxn ang="0">
                    <a:pos x="T0" y="T1"/>
                  </a:cxn>
                  <a:cxn ang="0">
                    <a:pos x="T2" y="T3"/>
                  </a:cxn>
                  <a:cxn ang="0">
                    <a:pos x="T4" y="T5"/>
                  </a:cxn>
                  <a:cxn ang="0">
                    <a:pos x="T6" y="T7"/>
                  </a:cxn>
                  <a:cxn ang="0">
                    <a:pos x="T8" y="T9"/>
                  </a:cxn>
                  <a:cxn ang="0">
                    <a:pos x="T10" y="T11"/>
                  </a:cxn>
                </a:cxnLst>
                <a:rect l="0" t="0" r="r" b="b"/>
                <a:pathLst>
                  <a:path w="18" h="24">
                    <a:moveTo>
                      <a:pt x="0" y="0"/>
                    </a:moveTo>
                    <a:lnTo>
                      <a:pt x="18" y="12"/>
                    </a:lnTo>
                    <a:lnTo>
                      <a:pt x="18" y="24"/>
                    </a:lnTo>
                    <a:lnTo>
                      <a:pt x="18" y="24"/>
                    </a:lnTo>
                    <a:lnTo>
                      <a:pt x="18"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8" name="Freeform 249"/>
              <p:cNvSpPr>
                <a:spLocks/>
              </p:cNvSpPr>
              <p:nvPr/>
            </p:nvSpPr>
            <p:spPr bwMode="auto">
              <a:xfrm>
                <a:off x="2436" y="587"/>
                <a:ext cx="0" cy="18"/>
              </a:xfrm>
              <a:custGeom>
                <a:avLst/>
                <a:gdLst>
                  <a:gd name="T0" fmla="*/ 0 h 18"/>
                  <a:gd name="T1" fmla="*/ 0 h 18"/>
                  <a:gd name="T2" fmla="*/ 18 h 18"/>
                  <a:gd name="T3" fmla="*/ 0 h 18"/>
                </a:gdLst>
                <a:ahLst/>
                <a:cxnLst>
                  <a:cxn ang="0">
                    <a:pos x="0" y="T0"/>
                  </a:cxn>
                  <a:cxn ang="0">
                    <a:pos x="0" y="T1"/>
                  </a:cxn>
                  <a:cxn ang="0">
                    <a:pos x="0" y="T2"/>
                  </a:cxn>
                  <a:cxn ang="0">
                    <a:pos x="0" y="T3"/>
                  </a:cxn>
                </a:cxnLst>
                <a:rect l="0" t="0" r="r" b="b"/>
                <a:pathLst>
                  <a:path h="18">
                    <a:moveTo>
                      <a:pt x="0" y="0"/>
                    </a:moveTo>
                    <a:lnTo>
                      <a:pt x="0" y="0"/>
                    </a:lnTo>
                    <a:lnTo>
                      <a:pt x="0"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9" name="Freeform 250"/>
              <p:cNvSpPr>
                <a:spLocks/>
              </p:cNvSpPr>
              <p:nvPr/>
            </p:nvSpPr>
            <p:spPr bwMode="auto">
              <a:xfrm>
                <a:off x="2250" y="779"/>
                <a:ext cx="36" cy="96"/>
              </a:xfrm>
              <a:custGeom>
                <a:avLst/>
                <a:gdLst>
                  <a:gd name="T0" fmla="*/ 24 w 36"/>
                  <a:gd name="T1" fmla="*/ 96 h 96"/>
                  <a:gd name="T2" fmla="*/ 36 w 36"/>
                  <a:gd name="T3" fmla="*/ 48 h 96"/>
                  <a:gd name="T4" fmla="*/ 30 w 36"/>
                  <a:gd name="T5" fmla="*/ 36 h 96"/>
                  <a:gd name="T6" fmla="*/ 30 w 36"/>
                  <a:gd name="T7" fmla="*/ 0 h 96"/>
                  <a:gd name="T8" fmla="*/ 24 w 36"/>
                  <a:gd name="T9" fmla="*/ 18 h 96"/>
                  <a:gd name="T10" fmla="*/ 0 w 36"/>
                  <a:gd name="T11" fmla="*/ 30 h 96"/>
                  <a:gd name="T12" fmla="*/ 6 w 36"/>
                  <a:gd name="T13" fmla="*/ 78 h 96"/>
                  <a:gd name="T14" fmla="*/ 24 w 36"/>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6">
                    <a:moveTo>
                      <a:pt x="24" y="96"/>
                    </a:moveTo>
                    <a:lnTo>
                      <a:pt x="36" y="48"/>
                    </a:lnTo>
                    <a:lnTo>
                      <a:pt x="30" y="36"/>
                    </a:lnTo>
                    <a:lnTo>
                      <a:pt x="30" y="0"/>
                    </a:lnTo>
                    <a:lnTo>
                      <a:pt x="24" y="18"/>
                    </a:lnTo>
                    <a:lnTo>
                      <a:pt x="0" y="30"/>
                    </a:lnTo>
                    <a:lnTo>
                      <a:pt x="6" y="78"/>
                    </a:lnTo>
                    <a:lnTo>
                      <a:pt x="2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0" name="Freeform 251"/>
              <p:cNvSpPr>
                <a:spLocks/>
              </p:cNvSpPr>
              <p:nvPr/>
            </p:nvSpPr>
            <p:spPr bwMode="auto">
              <a:xfrm>
                <a:off x="1722" y="305"/>
                <a:ext cx="498" cy="510"/>
              </a:xfrm>
              <a:custGeom>
                <a:avLst/>
                <a:gdLst>
                  <a:gd name="T0" fmla="*/ 462 w 498"/>
                  <a:gd name="T1" fmla="*/ 408 h 510"/>
                  <a:gd name="T2" fmla="*/ 450 w 498"/>
                  <a:gd name="T3" fmla="*/ 366 h 510"/>
                  <a:gd name="T4" fmla="*/ 444 w 498"/>
                  <a:gd name="T5" fmla="*/ 366 h 510"/>
                  <a:gd name="T6" fmla="*/ 462 w 498"/>
                  <a:gd name="T7" fmla="*/ 348 h 510"/>
                  <a:gd name="T8" fmla="*/ 456 w 498"/>
                  <a:gd name="T9" fmla="*/ 318 h 510"/>
                  <a:gd name="T10" fmla="*/ 420 w 498"/>
                  <a:gd name="T11" fmla="*/ 288 h 510"/>
                  <a:gd name="T12" fmla="*/ 420 w 498"/>
                  <a:gd name="T13" fmla="*/ 288 h 510"/>
                  <a:gd name="T14" fmla="*/ 468 w 498"/>
                  <a:gd name="T15" fmla="*/ 222 h 510"/>
                  <a:gd name="T16" fmla="*/ 498 w 498"/>
                  <a:gd name="T17" fmla="*/ 132 h 510"/>
                  <a:gd name="T18" fmla="*/ 450 w 498"/>
                  <a:gd name="T19" fmla="*/ 120 h 510"/>
                  <a:gd name="T20" fmla="*/ 438 w 498"/>
                  <a:gd name="T21" fmla="*/ 102 h 510"/>
                  <a:gd name="T22" fmla="*/ 384 w 498"/>
                  <a:gd name="T23" fmla="*/ 90 h 510"/>
                  <a:gd name="T24" fmla="*/ 384 w 498"/>
                  <a:gd name="T25" fmla="*/ 54 h 510"/>
                  <a:gd name="T26" fmla="*/ 354 w 498"/>
                  <a:gd name="T27" fmla="*/ 66 h 510"/>
                  <a:gd name="T28" fmla="*/ 294 w 498"/>
                  <a:gd name="T29" fmla="*/ 12 h 510"/>
                  <a:gd name="T30" fmla="*/ 258 w 498"/>
                  <a:gd name="T31" fmla="*/ 12 h 510"/>
                  <a:gd name="T32" fmla="*/ 204 w 498"/>
                  <a:gd name="T33" fmla="*/ 90 h 510"/>
                  <a:gd name="T34" fmla="*/ 150 w 498"/>
                  <a:gd name="T35" fmla="*/ 114 h 510"/>
                  <a:gd name="T36" fmla="*/ 114 w 498"/>
                  <a:gd name="T37" fmla="*/ 90 h 510"/>
                  <a:gd name="T38" fmla="*/ 90 w 498"/>
                  <a:gd name="T39" fmla="*/ 162 h 510"/>
                  <a:gd name="T40" fmla="*/ 54 w 498"/>
                  <a:gd name="T41" fmla="*/ 144 h 510"/>
                  <a:gd name="T42" fmla="*/ 24 w 498"/>
                  <a:gd name="T43" fmla="*/ 210 h 510"/>
                  <a:gd name="T44" fmla="*/ 120 w 498"/>
                  <a:gd name="T45" fmla="*/ 240 h 510"/>
                  <a:gd name="T46" fmla="*/ 150 w 498"/>
                  <a:gd name="T47" fmla="*/ 300 h 510"/>
                  <a:gd name="T48" fmla="*/ 126 w 498"/>
                  <a:gd name="T49" fmla="*/ 462 h 510"/>
                  <a:gd name="T50" fmla="*/ 210 w 498"/>
                  <a:gd name="T51" fmla="*/ 504 h 510"/>
                  <a:gd name="T52" fmla="*/ 222 w 498"/>
                  <a:gd name="T53" fmla="*/ 492 h 510"/>
                  <a:gd name="T54" fmla="*/ 312 w 498"/>
                  <a:gd name="T55" fmla="*/ 510 h 510"/>
                  <a:gd name="T56" fmla="*/ 354 w 498"/>
                  <a:gd name="T57" fmla="*/ 450 h 510"/>
                  <a:gd name="T58" fmla="*/ 450 w 498"/>
                  <a:gd name="T59" fmla="*/ 474 h 510"/>
                  <a:gd name="T60" fmla="*/ 486 w 498"/>
                  <a:gd name="T61" fmla="*/ 432 h 510"/>
                  <a:gd name="T62" fmla="*/ 486 w 498"/>
                  <a:gd name="T63" fmla="*/ 43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510">
                    <a:moveTo>
                      <a:pt x="486" y="414"/>
                    </a:moveTo>
                    <a:lnTo>
                      <a:pt x="462" y="408"/>
                    </a:lnTo>
                    <a:lnTo>
                      <a:pt x="456" y="378"/>
                    </a:lnTo>
                    <a:lnTo>
                      <a:pt x="450" y="366"/>
                    </a:lnTo>
                    <a:lnTo>
                      <a:pt x="444" y="366"/>
                    </a:lnTo>
                    <a:lnTo>
                      <a:pt x="444" y="366"/>
                    </a:lnTo>
                    <a:lnTo>
                      <a:pt x="444" y="366"/>
                    </a:lnTo>
                    <a:lnTo>
                      <a:pt x="462" y="348"/>
                    </a:lnTo>
                    <a:lnTo>
                      <a:pt x="462" y="318"/>
                    </a:lnTo>
                    <a:lnTo>
                      <a:pt x="456" y="318"/>
                    </a:lnTo>
                    <a:lnTo>
                      <a:pt x="456" y="306"/>
                    </a:lnTo>
                    <a:lnTo>
                      <a:pt x="420" y="288"/>
                    </a:lnTo>
                    <a:lnTo>
                      <a:pt x="420" y="288"/>
                    </a:lnTo>
                    <a:lnTo>
                      <a:pt x="420" y="288"/>
                    </a:lnTo>
                    <a:lnTo>
                      <a:pt x="438" y="264"/>
                    </a:lnTo>
                    <a:lnTo>
                      <a:pt x="468" y="222"/>
                    </a:lnTo>
                    <a:lnTo>
                      <a:pt x="480" y="216"/>
                    </a:lnTo>
                    <a:lnTo>
                      <a:pt x="498" y="132"/>
                    </a:lnTo>
                    <a:lnTo>
                      <a:pt x="492" y="132"/>
                    </a:lnTo>
                    <a:lnTo>
                      <a:pt x="450" y="120"/>
                    </a:lnTo>
                    <a:lnTo>
                      <a:pt x="444" y="114"/>
                    </a:lnTo>
                    <a:lnTo>
                      <a:pt x="438" y="102"/>
                    </a:lnTo>
                    <a:lnTo>
                      <a:pt x="432" y="102"/>
                    </a:lnTo>
                    <a:lnTo>
                      <a:pt x="384" y="90"/>
                    </a:lnTo>
                    <a:lnTo>
                      <a:pt x="384" y="90"/>
                    </a:lnTo>
                    <a:lnTo>
                      <a:pt x="384" y="54"/>
                    </a:lnTo>
                    <a:lnTo>
                      <a:pt x="354" y="78"/>
                    </a:lnTo>
                    <a:lnTo>
                      <a:pt x="354" y="66"/>
                    </a:lnTo>
                    <a:lnTo>
                      <a:pt x="354" y="48"/>
                    </a:lnTo>
                    <a:lnTo>
                      <a:pt x="294" y="12"/>
                    </a:lnTo>
                    <a:lnTo>
                      <a:pt x="288" y="0"/>
                    </a:lnTo>
                    <a:lnTo>
                      <a:pt x="258" y="12"/>
                    </a:lnTo>
                    <a:lnTo>
                      <a:pt x="252" y="72"/>
                    </a:lnTo>
                    <a:lnTo>
                      <a:pt x="204" y="90"/>
                    </a:lnTo>
                    <a:lnTo>
                      <a:pt x="192" y="114"/>
                    </a:lnTo>
                    <a:lnTo>
                      <a:pt x="150" y="114"/>
                    </a:lnTo>
                    <a:lnTo>
                      <a:pt x="138" y="90"/>
                    </a:lnTo>
                    <a:lnTo>
                      <a:pt x="114" y="90"/>
                    </a:lnTo>
                    <a:lnTo>
                      <a:pt x="126" y="150"/>
                    </a:lnTo>
                    <a:lnTo>
                      <a:pt x="90" y="162"/>
                    </a:lnTo>
                    <a:lnTo>
                      <a:pt x="72" y="144"/>
                    </a:lnTo>
                    <a:lnTo>
                      <a:pt x="54" y="144"/>
                    </a:lnTo>
                    <a:lnTo>
                      <a:pt x="0" y="174"/>
                    </a:lnTo>
                    <a:lnTo>
                      <a:pt x="24" y="210"/>
                    </a:lnTo>
                    <a:lnTo>
                      <a:pt x="48" y="210"/>
                    </a:lnTo>
                    <a:lnTo>
                      <a:pt x="120" y="240"/>
                    </a:lnTo>
                    <a:lnTo>
                      <a:pt x="102" y="264"/>
                    </a:lnTo>
                    <a:lnTo>
                      <a:pt x="150" y="300"/>
                    </a:lnTo>
                    <a:lnTo>
                      <a:pt x="132" y="462"/>
                    </a:lnTo>
                    <a:lnTo>
                      <a:pt x="126" y="462"/>
                    </a:lnTo>
                    <a:lnTo>
                      <a:pt x="138" y="480"/>
                    </a:lnTo>
                    <a:lnTo>
                      <a:pt x="210" y="504"/>
                    </a:lnTo>
                    <a:lnTo>
                      <a:pt x="216" y="498"/>
                    </a:lnTo>
                    <a:lnTo>
                      <a:pt x="222" y="492"/>
                    </a:lnTo>
                    <a:lnTo>
                      <a:pt x="258" y="510"/>
                    </a:lnTo>
                    <a:lnTo>
                      <a:pt x="312" y="510"/>
                    </a:lnTo>
                    <a:lnTo>
                      <a:pt x="306" y="480"/>
                    </a:lnTo>
                    <a:lnTo>
                      <a:pt x="354" y="450"/>
                    </a:lnTo>
                    <a:lnTo>
                      <a:pt x="426" y="474"/>
                    </a:lnTo>
                    <a:lnTo>
                      <a:pt x="450" y="474"/>
                    </a:lnTo>
                    <a:lnTo>
                      <a:pt x="480" y="432"/>
                    </a:lnTo>
                    <a:lnTo>
                      <a:pt x="486" y="432"/>
                    </a:lnTo>
                    <a:lnTo>
                      <a:pt x="486" y="432"/>
                    </a:lnTo>
                    <a:lnTo>
                      <a:pt x="486" y="432"/>
                    </a:lnTo>
                    <a:lnTo>
                      <a:pt x="486" y="4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1" name="Freeform 252"/>
              <p:cNvSpPr>
                <a:spLocks/>
              </p:cNvSpPr>
              <p:nvPr/>
            </p:nvSpPr>
            <p:spPr bwMode="auto">
              <a:xfrm>
                <a:off x="2214" y="437"/>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2" name="Freeform 253"/>
              <p:cNvSpPr>
                <a:spLocks/>
              </p:cNvSpPr>
              <p:nvPr/>
            </p:nvSpPr>
            <p:spPr bwMode="auto">
              <a:xfrm>
                <a:off x="2154" y="407"/>
                <a:ext cx="12" cy="12"/>
              </a:xfrm>
              <a:custGeom>
                <a:avLst/>
                <a:gdLst>
                  <a:gd name="T0" fmla="*/ 12 w 12"/>
                  <a:gd name="T1" fmla="*/ 12 h 12"/>
                  <a:gd name="T2" fmla="*/ 6 w 12"/>
                  <a:gd name="T3" fmla="*/ 0 h 12"/>
                  <a:gd name="T4" fmla="*/ 0 w 12"/>
                  <a:gd name="T5" fmla="*/ 0 h 12"/>
                  <a:gd name="T6" fmla="*/ 6 w 12"/>
                  <a:gd name="T7" fmla="*/ 0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6" y="0"/>
                    </a:lnTo>
                    <a:lnTo>
                      <a:pt x="0" y="0"/>
                    </a:lnTo>
                    <a:lnTo>
                      <a:pt x="6"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3" name="Freeform 254"/>
              <p:cNvSpPr>
                <a:spLocks/>
              </p:cNvSpPr>
              <p:nvPr/>
            </p:nvSpPr>
            <p:spPr bwMode="auto">
              <a:xfrm>
                <a:off x="2142" y="593"/>
                <a:ext cx="36" cy="30"/>
              </a:xfrm>
              <a:custGeom>
                <a:avLst/>
                <a:gdLst>
                  <a:gd name="T0" fmla="*/ 0 w 36"/>
                  <a:gd name="T1" fmla="*/ 0 h 30"/>
                  <a:gd name="T2" fmla="*/ 0 w 36"/>
                  <a:gd name="T3" fmla="*/ 0 h 30"/>
                  <a:gd name="T4" fmla="*/ 36 w 36"/>
                  <a:gd name="T5" fmla="*/ 18 h 30"/>
                  <a:gd name="T6" fmla="*/ 36 w 36"/>
                  <a:gd name="T7" fmla="*/ 30 h 30"/>
                  <a:gd name="T8" fmla="*/ 36 w 36"/>
                  <a:gd name="T9" fmla="*/ 30 h 30"/>
                  <a:gd name="T10" fmla="*/ 36 w 36"/>
                  <a:gd name="T11" fmla="*/ 18 h 30"/>
                  <a:gd name="T12" fmla="*/ 0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0" y="0"/>
                    </a:moveTo>
                    <a:lnTo>
                      <a:pt x="0" y="0"/>
                    </a:lnTo>
                    <a:lnTo>
                      <a:pt x="36" y="18"/>
                    </a:lnTo>
                    <a:lnTo>
                      <a:pt x="36" y="30"/>
                    </a:lnTo>
                    <a:lnTo>
                      <a:pt x="36" y="30"/>
                    </a:lnTo>
                    <a:lnTo>
                      <a:pt x="3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4" name="Freeform 255"/>
              <p:cNvSpPr>
                <a:spLocks/>
              </p:cNvSpPr>
              <p:nvPr/>
            </p:nvSpPr>
            <p:spPr bwMode="auto">
              <a:xfrm>
                <a:off x="2160" y="521"/>
                <a:ext cx="42" cy="48"/>
              </a:xfrm>
              <a:custGeom>
                <a:avLst/>
                <a:gdLst>
                  <a:gd name="T0" fmla="*/ 42 w 42"/>
                  <a:gd name="T1" fmla="*/ 0 h 48"/>
                  <a:gd name="T2" fmla="*/ 30 w 42"/>
                  <a:gd name="T3" fmla="*/ 6 h 48"/>
                  <a:gd name="T4" fmla="*/ 0 w 42"/>
                  <a:gd name="T5" fmla="*/ 48 h 48"/>
                  <a:gd name="T6" fmla="*/ 30 w 42"/>
                  <a:gd name="T7" fmla="*/ 6 h 48"/>
                  <a:gd name="T8" fmla="*/ 42 w 42"/>
                  <a:gd name="T9" fmla="*/ 0 h 48"/>
                </a:gdLst>
                <a:ahLst/>
                <a:cxnLst>
                  <a:cxn ang="0">
                    <a:pos x="T0" y="T1"/>
                  </a:cxn>
                  <a:cxn ang="0">
                    <a:pos x="T2" y="T3"/>
                  </a:cxn>
                  <a:cxn ang="0">
                    <a:pos x="T4" y="T5"/>
                  </a:cxn>
                  <a:cxn ang="0">
                    <a:pos x="T6" y="T7"/>
                  </a:cxn>
                  <a:cxn ang="0">
                    <a:pos x="T8" y="T9"/>
                  </a:cxn>
                </a:cxnLst>
                <a:rect l="0" t="0" r="r" b="b"/>
                <a:pathLst>
                  <a:path w="42" h="48">
                    <a:moveTo>
                      <a:pt x="42" y="0"/>
                    </a:moveTo>
                    <a:lnTo>
                      <a:pt x="30" y="6"/>
                    </a:lnTo>
                    <a:lnTo>
                      <a:pt x="0" y="48"/>
                    </a:lnTo>
                    <a:lnTo>
                      <a:pt x="30"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5" name="Freeform 256"/>
              <p:cNvSpPr>
                <a:spLocks/>
              </p:cNvSpPr>
              <p:nvPr/>
            </p:nvSpPr>
            <p:spPr bwMode="auto">
              <a:xfrm>
                <a:off x="2106" y="359"/>
                <a:ext cx="0" cy="36"/>
              </a:xfrm>
              <a:custGeom>
                <a:avLst/>
                <a:gdLst>
                  <a:gd name="T0" fmla="*/ 0 h 36"/>
                  <a:gd name="T1" fmla="*/ 36 h 36"/>
                  <a:gd name="T2" fmla="*/ 0 h 36"/>
                  <a:gd name="T3" fmla="*/ 0 h 36"/>
                </a:gdLst>
                <a:ahLst/>
                <a:cxnLst>
                  <a:cxn ang="0">
                    <a:pos x="0" y="T0"/>
                  </a:cxn>
                  <a:cxn ang="0">
                    <a:pos x="0" y="T1"/>
                  </a:cxn>
                  <a:cxn ang="0">
                    <a:pos x="0" y="T2"/>
                  </a:cxn>
                  <a:cxn ang="0">
                    <a:pos x="0" y="T3"/>
                  </a:cxn>
                </a:cxnLst>
                <a:rect l="0" t="0" r="r" b="b"/>
                <a:pathLst>
                  <a:path h="36">
                    <a:moveTo>
                      <a:pt x="0" y="0"/>
                    </a:moveTo>
                    <a:lnTo>
                      <a:pt x="0" y="3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6" name="Freeform 257"/>
              <p:cNvSpPr>
                <a:spLocks/>
              </p:cNvSpPr>
              <p:nvPr/>
            </p:nvSpPr>
            <p:spPr bwMode="auto">
              <a:xfrm>
                <a:off x="2010" y="305"/>
                <a:ext cx="66" cy="66"/>
              </a:xfrm>
              <a:custGeom>
                <a:avLst/>
                <a:gdLst>
                  <a:gd name="T0" fmla="*/ 66 w 66"/>
                  <a:gd name="T1" fmla="*/ 48 h 66"/>
                  <a:gd name="T2" fmla="*/ 66 w 66"/>
                  <a:gd name="T3" fmla="*/ 66 h 66"/>
                  <a:gd name="T4" fmla="*/ 66 w 66"/>
                  <a:gd name="T5" fmla="*/ 48 h 66"/>
                  <a:gd name="T6" fmla="*/ 6 w 66"/>
                  <a:gd name="T7" fmla="*/ 12 h 66"/>
                  <a:gd name="T8" fmla="*/ 0 w 66"/>
                  <a:gd name="T9" fmla="*/ 0 h 66"/>
                  <a:gd name="T10" fmla="*/ 6 w 66"/>
                  <a:gd name="T11" fmla="*/ 12 h 66"/>
                  <a:gd name="T12" fmla="*/ 66 w 66"/>
                  <a:gd name="T13" fmla="*/ 4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66" y="48"/>
                    </a:moveTo>
                    <a:lnTo>
                      <a:pt x="66" y="66"/>
                    </a:lnTo>
                    <a:lnTo>
                      <a:pt x="66" y="48"/>
                    </a:lnTo>
                    <a:lnTo>
                      <a:pt x="6" y="12"/>
                    </a:lnTo>
                    <a:lnTo>
                      <a:pt x="0" y="0"/>
                    </a:lnTo>
                    <a:lnTo>
                      <a:pt x="6" y="12"/>
                    </a:lnTo>
                    <a:lnTo>
                      <a:pt x="6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7" name="Rectangle 258"/>
              <p:cNvSpPr>
                <a:spLocks noChangeArrowheads="1"/>
              </p:cNvSpPr>
              <p:nvPr/>
            </p:nvSpPr>
            <p:spPr bwMode="auto">
              <a:xfrm>
                <a:off x="2178" y="623"/>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8" name="Freeform 259"/>
              <p:cNvSpPr>
                <a:spLocks/>
              </p:cNvSpPr>
              <p:nvPr/>
            </p:nvSpPr>
            <p:spPr bwMode="auto">
              <a:xfrm>
                <a:off x="2208" y="719"/>
                <a:ext cx="0" cy="18"/>
              </a:xfrm>
              <a:custGeom>
                <a:avLst/>
                <a:gdLst>
                  <a:gd name="T0" fmla="*/ 18 h 18"/>
                  <a:gd name="T1" fmla="*/ 18 h 18"/>
                  <a:gd name="T2" fmla="*/ 0 h 18"/>
                  <a:gd name="T3" fmla="*/ 18 h 18"/>
                </a:gdLst>
                <a:ahLst/>
                <a:cxnLst>
                  <a:cxn ang="0">
                    <a:pos x="0" y="T0"/>
                  </a:cxn>
                  <a:cxn ang="0">
                    <a:pos x="0" y="T1"/>
                  </a:cxn>
                  <a:cxn ang="0">
                    <a:pos x="0" y="T2"/>
                  </a:cxn>
                  <a:cxn ang="0">
                    <a:pos x="0" y="T3"/>
                  </a:cxn>
                </a:cxnLst>
                <a:rect l="0" t="0" r="r" b="b"/>
                <a:pathLst>
                  <a:path h="18">
                    <a:moveTo>
                      <a:pt x="0" y="18"/>
                    </a:moveTo>
                    <a:lnTo>
                      <a:pt x="0" y="18"/>
                    </a:lnTo>
                    <a:lnTo>
                      <a:pt x="0"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9" name="Rectangle 260"/>
              <p:cNvSpPr>
                <a:spLocks noChangeArrowheads="1"/>
              </p:cNvSpPr>
              <p:nvPr/>
            </p:nvSpPr>
            <p:spPr bwMode="auto">
              <a:xfrm>
                <a:off x="2166" y="671"/>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0" name="Freeform 261"/>
              <p:cNvSpPr>
                <a:spLocks/>
              </p:cNvSpPr>
              <p:nvPr/>
            </p:nvSpPr>
            <p:spPr bwMode="auto">
              <a:xfrm>
                <a:off x="2064" y="941"/>
                <a:ext cx="18" cy="18"/>
              </a:xfrm>
              <a:custGeom>
                <a:avLst/>
                <a:gdLst>
                  <a:gd name="T0" fmla="*/ 18 w 18"/>
                  <a:gd name="T1" fmla="*/ 12 h 18"/>
                  <a:gd name="T2" fmla="*/ 12 w 18"/>
                  <a:gd name="T3" fmla="*/ 0 h 18"/>
                  <a:gd name="T4" fmla="*/ 0 w 18"/>
                  <a:gd name="T5" fmla="*/ 0 h 18"/>
                  <a:gd name="T6" fmla="*/ 0 w 18"/>
                  <a:gd name="T7" fmla="*/ 6 h 18"/>
                  <a:gd name="T8" fmla="*/ 12 w 18"/>
                  <a:gd name="T9" fmla="*/ 18 h 18"/>
                  <a:gd name="T10" fmla="*/ 18 w 18"/>
                  <a:gd name="T11" fmla="*/ 12 h 18"/>
                </a:gdLst>
                <a:ahLst/>
                <a:cxnLst>
                  <a:cxn ang="0">
                    <a:pos x="T0" y="T1"/>
                  </a:cxn>
                  <a:cxn ang="0">
                    <a:pos x="T2" y="T3"/>
                  </a:cxn>
                  <a:cxn ang="0">
                    <a:pos x="T4" y="T5"/>
                  </a:cxn>
                  <a:cxn ang="0">
                    <a:pos x="T6" y="T7"/>
                  </a:cxn>
                  <a:cxn ang="0">
                    <a:pos x="T8" y="T9"/>
                  </a:cxn>
                  <a:cxn ang="0">
                    <a:pos x="T10" y="T11"/>
                  </a:cxn>
                </a:cxnLst>
                <a:rect l="0" t="0" r="r" b="b"/>
                <a:pathLst>
                  <a:path w="18" h="18">
                    <a:moveTo>
                      <a:pt x="18" y="12"/>
                    </a:moveTo>
                    <a:lnTo>
                      <a:pt x="12" y="0"/>
                    </a:lnTo>
                    <a:lnTo>
                      <a:pt x="0" y="0"/>
                    </a:lnTo>
                    <a:lnTo>
                      <a:pt x="0" y="6"/>
                    </a:lnTo>
                    <a:lnTo>
                      <a:pt x="12"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1" name="Freeform 262"/>
              <p:cNvSpPr>
                <a:spLocks/>
              </p:cNvSpPr>
              <p:nvPr/>
            </p:nvSpPr>
            <p:spPr bwMode="auto">
              <a:xfrm>
                <a:off x="1548" y="749"/>
                <a:ext cx="492" cy="396"/>
              </a:xfrm>
              <a:custGeom>
                <a:avLst/>
                <a:gdLst>
                  <a:gd name="T0" fmla="*/ 396 w 492"/>
                  <a:gd name="T1" fmla="*/ 48 h 396"/>
                  <a:gd name="T2" fmla="*/ 384 w 492"/>
                  <a:gd name="T3" fmla="*/ 60 h 396"/>
                  <a:gd name="T4" fmla="*/ 384 w 492"/>
                  <a:gd name="T5" fmla="*/ 60 h 396"/>
                  <a:gd name="T6" fmla="*/ 300 w 492"/>
                  <a:gd name="T7" fmla="*/ 18 h 396"/>
                  <a:gd name="T8" fmla="*/ 192 w 492"/>
                  <a:gd name="T9" fmla="*/ 18 h 396"/>
                  <a:gd name="T10" fmla="*/ 84 w 492"/>
                  <a:gd name="T11" fmla="*/ 6 h 396"/>
                  <a:gd name="T12" fmla="*/ 42 w 492"/>
                  <a:gd name="T13" fmla="*/ 0 h 396"/>
                  <a:gd name="T14" fmla="*/ 6 w 492"/>
                  <a:gd name="T15" fmla="*/ 24 h 396"/>
                  <a:gd name="T16" fmla="*/ 18 w 492"/>
                  <a:gd name="T17" fmla="*/ 66 h 396"/>
                  <a:gd name="T18" fmla="*/ 18 w 492"/>
                  <a:gd name="T19" fmla="*/ 96 h 396"/>
                  <a:gd name="T20" fmla="*/ 42 w 492"/>
                  <a:gd name="T21" fmla="*/ 84 h 396"/>
                  <a:gd name="T22" fmla="*/ 108 w 492"/>
                  <a:gd name="T23" fmla="*/ 90 h 396"/>
                  <a:gd name="T24" fmla="*/ 108 w 492"/>
                  <a:gd name="T25" fmla="*/ 90 h 396"/>
                  <a:gd name="T26" fmla="*/ 120 w 492"/>
                  <a:gd name="T27" fmla="*/ 114 h 396"/>
                  <a:gd name="T28" fmla="*/ 120 w 492"/>
                  <a:gd name="T29" fmla="*/ 114 h 396"/>
                  <a:gd name="T30" fmla="*/ 96 w 492"/>
                  <a:gd name="T31" fmla="*/ 144 h 396"/>
                  <a:gd name="T32" fmla="*/ 78 w 492"/>
                  <a:gd name="T33" fmla="*/ 222 h 396"/>
                  <a:gd name="T34" fmla="*/ 84 w 492"/>
                  <a:gd name="T35" fmla="*/ 240 h 396"/>
                  <a:gd name="T36" fmla="*/ 84 w 492"/>
                  <a:gd name="T37" fmla="*/ 240 h 396"/>
                  <a:gd name="T38" fmla="*/ 78 w 492"/>
                  <a:gd name="T39" fmla="*/ 270 h 396"/>
                  <a:gd name="T40" fmla="*/ 90 w 492"/>
                  <a:gd name="T41" fmla="*/ 294 h 396"/>
                  <a:gd name="T42" fmla="*/ 90 w 492"/>
                  <a:gd name="T43" fmla="*/ 294 h 396"/>
                  <a:gd name="T44" fmla="*/ 72 w 492"/>
                  <a:gd name="T45" fmla="*/ 342 h 396"/>
                  <a:gd name="T46" fmla="*/ 72 w 492"/>
                  <a:gd name="T47" fmla="*/ 342 h 396"/>
                  <a:gd name="T48" fmla="*/ 120 w 492"/>
                  <a:gd name="T49" fmla="*/ 384 h 396"/>
                  <a:gd name="T50" fmla="*/ 180 w 492"/>
                  <a:gd name="T51" fmla="*/ 372 h 396"/>
                  <a:gd name="T52" fmla="*/ 282 w 492"/>
                  <a:gd name="T53" fmla="*/ 366 h 396"/>
                  <a:gd name="T54" fmla="*/ 330 w 492"/>
                  <a:gd name="T55" fmla="*/ 324 h 396"/>
                  <a:gd name="T56" fmla="*/ 372 w 492"/>
                  <a:gd name="T57" fmla="*/ 258 h 396"/>
                  <a:gd name="T58" fmla="*/ 402 w 492"/>
                  <a:gd name="T59" fmla="*/ 144 h 396"/>
                  <a:gd name="T60" fmla="*/ 492 w 492"/>
                  <a:gd name="T61" fmla="*/ 96 h 396"/>
                  <a:gd name="T62" fmla="*/ 486 w 492"/>
                  <a:gd name="T63" fmla="*/ 66 h 396"/>
                  <a:gd name="T64" fmla="*/ 432 w 492"/>
                  <a:gd name="T65" fmla="*/ 6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 h="396">
                    <a:moveTo>
                      <a:pt x="432" y="66"/>
                    </a:moveTo>
                    <a:lnTo>
                      <a:pt x="396" y="48"/>
                    </a:lnTo>
                    <a:lnTo>
                      <a:pt x="390" y="54"/>
                    </a:lnTo>
                    <a:lnTo>
                      <a:pt x="384" y="60"/>
                    </a:lnTo>
                    <a:lnTo>
                      <a:pt x="384" y="60"/>
                    </a:lnTo>
                    <a:lnTo>
                      <a:pt x="384" y="60"/>
                    </a:lnTo>
                    <a:lnTo>
                      <a:pt x="312" y="36"/>
                    </a:lnTo>
                    <a:lnTo>
                      <a:pt x="300" y="18"/>
                    </a:lnTo>
                    <a:lnTo>
                      <a:pt x="216" y="12"/>
                    </a:lnTo>
                    <a:lnTo>
                      <a:pt x="192" y="18"/>
                    </a:lnTo>
                    <a:lnTo>
                      <a:pt x="132" y="0"/>
                    </a:lnTo>
                    <a:lnTo>
                      <a:pt x="84" y="6"/>
                    </a:lnTo>
                    <a:lnTo>
                      <a:pt x="66" y="0"/>
                    </a:lnTo>
                    <a:lnTo>
                      <a:pt x="42" y="0"/>
                    </a:lnTo>
                    <a:lnTo>
                      <a:pt x="30" y="18"/>
                    </a:lnTo>
                    <a:lnTo>
                      <a:pt x="6" y="24"/>
                    </a:lnTo>
                    <a:lnTo>
                      <a:pt x="0" y="36"/>
                    </a:lnTo>
                    <a:lnTo>
                      <a:pt x="18" y="66"/>
                    </a:lnTo>
                    <a:lnTo>
                      <a:pt x="18" y="96"/>
                    </a:lnTo>
                    <a:lnTo>
                      <a:pt x="18" y="96"/>
                    </a:lnTo>
                    <a:lnTo>
                      <a:pt x="18" y="96"/>
                    </a:lnTo>
                    <a:lnTo>
                      <a:pt x="42" y="84"/>
                    </a:lnTo>
                    <a:lnTo>
                      <a:pt x="48" y="96"/>
                    </a:lnTo>
                    <a:lnTo>
                      <a:pt x="108" y="90"/>
                    </a:lnTo>
                    <a:lnTo>
                      <a:pt x="108" y="90"/>
                    </a:lnTo>
                    <a:lnTo>
                      <a:pt x="108" y="90"/>
                    </a:lnTo>
                    <a:lnTo>
                      <a:pt x="114" y="102"/>
                    </a:lnTo>
                    <a:lnTo>
                      <a:pt x="120" y="114"/>
                    </a:lnTo>
                    <a:lnTo>
                      <a:pt x="120" y="114"/>
                    </a:lnTo>
                    <a:lnTo>
                      <a:pt x="120" y="114"/>
                    </a:lnTo>
                    <a:lnTo>
                      <a:pt x="108" y="132"/>
                    </a:lnTo>
                    <a:lnTo>
                      <a:pt x="96" y="144"/>
                    </a:lnTo>
                    <a:lnTo>
                      <a:pt x="90" y="204"/>
                    </a:lnTo>
                    <a:lnTo>
                      <a:pt x="78" y="222"/>
                    </a:lnTo>
                    <a:lnTo>
                      <a:pt x="84" y="234"/>
                    </a:lnTo>
                    <a:lnTo>
                      <a:pt x="84" y="240"/>
                    </a:lnTo>
                    <a:lnTo>
                      <a:pt x="84" y="240"/>
                    </a:lnTo>
                    <a:lnTo>
                      <a:pt x="84" y="240"/>
                    </a:lnTo>
                    <a:lnTo>
                      <a:pt x="84" y="252"/>
                    </a:lnTo>
                    <a:lnTo>
                      <a:pt x="78" y="270"/>
                    </a:lnTo>
                    <a:lnTo>
                      <a:pt x="84" y="282"/>
                    </a:lnTo>
                    <a:lnTo>
                      <a:pt x="90" y="294"/>
                    </a:lnTo>
                    <a:lnTo>
                      <a:pt x="90" y="294"/>
                    </a:lnTo>
                    <a:lnTo>
                      <a:pt x="90" y="294"/>
                    </a:lnTo>
                    <a:lnTo>
                      <a:pt x="72" y="318"/>
                    </a:lnTo>
                    <a:lnTo>
                      <a:pt x="72" y="342"/>
                    </a:lnTo>
                    <a:lnTo>
                      <a:pt x="72" y="342"/>
                    </a:lnTo>
                    <a:lnTo>
                      <a:pt x="72" y="342"/>
                    </a:lnTo>
                    <a:lnTo>
                      <a:pt x="108" y="342"/>
                    </a:lnTo>
                    <a:lnTo>
                      <a:pt x="120" y="384"/>
                    </a:lnTo>
                    <a:lnTo>
                      <a:pt x="150" y="396"/>
                    </a:lnTo>
                    <a:lnTo>
                      <a:pt x="180" y="372"/>
                    </a:lnTo>
                    <a:lnTo>
                      <a:pt x="204" y="366"/>
                    </a:lnTo>
                    <a:lnTo>
                      <a:pt x="282" y="366"/>
                    </a:lnTo>
                    <a:lnTo>
                      <a:pt x="306" y="324"/>
                    </a:lnTo>
                    <a:lnTo>
                      <a:pt x="330" y="324"/>
                    </a:lnTo>
                    <a:lnTo>
                      <a:pt x="342" y="288"/>
                    </a:lnTo>
                    <a:lnTo>
                      <a:pt x="372" y="258"/>
                    </a:lnTo>
                    <a:lnTo>
                      <a:pt x="342" y="228"/>
                    </a:lnTo>
                    <a:lnTo>
                      <a:pt x="402" y="144"/>
                    </a:lnTo>
                    <a:lnTo>
                      <a:pt x="444" y="132"/>
                    </a:lnTo>
                    <a:lnTo>
                      <a:pt x="492" y="96"/>
                    </a:lnTo>
                    <a:lnTo>
                      <a:pt x="486" y="66"/>
                    </a:lnTo>
                    <a:lnTo>
                      <a:pt x="486" y="66"/>
                    </a:lnTo>
                    <a:lnTo>
                      <a:pt x="432" y="66"/>
                    </a:lnTo>
                    <a:lnTo>
                      <a:pt x="43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2" name="Freeform 263"/>
              <p:cNvSpPr>
                <a:spLocks/>
              </p:cNvSpPr>
              <p:nvPr/>
            </p:nvSpPr>
            <p:spPr bwMode="auto">
              <a:xfrm>
                <a:off x="2004" y="947"/>
                <a:ext cx="42" cy="36"/>
              </a:xfrm>
              <a:custGeom>
                <a:avLst/>
                <a:gdLst>
                  <a:gd name="T0" fmla="*/ 42 w 42"/>
                  <a:gd name="T1" fmla="*/ 18 h 36"/>
                  <a:gd name="T2" fmla="*/ 30 w 42"/>
                  <a:gd name="T3" fmla="*/ 12 h 36"/>
                  <a:gd name="T4" fmla="*/ 30 w 42"/>
                  <a:gd name="T5" fmla="*/ 0 h 36"/>
                  <a:gd name="T6" fmla="*/ 6 w 42"/>
                  <a:gd name="T7" fmla="*/ 12 h 36"/>
                  <a:gd name="T8" fmla="*/ 0 w 42"/>
                  <a:gd name="T9" fmla="*/ 18 h 36"/>
                  <a:gd name="T10" fmla="*/ 30 w 42"/>
                  <a:gd name="T11" fmla="*/ 36 h 36"/>
                  <a:gd name="T12" fmla="*/ 42 w 42"/>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18"/>
                    </a:moveTo>
                    <a:lnTo>
                      <a:pt x="30" y="12"/>
                    </a:lnTo>
                    <a:lnTo>
                      <a:pt x="30" y="0"/>
                    </a:lnTo>
                    <a:lnTo>
                      <a:pt x="6" y="12"/>
                    </a:lnTo>
                    <a:lnTo>
                      <a:pt x="0" y="18"/>
                    </a:lnTo>
                    <a:lnTo>
                      <a:pt x="30" y="36"/>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3" name="Freeform 264"/>
              <p:cNvSpPr>
                <a:spLocks/>
              </p:cNvSpPr>
              <p:nvPr/>
            </p:nvSpPr>
            <p:spPr bwMode="auto">
              <a:xfrm>
                <a:off x="1932" y="803"/>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4" name="Freeform 265"/>
              <p:cNvSpPr>
                <a:spLocks/>
              </p:cNvSpPr>
              <p:nvPr/>
            </p:nvSpPr>
            <p:spPr bwMode="auto">
              <a:xfrm>
                <a:off x="1536" y="833"/>
                <a:ext cx="132" cy="258"/>
              </a:xfrm>
              <a:custGeom>
                <a:avLst/>
                <a:gdLst>
                  <a:gd name="T0" fmla="*/ 102 w 132"/>
                  <a:gd name="T1" fmla="*/ 210 h 258"/>
                  <a:gd name="T2" fmla="*/ 96 w 132"/>
                  <a:gd name="T3" fmla="*/ 198 h 258"/>
                  <a:gd name="T4" fmla="*/ 90 w 132"/>
                  <a:gd name="T5" fmla="*/ 186 h 258"/>
                  <a:gd name="T6" fmla="*/ 96 w 132"/>
                  <a:gd name="T7" fmla="*/ 168 h 258"/>
                  <a:gd name="T8" fmla="*/ 96 w 132"/>
                  <a:gd name="T9" fmla="*/ 156 h 258"/>
                  <a:gd name="T10" fmla="*/ 96 w 132"/>
                  <a:gd name="T11" fmla="*/ 150 h 258"/>
                  <a:gd name="T12" fmla="*/ 90 w 132"/>
                  <a:gd name="T13" fmla="*/ 138 h 258"/>
                  <a:gd name="T14" fmla="*/ 102 w 132"/>
                  <a:gd name="T15" fmla="*/ 120 h 258"/>
                  <a:gd name="T16" fmla="*/ 108 w 132"/>
                  <a:gd name="T17" fmla="*/ 60 h 258"/>
                  <a:gd name="T18" fmla="*/ 120 w 132"/>
                  <a:gd name="T19" fmla="*/ 48 h 258"/>
                  <a:gd name="T20" fmla="*/ 132 w 132"/>
                  <a:gd name="T21" fmla="*/ 30 h 258"/>
                  <a:gd name="T22" fmla="*/ 126 w 132"/>
                  <a:gd name="T23" fmla="*/ 18 h 258"/>
                  <a:gd name="T24" fmla="*/ 120 w 132"/>
                  <a:gd name="T25" fmla="*/ 6 h 258"/>
                  <a:gd name="T26" fmla="*/ 60 w 132"/>
                  <a:gd name="T27" fmla="*/ 12 h 258"/>
                  <a:gd name="T28" fmla="*/ 54 w 132"/>
                  <a:gd name="T29" fmla="*/ 0 h 258"/>
                  <a:gd name="T30" fmla="*/ 30 w 132"/>
                  <a:gd name="T31" fmla="*/ 12 h 258"/>
                  <a:gd name="T32" fmla="*/ 36 w 132"/>
                  <a:gd name="T33" fmla="*/ 54 h 258"/>
                  <a:gd name="T34" fmla="*/ 0 w 132"/>
                  <a:gd name="T35" fmla="*/ 174 h 258"/>
                  <a:gd name="T36" fmla="*/ 12 w 132"/>
                  <a:gd name="T37" fmla="*/ 198 h 258"/>
                  <a:gd name="T38" fmla="*/ 30 w 132"/>
                  <a:gd name="T39" fmla="*/ 192 h 258"/>
                  <a:gd name="T40" fmla="*/ 18 w 132"/>
                  <a:gd name="T41" fmla="*/ 258 h 258"/>
                  <a:gd name="T42" fmla="*/ 84 w 132"/>
                  <a:gd name="T43" fmla="*/ 258 h 258"/>
                  <a:gd name="T44" fmla="*/ 84 w 132"/>
                  <a:gd name="T45" fmla="*/ 234 h 258"/>
                  <a:gd name="T46" fmla="*/ 102 w 132"/>
                  <a:gd name="T47" fmla="*/ 21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258">
                    <a:moveTo>
                      <a:pt x="102" y="210"/>
                    </a:moveTo>
                    <a:lnTo>
                      <a:pt x="96" y="198"/>
                    </a:lnTo>
                    <a:lnTo>
                      <a:pt x="90" y="186"/>
                    </a:lnTo>
                    <a:lnTo>
                      <a:pt x="96" y="168"/>
                    </a:lnTo>
                    <a:lnTo>
                      <a:pt x="96" y="156"/>
                    </a:lnTo>
                    <a:lnTo>
                      <a:pt x="96" y="150"/>
                    </a:lnTo>
                    <a:lnTo>
                      <a:pt x="90" y="138"/>
                    </a:lnTo>
                    <a:lnTo>
                      <a:pt x="102" y="120"/>
                    </a:lnTo>
                    <a:lnTo>
                      <a:pt x="108" y="60"/>
                    </a:lnTo>
                    <a:lnTo>
                      <a:pt x="120" y="48"/>
                    </a:lnTo>
                    <a:lnTo>
                      <a:pt x="132" y="30"/>
                    </a:lnTo>
                    <a:lnTo>
                      <a:pt x="126" y="18"/>
                    </a:lnTo>
                    <a:lnTo>
                      <a:pt x="120" y="6"/>
                    </a:lnTo>
                    <a:lnTo>
                      <a:pt x="60" y="12"/>
                    </a:lnTo>
                    <a:lnTo>
                      <a:pt x="54" y="0"/>
                    </a:lnTo>
                    <a:lnTo>
                      <a:pt x="30" y="12"/>
                    </a:lnTo>
                    <a:lnTo>
                      <a:pt x="36" y="54"/>
                    </a:lnTo>
                    <a:lnTo>
                      <a:pt x="0" y="174"/>
                    </a:lnTo>
                    <a:lnTo>
                      <a:pt x="12" y="198"/>
                    </a:lnTo>
                    <a:lnTo>
                      <a:pt x="30" y="192"/>
                    </a:lnTo>
                    <a:lnTo>
                      <a:pt x="18" y="258"/>
                    </a:lnTo>
                    <a:lnTo>
                      <a:pt x="84" y="258"/>
                    </a:lnTo>
                    <a:lnTo>
                      <a:pt x="84" y="234"/>
                    </a:lnTo>
                    <a:lnTo>
                      <a:pt x="102" y="21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5" name="Freeform 266"/>
              <p:cNvSpPr>
                <a:spLocks/>
              </p:cNvSpPr>
              <p:nvPr/>
            </p:nvSpPr>
            <p:spPr bwMode="auto">
              <a:xfrm>
                <a:off x="1638" y="881"/>
                <a:ext cx="18" cy="72"/>
              </a:xfrm>
              <a:custGeom>
                <a:avLst/>
                <a:gdLst>
                  <a:gd name="T0" fmla="*/ 0 w 18"/>
                  <a:gd name="T1" fmla="*/ 72 h 72"/>
                  <a:gd name="T2" fmla="*/ 6 w 18"/>
                  <a:gd name="T3" fmla="*/ 12 h 72"/>
                  <a:gd name="T4" fmla="*/ 18 w 18"/>
                  <a:gd name="T5" fmla="*/ 0 h 72"/>
                  <a:gd name="T6" fmla="*/ 6 w 18"/>
                  <a:gd name="T7" fmla="*/ 12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6" y="12"/>
                    </a:lnTo>
                    <a:lnTo>
                      <a:pt x="18" y="0"/>
                    </a:lnTo>
                    <a:lnTo>
                      <a:pt x="6" y="12"/>
                    </a:lnTo>
                    <a:lnTo>
                      <a:pt x="0"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6" name="Freeform 267"/>
              <p:cNvSpPr>
                <a:spLocks/>
              </p:cNvSpPr>
              <p:nvPr/>
            </p:nvSpPr>
            <p:spPr bwMode="auto">
              <a:xfrm>
                <a:off x="1662" y="851"/>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7" name="Freeform 268"/>
              <p:cNvSpPr>
                <a:spLocks/>
              </p:cNvSpPr>
              <p:nvPr/>
            </p:nvSpPr>
            <p:spPr bwMode="auto">
              <a:xfrm>
                <a:off x="1632" y="983"/>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8" name="Freeform 269"/>
              <p:cNvSpPr>
                <a:spLocks/>
              </p:cNvSpPr>
              <p:nvPr/>
            </p:nvSpPr>
            <p:spPr bwMode="auto">
              <a:xfrm>
                <a:off x="1626" y="1001"/>
                <a:ext cx="6" cy="30"/>
              </a:xfrm>
              <a:custGeom>
                <a:avLst/>
                <a:gdLst>
                  <a:gd name="T0" fmla="*/ 6 w 6"/>
                  <a:gd name="T1" fmla="*/ 30 h 30"/>
                  <a:gd name="T2" fmla="*/ 0 w 6"/>
                  <a:gd name="T3" fmla="*/ 18 h 30"/>
                  <a:gd name="T4" fmla="*/ 6 w 6"/>
                  <a:gd name="T5" fmla="*/ 0 h 30"/>
                  <a:gd name="T6" fmla="*/ 0 w 6"/>
                  <a:gd name="T7" fmla="*/ 18 h 30"/>
                  <a:gd name="T8" fmla="*/ 6 w 6"/>
                  <a:gd name="T9" fmla="*/ 30 h 30"/>
                </a:gdLst>
                <a:ahLst/>
                <a:cxnLst>
                  <a:cxn ang="0">
                    <a:pos x="T0" y="T1"/>
                  </a:cxn>
                  <a:cxn ang="0">
                    <a:pos x="T2" y="T3"/>
                  </a:cxn>
                  <a:cxn ang="0">
                    <a:pos x="T4" y="T5"/>
                  </a:cxn>
                  <a:cxn ang="0">
                    <a:pos x="T6" y="T7"/>
                  </a:cxn>
                  <a:cxn ang="0">
                    <a:pos x="T8" y="T9"/>
                  </a:cxn>
                </a:cxnLst>
                <a:rect l="0" t="0" r="r" b="b"/>
                <a:pathLst>
                  <a:path w="6" h="30">
                    <a:moveTo>
                      <a:pt x="6" y="30"/>
                    </a:moveTo>
                    <a:lnTo>
                      <a:pt x="0" y="18"/>
                    </a:lnTo>
                    <a:lnTo>
                      <a:pt x="6" y="0"/>
                    </a:lnTo>
                    <a:lnTo>
                      <a:pt x="0"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9" name="Freeform 270"/>
              <p:cNvSpPr>
                <a:spLocks/>
              </p:cNvSpPr>
              <p:nvPr/>
            </p:nvSpPr>
            <p:spPr bwMode="auto">
              <a:xfrm>
                <a:off x="1620" y="1043"/>
                <a:ext cx="18" cy="24"/>
              </a:xfrm>
              <a:custGeom>
                <a:avLst/>
                <a:gdLst>
                  <a:gd name="T0" fmla="*/ 18 w 18"/>
                  <a:gd name="T1" fmla="*/ 0 h 24"/>
                  <a:gd name="T2" fmla="*/ 18 w 18"/>
                  <a:gd name="T3" fmla="*/ 0 h 24"/>
                  <a:gd name="T4" fmla="*/ 0 w 18"/>
                  <a:gd name="T5" fmla="*/ 24 h 24"/>
                  <a:gd name="T6" fmla="*/ 18 w 18"/>
                  <a:gd name="T7" fmla="*/ 0 h 24"/>
                </a:gdLst>
                <a:ahLst/>
                <a:cxnLst>
                  <a:cxn ang="0">
                    <a:pos x="T0" y="T1"/>
                  </a:cxn>
                  <a:cxn ang="0">
                    <a:pos x="T2" y="T3"/>
                  </a:cxn>
                  <a:cxn ang="0">
                    <a:pos x="T4" y="T5"/>
                  </a:cxn>
                  <a:cxn ang="0">
                    <a:pos x="T6" y="T7"/>
                  </a:cxn>
                </a:cxnLst>
                <a:rect l="0" t="0" r="r" b="b"/>
                <a:pathLst>
                  <a:path w="18" h="24">
                    <a:moveTo>
                      <a:pt x="18" y="0"/>
                    </a:moveTo>
                    <a:lnTo>
                      <a:pt x="18" y="0"/>
                    </a:lnTo>
                    <a:lnTo>
                      <a:pt x="0" y="24"/>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0" name="Rectangle 271"/>
              <p:cNvSpPr>
                <a:spLocks noChangeArrowheads="1"/>
              </p:cNvSpPr>
              <p:nvPr/>
            </p:nvSpPr>
            <p:spPr bwMode="auto">
              <a:xfrm>
                <a:off x="1620" y="1067"/>
                <a:ext cx="1" cy="24"/>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1" name="Freeform 272"/>
              <p:cNvSpPr>
                <a:spLocks/>
              </p:cNvSpPr>
              <p:nvPr/>
            </p:nvSpPr>
            <p:spPr bwMode="auto">
              <a:xfrm>
                <a:off x="1566" y="833"/>
                <a:ext cx="90" cy="12"/>
              </a:xfrm>
              <a:custGeom>
                <a:avLst/>
                <a:gdLst>
                  <a:gd name="T0" fmla="*/ 30 w 90"/>
                  <a:gd name="T1" fmla="*/ 12 h 12"/>
                  <a:gd name="T2" fmla="*/ 90 w 90"/>
                  <a:gd name="T3" fmla="*/ 6 h 12"/>
                  <a:gd name="T4" fmla="*/ 90 w 90"/>
                  <a:gd name="T5" fmla="*/ 6 h 12"/>
                  <a:gd name="T6" fmla="*/ 30 w 90"/>
                  <a:gd name="T7" fmla="*/ 12 h 12"/>
                  <a:gd name="T8" fmla="*/ 24 w 90"/>
                  <a:gd name="T9" fmla="*/ 0 h 12"/>
                  <a:gd name="T10" fmla="*/ 0 w 90"/>
                  <a:gd name="T11" fmla="*/ 12 h 12"/>
                  <a:gd name="T12" fmla="*/ 0 w 90"/>
                  <a:gd name="T13" fmla="*/ 12 h 12"/>
                  <a:gd name="T14" fmla="*/ 24 w 90"/>
                  <a:gd name="T15" fmla="*/ 0 h 12"/>
                  <a:gd name="T16" fmla="*/ 30 w 9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
                    <a:moveTo>
                      <a:pt x="30" y="12"/>
                    </a:moveTo>
                    <a:lnTo>
                      <a:pt x="90" y="6"/>
                    </a:lnTo>
                    <a:lnTo>
                      <a:pt x="90" y="6"/>
                    </a:lnTo>
                    <a:lnTo>
                      <a:pt x="30" y="12"/>
                    </a:lnTo>
                    <a:lnTo>
                      <a:pt x="24" y="0"/>
                    </a:lnTo>
                    <a:lnTo>
                      <a:pt x="0" y="12"/>
                    </a:lnTo>
                    <a:lnTo>
                      <a:pt x="0" y="12"/>
                    </a:lnTo>
                    <a:lnTo>
                      <a:pt x="24"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2" name="Freeform 273"/>
              <p:cNvSpPr>
                <a:spLocks/>
              </p:cNvSpPr>
              <p:nvPr/>
            </p:nvSpPr>
            <p:spPr bwMode="auto">
              <a:xfrm>
                <a:off x="4326" y="1103"/>
                <a:ext cx="654" cy="613"/>
              </a:xfrm>
              <a:custGeom>
                <a:avLst/>
                <a:gdLst>
                  <a:gd name="T0" fmla="*/ 396 w 654"/>
                  <a:gd name="T1" fmla="*/ 583 h 613"/>
                  <a:gd name="T2" fmla="*/ 330 w 654"/>
                  <a:gd name="T3" fmla="*/ 469 h 613"/>
                  <a:gd name="T4" fmla="*/ 330 w 654"/>
                  <a:gd name="T5" fmla="*/ 469 h 613"/>
                  <a:gd name="T6" fmla="*/ 330 w 654"/>
                  <a:gd name="T7" fmla="*/ 469 h 613"/>
                  <a:gd name="T8" fmla="*/ 366 w 654"/>
                  <a:gd name="T9" fmla="*/ 415 h 613"/>
                  <a:gd name="T10" fmla="*/ 426 w 654"/>
                  <a:gd name="T11" fmla="*/ 427 h 613"/>
                  <a:gd name="T12" fmla="*/ 546 w 654"/>
                  <a:gd name="T13" fmla="*/ 271 h 613"/>
                  <a:gd name="T14" fmla="*/ 564 w 654"/>
                  <a:gd name="T15" fmla="*/ 223 h 613"/>
                  <a:gd name="T16" fmla="*/ 510 w 654"/>
                  <a:gd name="T17" fmla="*/ 180 h 613"/>
                  <a:gd name="T18" fmla="*/ 510 w 654"/>
                  <a:gd name="T19" fmla="*/ 102 h 613"/>
                  <a:gd name="T20" fmla="*/ 564 w 654"/>
                  <a:gd name="T21" fmla="*/ 114 h 613"/>
                  <a:gd name="T22" fmla="*/ 654 w 654"/>
                  <a:gd name="T23" fmla="*/ 66 h 613"/>
                  <a:gd name="T24" fmla="*/ 654 w 654"/>
                  <a:gd name="T25" fmla="*/ 66 h 613"/>
                  <a:gd name="T26" fmla="*/ 654 w 654"/>
                  <a:gd name="T27" fmla="*/ 66 h 613"/>
                  <a:gd name="T28" fmla="*/ 654 w 654"/>
                  <a:gd name="T29" fmla="*/ 66 h 613"/>
                  <a:gd name="T30" fmla="*/ 594 w 654"/>
                  <a:gd name="T31" fmla="*/ 48 h 613"/>
                  <a:gd name="T32" fmla="*/ 594 w 654"/>
                  <a:gd name="T33" fmla="*/ 6 h 613"/>
                  <a:gd name="T34" fmla="*/ 534 w 654"/>
                  <a:gd name="T35" fmla="*/ 0 h 613"/>
                  <a:gd name="T36" fmla="*/ 534 w 654"/>
                  <a:gd name="T37" fmla="*/ 0 h 613"/>
                  <a:gd name="T38" fmla="*/ 534 w 654"/>
                  <a:gd name="T39" fmla="*/ 0 h 613"/>
                  <a:gd name="T40" fmla="*/ 534 w 654"/>
                  <a:gd name="T41" fmla="*/ 0 h 613"/>
                  <a:gd name="T42" fmla="*/ 468 w 654"/>
                  <a:gd name="T43" fmla="*/ 0 h 613"/>
                  <a:gd name="T44" fmla="*/ 408 w 654"/>
                  <a:gd name="T45" fmla="*/ 36 h 613"/>
                  <a:gd name="T46" fmla="*/ 420 w 654"/>
                  <a:gd name="T47" fmla="*/ 90 h 613"/>
                  <a:gd name="T48" fmla="*/ 420 w 654"/>
                  <a:gd name="T49" fmla="*/ 90 h 613"/>
                  <a:gd name="T50" fmla="*/ 420 w 654"/>
                  <a:gd name="T51" fmla="*/ 90 h 613"/>
                  <a:gd name="T52" fmla="*/ 330 w 654"/>
                  <a:gd name="T53" fmla="*/ 205 h 613"/>
                  <a:gd name="T54" fmla="*/ 324 w 654"/>
                  <a:gd name="T55" fmla="*/ 229 h 613"/>
                  <a:gd name="T56" fmla="*/ 318 w 654"/>
                  <a:gd name="T57" fmla="*/ 259 h 613"/>
                  <a:gd name="T58" fmla="*/ 270 w 654"/>
                  <a:gd name="T59" fmla="*/ 271 h 613"/>
                  <a:gd name="T60" fmla="*/ 222 w 654"/>
                  <a:gd name="T61" fmla="*/ 283 h 613"/>
                  <a:gd name="T62" fmla="*/ 210 w 654"/>
                  <a:gd name="T63" fmla="*/ 331 h 613"/>
                  <a:gd name="T64" fmla="*/ 48 w 654"/>
                  <a:gd name="T65" fmla="*/ 355 h 613"/>
                  <a:gd name="T66" fmla="*/ 12 w 654"/>
                  <a:gd name="T67" fmla="*/ 337 h 613"/>
                  <a:gd name="T68" fmla="*/ 0 w 654"/>
                  <a:gd name="T69" fmla="*/ 331 h 613"/>
                  <a:gd name="T70" fmla="*/ 12 w 654"/>
                  <a:gd name="T71" fmla="*/ 373 h 613"/>
                  <a:gd name="T72" fmla="*/ 24 w 654"/>
                  <a:gd name="T73" fmla="*/ 391 h 613"/>
                  <a:gd name="T74" fmla="*/ 42 w 654"/>
                  <a:gd name="T75" fmla="*/ 403 h 613"/>
                  <a:gd name="T76" fmla="*/ 66 w 654"/>
                  <a:gd name="T77" fmla="*/ 409 h 613"/>
                  <a:gd name="T78" fmla="*/ 66 w 654"/>
                  <a:gd name="T79" fmla="*/ 451 h 613"/>
                  <a:gd name="T80" fmla="*/ 78 w 654"/>
                  <a:gd name="T81" fmla="*/ 457 h 613"/>
                  <a:gd name="T82" fmla="*/ 90 w 654"/>
                  <a:gd name="T83" fmla="*/ 463 h 613"/>
                  <a:gd name="T84" fmla="*/ 90 w 654"/>
                  <a:gd name="T85" fmla="*/ 463 h 613"/>
                  <a:gd name="T86" fmla="*/ 90 w 654"/>
                  <a:gd name="T87" fmla="*/ 463 h 613"/>
                  <a:gd name="T88" fmla="*/ 30 w 654"/>
                  <a:gd name="T89" fmla="*/ 499 h 613"/>
                  <a:gd name="T90" fmla="*/ 24 w 654"/>
                  <a:gd name="T91" fmla="*/ 553 h 613"/>
                  <a:gd name="T92" fmla="*/ 24 w 654"/>
                  <a:gd name="T93" fmla="*/ 553 h 613"/>
                  <a:gd name="T94" fmla="*/ 198 w 654"/>
                  <a:gd name="T95" fmla="*/ 535 h 613"/>
                  <a:gd name="T96" fmla="*/ 222 w 654"/>
                  <a:gd name="T97" fmla="*/ 547 h 613"/>
                  <a:gd name="T98" fmla="*/ 222 w 654"/>
                  <a:gd name="T99" fmla="*/ 565 h 613"/>
                  <a:gd name="T100" fmla="*/ 240 w 654"/>
                  <a:gd name="T101" fmla="*/ 571 h 613"/>
                  <a:gd name="T102" fmla="*/ 258 w 654"/>
                  <a:gd name="T103" fmla="*/ 607 h 613"/>
                  <a:gd name="T104" fmla="*/ 276 w 654"/>
                  <a:gd name="T105" fmla="*/ 613 h 613"/>
                  <a:gd name="T106" fmla="*/ 306 w 654"/>
                  <a:gd name="T107" fmla="*/ 583 h 613"/>
                  <a:gd name="T108" fmla="*/ 396 w 654"/>
                  <a:gd name="T109" fmla="*/ 58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4" h="613">
                    <a:moveTo>
                      <a:pt x="396" y="583"/>
                    </a:moveTo>
                    <a:lnTo>
                      <a:pt x="330" y="469"/>
                    </a:lnTo>
                    <a:lnTo>
                      <a:pt x="330" y="469"/>
                    </a:lnTo>
                    <a:lnTo>
                      <a:pt x="330" y="469"/>
                    </a:lnTo>
                    <a:lnTo>
                      <a:pt x="366" y="415"/>
                    </a:lnTo>
                    <a:lnTo>
                      <a:pt x="426" y="427"/>
                    </a:lnTo>
                    <a:lnTo>
                      <a:pt x="546" y="271"/>
                    </a:lnTo>
                    <a:lnTo>
                      <a:pt x="564" y="223"/>
                    </a:lnTo>
                    <a:lnTo>
                      <a:pt x="510" y="180"/>
                    </a:lnTo>
                    <a:lnTo>
                      <a:pt x="510" y="102"/>
                    </a:lnTo>
                    <a:lnTo>
                      <a:pt x="564" y="114"/>
                    </a:lnTo>
                    <a:lnTo>
                      <a:pt x="654" y="66"/>
                    </a:lnTo>
                    <a:lnTo>
                      <a:pt x="654" y="66"/>
                    </a:lnTo>
                    <a:lnTo>
                      <a:pt x="654" y="66"/>
                    </a:lnTo>
                    <a:lnTo>
                      <a:pt x="654" y="66"/>
                    </a:lnTo>
                    <a:lnTo>
                      <a:pt x="594" y="48"/>
                    </a:lnTo>
                    <a:lnTo>
                      <a:pt x="594" y="6"/>
                    </a:lnTo>
                    <a:lnTo>
                      <a:pt x="534" y="0"/>
                    </a:lnTo>
                    <a:lnTo>
                      <a:pt x="534" y="0"/>
                    </a:lnTo>
                    <a:lnTo>
                      <a:pt x="534" y="0"/>
                    </a:lnTo>
                    <a:lnTo>
                      <a:pt x="534" y="0"/>
                    </a:lnTo>
                    <a:lnTo>
                      <a:pt x="468" y="0"/>
                    </a:lnTo>
                    <a:lnTo>
                      <a:pt x="408" y="36"/>
                    </a:lnTo>
                    <a:lnTo>
                      <a:pt x="420" y="90"/>
                    </a:lnTo>
                    <a:lnTo>
                      <a:pt x="420" y="90"/>
                    </a:lnTo>
                    <a:lnTo>
                      <a:pt x="420" y="90"/>
                    </a:lnTo>
                    <a:lnTo>
                      <a:pt x="330" y="205"/>
                    </a:lnTo>
                    <a:lnTo>
                      <a:pt x="324" y="229"/>
                    </a:lnTo>
                    <a:lnTo>
                      <a:pt x="318" y="259"/>
                    </a:lnTo>
                    <a:lnTo>
                      <a:pt x="270" y="271"/>
                    </a:lnTo>
                    <a:lnTo>
                      <a:pt x="222" y="283"/>
                    </a:lnTo>
                    <a:lnTo>
                      <a:pt x="210" y="331"/>
                    </a:lnTo>
                    <a:lnTo>
                      <a:pt x="48" y="355"/>
                    </a:lnTo>
                    <a:lnTo>
                      <a:pt x="12" y="337"/>
                    </a:lnTo>
                    <a:lnTo>
                      <a:pt x="0" y="331"/>
                    </a:lnTo>
                    <a:lnTo>
                      <a:pt x="12" y="373"/>
                    </a:lnTo>
                    <a:lnTo>
                      <a:pt x="24" y="391"/>
                    </a:lnTo>
                    <a:lnTo>
                      <a:pt x="42" y="403"/>
                    </a:lnTo>
                    <a:lnTo>
                      <a:pt x="66" y="409"/>
                    </a:lnTo>
                    <a:lnTo>
                      <a:pt x="66" y="451"/>
                    </a:lnTo>
                    <a:lnTo>
                      <a:pt x="78" y="457"/>
                    </a:lnTo>
                    <a:lnTo>
                      <a:pt x="90" y="463"/>
                    </a:lnTo>
                    <a:lnTo>
                      <a:pt x="90" y="463"/>
                    </a:lnTo>
                    <a:lnTo>
                      <a:pt x="90" y="463"/>
                    </a:lnTo>
                    <a:lnTo>
                      <a:pt x="30" y="499"/>
                    </a:lnTo>
                    <a:lnTo>
                      <a:pt x="24" y="553"/>
                    </a:lnTo>
                    <a:lnTo>
                      <a:pt x="24" y="553"/>
                    </a:lnTo>
                    <a:lnTo>
                      <a:pt x="198" y="535"/>
                    </a:lnTo>
                    <a:lnTo>
                      <a:pt x="222" y="547"/>
                    </a:lnTo>
                    <a:lnTo>
                      <a:pt x="222" y="565"/>
                    </a:lnTo>
                    <a:lnTo>
                      <a:pt x="240" y="571"/>
                    </a:lnTo>
                    <a:lnTo>
                      <a:pt x="258" y="607"/>
                    </a:lnTo>
                    <a:lnTo>
                      <a:pt x="276" y="613"/>
                    </a:lnTo>
                    <a:lnTo>
                      <a:pt x="306" y="583"/>
                    </a:lnTo>
                    <a:lnTo>
                      <a:pt x="396" y="58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3" name="Freeform 274"/>
              <p:cNvSpPr>
                <a:spLocks/>
              </p:cNvSpPr>
              <p:nvPr/>
            </p:nvSpPr>
            <p:spPr bwMode="auto">
              <a:xfrm>
                <a:off x="4920" y="1109"/>
                <a:ext cx="60" cy="60"/>
              </a:xfrm>
              <a:custGeom>
                <a:avLst/>
                <a:gdLst>
                  <a:gd name="T0" fmla="*/ 60 w 60"/>
                  <a:gd name="T1" fmla="*/ 60 h 60"/>
                  <a:gd name="T2" fmla="*/ 60 w 60"/>
                  <a:gd name="T3" fmla="*/ 60 h 60"/>
                  <a:gd name="T4" fmla="*/ 60 w 60"/>
                  <a:gd name="T5" fmla="*/ 60 h 60"/>
                  <a:gd name="T6" fmla="*/ 60 w 60"/>
                  <a:gd name="T7" fmla="*/ 60 h 60"/>
                  <a:gd name="T8" fmla="*/ 60 w 60"/>
                  <a:gd name="T9" fmla="*/ 60 h 60"/>
                  <a:gd name="T10" fmla="*/ 60 w 60"/>
                  <a:gd name="T11" fmla="*/ 60 h 60"/>
                  <a:gd name="T12" fmla="*/ 0 w 60"/>
                  <a:gd name="T13" fmla="*/ 42 h 60"/>
                  <a:gd name="T14" fmla="*/ 0 w 60"/>
                  <a:gd name="T15" fmla="*/ 0 h 60"/>
                  <a:gd name="T16" fmla="*/ 0 w 60"/>
                  <a:gd name="T17" fmla="*/ 0 h 60"/>
                  <a:gd name="T18" fmla="*/ 0 w 60"/>
                  <a:gd name="T19" fmla="*/ 42 h 60"/>
                  <a:gd name="T20" fmla="*/ 60 w 60"/>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60" y="60"/>
                    </a:moveTo>
                    <a:lnTo>
                      <a:pt x="60" y="60"/>
                    </a:lnTo>
                    <a:lnTo>
                      <a:pt x="60" y="60"/>
                    </a:lnTo>
                    <a:lnTo>
                      <a:pt x="60" y="60"/>
                    </a:lnTo>
                    <a:lnTo>
                      <a:pt x="60" y="60"/>
                    </a:lnTo>
                    <a:lnTo>
                      <a:pt x="60" y="60"/>
                    </a:lnTo>
                    <a:lnTo>
                      <a:pt x="0" y="42"/>
                    </a:lnTo>
                    <a:lnTo>
                      <a:pt x="0" y="0"/>
                    </a:lnTo>
                    <a:lnTo>
                      <a:pt x="0" y="0"/>
                    </a:lnTo>
                    <a:lnTo>
                      <a:pt x="0" y="42"/>
                    </a:lnTo>
                    <a:lnTo>
                      <a:pt x="6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4" name="Freeform 275"/>
              <p:cNvSpPr>
                <a:spLocks/>
              </p:cNvSpPr>
              <p:nvPr/>
            </p:nvSpPr>
            <p:spPr bwMode="auto">
              <a:xfrm>
                <a:off x="4752" y="1326"/>
                <a:ext cx="138" cy="204"/>
              </a:xfrm>
              <a:custGeom>
                <a:avLst/>
                <a:gdLst>
                  <a:gd name="T0" fmla="*/ 0 w 138"/>
                  <a:gd name="T1" fmla="*/ 204 h 204"/>
                  <a:gd name="T2" fmla="*/ 120 w 138"/>
                  <a:gd name="T3" fmla="*/ 48 h 204"/>
                  <a:gd name="T4" fmla="*/ 138 w 138"/>
                  <a:gd name="T5" fmla="*/ 0 h 204"/>
                  <a:gd name="T6" fmla="*/ 120 w 138"/>
                  <a:gd name="T7" fmla="*/ 48 h 204"/>
                  <a:gd name="T8" fmla="*/ 0 w 138"/>
                  <a:gd name="T9" fmla="*/ 204 h 204"/>
                </a:gdLst>
                <a:ahLst/>
                <a:cxnLst>
                  <a:cxn ang="0">
                    <a:pos x="T0" y="T1"/>
                  </a:cxn>
                  <a:cxn ang="0">
                    <a:pos x="T2" y="T3"/>
                  </a:cxn>
                  <a:cxn ang="0">
                    <a:pos x="T4" y="T5"/>
                  </a:cxn>
                  <a:cxn ang="0">
                    <a:pos x="T6" y="T7"/>
                  </a:cxn>
                  <a:cxn ang="0">
                    <a:pos x="T8" y="T9"/>
                  </a:cxn>
                </a:cxnLst>
                <a:rect l="0" t="0" r="r" b="b"/>
                <a:pathLst>
                  <a:path w="138" h="204">
                    <a:moveTo>
                      <a:pt x="0" y="204"/>
                    </a:moveTo>
                    <a:lnTo>
                      <a:pt x="120" y="48"/>
                    </a:lnTo>
                    <a:lnTo>
                      <a:pt x="138" y="0"/>
                    </a:lnTo>
                    <a:lnTo>
                      <a:pt x="120" y="48"/>
                    </a:lnTo>
                    <a:lnTo>
                      <a:pt x="0" y="20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5" name="Rectangle 276"/>
              <p:cNvSpPr>
                <a:spLocks noChangeArrowheads="1"/>
              </p:cNvSpPr>
              <p:nvPr/>
            </p:nvSpPr>
            <p:spPr bwMode="auto">
              <a:xfrm>
                <a:off x="4980" y="116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6" name="Freeform 277"/>
              <p:cNvSpPr>
                <a:spLocks/>
              </p:cNvSpPr>
              <p:nvPr/>
            </p:nvSpPr>
            <p:spPr bwMode="auto">
              <a:xfrm>
                <a:off x="4656" y="1518"/>
                <a:ext cx="36" cy="54"/>
              </a:xfrm>
              <a:custGeom>
                <a:avLst/>
                <a:gdLst>
                  <a:gd name="T0" fmla="*/ 0 w 36"/>
                  <a:gd name="T1" fmla="*/ 54 h 54"/>
                  <a:gd name="T2" fmla="*/ 36 w 36"/>
                  <a:gd name="T3" fmla="*/ 0 h 54"/>
                  <a:gd name="T4" fmla="*/ 0 w 36"/>
                  <a:gd name="T5" fmla="*/ 54 h 54"/>
                  <a:gd name="T6" fmla="*/ 0 w 36"/>
                  <a:gd name="T7" fmla="*/ 54 h 54"/>
                </a:gdLst>
                <a:ahLst/>
                <a:cxnLst>
                  <a:cxn ang="0">
                    <a:pos x="T0" y="T1"/>
                  </a:cxn>
                  <a:cxn ang="0">
                    <a:pos x="T2" y="T3"/>
                  </a:cxn>
                  <a:cxn ang="0">
                    <a:pos x="T4" y="T5"/>
                  </a:cxn>
                  <a:cxn ang="0">
                    <a:pos x="T6" y="T7"/>
                  </a:cxn>
                </a:cxnLst>
                <a:rect l="0" t="0" r="r" b="b"/>
                <a:pathLst>
                  <a:path w="36" h="54">
                    <a:moveTo>
                      <a:pt x="0" y="54"/>
                    </a:moveTo>
                    <a:lnTo>
                      <a:pt x="36" y="0"/>
                    </a:lnTo>
                    <a:lnTo>
                      <a:pt x="0" y="54"/>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7" name="Freeform 278"/>
              <p:cNvSpPr>
                <a:spLocks/>
              </p:cNvSpPr>
              <p:nvPr/>
            </p:nvSpPr>
            <p:spPr bwMode="auto">
              <a:xfrm>
                <a:off x="4980" y="116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8" name="Freeform 279"/>
              <p:cNvSpPr>
                <a:spLocks/>
              </p:cNvSpPr>
              <p:nvPr/>
            </p:nvSpPr>
            <p:spPr bwMode="auto">
              <a:xfrm>
                <a:off x="4308" y="1025"/>
                <a:ext cx="576" cy="433"/>
              </a:xfrm>
              <a:custGeom>
                <a:avLst/>
                <a:gdLst>
                  <a:gd name="T0" fmla="*/ 576 w 576"/>
                  <a:gd name="T1" fmla="*/ 54 h 433"/>
                  <a:gd name="T2" fmla="*/ 516 w 576"/>
                  <a:gd name="T3" fmla="*/ 54 h 433"/>
                  <a:gd name="T4" fmla="*/ 444 w 576"/>
                  <a:gd name="T5" fmla="*/ 90 h 433"/>
                  <a:gd name="T6" fmla="*/ 414 w 576"/>
                  <a:gd name="T7" fmla="*/ 0 h 433"/>
                  <a:gd name="T8" fmla="*/ 384 w 576"/>
                  <a:gd name="T9" fmla="*/ 42 h 433"/>
                  <a:gd name="T10" fmla="*/ 300 w 576"/>
                  <a:gd name="T11" fmla="*/ 72 h 433"/>
                  <a:gd name="T12" fmla="*/ 300 w 576"/>
                  <a:gd name="T13" fmla="*/ 72 h 433"/>
                  <a:gd name="T14" fmla="*/ 300 w 576"/>
                  <a:gd name="T15" fmla="*/ 72 h 433"/>
                  <a:gd name="T16" fmla="*/ 294 w 576"/>
                  <a:gd name="T17" fmla="*/ 66 h 433"/>
                  <a:gd name="T18" fmla="*/ 282 w 576"/>
                  <a:gd name="T19" fmla="*/ 66 h 433"/>
                  <a:gd name="T20" fmla="*/ 270 w 576"/>
                  <a:gd name="T21" fmla="*/ 66 h 433"/>
                  <a:gd name="T22" fmla="*/ 198 w 576"/>
                  <a:gd name="T23" fmla="*/ 48 h 433"/>
                  <a:gd name="T24" fmla="*/ 174 w 576"/>
                  <a:gd name="T25" fmla="*/ 60 h 433"/>
                  <a:gd name="T26" fmla="*/ 156 w 576"/>
                  <a:gd name="T27" fmla="*/ 108 h 433"/>
                  <a:gd name="T28" fmla="*/ 102 w 576"/>
                  <a:gd name="T29" fmla="*/ 126 h 433"/>
                  <a:gd name="T30" fmla="*/ 90 w 576"/>
                  <a:gd name="T31" fmla="*/ 162 h 433"/>
                  <a:gd name="T32" fmla="*/ 90 w 576"/>
                  <a:gd name="T33" fmla="*/ 162 h 433"/>
                  <a:gd name="T34" fmla="*/ 90 w 576"/>
                  <a:gd name="T35" fmla="*/ 162 h 433"/>
                  <a:gd name="T36" fmla="*/ 18 w 576"/>
                  <a:gd name="T37" fmla="*/ 144 h 433"/>
                  <a:gd name="T38" fmla="*/ 0 w 576"/>
                  <a:gd name="T39" fmla="*/ 210 h 433"/>
                  <a:gd name="T40" fmla="*/ 12 w 576"/>
                  <a:gd name="T41" fmla="*/ 325 h 433"/>
                  <a:gd name="T42" fmla="*/ 36 w 576"/>
                  <a:gd name="T43" fmla="*/ 337 h 433"/>
                  <a:gd name="T44" fmla="*/ 42 w 576"/>
                  <a:gd name="T45" fmla="*/ 361 h 433"/>
                  <a:gd name="T46" fmla="*/ 12 w 576"/>
                  <a:gd name="T47" fmla="*/ 403 h 433"/>
                  <a:gd name="T48" fmla="*/ 18 w 576"/>
                  <a:gd name="T49" fmla="*/ 409 h 433"/>
                  <a:gd name="T50" fmla="*/ 18 w 576"/>
                  <a:gd name="T51" fmla="*/ 409 h 433"/>
                  <a:gd name="T52" fmla="*/ 18 w 576"/>
                  <a:gd name="T53" fmla="*/ 409 h 433"/>
                  <a:gd name="T54" fmla="*/ 30 w 576"/>
                  <a:gd name="T55" fmla="*/ 415 h 433"/>
                  <a:gd name="T56" fmla="*/ 66 w 576"/>
                  <a:gd name="T57" fmla="*/ 433 h 433"/>
                  <a:gd name="T58" fmla="*/ 228 w 576"/>
                  <a:gd name="T59" fmla="*/ 409 h 433"/>
                  <a:gd name="T60" fmla="*/ 240 w 576"/>
                  <a:gd name="T61" fmla="*/ 361 h 433"/>
                  <a:gd name="T62" fmla="*/ 288 w 576"/>
                  <a:gd name="T63" fmla="*/ 349 h 433"/>
                  <a:gd name="T64" fmla="*/ 336 w 576"/>
                  <a:gd name="T65" fmla="*/ 337 h 433"/>
                  <a:gd name="T66" fmla="*/ 342 w 576"/>
                  <a:gd name="T67" fmla="*/ 307 h 433"/>
                  <a:gd name="T68" fmla="*/ 348 w 576"/>
                  <a:gd name="T69" fmla="*/ 283 h 433"/>
                  <a:gd name="T70" fmla="*/ 438 w 576"/>
                  <a:gd name="T71" fmla="*/ 168 h 433"/>
                  <a:gd name="T72" fmla="*/ 426 w 576"/>
                  <a:gd name="T73" fmla="*/ 114 h 433"/>
                  <a:gd name="T74" fmla="*/ 486 w 576"/>
                  <a:gd name="T75" fmla="*/ 78 h 433"/>
                  <a:gd name="T76" fmla="*/ 552 w 576"/>
                  <a:gd name="T77" fmla="*/ 78 h 433"/>
                  <a:gd name="T78" fmla="*/ 552 w 576"/>
                  <a:gd name="T79" fmla="*/ 78 h 433"/>
                  <a:gd name="T80" fmla="*/ 564 w 576"/>
                  <a:gd name="T81" fmla="*/ 66 h 433"/>
                  <a:gd name="T82" fmla="*/ 576 w 576"/>
                  <a:gd name="T83" fmla="*/ 54 h 433"/>
                  <a:gd name="T84" fmla="*/ 576 w 576"/>
                  <a:gd name="T85" fmla="*/ 54 h 433"/>
                  <a:gd name="T86" fmla="*/ 576 w 576"/>
                  <a:gd name="T87" fmla="*/ 54 h 433"/>
                  <a:gd name="T88" fmla="*/ 576 w 576"/>
                  <a:gd name="T89" fmla="*/ 54 h 433"/>
                  <a:gd name="T90" fmla="*/ 576 w 576"/>
                  <a:gd name="T91" fmla="*/ 5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433">
                    <a:moveTo>
                      <a:pt x="576" y="54"/>
                    </a:moveTo>
                    <a:lnTo>
                      <a:pt x="516" y="54"/>
                    </a:lnTo>
                    <a:lnTo>
                      <a:pt x="444" y="90"/>
                    </a:lnTo>
                    <a:lnTo>
                      <a:pt x="414" y="0"/>
                    </a:lnTo>
                    <a:lnTo>
                      <a:pt x="384" y="42"/>
                    </a:lnTo>
                    <a:lnTo>
                      <a:pt x="300" y="72"/>
                    </a:lnTo>
                    <a:lnTo>
                      <a:pt x="300" y="72"/>
                    </a:lnTo>
                    <a:lnTo>
                      <a:pt x="300" y="72"/>
                    </a:lnTo>
                    <a:lnTo>
                      <a:pt x="294" y="66"/>
                    </a:lnTo>
                    <a:lnTo>
                      <a:pt x="282" y="66"/>
                    </a:lnTo>
                    <a:lnTo>
                      <a:pt x="270" y="66"/>
                    </a:lnTo>
                    <a:lnTo>
                      <a:pt x="198" y="48"/>
                    </a:lnTo>
                    <a:lnTo>
                      <a:pt x="174" y="60"/>
                    </a:lnTo>
                    <a:lnTo>
                      <a:pt x="156" y="108"/>
                    </a:lnTo>
                    <a:lnTo>
                      <a:pt x="102" y="126"/>
                    </a:lnTo>
                    <a:lnTo>
                      <a:pt x="90" y="162"/>
                    </a:lnTo>
                    <a:lnTo>
                      <a:pt x="90" y="162"/>
                    </a:lnTo>
                    <a:lnTo>
                      <a:pt x="90" y="162"/>
                    </a:lnTo>
                    <a:lnTo>
                      <a:pt x="18" y="144"/>
                    </a:lnTo>
                    <a:lnTo>
                      <a:pt x="0" y="210"/>
                    </a:lnTo>
                    <a:lnTo>
                      <a:pt x="12" y="325"/>
                    </a:lnTo>
                    <a:lnTo>
                      <a:pt x="36" y="337"/>
                    </a:lnTo>
                    <a:lnTo>
                      <a:pt x="42" y="361"/>
                    </a:lnTo>
                    <a:lnTo>
                      <a:pt x="12" y="403"/>
                    </a:lnTo>
                    <a:lnTo>
                      <a:pt x="18" y="409"/>
                    </a:lnTo>
                    <a:lnTo>
                      <a:pt x="18" y="409"/>
                    </a:lnTo>
                    <a:lnTo>
                      <a:pt x="18" y="409"/>
                    </a:lnTo>
                    <a:lnTo>
                      <a:pt x="30" y="415"/>
                    </a:lnTo>
                    <a:lnTo>
                      <a:pt x="66" y="433"/>
                    </a:lnTo>
                    <a:lnTo>
                      <a:pt x="228" y="409"/>
                    </a:lnTo>
                    <a:lnTo>
                      <a:pt x="240" y="361"/>
                    </a:lnTo>
                    <a:lnTo>
                      <a:pt x="288" y="349"/>
                    </a:lnTo>
                    <a:lnTo>
                      <a:pt x="336" y="337"/>
                    </a:lnTo>
                    <a:lnTo>
                      <a:pt x="342" y="307"/>
                    </a:lnTo>
                    <a:lnTo>
                      <a:pt x="348" y="283"/>
                    </a:lnTo>
                    <a:lnTo>
                      <a:pt x="438" y="168"/>
                    </a:lnTo>
                    <a:lnTo>
                      <a:pt x="426" y="114"/>
                    </a:lnTo>
                    <a:lnTo>
                      <a:pt x="486" y="78"/>
                    </a:lnTo>
                    <a:lnTo>
                      <a:pt x="552" y="78"/>
                    </a:lnTo>
                    <a:lnTo>
                      <a:pt x="552" y="78"/>
                    </a:lnTo>
                    <a:lnTo>
                      <a:pt x="564" y="66"/>
                    </a:lnTo>
                    <a:lnTo>
                      <a:pt x="576" y="54"/>
                    </a:lnTo>
                    <a:lnTo>
                      <a:pt x="576" y="54"/>
                    </a:lnTo>
                    <a:lnTo>
                      <a:pt x="576" y="54"/>
                    </a:lnTo>
                    <a:lnTo>
                      <a:pt x="576" y="54"/>
                    </a:lnTo>
                    <a:lnTo>
                      <a:pt x="576"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9" name="Rectangle 280"/>
              <p:cNvSpPr>
                <a:spLocks noChangeArrowheads="1"/>
              </p:cNvSpPr>
              <p:nvPr/>
            </p:nvSpPr>
            <p:spPr bwMode="auto">
              <a:xfrm>
                <a:off x="4860" y="11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0" name="Freeform 281"/>
              <p:cNvSpPr>
                <a:spLocks/>
              </p:cNvSpPr>
              <p:nvPr/>
            </p:nvSpPr>
            <p:spPr bwMode="auto">
              <a:xfrm>
                <a:off x="4860" y="1091"/>
                <a:ext cx="12" cy="12"/>
              </a:xfrm>
              <a:custGeom>
                <a:avLst/>
                <a:gdLst>
                  <a:gd name="T0" fmla="*/ 0 w 12"/>
                  <a:gd name="T1" fmla="*/ 12 h 12"/>
                  <a:gd name="T2" fmla="*/ 12 w 12"/>
                  <a:gd name="T3" fmla="*/ 0 h 12"/>
                  <a:gd name="T4" fmla="*/ 0 w 12"/>
                  <a:gd name="T5" fmla="*/ 12 h 12"/>
                  <a:gd name="T6" fmla="*/ 0 w 12"/>
                  <a:gd name="T7" fmla="*/ 12 h 12"/>
                </a:gdLst>
                <a:ahLst/>
                <a:cxnLst>
                  <a:cxn ang="0">
                    <a:pos x="T0" y="T1"/>
                  </a:cxn>
                  <a:cxn ang="0">
                    <a:pos x="T2" y="T3"/>
                  </a:cxn>
                  <a:cxn ang="0">
                    <a:pos x="T4" y="T5"/>
                  </a:cxn>
                  <a:cxn ang="0">
                    <a:pos x="T6" y="T7"/>
                  </a:cxn>
                </a:cxnLst>
                <a:rect l="0" t="0" r="r" b="b"/>
                <a:pathLst>
                  <a:path w="12" h="12">
                    <a:moveTo>
                      <a:pt x="0" y="12"/>
                    </a:moveTo>
                    <a:lnTo>
                      <a:pt x="12"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1" name="Rectangle 282"/>
              <p:cNvSpPr>
                <a:spLocks noChangeArrowheads="1"/>
              </p:cNvSpPr>
              <p:nvPr/>
            </p:nvSpPr>
            <p:spPr bwMode="auto">
              <a:xfrm>
                <a:off x="4884" y="107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2" name="Freeform 283"/>
              <p:cNvSpPr>
                <a:spLocks/>
              </p:cNvSpPr>
              <p:nvPr/>
            </p:nvSpPr>
            <p:spPr bwMode="auto">
              <a:xfrm>
                <a:off x="4824" y="1079"/>
                <a:ext cx="60" cy="0"/>
              </a:xfrm>
              <a:custGeom>
                <a:avLst/>
                <a:gdLst>
                  <a:gd name="T0" fmla="*/ 60 w 60"/>
                  <a:gd name="T1" fmla="*/ 0 w 60"/>
                  <a:gd name="T2" fmla="*/ 60 w 60"/>
                  <a:gd name="T3" fmla="*/ 60 w 60"/>
                </a:gdLst>
                <a:ahLst/>
                <a:cxnLst>
                  <a:cxn ang="0">
                    <a:pos x="T0" y="0"/>
                  </a:cxn>
                  <a:cxn ang="0">
                    <a:pos x="T1" y="0"/>
                  </a:cxn>
                  <a:cxn ang="0">
                    <a:pos x="T2" y="0"/>
                  </a:cxn>
                  <a:cxn ang="0">
                    <a:pos x="T3" y="0"/>
                  </a:cxn>
                </a:cxnLst>
                <a:rect l="0" t="0" r="r" b="b"/>
                <a:pathLst>
                  <a:path w="60">
                    <a:moveTo>
                      <a:pt x="60" y="0"/>
                    </a:moveTo>
                    <a:lnTo>
                      <a:pt x="0" y="0"/>
                    </a:lnTo>
                    <a:lnTo>
                      <a:pt x="60" y="0"/>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3" name="Freeform 284"/>
              <p:cNvSpPr>
                <a:spLocks/>
              </p:cNvSpPr>
              <p:nvPr/>
            </p:nvSpPr>
            <p:spPr bwMode="auto">
              <a:xfrm>
                <a:off x="4722" y="1025"/>
                <a:ext cx="102" cy="90"/>
              </a:xfrm>
              <a:custGeom>
                <a:avLst/>
                <a:gdLst>
                  <a:gd name="T0" fmla="*/ 102 w 102"/>
                  <a:gd name="T1" fmla="*/ 54 h 90"/>
                  <a:gd name="T2" fmla="*/ 30 w 102"/>
                  <a:gd name="T3" fmla="*/ 90 h 90"/>
                  <a:gd name="T4" fmla="*/ 0 w 102"/>
                  <a:gd name="T5" fmla="*/ 0 h 90"/>
                  <a:gd name="T6" fmla="*/ 30 w 102"/>
                  <a:gd name="T7" fmla="*/ 90 h 90"/>
                  <a:gd name="T8" fmla="*/ 102 w 102"/>
                  <a:gd name="T9" fmla="*/ 54 h 90"/>
                </a:gdLst>
                <a:ahLst/>
                <a:cxnLst>
                  <a:cxn ang="0">
                    <a:pos x="T0" y="T1"/>
                  </a:cxn>
                  <a:cxn ang="0">
                    <a:pos x="T2" y="T3"/>
                  </a:cxn>
                  <a:cxn ang="0">
                    <a:pos x="T4" y="T5"/>
                  </a:cxn>
                  <a:cxn ang="0">
                    <a:pos x="T6" y="T7"/>
                  </a:cxn>
                  <a:cxn ang="0">
                    <a:pos x="T8" y="T9"/>
                  </a:cxn>
                </a:cxnLst>
                <a:rect l="0" t="0" r="r" b="b"/>
                <a:pathLst>
                  <a:path w="102" h="90">
                    <a:moveTo>
                      <a:pt x="102" y="54"/>
                    </a:moveTo>
                    <a:lnTo>
                      <a:pt x="30" y="90"/>
                    </a:lnTo>
                    <a:lnTo>
                      <a:pt x="0" y="0"/>
                    </a:lnTo>
                    <a:lnTo>
                      <a:pt x="30" y="90"/>
                    </a:lnTo>
                    <a:lnTo>
                      <a:pt x="10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4" name="Rectangle 285"/>
              <p:cNvSpPr>
                <a:spLocks noChangeArrowheads="1"/>
              </p:cNvSpPr>
              <p:nvPr/>
            </p:nvSpPr>
            <p:spPr bwMode="auto">
              <a:xfrm>
                <a:off x="4590" y="1091"/>
                <a:ext cx="12"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5" name="Freeform 286"/>
              <p:cNvSpPr>
                <a:spLocks/>
              </p:cNvSpPr>
              <p:nvPr/>
            </p:nvSpPr>
            <p:spPr bwMode="auto">
              <a:xfrm>
                <a:off x="4608" y="1067"/>
                <a:ext cx="84" cy="30"/>
              </a:xfrm>
              <a:custGeom>
                <a:avLst/>
                <a:gdLst>
                  <a:gd name="T0" fmla="*/ 84 w 84"/>
                  <a:gd name="T1" fmla="*/ 0 h 30"/>
                  <a:gd name="T2" fmla="*/ 0 w 84"/>
                  <a:gd name="T3" fmla="*/ 30 h 30"/>
                  <a:gd name="T4" fmla="*/ 0 w 84"/>
                  <a:gd name="T5" fmla="*/ 30 h 30"/>
                  <a:gd name="T6" fmla="*/ 84 w 84"/>
                  <a:gd name="T7" fmla="*/ 0 h 30"/>
                </a:gdLst>
                <a:ahLst/>
                <a:cxnLst>
                  <a:cxn ang="0">
                    <a:pos x="T0" y="T1"/>
                  </a:cxn>
                  <a:cxn ang="0">
                    <a:pos x="T2" y="T3"/>
                  </a:cxn>
                  <a:cxn ang="0">
                    <a:pos x="T4" y="T5"/>
                  </a:cxn>
                  <a:cxn ang="0">
                    <a:pos x="T6" y="T7"/>
                  </a:cxn>
                </a:cxnLst>
                <a:rect l="0" t="0" r="r" b="b"/>
                <a:pathLst>
                  <a:path w="84" h="30">
                    <a:moveTo>
                      <a:pt x="84" y="0"/>
                    </a:moveTo>
                    <a:lnTo>
                      <a:pt x="0" y="30"/>
                    </a:lnTo>
                    <a:lnTo>
                      <a:pt x="0" y="30"/>
                    </a:lnTo>
                    <a:lnTo>
                      <a:pt x="8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6" name="Freeform 287"/>
              <p:cNvSpPr>
                <a:spLocks/>
              </p:cNvSpPr>
              <p:nvPr/>
            </p:nvSpPr>
            <p:spPr bwMode="auto">
              <a:xfrm>
                <a:off x="4578" y="1091"/>
                <a:ext cx="12" cy="0"/>
              </a:xfrm>
              <a:custGeom>
                <a:avLst/>
                <a:gdLst>
                  <a:gd name="T0" fmla="*/ 12 w 12"/>
                  <a:gd name="T1" fmla="*/ 12 w 12"/>
                  <a:gd name="T2" fmla="*/ 0 w 12"/>
                  <a:gd name="T3" fmla="*/ 12 w 12"/>
                </a:gdLst>
                <a:ahLst/>
                <a:cxnLst>
                  <a:cxn ang="0">
                    <a:pos x="T0" y="0"/>
                  </a:cxn>
                  <a:cxn ang="0">
                    <a:pos x="T1" y="0"/>
                  </a:cxn>
                  <a:cxn ang="0">
                    <a:pos x="T2" y="0"/>
                  </a:cxn>
                  <a:cxn ang="0">
                    <a:pos x="T3" y="0"/>
                  </a:cxn>
                </a:cxnLst>
                <a:rect l="0" t="0" r="r" b="b"/>
                <a:pathLst>
                  <a:path w="12">
                    <a:moveTo>
                      <a:pt x="12" y="0"/>
                    </a:moveTo>
                    <a:lnTo>
                      <a:pt x="12" y="0"/>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7" name="Freeform 288"/>
              <p:cNvSpPr>
                <a:spLocks/>
              </p:cNvSpPr>
              <p:nvPr/>
            </p:nvSpPr>
            <p:spPr bwMode="auto">
              <a:xfrm>
                <a:off x="4326" y="1169"/>
                <a:ext cx="72" cy="18"/>
              </a:xfrm>
              <a:custGeom>
                <a:avLst/>
                <a:gdLst>
                  <a:gd name="T0" fmla="*/ 0 w 72"/>
                  <a:gd name="T1" fmla="*/ 0 h 18"/>
                  <a:gd name="T2" fmla="*/ 72 w 72"/>
                  <a:gd name="T3" fmla="*/ 18 h 18"/>
                  <a:gd name="T4" fmla="*/ 72 w 72"/>
                  <a:gd name="T5" fmla="*/ 18 h 18"/>
                  <a:gd name="T6" fmla="*/ 0 w 72"/>
                  <a:gd name="T7" fmla="*/ 0 h 18"/>
                  <a:gd name="T8" fmla="*/ 0 w 72"/>
                  <a:gd name="T9" fmla="*/ 0 h 18"/>
                </a:gdLst>
                <a:ahLst/>
                <a:cxnLst>
                  <a:cxn ang="0">
                    <a:pos x="T0" y="T1"/>
                  </a:cxn>
                  <a:cxn ang="0">
                    <a:pos x="T2" y="T3"/>
                  </a:cxn>
                  <a:cxn ang="0">
                    <a:pos x="T4" y="T5"/>
                  </a:cxn>
                  <a:cxn ang="0">
                    <a:pos x="T6" y="T7"/>
                  </a:cxn>
                  <a:cxn ang="0">
                    <a:pos x="T8" y="T9"/>
                  </a:cxn>
                </a:cxnLst>
                <a:rect l="0" t="0" r="r" b="b"/>
                <a:pathLst>
                  <a:path w="72" h="18">
                    <a:moveTo>
                      <a:pt x="0" y="0"/>
                    </a:moveTo>
                    <a:lnTo>
                      <a:pt x="72" y="18"/>
                    </a:lnTo>
                    <a:lnTo>
                      <a:pt x="72"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8" name="Rectangle 289"/>
              <p:cNvSpPr>
                <a:spLocks noChangeArrowheads="1"/>
              </p:cNvSpPr>
              <p:nvPr/>
            </p:nvSpPr>
            <p:spPr bwMode="auto">
              <a:xfrm>
                <a:off x="4860" y="11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9" name="Freeform 290"/>
              <p:cNvSpPr>
                <a:spLocks/>
              </p:cNvSpPr>
              <p:nvPr/>
            </p:nvSpPr>
            <p:spPr bwMode="auto">
              <a:xfrm>
                <a:off x="4650" y="1193"/>
                <a:ext cx="96" cy="139"/>
              </a:xfrm>
              <a:custGeom>
                <a:avLst/>
                <a:gdLst>
                  <a:gd name="T0" fmla="*/ 0 w 96"/>
                  <a:gd name="T1" fmla="*/ 139 h 139"/>
                  <a:gd name="T2" fmla="*/ 6 w 96"/>
                  <a:gd name="T3" fmla="*/ 115 h 139"/>
                  <a:gd name="T4" fmla="*/ 96 w 96"/>
                  <a:gd name="T5" fmla="*/ 0 h 139"/>
                  <a:gd name="T6" fmla="*/ 96 w 96"/>
                  <a:gd name="T7" fmla="*/ 0 h 139"/>
                  <a:gd name="T8" fmla="*/ 6 w 96"/>
                  <a:gd name="T9" fmla="*/ 115 h 139"/>
                  <a:gd name="T10" fmla="*/ 0 w 96"/>
                  <a:gd name="T11" fmla="*/ 139 h 139"/>
                </a:gdLst>
                <a:ahLst/>
                <a:cxnLst>
                  <a:cxn ang="0">
                    <a:pos x="T0" y="T1"/>
                  </a:cxn>
                  <a:cxn ang="0">
                    <a:pos x="T2" y="T3"/>
                  </a:cxn>
                  <a:cxn ang="0">
                    <a:pos x="T4" y="T5"/>
                  </a:cxn>
                  <a:cxn ang="0">
                    <a:pos x="T6" y="T7"/>
                  </a:cxn>
                  <a:cxn ang="0">
                    <a:pos x="T8" y="T9"/>
                  </a:cxn>
                  <a:cxn ang="0">
                    <a:pos x="T10" y="T11"/>
                  </a:cxn>
                </a:cxnLst>
                <a:rect l="0" t="0" r="r" b="b"/>
                <a:pathLst>
                  <a:path w="96" h="139">
                    <a:moveTo>
                      <a:pt x="0" y="139"/>
                    </a:moveTo>
                    <a:lnTo>
                      <a:pt x="6" y="115"/>
                    </a:lnTo>
                    <a:lnTo>
                      <a:pt x="96" y="0"/>
                    </a:lnTo>
                    <a:lnTo>
                      <a:pt x="96" y="0"/>
                    </a:lnTo>
                    <a:lnTo>
                      <a:pt x="6" y="115"/>
                    </a:lnTo>
                    <a:lnTo>
                      <a:pt x="0" y="13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0" name="Freeform 291"/>
              <p:cNvSpPr>
                <a:spLocks/>
              </p:cNvSpPr>
              <p:nvPr/>
            </p:nvSpPr>
            <p:spPr bwMode="auto">
              <a:xfrm>
                <a:off x="4326" y="1434"/>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1" name="Freeform 292"/>
              <p:cNvSpPr>
                <a:spLocks/>
              </p:cNvSpPr>
              <p:nvPr/>
            </p:nvSpPr>
            <p:spPr bwMode="auto">
              <a:xfrm>
                <a:off x="4536" y="1374"/>
                <a:ext cx="60" cy="60"/>
              </a:xfrm>
              <a:custGeom>
                <a:avLst/>
                <a:gdLst>
                  <a:gd name="T0" fmla="*/ 0 w 60"/>
                  <a:gd name="T1" fmla="*/ 60 h 60"/>
                  <a:gd name="T2" fmla="*/ 12 w 60"/>
                  <a:gd name="T3" fmla="*/ 12 h 60"/>
                  <a:gd name="T4" fmla="*/ 60 w 60"/>
                  <a:gd name="T5" fmla="*/ 0 h 60"/>
                  <a:gd name="T6" fmla="*/ 12 w 60"/>
                  <a:gd name="T7" fmla="*/ 12 h 60"/>
                  <a:gd name="T8" fmla="*/ 0 w 60"/>
                  <a:gd name="T9" fmla="*/ 60 h 60"/>
                </a:gdLst>
                <a:ahLst/>
                <a:cxnLst>
                  <a:cxn ang="0">
                    <a:pos x="T0" y="T1"/>
                  </a:cxn>
                  <a:cxn ang="0">
                    <a:pos x="T2" y="T3"/>
                  </a:cxn>
                  <a:cxn ang="0">
                    <a:pos x="T4" y="T5"/>
                  </a:cxn>
                  <a:cxn ang="0">
                    <a:pos x="T6" y="T7"/>
                  </a:cxn>
                  <a:cxn ang="0">
                    <a:pos x="T8" y="T9"/>
                  </a:cxn>
                </a:cxnLst>
                <a:rect l="0" t="0" r="r" b="b"/>
                <a:pathLst>
                  <a:path w="60" h="60">
                    <a:moveTo>
                      <a:pt x="0" y="60"/>
                    </a:moveTo>
                    <a:lnTo>
                      <a:pt x="12" y="12"/>
                    </a:lnTo>
                    <a:lnTo>
                      <a:pt x="60" y="0"/>
                    </a:lnTo>
                    <a:lnTo>
                      <a:pt x="12" y="12"/>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2" name="Freeform 293"/>
              <p:cNvSpPr>
                <a:spLocks/>
              </p:cNvSpPr>
              <p:nvPr/>
            </p:nvSpPr>
            <p:spPr bwMode="auto">
              <a:xfrm>
                <a:off x="3660" y="953"/>
                <a:ext cx="756" cy="703"/>
              </a:xfrm>
              <a:custGeom>
                <a:avLst/>
                <a:gdLst>
                  <a:gd name="T0" fmla="*/ 732 w 756"/>
                  <a:gd name="T1" fmla="*/ 559 h 703"/>
                  <a:gd name="T2" fmla="*/ 690 w 756"/>
                  <a:gd name="T3" fmla="*/ 541 h 703"/>
                  <a:gd name="T4" fmla="*/ 666 w 756"/>
                  <a:gd name="T5" fmla="*/ 481 h 703"/>
                  <a:gd name="T6" fmla="*/ 660 w 756"/>
                  <a:gd name="T7" fmla="*/ 475 h 703"/>
                  <a:gd name="T8" fmla="*/ 684 w 756"/>
                  <a:gd name="T9" fmla="*/ 409 h 703"/>
                  <a:gd name="T10" fmla="*/ 648 w 756"/>
                  <a:gd name="T11" fmla="*/ 282 h 703"/>
                  <a:gd name="T12" fmla="*/ 678 w 756"/>
                  <a:gd name="T13" fmla="*/ 162 h 703"/>
                  <a:gd name="T14" fmla="*/ 384 w 756"/>
                  <a:gd name="T15" fmla="*/ 120 h 703"/>
                  <a:gd name="T16" fmla="*/ 300 w 756"/>
                  <a:gd name="T17" fmla="*/ 168 h 703"/>
                  <a:gd name="T18" fmla="*/ 234 w 756"/>
                  <a:gd name="T19" fmla="*/ 126 h 703"/>
                  <a:gd name="T20" fmla="*/ 186 w 756"/>
                  <a:gd name="T21" fmla="*/ 72 h 703"/>
                  <a:gd name="T22" fmla="*/ 156 w 756"/>
                  <a:gd name="T23" fmla="*/ 12 h 703"/>
                  <a:gd name="T24" fmla="*/ 90 w 756"/>
                  <a:gd name="T25" fmla="*/ 48 h 703"/>
                  <a:gd name="T26" fmla="*/ 12 w 756"/>
                  <a:gd name="T27" fmla="*/ 0 h 703"/>
                  <a:gd name="T28" fmla="*/ 12 w 756"/>
                  <a:gd name="T29" fmla="*/ 0 h 703"/>
                  <a:gd name="T30" fmla="*/ 6 w 756"/>
                  <a:gd name="T31" fmla="*/ 102 h 703"/>
                  <a:gd name="T32" fmla="*/ 18 w 756"/>
                  <a:gd name="T33" fmla="*/ 138 h 703"/>
                  <a:gd name="T34" fmla="*/ 42 w 756"/>
                  <a:gd name="T35" fmla="*/ 186 h 703"/>
                  <a:gd name="T36" fmla="*/ 78 w 756"/>
                  <a:gd name="T37" fmla="*/ 234 h 703"/>
                  <a:gd name="T38" fmla="*/ 96 w 756"/>
                  <a:gd name="T39" fmla="*/ 361 h 703"/>
                  <a:gd name="T40" fmla="*/ 126 w 756"/>
                  <a:gd name="T41" fmla="*/ 379 h 703"/>
                  <a:gd name="T42" fmla="*/ 138 w 756"/>
                  <a:gd name="T43" fmla="*/ 403 h 703"/>
                  <a:gd name="T44" fmla="*/ 138 w 756"/>
                  <a:gd name="T45" fmla="*/ 415 h 703"/>
                  <a:gd name="T46" fmla="*/ 150 w 756"/>
                  <a:gd name="T47" fmla="*/ 451 h 703"/>
                  <a:gd name="T48" fmla="*/ 168 w 756"/>
                  <a:gd name="T49" fmla="*/ 481 h 703"/>
                  <a:gd name="T50" fmla="*/ 186 w 756"/>
                  <a:gd name="T51" fmla="*/ 457 h 703"/>
                  <a:gd name="T52" fmla="*/ 222 w 756"/>
                  <a:gd name="T53" fmla="*/ 475 h 703"/>
                  <a:gd name="T54" fmla="*/ 324 w 756"/>
                  <a:gd name="T55" fmla="*/ 589 h 703"/>
                  <a:gd name="T56" fmla="*/ 414 w 756"/>
                  <a:gd name="T57" fmla="*/ 637 h 703"/>
                  <a:gd name="T58" fmla="*/ 504 w 756"/>
                  <a:gd name="T59" fmla="*/ 625 h 703"/>
                  <a:gd name="T60" fmla="*/ 690 w 756"/>
                  <a:gd name="T61" fmla="*/ 703 h 703"/>
                  <a:gd name="T62" fmla="*/ 756 w 756"/>
                  <a:gd name="T63" fmla="*/ 613 h 703"/>
                  <a:gd name="T64" fmla="*/ 732 w 756"/>
                  <a:gd name="T65" fmla="*/ 6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6" h="703">
                    <a:moveTo>
                      <a:pt x="732" y="601"/>
                    </a:moveTo>
                    <a:lnTo>
                      <a:pt x="732" y="559"/>
                    </a:lnTo>
                    <a:lnTo>
                      <a:pt x="708" y="553"/>
                    </a:lnTo>
                    <a:lnTo>
                      <a:pt x="690" y="541"/>
                    </a:lnTo>
                    <a:lnTo>
                      <a:pt x="678" y="523"/>
                    </a:lnTo>
                    <a:lnTo>
                      <a:pt x="666" y="481"/>
                    </a:lnTo>
                    <a:lnTo>
                      <a:pt x="666" y="481"/>
                    </a:lnTo>
                    <a:lnTo>
                      <a:pt x="660" y="475"/>
                    </a:lnTo>
                    <a:lnTo>
                      <a:pt x="690" y="433"/>
                    </a:lnTo>
                    <a:lnTo>
                      <a:pt x="684" y="409"/>
                    </a:lnTo>
                    <a:lnTo>
                      <a:pt x="660" y="397"/>
                    </a:lnTo>
                    <a:lnTo>
                      <a:pt x="648" y="282"/>
                    </a:lnTo>
                    <a:lnTo>
                      <a:pt x="666" y="216"/>
                    </a:lnTo>
                    <a:lnTo>
                      <a:pt x="678" y="162"/>
                    </a:lnTo>
                    <a:lnTo>
                      <a:pt x="504" y="72"/>
                    </a:lnTo>
                    <a:lnTo>
                      <a:pt x="384" y="120"/>
                    </a:lnTo>
                    <a:lnTo>
                      <a:pt x="390" y="150"/>
                    </a:lnTo>
                    <a:lnTo>
                      <a:pt x="300" y="168"/>
                    </a:lnTo>
                    <a:lnTo>
                      <a:pt x="246" y="144"/>
                    </a:lnTo>
                    <a:lnTo>
                      <a:pt x="234" y="126"/>
                    </a:lnTo>
                    <a:lnTo>
                      <a:pt x="186" y="114"/>
                    </a:lnTo>
                    <a:lnTo>
                      <a:pt x="186" y="72"/>
                    </a:lnTo>
                    <a:lnTo>
                      <a:pt x="156" y="48"/>
                    </a:lnTo>
                    <a:lnTo>
                      <a:pt x="156" y="12"/>
                    </a:lnTo>
                    <a:lnTo>
                      <a:pt x="96" y="48"/>
                    </a:lnTo>
                    <a:lnTo>
                      <a:pt x="90" y="48"/>
                    </a:lnTo>
                    <a:lnTo>
                      <a:pt x="42" y="42"/>
                    </a:lnTo>
                    <a:lnTo>
                      <a:pt x="12" y="0"/>
                    </a:lnTo>
                    <a:lnTo>
                      <a:pt x="12" y="0"/>
                    </a:lnTo>
                    <a:lnTo>
                      <a:pt x="12" y="0"/>
                    </a:lnTo>
                    <a:lnTo>
                      <a:pt x="0" y="30"/>
                    </a:lnTo>
                    <a:lnTo>
                      <a:pt x="6" y="102"/>
                    </a:lnTo>
                    <a:lnTo>
                      <a:pt x="12" y="120"/>
                    </a:lnTo>
                    <a:lnTo>
                      <a:pt x="18" y="138"/>
                    </a:lnTo>
                    <a:lnTo>
                      <a:pt x="24" y="138"/>
                    </a:lnTo>
                    <a:lnTo>
                      <a:pt x="42" y="186"/>
                    </a:lnTo>
                    <a:lnTo>
                      <a:pt x="78" y="198"/>
                    </a:lnTo>
                    <a:lnTo>
                      <a:pt x="78" y="234"/>
                    </a:lnTo>
                    <a:lnTo>
                      <a:pt x="48" y="300"/>
                    </a:lnTo>
                    <a:lnTo>
                      <a:pt x="96" y="361"/>
                    </a:lnTo>
                    <a:lnTo>
                      <a:pt x="120" y="361"/>
                    </a:lnTo>
                    <a:lnTo>
                      <a:pt x="126" y="379"/>
                    </a:lnTo>
                    <a:lnTo>
                      <a:pt x="138" y="403"/>
                    </a:lnTo>
                    <a:lnTo>
                      <a:pt x="138" y="403"/>
                    </a:lnTo>
                    <a:lnTo>
                      <a:pt x="138" y="403"/>
                    </a:lnTo>
                    <a:lnTo>
                      <a:pt x="138" y="415"/>
                    </a:lnTo>
                    <a:lnTo>
                      <a:pt x="132" y="427"/>
                    </a:lnTo>
                    <a:lnTo>
                      <a:pt x="150" y="451"/>
                    </a:lnTo>
                    <a:lnTo>
                      <a:pt x="168" y="481"/>
                    </a:lnTo>
                    <a:lnTo>
                      <a:pt x="168" y="481"/>
                    </a:lnTo>
                    <a:lnTo>
                      <a:pt x="168" y="481"/>
                    </a:lnTo>
                    <a:lnTo>
                      <a:pt x="186" y="457"/>
                    </a:lnTo>
                    <a:lnTo>
                      <a:pt x="204" y="481"/>
                    </a:lnTo>
                    <a:lnTo>
                      <a:pt x="222" y="475"/>
                    </a:lnTo>
                    <a:lnTo>
                      <a:pt x="282" y="583"/>
                    </a:lnTo>
                    <a:lnTo>
                      <a:pt x="324" y="589"/>
                    </a:lnTo>
                    <a:lnTo>
                      <a:pt x="336" y="607"/>
                    </a:lnTo>
                    <a:lnTo>
                      <a:pt x="414" y="637"/>
                    </a:lnTo>
                    <a:lnTo>
                      <a:pt x="480" y="607"/>
                    </a:lnTo>
                    <a:lnTo>
                      <a:pt x="504" y="625"/>
                    </a:lnTo>
                    <a:lnTo>
                      <a:pt x="516" y="673"/>
                    </a:lnTo>
                    <a:lnTo>
                      <a:pt x="690" y="703"/>
                    </a:lnTo>
                    <a:lnTo>
                      <a:pt x="696" y="649"/>
                    </a:lnTo>
                    <a:lnTo>
                      <a:pt x="756" y="613"/>
                    </a:lnTo>
                    <a:lnTo>
                      <a:pt x="744" y="607"/>
                    </a:lnTo>
                    <a:lnTo>
                      <a:pt x="732" y="60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3" name="Freeform 294"/>
              <p:cNvSpPr>
                <a:spLocks/>
              </p:cNvSpPr>
              <p:nvPr/>
            </p:nvSpPr>
            <p:spPr bwMode="auto">
              <a:xfrm>
                <a:off x="4326" y="1115"/>
                <a:ext cx="12" cy="54"/>
              </a:xfrm>
              <a:custGeom>
                <a:avLst/>
                <a:gdLst>
                  <a:gd name="T0" fmla="*/ 12 w 12"/>
                  <a:gd name="T1" fmla="*/ 0 h 54"/>
                  <a:gd name="T2" fmla="*/ 0 w 12"/>
                  <a:gd name="T3" fmla="*/ 54 h 54"/>
                  <a:gd name="T4" fmla="*/ 0 w 12"/>
                  <a:gd name="T5" fmla="*/ 54 h 54"/>
                  <a:gd name="T6" fmla="*/ 12 w 12"/>
                  <a:gd name="T7" fmla="*/ 0 h 54"/>
                </a:gdLst>
                <a:ahLst/>
                <a:cxnLst>
                  <a:cxn ang="0">
                    <a:pos x="T0" y="T1"/>
                  </a:cxn>
                  <a:cxn ang="0">
                    <a:pos x="T2" y="T3"/>
                  </a:cxn>
                  <a:cxn ang="0">
                    <a:pos x="T4" y="T5"/>
                  </a:cxn>
                  <a:cxn ang="0">
                    <a:pos x="T6" y="T7"/>
                  </a:cxn>
                </a:cxnLst>
                <a:rect l="0" t="0" r="r" b="b"/>
                <a:pathLst>
                  <a:path w="12" h="54">
                    <a:moveTo>
                      <a:pt x="12" y="0"/>
                    </a:moveTo>
                    <a:lnTo>
                      <a:pt x="0" y="54"/>
                    </a:lnTo>
                    <a:lnTo>
                      <a:pt x="0" y="54"/>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4" name="Freeform 295"/>
              <p:cNvSpPr>
                <a:spLocks/>
              </p:cNvSpPr>
              <p:nvPr/>
            </p:nvSpPr>
            <p:spPr bwMode="auto">
              <a:xfrm>
                <a:off x="4044" y="1025"/>
                <a:ext cx="120" cy="48"/>
              </a:xfrm>
              <a:custGeom>
                <a:avLst/>
                <a:gdLst>
                  <a:gd name="T0" fmla="*/ 0 w 120"/>
                  <a:gd name="T1" fmla="*/ 48 h 48"/>
                  <a:gd name="T2" fmla="*/ 120 w 120"/>
                  <a:gd name="T3" fmla="*/ 0 h 48"/>
                  <a:gd name="T4" fmla="*/ 120 w 120"/>
                  <a:gd name="T5" fmla="*/ 0 h 48"/>
                  <a:gd name="T6" fmla="*/ 0 w 120"/>
                  <a:gd name="T7" fmla="*/ 48 h 48"/>
                </a:gdLst>
                <a:ahLst/>
                <a:cxnLst>
                  <a:cxn ang="0">
                    <a:pos x="T0" y="T1"/>
                  </a:cxn>
                  <a:cxn ang="0">
                    <a:pos x="T2" y="T3"/>
                  </a:cxn>
                  <a:cxn ang="0">
                    <a:pos x="T4" y="T5"/>
                  </a:cxn>
                  <a:cxn ang="0">
                    <a:pos x="T6" y="T7"/>
                  </a:cxn>
                </a:cxnLst>
                <a:rect l="0" t="0" r="r" b="b"/>
                <a:pathLst>
                  <a:path w="120" h="48">
                    <a:moveTo>
                      <a:pt x="0" y="48"/>
                    </a:moveTo>
                    <a:lnTo>
                      <a:pt x="120" y="0"/>
                    </a:lnTo>
                    <a:lnTo>
                      <a:pt x="120" y="0"/>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5" name="Freeform 296"/>
              <p:cNvSpPr>
                <a:spLocks/>
              </p:cNvSpPr>
              <p:nvPr/>
            </p:nvSpPr>
            <p:spPr bwMode="auto">
              <a:xfrm>
                <a:off x="3756" y="965"/>
                <a:ext cx="60" cy="36"/>
              </a:xfrm>
              <a:custGeom>
                <a:avLst/>
                <a:gdLst>
                  <a:gd name="T0" fmla="*/ 0 w 60"/>
                  <a:gd name="T1" fmla="*/ 36 h 36"/>
                  <a:gd name="T2" fmla="*/ 60 w 60"/>
                  <a:gd name="T3" fmla="*/ 0 h 36"/>
                  <a:gd name="T4" fmla="*/ 60 w 60"/>
                  <a:gd name="T5" fmla="*/ 0 h 36"/>
                  <a:gd name="T6" fmla="*/ 0 w 60"/>
                  <a:gd name="T7" fmla="*/ 36 h 36"/>
                </a:gdLst>
                <a:ahLst/>
                <a:cxnLst>
                  <a:cxn ang="0">
                    <a:pos x="T0" y="T1"/>
                  </a:cxn>
                  <a:cxn ang="0">
                    <a:pos x="T2" y="T3"/>
                  </a:cxn>
                  <a:cxn ang="0">
                    <a:pos x="T4" y="T5"/>
                  </a:cxn>
                  <a:cxn ang="0">
                    <a:pos x="T6" y="T7"/>
                  </a:cxn>
                </a:cxnLst>
                <a:rect l="0" t="0" r="r" b="b"/>
                <a:pathLst>
                  <a:path w="60" h="36">
                    <a:moveTo>
                      <a:pt x="0" y="36"/>
                    </a:moveTo>
                    <a:lnTo>
                      <a:pt x="60" y="0"/>
                    </a:lnTo>
                    <a:lnTo>
                      <a:pt x="60"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6" name="Freeform 297"/>
              <p:cNvSpPr>
                <a:spLocks/>
              </p:cNvSpPr>
              <p:nvPr/>
            </p:nvSpPr>
            <p:spPr bwMode="auto">
              <a:xfrm>
                <a:off x="3672" y="953"/>
                <a:ext cx="30" cy="42"/>
              </a:xfrm>
              <a:custGeom>
                <a:avLst/>
                <a:gdLst>
                  <a:gd name="T0" fmla="*/ 0 w 30"/>
                  <a:gd name="T1" fmla="*/ 0 h 42"/>
                  <a:gd name="T2" fmla="*/ 0 w 30"/>
                  <a:gd name="T3" fmla="*/ 0 h 42"/>
                  <a:gd name="T4" fmla="*/ 0 w 30"/>
                  <a:gd name="T5" fmla="*/ 0 h 42"/>
                  <a:gd name="T6" fmla="*/ 30 w 30"/>
                  <a:gd name="T7" fmla="*/ 42 h 42"/>
                  <a:gd name="T8" fmla="*/ 0 w 30"/>
                  <a:gd name="T9" fmla="*/ 0 h 42"/>
                  <a:gd name="T10" fmla="*/ 0 w 30"/>
                  <a:gd name="T11" fmla="*/ 0 h 42"/>
                </a:gdLst>
                <a:ahLst/>
                <a:cxnLst>
                  <a:cxn ang="0">
                    <a:pos x="T0" y="T1"/>
                  </a:cxn>
                  <a:cxn ang="0">
                    <a:pos x="T2" y="T3"/>
                  </a:cxn>
                  <a:cxn ang="0">
                    <a:pos x="T4" y="T5"/>
                  </a:cxn>
                  <a:cxn ang="0">
                    <a:pos x="T6" y="T7"/>
                  </a:cxn>
                  <a:cxn ang="0">
                    <a:pos x="T8" y="T9"/>
                  </a:cxn>
                  <a:cxn ang="0">
                    <a:pos x="T10" y="T11"/>
                  </a:cxn>
                </a:cxnLst>
                <a:rect l="0" t="0" r="r" b="b"/>
                <a:pathLst>
                  <a:path w="30" h="42">
                    <a:moveTo>
                      <a:pt x="0" y="0"/>
                    </a:moveTo>
                    <a:lnTo>
                      <a:pt x="0" y="0"/>
                    </a:lnTo>
                    <a:lnTo>
                      <a:pt x="0" y="0"/>
                    </a:lnTo>
                    <a:lnTo>
                      <a:pt x="30" y="4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7" name="Freeform 298"/>
              <p:cNvSpPr>
                <a:spLocks/>
              </p:cNvSpPr>
              <p:nvPr/>
            </p:nvSpPr>
            <p:spPr bwMode="auto">
              <a:xfrm>
                <a:off x="3660" y="983"/>
                <a:ext cx="12" cy="90"/>
              </a:xfrm>
              <a:custGeom>
                <a:avLst/>
                <a:gdLst>
                  <a:gd name="T0" fmla="*/ 12 w 12"/>
                  <a:gd name="T1" fmla="*/ 90 h 90"/>
                  <a:gd name="T2" fmla="*/ 6 w 12"/>
                  <a:gd name="T3" fmla="*/ 72 h 90"/>
                  <a:gd name="T4" fmla="*/ 0 w 12"/>
                  <a:gd name="T5" fmla="*/ 0 h 90"/>
                  <a:gd name="T6" fmla="*/ 6 w 12"/>
                  <a:gd name="T7" fmla="*/ 72 h 90"/>
                  <a:gd name="T8" fmla="*/ 12 w 12"/>
                  <a:gd name="T9" fmla="*/ 90 h 90"/>
                </a:gdLst>
                <a:ahLst/>
                <a:cxnLst>
                  <a:cxn ang="0">
                    <a:pos x="T0" y="T1"/>
                  </a:cxn>
                  <a:cxn ang="0">
                    <a:pos x="T2" y="T3"/>
                  </a:cxn>
                  <a:cxn ang="0">
                    <a:pos x="T4" y="T5"/>
                  </a:cxn>
                  <a:cxn ang="0">
                    <a:pos x="T6" y="T7"/>
                  </a:cxn>
                  <a:cxn ang="0">
                    <a:pos x="T8" y="T9"/>
                  </a:cxn>
                </a:cxnLst>
                <a:rect l="0" t="0" r="r" b="b"/>
                <a:pathLst>
                  <a:path w="12" h="90">
                    <a:moveTo>
                      <a:pt x="12" y="90"/>
                    </a:moveTo>
                    <a:lnTo>
                      <a:pt x="6" y="72"/>
                    </a:lnTo>
                    <a:lnTo>
                      <a:pt x="0" y="0"/>
                    </a:lnTo>
                    <a:lnTo>
                      <a:pt x="6" y="72"/>
                    </a:lnTo>
                    <a:lnTo>
                      <a:pt x="1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8" name="Rectangle 299"/>
              <p:cNvSpPr>
                <a:spLocks noChangeArrowheads="1"/>
              </p:cNvSpPr>
              <p:nvPr/>
            </p:nvSpPr>
            <p:spPr bwMode="auto">
              <a:xfrm>
                <a:off x="3672" y="95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9" name="Rectangle 300"/>
              <p:cNvSpPr>
                <a:spLocks noChangeArrowheads="1"/>
              </p:cNvSpPr>
              <p:nvPr/>
            </p:nvSpPr>
            <p:spPr bwMode="auto">
              <a:xfrm>
                <a:off x="3672" y="95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0" name="Freeform 301"/>
              <p:cNvSpPr>
                <a:spLocks/>
              </p:cNvSpPr>
              <p:nvPr/>
            </p:nvSpPr>
            <p:spPr bwMode="auto">
              <a:xfrm>
                <a:off x="4338" y="1476"/>
                <a:ext cx="30" cy="30"/>
              </a:xfrm>
              <a:custGeom>
                <a:avLst/>
                <a:gdLst>
                  <a:gd name="T0" fmla="*/ 30 w 30"/>
                  <a:gd name="T1" fmla="*/ 30 h 30"/>
                  <a:gd name="T2" fmla="*/ 12 w 30"/>
                  <a:gd name="T3" fmla="*/ 18 h 30"/>
                  <a:gd name="T4" fmla="*/ 0 w 30"/>
                  <a:gd name="T5" fmla="*/ 0 h 30"/>
                  <a:gd name="T6" fmla="*/ 12 w 30"/>
                  <a:gd name="T7" fmla="*/ 18 h 30"/>
                  <a:gd name="T8" fmla="*/ 30 w 30"/>
                  <a:gd name="T9" fmla="*/ 30 h 30"/>
                </a:gdLst>
                <a:ahLst/>
                <a:cxnLst>
                  <a:cxn ang="0">
                    <a:pos x="T0" y="T1"/>
                  </a:cxn>
                  <a:cxn ang="0">
                    <a:pos x="T2" y="T3"/>
                  </a:cxn>
                  <a:cxn ang="0">
                    <a:pos x="T4" y="T5"/>
                  </a:cxn>
                  <a:cxn ang="0">
                    <a:pos x="T6" y="T7"/>
                  </a:cxn>
                  <a:cxn ang="0">
                    <a:pos x="T8" y="T9"/>
                  </a:cxn>
                </a:cxnLst>
                <a:rect l="0" t="0" r="r" b="b"/>
                <a:pathLst>
                  <a:path w="30" h="30">
                    <a:moveTo>
                      <a:pt x="30" y="30"/>
                    </a:moveTo>
                    <a:lnTo>
                      <a:pt x="12" y="18"/>
                    </a:lnTo>
                    <a:lnTo>
                      <a:pt x="0" y="0"/>
                    </a:lnTo>
                    <a:lnTo>
                      <a:pt x="12" y="18"/>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1" name="Freeform 302"/>
              <p:cNvSpPr>
                <a:spLocks/>
              </p:cNvSpPr>
              <p:nvPr/>
            </p:nvSpPr>
            <p:spPr bwMode="auto">
              <a:xfrm>
                <a:off x="4404" y="1560"/>
                <a:ext cx="12" cy="6"/>
              </a:xfrm>
              <a:custGeom>
                <a:avLst/>
                <a:gdLst>
                  <a:gd name="T0" fmla="*/ 0 w 12"/>
                  <a:gd name="T1" fmla="*/ 0 h 6"/>
                  <a:gd name="T2" fmla="*/ 12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2" name="Freeform 303"/>
              <p:cNvSpPr>
                <a:spLocks/>
              </p:cNvSpPr>
              <p:nvPr/>
            </p:nvSpPr>
            <p:spPr bwMode="auto">
              <a:xfrm>
                <a:off x="4320" y="1428"/>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3" name="Freeform 304"/>
              <p:cNvSpPr>
                <a:spLocks/>
              </p:cNvSpPr>
              <p:nvPr/>
            </p:nvSpPr>
            <p:spPr bwMode="auto">
              <a:xfrm>
                <a:off x="4308" y="1169"/>
                <a:ext cx="18" cy="66"/>
              </a:xfrm>
              <a:custGeom>
                <a:avLst/>
                <a:gdLst>
                  <a:gd name="T0" fmla="*/ 18 w 18"/>
                  <a:gd name="T1" fmla="*/ 0 h 66"/>
                  <a:gd name="T2" fmla="*/ 0 w 18"/>
                  <a:gd name="T3" fmla="*/ 66 h 66"/>
                  <a:gd name="T4" fmla="*/ 18 w 18"/>
                  <a:gd name="T5" fmla="*/ 0 h 66"/>
                  <a:gd name="T6" fmla="*/ 18 w 18"/>
                  <a:gd name="T7" fmla="*/ 0 h 66"/>
                </a:gdLst>
                <a:ahLst/>
                <a:cxnLst>
                  <a:cxn ang="0">
                    <a:pos x="T0" y="T1"/>
                  </a:cxn>
                  <a:cxn ang="0">
                    <a:pos x="T2" y="T3"/>
                  </a:cxn>
                  <a:cxn ang="0">
                    <a:pos x="T4" y="T5"/>
                  </a:cxn>
                  <a:cxn ang="0">
                    <a:pos x="T6" y="T7"/>
                  </a:cxn>
                </a:cxnLst>
                <a:rect l="0" t="0" r="r" b="b"/>
                <a:pathLst>
                  <a:path w="18" h="66">
                    <a:moveTo>
                      <a:pt x="18" y="0"/>
                    </a:moveTo>
                    <a:lnTo>
                      <a:pt x="0" y="6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4" name="Rectangle 305"/>
              <p:cNvSpPr>
                <a:spLocks noChangeArrowheads="1"/>
              </p:cNvSpPr>
              <p:nvPr/>
            </p:nvSpPr>
            <p:spPr bwMode="auto">
              <a:xfrm>
                <a:off x="4326" y="116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5" name="Freeform 306"/>
              <p:cNvSpPr>
                <a:spLocks/>
              </p:cNvSpPr>
              <p:nvPr/>
            </p:nvSpPr>
            <p:spPr bwMode="auto">
              <a:xfrm>
                <a:off x="3750" y="1428"/>
                <a:ext cx="72" cy="72"/>
              </a:xfrm>
              <a:custGeom>
                <a:avLst/>
                <a:gdLst>
                  <a:gd name="T0" fmla="*/ 6 w 72"/>
                  <a:gd name="T1" fmla="*/ 42 h 72"/>
                  <a:gd name="T2" fmla="*/ 48 w 72"/>
                  <a:gd name="T3" fmla="*/ 72 h 72"/>
                  <a:gd name="T4" fmla="*/ 72 w 72"/>
                  <a:gd name="T5" fmla="*/ 72 h 72"/>
                  <a:gd name="T6" fmla="*/ 60 w 72"/>
                  <a:gd name="T7" fmla="*/ 42 h 72"/>
                  <a:gd name="T8" fmla="*/ 48 w 72"/>
                  <a:gd name="T9" fmla="*/ 36 h 72"/>
                  <a:gd name="T10" fmla="*/ 66 w 72"/>
                  <a:gd name="T11" fmla="*/ 24 h 72"/>
                  <a:gd name="T12" fmla="*/ 60 w 72"/>
                  <a:gd name="T13" fmla="*/ 6 h 72"/>
                  <a:gd name="T14" fmla="*/ 54 w 72"/>
                  <a:gd name="T15" fmla="*/ 0 h 72"/>
                  <a:gd name="T16" fmla="*/ 30 w 72"/>
                  <a:gd name="T17" fmla="*/ 6 h 72"/>
                  <a:gd name="T18" fmla="*/ 0 w 72"/>
                  <a:gd name="T19" fmla="*/ 42 h 72"/>
                  <a:gd name="T20" fmla="*/ 6 w 72"/>
                  <a:gd name="T21"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6" y="42"/>
                    </a:moveTo>
                    <a:lnTo>
                      <a:pt x="48" y="72"/>
                    </a:lnTo>
                    <a:lnTo>
                      <a:pt x="72" y="72"/>
                    </a:lnTo>
                    <a:lnTo>
                      <a:pt x="60" y="42"/>
                    </a:lnTo>
                    <a:lnTo>
                      <a:pt x="48" y="36"/>
                    </a:lnTo>
                    <a:lnTo>
                      <a:pt x="66" y="24"/>
                    </a:lnTo>
                    <a:lnTo>
                      <a:pt x="60" y="6"/>
                    </a:lnTo>
                    <a:lnTo>
                      <a:pt x="54" y="0"/>
                    </a:lnTo>
                    <a:lnTo>
                      <a:pt x="30" y="6"/>
                    </a:lnTo>
                    <a:lnTo>
                      <a:pt x="0" y="42"/>
                    </a:lnTo>
                    <a:lnTo>
                      <a:pt x="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6" name="Freeform 307"/>
              <p:cNvSpPr>
                <a:spLocks/>
              </p:cNvSpPr>
              <p:nvPr/>
            </p:nvSpPr>
            <p:spPr bwMode="auto">
              <a:xfrm>
                <a:off x="3444" y="1073"/>
                <a:ext cx="384" cy="397"/>
              </a:xfrm>
              <a:custGeom>
                <a:avLst/>
                <a:gdLst>
                  <a:gd name="T0" fmla="*/ 348 w 384"/>
                  <a:gd name="T1" fmla="*/ 307 h 397"/>
                  <a:gd name="T2" fmla="*/ 348 w 384"/>
                  <a:gd name="T3" fmla="*/ 307 h 397"/>
                  <a:gd name="T4" fmla="*/ 348 w 384"/>
                  <a:gd name="T5" fmla="*/ 307 h 397"/>
                  <a:gd name="T6" fmla="*/ 354 w 384"/>
                  <a:gd name="T7" fmla="*/ 295 h 397"/>
                  <a:gd name="T8" fmla="*/ 354 w 384"/>
                  <a:gd name="T9" fmla="*/ 283 h 397"/>
                  <a:gd name="T10" fmla="*/ 342 w 384"/>
                  <a:gd name="T11" fmla="*/ 259 h 397"/>
                  <a:gd name="T12" fmla="*/ 336 w 384"/>
                  <a:gd name="T13" fmla="*/ 241 h 397"/>
                  <a:gd name="T14" fmla="*/ 312 w 384"/>
                  <a:gd name="T15" fmla="*/ 241 h 397"/>
                  <a:gd name="T16" fmla="*/ 264 w 384"/>
                  <a:gd name="T17" fmla="*/ 180 h 397"/>
                  <a:gd name="T18" fmla="*/ 294 w 384"/>
                  <a:gd name="T19" fmla="*/ 114 h 397"/>
                  <a:gd name="T20" fmla="*/ 294 w 384"/>
                  <a:gd name="T21" fmla="*/ 78 h 397"/>
                  <a:gd name="T22" fmla="*/ 258 w 384"/>
                  <a:gd name="T23" fmla="*/ 66 h 397"/>
                  <a:gd name="T24" fmla="*/ 240 w 384"/>
                  <a:gd name="T25" fmla="*/ 18 h 397"/>
                  <a:gd name="T26" fmla="*/ 234 w 384"/>
                  <a:gd name="T27" fmla="*/ 18 h 397"/>
                  <a:gd name="T28" fmla="*/ 234 w 384"/>
                  <a:gd name="T29" fmla="*/ 18 h 397"/>
                  <a:gd name="T30" fmla="*/ 216 w 384"/>
                  <a:gd name="T31" fmla="*/ 6 h 397"/>
                  <a:gd name="T32" fmla="*/ 192 w 384"/>
                  <a:gd name="T33" fmla="*/ 12 h 397"/>
                  <a:gd name="T34" fmla="*/ 174 w 384"/>
                  <a:gd name="T35" fmla="*/ 0 h 397"/>
                  <a:gd name="T36" fmla="*/ 150 w 384"/>
                  <a:gd name="T37" fmla="*/ 18 h 397"/>
                  <a:gd name="T38" fmla="*/ 150 w 384"/>
                  <a:gd name="T39" fmla="*/ 18 h 397"/>
                  <a:gd name="T40" fmla="*/ 150 w 384"/>
                  <a:gd name="T41" fmla="*/ 18 h 397"/>
                  <a:gd name="T42" fmla="*/ 144 w 384"/>
                  <a:gd name="T43" fmla="*/ 18 h 397"/>
                  <a:gd name="T44" fmla="*/ 138 w 384"/>
                  <a:gd name="T45" fmla="*/ 12 h 397"/>
                  <a:gd name="T46" fmla="*/ 126 w 384"/>
                  <a:gd name="T47" fmla="*/ 48 h 397"/>
                  <a:gd name="T48" fmla="*/ 102 w 384"/>
                  <a:gd name="T49" fmla="*/ 54 h 397"/>
                  <a:gd name="T50" fmla="*/ 96 w 384"/>
                  <a:gd name="T51" fmla="*/ 144 h 397"/>
                  <a:gd name="T52" fmla="*/ 0 w 384"/>
                  <a:gd name="T53" fmla="*/ 198 h 397"/>
                  <a:gd name="T54" fmla="*/ 0 w 384"/>
                  <a:gd name="T55" fmla="*/ 198 h 397"/>
                  <a:gd name="T56" fmla="*/ 0 w 384"/>
                  <a:gd name="T57" fmla="*/ 198 h 397"/>
                  <a:gd name="T58" fmla="*/ 12 w 384"/>
                  <a:gd name="T59" fmla="*/ 253 h 397"/>
                  <a:gd name="T60" fmla="*/ 18 w 384"/>
                  <a:gd name="T61" fmla="*/ 253 h 397"/>
                  <a:gd name="T62" fmla="*/ 78 w 384"/>
                  <a:gd name="T63" fmla="*/ 271 h 397"/>
                  <a:gd name="T64" fmla="*/ 78 w 384"/>
                  <a:gd name="T65" fmla="*/ 271 h 397"/>
                  <a:gd name="T66" fmla="*/ 78 w 384"/>
                  <a:gd name="T67" fmla="*/ 271 h 397"/>
                  <a:gd name="T68" fmla="*/ 114 w 384"/>
                  <a:gd name="T69" fmla="*/ 307 h 397"/>
                  <a:gd name="T70" fmla="*/ 126 w 384"/>
                  <a:gd name="T71" fmla="*/ 313 h 397"/>
                  <a:gd name="T72" fmla="*/ 162 w 384"/>
                  <a:gd name="T73" fmla="*/ 325 h 397"/>
                  <a:gd name="T74" fmla="*/ 168 w 384"/>
                  <a:gd name="T75" fmla="*/ 331 h 397"/>
                  <a:gd name="T76" fmla="*/ 174 w 384"/>
                  <a:gd name="T77" fmla="*/ 349 h 397"/>
                  <a:gd name="T78" fmla="*/ 186 w 384"/>
                  <a:gd name="T79" fmla="*/ 343 h 397"/>
                  <a:gd name="T80" fmla="*/ 192 w 384"/>
                  <a:gd name="T81" fmla="*/ 343 h 397"/>
                  <a:gd name="T82" fmla="*/ 192 w 384"/>
                  <a:gd name="T83" fmla="*/ 343 h 397"/>
                  <a:gd name="T84" fmla="*/ 192 w 384"/>
                  <a:gd name="T85" fmla="*/ 343 h 397"/>
                  <a:gd name="T86" fmla="*/ 192 w 384"/>
                  <a:gd name="T87" fmla="*/ 361 h 397"/>
                  <a:gd name="T88" fmla="*/ 192 w 384"/>
                  <a:gd name="T89" fmla="*/ 373 h 397"/>
                  <a:gd name="T90" fmla="*/ 240 w 384"/>
                  <a:gd name="T91" fmla="*/ 397 h 397"/>
                  <a:gd name="T92" fmla="*/ 306 w 384"/>
                  <a:gd name="T93" fmla="*/ 397 h 397"/>
                  <a:gd name="T94" fmla="*/ 336 w 384"/>
                  <a:gd name="T95" fmla="*/ 361 h 397"/>
                  <a:gd name="T96" fmla="*/ 360 w 384"/>
                  <a:gd name="T97" fmla="*/ 355 h 397"/>
                  <a:gd name="T98" fmla="*/ 366 w 384"/>
                  <a:gd name="T99" fmla="*/ 361 h 397"/>
                  <a:gd name="T100" fmla="*/ 360 w 384"/>
                  <a:gd name="T101" fmla="*/ 355 h 397"/>
                  <a:gd name="T102" fmla="*/ 378 w 384"/>
                  <a:gd name="T103" fmla="*/ 367 h 397"/>
                  <a:gd name="T104" fmla="*/ 384 w 384"/>
                  <a:gd name="T105" fmla="*/ 361 h 397"/>
                  <a:gd name="T106" fmla="*/ 366 w 384"/>
                  <a:gd name="T107" fmla="*/ 331 h 397"/>
                  <a:gd name="T108" fmla="*/ 348 w 384"/>
                  <a:gd name="T109" fmla="*/ 30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97">
                    <a:moveTo>
                      <a:pt x="348" y="307"/>
                    </a:moveTo>
                    <a:lnTo>
                      <a:pt x="348" y="307"/>
                    </a:lnTo>
                    <a:lnTo>
                      <a:pt x="348" y="307"/>
                    </a:lnTo>
                    <a:lnTo>
                      <a:pt x="354" y="295"/>
                    </a:lnTo>
                    <a:lnTo>
                      <a:pt x="354" y="283"/>
                    </a:lnTo>
                    <a:lnTo>
                      <a:pt x="342" y="259"/>
                    </a:lnTo>
                    <a:lnTo>
                      <a:pt x="336" y="241"/>
                    </a:lnTo>
                    <a:lnTo>
                      <a:pt x="312" y="241"/>
                    </a:lnTo>
                    <a:lnTo>
                      <a:pt x="264" y="180"/>
                    </a:lnTo>
                    <a:lnTo>
                      <a:pt x="294" y="114"/>
                    </a:lnTo>
                    <a:lnTo>
                      <a:pt x="294" y="78"/>
                    </a:lnTo>
                    <a:lnTo>
                      <a:pt x="258" y="66"/>
                    </a:lnTo>
                    <a:lnTo>
                      <a:pt x="240" y="18"/>
                    </a:lnTo>
                    <a:lnTo>
                      <a:pt x="234" y="18"/>
                    </a:lnTo>
                    <a:lnTo>
                      <a:pt x="234" y="18"/>
                    </a:lnTo>
                    <a:lnTo>
                      <a:pt x="216" y="6"/>
                    </a:lnTo>
                    <a:lnTo>
                      <a:pt x="192" y="12"/>
                    </a:lnTo>
                    <a:lnTo>
                      <a:pt x="174" y="0"/>
                    </a:lnTo>
                    <a:lnTo>
                      <a:pt x="150" y="18"/>
                    </a:lnTo>
                    <a:lnTo>
                      <a:pt x="150" y="18"/>
                    </a:lnTo>
                    <a:lnTo>
                      <a:pt x="150" y="18"/>
                    </a:lnTo>
                    <a:lnTo>
                      <a:pt x="144" y="18"/>
                    </a:lnTo>
                    <a:lnTo>
                      <a:pt x="138" y="12"/>
                    </a:lnTo>
                    <a:lnTo>
                      <a:pt x="126" y="48"/>
                    </a:lnTo>
                    <a:lnTo>
                      <a:pt x="102" y="54"/>
                    </a:lnTo>
                    <a:lnTo>
                      <a:pt x="96" y="144"/>
                    </a:lnTo>
                    <a:lnTo>
                      <a:pt x="0" y="198"/>
                    </a:lnTo>
                    <a:lnTo>
                      <a:pt x="0" y="198"/>
                    </a:lnTo>
                    <a:lnTo>
                      <a:pt x="0" y="198"/>
                    </a:lnTo>
                    <a:lnTo>
                      <a:pt x="12" y="253"/>
                    </a:lnTo>
                    <a:lnTo>
                      <a:pt x="18" y="253"/>
                    </a:lnTo>
                    <a:lnTo>
                      <a:pt x="78" y="271"/>
                    </a:lnTo>
                    <a:lnTo>
                      <a:pt x="78" y="271"/>
                    </a:lnTo>
                    <a:lnTo>
                      <a:pt x="78" y="271"/>
                    </a:lnTo>
                    <a:lnTo>
                      <a:pt x="114" y="307"/>
                    </a:lnTo>
                    <a:lnTo>
                      <a:pt x="126" y="313"/>
                    </a:lnTo>
                    <a:lnTo>
                      <a:pt x="162" y="325"/>
                    </a:lnTo>
                    <a:lnTo>
                      <a:pt x="168" y="331"/>
                    </a:lnTo>
                    <a:lnTo>
                      <a:pt x="174" y="349"/>
                    </a:lnTo>
                    <a:lnTo>
                      <a:pt x="186" y="343"/>
                    </a:lnTo>
                    <a:lnTo>
                      <a:pt x="192" y="343"/>
                    </a:lnTo>
                    <a:lnTo>
                      <a:pt x="192" y="343"/>
                    </a:lnTo>
                    <a:lnTo>
                      <a:pt x="192" y="343"/>
                    </a:lnTo>
                    <a:lnTo>
                      <a:pt x="192" y="361"/>
                    </a:lnTo>
                    <a:lnTo>
                      <a:pt x="192" y="373"/>
                    </a:lnTo>
                    <a:lnTo>
                      <a:pt x="240" y="397"/>
                    </a:lnTo>
                    <a:lnTo>
                      <a:pt x="306" y="397"/>
                    </a:lnTo>
                    <a:lnTo>
                      <a:pt x="336" y="361"/>
                    </a:lnTo>
                    <a:lnTo>
                      <a:pt x="360" y="355"/>
                    </a:lnTo>
                    <a:lnTo>
                      <a:pt x="366" y="361"/>
                    </a:lnTo>
                    <a:lnTo>
                      <a:pt x="360" y="355"/>
                    </a:lnTo>
                    <a:lnTo>
                      <a:pt x="378" y="367"/>
                    </a:lnTo>
                    <a:lnTo>
                      <a:pt x="384" y="361"/>
                    </a:lnTo>
                    <a:lnTo>
                      <a:pt x="366" y="331"/>
                    </a:lnTo>
                    <a:lnTo>
                      <a:pt x="348" y="30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7" name="Freeform 308"/>
              <p:cNvSpPr>
                <a:spLocks/>
              </p:cNvSpPr>
              <p:nvPr/>
            </p:nvSpPr>
            <p:spPr bwMode="auto">
              <a:xfrm>
                <a:off x="3660" y="1079"/>
                <a:ext cx="18" cy="12"/>
              </a:xfrm>
              <a:custGeom>
                <a:avLst/>
                <a:gdLst>
                  <a:gd name="T0" fmla="*/ 18 w 18"/>
                  <a:gd name="T1" fmla="*/ 12 h 12"/>
                  <a:gd name="T2" fmla="*/ 18 w 18"/>
                  <a:gd name="T3" fmla="*/ 12 h 12"/>
                  <a:gd name="T4" fmla="*/ 0 w 18"/>
                  <a:gd name="T5" fmla="*/ 0 h 12"/>
                  <a:gd name="T6" fmla="*/ 18 w 18"/>
                  <a:gd name="T7" fmla="*/ 12 h 12"/>
                </a:gdLst>
                <a:ahLst/>
                <a:cxnLst>
                  <a:cxn ang="0">
                    <a:pos x="T0" y="T1"/>
                  </a:cxn>
                  <a:cxn ang="0">
                    <a:pos x="T2" y="T3"/>
                  </a:cxn>
                  <a:cxn ang="0">
                    <a:pos x="T4" y="T5"/>
                  </a:cxn>
                  <a:cxn ang="0">
                    <a:pos x="T6" y="T7"/>
                  </a:cxn>
                </a:cxnLst>
                <a:rect l="0" t="0" r="r" b="b"/>
                <a:pathLst>
                  <a:path w="18" h="12">
                    <a:moveTo>
                      <a:pt x="18" y="12"/>
                    </a:moveTo>
                    <a:lnTo>
                      <a:pt x="18" y="12"/>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8" name="Freeform 309"/>
              <p:cNvSpPr>
                <a:spLocks/>
              </p:cNvSpPr>
              <p:nvPr/>
            </p:nvSpPr>
            <p:spPr bwMode="auto">
              <a:xfrm>
                <a:off x="3588" y="1091"/>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9" name="Freeform 310"/>
              <p:cNvSpPr>
                <a:spLocks/>
              </p:cNvSpPr>
              <p:nvPr/>
            </p:nvSpPr>
            <p:spPr bwMode="auto">
              <a:xfrm>
                <a:off x="3618" y="1073"/>
                <a:ext cx="18" cy="12"/>
              </a:xfrm>
              <a:custGeom>
                <a:avLst/>
                <a:gdLst>
                  <a:gd name="T0" fmla="*/ 0 w 18"/>
                  <a:gd name="T1" fmla="*/ 0 h 12"/>
                  <a:gd name="T2" fmla="*/ 18 w 18"/>
                  <a:gd name="T3" fmla="*/ 12 h 12"/>
                  <a:gd name="T4" fmla="*/ 0 w 18"/>
                  <a:gd name="T5" fmla="*/ 0 h 12"/>
                  <a:gd name="T6" fmla="*/ 0 w 18"/>
                  <a:gd name="T7" fmla="*/ 0 h 12"/>
                </a:gdLst>
                <a:ahLst/>
                <a:cxnLst>
                  <a:cxn ang="0">
                    <a:pos x="T0" y="T1"/>
                  </a:cxn>
                  <a:cxn ang="0">
                    <a:pos x="T2" y="T3"/>
                  </a:cxn>
                  <a:cxn ang="0">
                    <a:pos x="T4" y="T5"/>
                  </a:cxn>
                  <a:cxn ang="0">
                    <a:pos x="T6" y="T7"/>
                  </a:cxn>
                </a:cxnLst>
                <a:rect l="0" t="0" r="r" b="b"/>
                <a:pathLst>
                  <a:path w="18" h="12">
                    <a:moveTo>
                      <a:pt x="0" y="0"/>
                    </a:moveTo>
                    <a:lnTo>
                      <a:pt x="18"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0" name="Freeform 311"/>
              <p:cNvSpPr>
                <a:spLocks/>
              </p:cNvSpPr>
              <p:nvPr/>
            </p:nvSpPr>
            <p:spPr bwMode="auto">
              <a:xfrm>
                <a:off x="3786" y="1332"/>
                <a:ext cx="12" cy="24"/>
              </a:xfrm>
              <a:custGeom>
                <a:avLst/>
                <a:gdLst>
                  <a:gd name="T0" fmla="*/ 12 w 12"/>
                  <a:gd name="T1" fmla="*/ 24 h 24"/>
                  <a:gd name="T2" fmla="*/ 0 w 12"/>
                  <a:gd name="T3" fmla="*/ 0 h 24"/>
                  <a:gd name="T4" fmla="*/ 12 w 12"/>
                  <a:gd name="T5" fmla="*/ 24 h 24"/>
                  <a:gd name="T6" fmla="*/ 12 w 12"/>
                  <a:gd name="T7" fmla="*/ 24 h 24"/>
                </a:gdLst>
                <a:ahLst/>
                <a:cxnLst>
                  <a:cxn ang="0">
                    <a:pos x="T0" y="T1"/>
                  </a:cxn>
                  <a:cxn ang="0">
                    <a:pos x="T2" y="T3"/>
                  </a:cxn>
                  <a:cxn ang="0">
                    <a:pos x="T4" y="T5"/>
                  </a:cxn>
                  <a:cxn ang="0">
                    <a:pos x="T6" y="T7"/>
                  </a:cxn>
                </a:cxnLst>
                <a:rect l="0" t="0" r="r" b="b"/>
                <a:pathLst>
                  <a:path w="12" h="24">
                    <a:moveTo>
                      <a:pt x="12" y="24"/>
                    </a:moveTo>
                    <a:lnTo>
                      <a:pt x="0" y="0"/>
                    </a:lnTo>
                    <a:lnTo>
                      <a:pt x="12" y="24"/>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1" name="Freeform 312"/>
              <p:cNvSpPr>
                <a:spLocks/>
              </p:cNvSpPr>
              <p:nvPr/>
            </p:nvSpPr>
            <p:spPr bwMode="auto">
              <a:xfrm>
                <a:off x="3792" y="1368"/>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2" name="Freeform 313"/>
              <p:cNvSpPr>
                <a:spLocks/>
              </p:cNvSpPr>
              <p:nvPr/>
            </p:nvSpPr>
            <p:spPr bwMode="auto">
              <a:xfrm>
                <a:off x="3810" y="1404"/>
                <a:ext cx="18" cy="30"/>
              </a:xfrm>
              <a:custGeom>
                <a:avLst/>
                <a:gdLst>
                  <a:gd name="T0" fmla="*/ 0 w 18"/>
                  <a:gd name="T1" fmla="*/ 0 h 30"/>
                  <a:gd name="T2" fmla="*/ 18 w 18"/>
                  <a:gd name="T3" fmla="*/ 30 h 30"/>
                  <a:gd name="T4" fmla="*/ 18 w 18"/>
                  <a:gd name="T5" fmla="*/ 30 h 30"/>
                  <a:gd name="T6" fmla="*/ 0 w 18"/>
                  <a:gd name="T7" fmla="*/ 0 h 30"/>
                </a:gdLst>
                <a:ahLst/>
                <a:cxnLst>
                  <a:cxn ang="0">
                    <a:pos x="T0" y="T1"/>
                  </a:cxn>
                  <a:cxn ang="0">
                    <a:pos x="T2" y="T3"/>
                  </a:cxn>
                  <a:cxn ang="0">
                    <a:pos x="T4" y="T5"/>
                  </a:cxn>
                  <a:cxn ang="0">
                    <a:pos x="T6" y="T7"/>
                  </a:cxn>
                </a:cxnLst>
                <a:rect l="0" t="0" r="r" b="b"/>
                <a:pathLst>
                  <a:path w="18" h="30">
                    <a:moveTo>
                      <a:pt x="0" y="0"/>
                    </a:moveTo>
                    <a:lnTo>
                      <a:pt x="18" y="30"/>
                    </a:lnTo>
                    <a:lnTo>
                      <a:pt x="18" y="3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3" name="Freeform 314"/>
              <p:cNvSpPr>
                <a:spLocks/>
              </p:cNvSpPr>
              <p:nvPr/>
            </p:nvSpPr>
            <p:spPr bwMode="auto">
              <a:xfrm>
                <a:off x="3312" y="1085"/>
                <a:ext cx="270" cy="241"/>
              </a:xfrm>
              <a:custGeom>
                <a:avLst/>
                <a:gdLst>
                  <a:gd name="T0" fmla="*/ 36 w 270"/>
                  <a:gd name="T1" fmla="*/ 120 h 241"/>
                  <a:gd name="T2" fmla="*/ 48 w 270"/>
                  <a:gd name="T3" fmla="*/ 138 h 241"/>
                  <a:gd name="T4" fmla="*/ 48 w 270"/>
                  <a:gd name="T5" fmla="*/ 138 h 241"/>
                  <a:gd name="T6" fmla="*/ 48 w 270"/>
                  <a:gd name="T7" fmla="*/ 138 h 241"/>
                  <a:gd name="T8" fmla="*/ 24 w 270"/>
                  <a:gd name="T9" fmla="*/ 180 h 241"/>
                  <a:gd name="T10" fmla="*/ 0 w 270"/>
                  <a:gd name="T11" fmla="*/ 192 h 241"/>
                  <a:gd name="T12" fmla="*/ 0 w 270"/>
                  <a:gd name="T13" fmla="*/ 223 h 241"/>
                  <a:gd name="T14" fmla="*/ 12 w 270"/>
                  <a:gd name="T15" fmla="*/ 223 h 241"/>
                  <a:gd name="T16" fmla="*/ 12 w 270"/>
                  <a:gd name="T17" fmla="*/ 223 h 241"/>
                  <a:gd name="T18" fmla="*/ 12 w 270"/>
                  <a:gd name="T19" fmla="*/ 223 h 241"/>
                  <a:gd name="T20" fmla="*/ 24 w 270"/>
                  <a:gd name="T21" fmla="*/ 229 h 241"/>
                  <a:gd name="T22" fmla="*/ 36 w 270"/>
                  <a:gd name="T23" fmla="*/ 241 h 241"/>
                  <a:gd name="T24" fmla="*/ 132 w 270"/>
                  <a:gd name="T25" fmla="*/ 186 h 241"/>
                  <a:gd name="T26" fmla="*/ 132 w 270"/>
                  <a:gd name="T27" fmla="*/ 186 h 241"/>
                  <a:gd name="T28" fmla="*/ 228 w 270"/>
                  <a:gd name="T29" fmla="*/ 132 h 241"/>
                  <a:gd name="T30" fmla="*/ 234 w 270"/>
                  <a:gd name="T31" fmla="*/ 42 h 241"/>
                  <a:gd name="T32" fmla="*/ 258 w 270"/>
                  <a:gd name="T33" fmla="*/ 36 h 241"/>
                  <a:gd name="T34" fmla="*/ 270 w 270"/>
                  <a:gd name="T35" fmla="*/ 0 h 241"/>
                  <a:gd name="T36" fmla="*/ 270 w 270"/>
                  <a:gd name="T37" fmla="*/ 0 h 241"/>
                  <a:gd name="T38" fmla="*/ 270 w 270"/>
                  <a:gd name="T39" fmla="*/ 0 h 241"/>
                  <a:gd name="T40" fmla="*/ 270 w 270"/>
                  <a:gd name="T41" fmla="*/ 0 h 241"/>
                  <a:gd name="T42" fmla="*/ 270 w 270"/>
                  <a:gd name="T43" fmla="*/ 0 h 241"/>
                  <a:gd name="T44" fmla="*/ 210 w 270"/>
                  <a:gd name="T45" fmla="*/ 6 h 241"/>
                  <a:gd name="T46" fmla="*/ 156 w 270"/>
                  <a:gd name="T47" fmla="*/ 30 h 241"/>
                  <a:gd name="T48" fmla="*/ 114 w 270"/>
                  <a:gd name="T49" fmla="*/ 12 h 241"/>
                  <a:gd name="T50" fmla="*/ 84 w 270"/>
                  <a:gd name="T51" fmla="*/ 30 h 241"/>
                  <a:gd name="T52" fmla="*/ 48 w 270"/>
                  <a:gd name="T53" fmla="*/ 18 h 241"/>
                  <a:gd name="T54" fmla="*/ 54 w 270"/>
                  <a:gd name="T55" fmla="*/ 48 h 241"/>
                  <a:gd name="T56" fmla="*/ 30 w 270"/>
                  <a:gd name="T57" fmla="*/ 72 h 241"/>
                  <a:gd name="T58" fmla="*/ 12 w 270"/>
                  <a:gd name="T59" fmla="*/ 60 h 241"/>
                  <a:gd name="T60" fmla="*/ 18 w 270"/>
                  <a:gd name="T61" fmla="*/ 126 h 241"/>
                  <a:gd name="T62" fmla="*/ 18 w 270"/>
                  <a:gd name="T63" fmla="*/ 126 h 241"/>
                  <a:gd name="T64" fmla="*/ 18 w 270"/>
                  <a:gd name="T65" fmla="*/ 126 h 241"/>
                  <a:gd name="T66" fmla="*/ 36 w 270"/>
                  <a:gd name="T67"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241">
                    <a:moveTo>
                      <a:pt x="36" y="120"/>
                    </a:moveTo>
                    <a:lnTo>
                      <a:pt x="48" y="138"/>
                    </a:lnTo>
                    <a:lnTo>
                      <a:pt x="48" y="138"/>
                    </a:lnTo>
                    <a:lnTo>
                      <a:pt x="48" y="138"/>
                    </a:lnTo>
                    <a:lnTo>
                      <a:pt x="24" y="180"/>
                    </a:lnTo>
                    <a:lnTo>
                      <a:pt x="0" y="192"/>
                    </a:lnTo>
                    <a:lnTo>
                      <a:pt x="0" y="223"/>
                    </a:lnTo>
                    <a:lnTo>
                      <a:pt x="12" y="223"/>
                    </a:lnTo>
                    <a:lnTo>
                      <a:pt x="12" y="223"/>
                    </a:lnTo>
                    <a:lnTo>
                      <a:pt x="12" y="223"/>
                    </a:lnTo>
                    <a:lnTo>
                      <a:pt x="24" y="229"/>
                    </a:lnTo>
                    <a:lnTo>
                      <a:pt x="36" y="241"/>
                    </a:lnTo>
                    <a:lnTo>
                      <a:pt x="132" y="186"/>
                    </a:lnTo>
                    <a:lnTo>
                      <a:pt x="132" y="186"/>
                    </a:lnTo>
                    <a:lnTo>
                      <a:pt x="228" y="132"/>
                    </a:lnTo>
                    <a:lnTo>
                      <a:pt x="234" y="42"/>
                    </a:lnTo>
                    <a:lnTo>
                      <a:pt x="258" y="36"/>
                    </a:lnTo>
                    <a:lnTo>
                      <a:pt x="270" y="0"/>
                    </a:lnTo>
                    <a:lnTo>
                      <a:pt x="270" y="0"/>
                    </a:lnTo>
                    <a:lnTo>
                      <a:pt x="270" y="0"/>
                    </a:lnTo>
                    <a:lnTo>
                      <a:pt x="270" y="0"/>
                    </a:lnTo>
                    <a:lnTo>
                      <a:pt x="270" y="0"/>
                    </a:lnTo>
                    <a:lnTo>
                      <a:pt x="210" y="6"/>
                    </a:lnTo>
                    <a:lnTo>
                      <a:pt x="156" y="30"/>
                    </a:lnTo>
                    <a:lnTo>
                      <a:pt x="114" y="12"/>
                    </a:lnTo>
                    <a:lnTo>
                      <a:pt x="84" y="30"/>
                    </a:lnTo>
                    <a:lnTo>
                      <a:pt x="48" y="18"/>
                    </a:lnTo>
                    <a:lnTo>
                      <a:pt x="54" y="48"/>
                    </a:lnTo>
                    <a:lnTo>
                      <a:pt x="30" y="72"/>
                    </a:lnTo>
                    <a:lnTo>
                      <a:pt x="12" y="60"/>
                    </a:lnTo>
                    <a:lnTo>
                      <a:pt x="18" y="126"/>
                    </a:lnTo>
                    <a:lnTo>
                      <a:pt x="18" y="126"/>
                    </a:lnTo>
                    <a:lnTo>
                      <a:pt x="18" y="126"/>
                    </a:lnTo>
                    <a:lnTo>
                      <a:pt x="36"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4" name="Freeform 315"/>
              <p:cNvSpPr>
                <a:spLocks/>
              </p:cNvSpPr>
              <p:nvPr/>
            </p:nvSpPr>
            <p:spPr bwMode="auto">
              <a:xfrm>
                <a:off x="3468" y="1085"/>
                <a:ext cx="114" cy="30"/>
              </a:xfrm>
              <a:custGeom>
                <a:avLst/>
                <a:gdLst>
                  <a:gd name="T0" fmla="*/ 0 w 114"/>
                  <a:gd name="T1" fmla="*/ 30 h 30"/>
                  <a:gd name="T2" fmla="*/ 54 w 114"/>
                  <a:gd name="T3" fmla="*/ 6 h 30"/>
                  <a:gd name="T4" fmla="*/ 114 w 114"/>
                  <a:gd name="T5" fmla="*/ 0 h 30"/>
                  <a:gd name="T6" fmla="*/ 54 w 114"/>
                  <a:gd name="T7" fmla="*/ 6 h 30"/>
                  <a:gd name="T8" fmla="*/ 0 w 114"/>
                  <a:gd name="T9" fmla="*/ 30 h 30"/>
                </a:gdLst>
                <a:ahLst/>
                <a:cxnLst>
                  <a:cxn ang="0">
                    <a:pos x="T0" y="T1"/>
                  </a:cxn>
                  <a:cxn ang="0">
                    <a:pos x="T2" y="T3"/>
                  </a:cxn>
                  <a:cxn ang="0">
                    <a:pos x="T4" y="T5"/>
                  </a:cxn>
                  <a:cxn ang="0">
                    <a:pos x="T6" y="T7"/>
                  </a:cxn>
                  <a:cxn ang="0">
                    <a:pos x="T8" y="T9"/>
                  </a:cxn>
                </a:cxnLst>
                <a:rect l="0" t="0" r="r" b="b"/>
                <a:pathLst>
                  <a:path w="114" h="30">
                    <a:moveTo>
                      <a:pt x="0" y="30"/>
                    </a:moveTo>
                    <a:lnTo>
                      <a:pt x="54" y="6"/>
                    </a:lnTo>
                    <a:lnTo>
                      <a:pt x="114" y="0"/>
                    </a:lnTo>
                    <a:lnTo>
                      <a:pt x="54"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5" name="Freeform 316"/>
              <p:cNvSpPr>
                <a:spLocks/>
              </p:cNvSpPr>
              <p:nvPr/>
            </p:nvSpPr>
            <p:spPr bwMode="auto">
              <a:xfrm>
                <a:off x="3360" y="1097"/>
                <a:ext cx="108" cy="18"/>
              </a:xfrm>
              <a:custGeom>
                <a:avLst/>
                <a:gdLst>
                  <a:gd name="T0" fmla="*/ 36 w 108"/>
                  <a:gd name="T1" fmla="*/ 18 h 18"/>
                  <a:gd name="T2" fmla="*/ 0 w 108"/>
                  <a:gd name="T3" fmla="*/ 6 h 18"/>
                  <a:gd name="T4" fmla="*/ 0 w 108"/>
                  <a:gd name="T5" fmla="*/ 6 h 18"/>
                  <a:gd name="T6" fmla="*/ 36 w 108"/>
                  <a:gd name="T7" fmla="*/ 18 h 18"/>
                  <a:gd name="T8" fmla="*/ 66 w 108"/>
                  <a:gd name="T9" fmla="*/ 0 h 18"/>
                  <a:gd name="T10" fmla="*/ 108 w 108"/>
                  <a:gd name="T11" fmla="*/ 18 h 18"/>
                  <a:gd name="T12" fmla="*/ 66 w 108"/>
                  <a:gd name="T13" fmla="*/ 0 h 18"/>
                  <a:gd name="T14" fmla="*/ 36 w 10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8">
                    <a:moveTo>
                      <a:pt x="36" y="18"/>
                    </a:moveTo>
                    <a:lnTo>
                      <a:pt x="0" y="6"/>
                    </a:lnTo>
                    <a:lnTo>
                      <a:pt x="0" y="6"/>
                    </a:lnTo>
                    <a:lnTo>
                      <a:pt x="36" y="18"/>
                    </a:lnTo>
                    <a:lnTo>
                      <a:pt x="66" y="0"/>
                    </a:lnTo>
                    <a:lnTo>
                      <a:pt x="108" y="18"/>
                    </a:lnTo>
                    <a:lnTo>
                      <a:pt x="66" y="0"/>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6" name="Rectangle 317"/>
              <p:cNvSpPr>
                <a:spLocks noChangeArrowheads="1"/>
              </p:cNvSpPr>
              <p:nvPr/>
            </p:nvSpPr>
            <p:spPr bwMode="auto">
              <a:xfrm>
                <a:off x="3582" y="1085"/>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7" name="Rectangle 318"/>
              <p:cNvSpPr>
                <a:spLocks noChangeArrowheads="1"/>
              </p:cNvSpPr>
              <p:nvPr/>
            </p:nvSpPr>
            <p:spPr bwMode="auto">
              <a:xfrm>
                <a:off x="3444" y="12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8" name="Freeform 319"/>
              <p:cNvSpPr>
                <a:spLocks/>
              </p:cNvSpPr>
              <p:nvPr/>
            </p:nvSpPr>
            <p:spPr bwMode="auto">
              <a:xfrm>
                <a:off x="3444" y="1127"/>
                <a:ext cx="102" cy="144"/>
              </a:xfrm>
              <a:custGeom>
                <a:avLst/>
                <a:gdLst>
                  <a:gd name="T0" fmla="*/ 0 w 102"/>
                  <a:gd name="T1" fmla="*/ 144 h 144"/>
                  <a:gd name="T2" fmla="*/ 96 w 102"/>
                  <a:gd name="T3" fmla="*/ 90 h 144"/>
                  <a:gd name="T4" fmla="*/ 102 w 102"/>
                  <a:gd name="T5" fmla="*/ 0 h 144"/>
                  <a:gd name="T6" fmla="*/ 96 w 102"/>
                  <a:gd name="T7" fmla="*/ 90 h 144"/>
                  <a:gd name="T8" fmla="*/ 0 w 102"/>
                  <a:gd name="T9" fmla="*/ 144 h 144"/>
                </a:gdLst>
                <a:ahLst/>
                <a:cxnLst>
                  <a:cxn ang="0">
                    <a:pos x="T0" y="T1"/>
                  </a:cxn>
                  <a:cxn ang="0">
                    <a:pos x="T2" y="T3"/>
                  </a:cxn>
                  <a:cxn ang="0">
                    <a:pos x="T4" y="T5"/>
                  </a:cxn>
                  <a:cxn ang="0">
                    <a:pos x="T6" y="T7"/>
                  </a:cxn>
                  <a:cxn ang="0">
                    <a:pos x="T8" y="T9"/>
                  </a:cxn>
                </a:cxnLst>
                <a:rect l="0" t="0" r="r" b="b"/>
                <a:pathLst>
                  <a:path w="102" h="144">
                    <a:moveTo>
                      <a:pt x="0" y="144"/>
                    </a:moveTo>
                    <a:lnTo>
                      <a:pt x="96" y="90"/>
                    </a:lnTo>
                    <a:lnTo>
                      <a:pt x="102" y="0"/>
                    </a:lnTo>
                    <a:lnTo>
                      <a:pt x="96" y="90"/>
                    </a:lnTo>
                    <a:lnTo>
                      <a:pt x="0"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9" name="Freeform 320"/>
              <p:cNvSpPr>
                <a:spLocks/>
              </p:cNvSpPr>
              <p:nvPr/>
            </p:nvSpPr>
            <p:spPr bwMode="auto">
              <a:xfrm>
                <a:off x="3546" y="1085"/>
                <a:ext cx="36" cy="42"/>
              </a:xfrm>
              <a:custGeom>
                <a:avLst/>
                <a:gdLst>
                  <a:gd name="T0" fmla="*/ 24 w 36"/>
                  <a:gd name="T1" fmla="*/ 36 h 42"/>
                  <a:gd name="T2" fmla="*/ 0 w 36"/>
                  <a:gd name="T3" fmla="*/ 42 h 42"/>
                  <a:gd name="T4" fmla="*/ 24 w 36"/>
                  <a:gd name="T5" fmla="*/ 36 h 42"/>
                  <a:gd name="T6" fmla="*/ 36 w 36"/>
                  <a:gd name="T7" fmla="*/ 0 h 42"/>
                  <a:gd name="T8" fmla="*/ 36 w 36"/>
                  <a:gd name="T9" fmla="*/ 0 h 42"/>
                  <a:gd name="T10" fmla="*/ 24 w 36"/>
                  <a:gd name="T11" fmla="*/ 36 h 42"/>
                </a:gdLst>
                <a:ahLst/>
                <a:cxnLst>
                  <a:cxn ang="0">
                    <a:pos x="T0" y="T1"/>
                  </a:cxn>
                  <a:cxn ang="0">
                    <a:pos x="T2" y="T3"/>
                  </a:cxn>
                  <a:cxn ang="0">
                    <a:pos x="T4" y="T5"/>
                  </a:cxn>
                  <a:cxn ang="0">
                    <a:pos x="T6" y="T7"/>
                  </a:cxn>
                  <a:cxn ang="0">
                    <a:pos x="T8" y="T9"/>
                  </a:cxn>
                  <a:cxn ang="0">
                    <a:pos x="T10" y="T11"/>
                  </a:cxn>
                </a:cxnLst>
                <a:rect l="0" t="0" r="r" b="b"/>
                <a:pathLst>
                  <a:path w="36" h="42">
                    <a:moveTo>
                      <a:pt x="24" y="36"/>
                    </a:moveTo>
                    <a:lnTo>
                      <a:pt x="0" y="42"/>
                    </a:lnTo>
                    <a:lnTo>
                      <a:pt x="24" y="36"/>
                    </a:lnTo>
                    <a:lnTo>
                      <a:pt x="36" y="0"/>
                    </a:lnTo>
                    <a:lnTo>
                      <a:pt x="36" y="0"/>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0" name="Freeform 321"/>
              <p:cNvSpPr>
                <a:spLocks/>
              </p:cNvSpPr>
              <p:nvPr/>
            </p:nvSpPr>
            <p:spPr bwMode="auto">
              <a:xfrm>
                <a:off x="3288" y="1271"/>
                <a:ext cx="168" cy="205"/>
              </a:xfrm>
              <a:custGeom>
                <a:avLst/>
                <a:gdLst>
                  <a:gd name="T0" fmla="*/ 84 w 168"/>
                  <a:gd name="T1" fmla="*/ 163 h 205"/>
                  <a:gd name="T2" fmla="*/ 96 w 168"/>
                  <a:gd name="T3" fmla="*/ 163 h 205"/>
                  <a:gd name="T4" fmla="*/ 120 w 168"/>
                  <a:gd name="T5" fmla="*/ 133 h 205"/>
                  <a:gd name="T6" fmla="*/ 84 w 168"/>
                  <a:gd name="T7" fmla="*/ 91 h 205"/>
                  <a:gd name="T8" fmla="*/ 84 w 168"/>
                  <a:gd name="T9" fmla="*/ 91 h 205"/>
                  <a:gd name="T10" fmla="*/ 84 w 168"/>
                  <a:gd name="T11" fmla="*/ 91 h 205"/>
                  <a:gd name="T12" fmla="*/ 156 w 168"/>
                  <a:gd name="T13" fmla="*/ 79 h 205"/>
                  <a:gd name="T14" fmla="*/ 168 w 168"/>
                  <a:gd name="T15" fmla="*/ 55 h 205"/>
                  <a:gd name="T16" fmla="*/ 156 w 168"/>
                  <a:gd name="T17" fmla="*/ 0 h 205"/>
                  <a:gd name="T18" fmla="*/ 156 w 168"/>
                  <a:gd name="T19" fmla="*/ 0 h 205"/>
                  <a:gd name="T20" fmla="*/ 156 w 168"/>
                  <a:gd name="T21" fmla="*/ 0 h 205"/>
                  <a:gd name="T22" fmla="*/ 60 w 168"/>
                  <a:gd name="T23" fmla="*/ 55 h 205"/>
                  <a:gd name="T24" fmla="*/ 60 w 168"/>
                  <a:gd name="T25" fmla="*/ 55 h 205"/>
                  <a:gd name="T26" fmla="*/ 60 w 168"/>
                  <a:gd name="T27" fmla="*/ 55 h 205"/>
                  <a:gd name="T28" fmla="*/ 48 w 168"/>
                  <a:gd name="T29" fmla="*/ 43 h 205"/>
                  <a:gd name="T30" fmla="*/ 36 w 168"/>
                  <a:gd name="T31" fmla="*/ 37 h 205"/>
                  <a:gd name="T32" fmla="*/ 24 w 168"/>
                  <a:gd name="T33" fmla="*/ 37 h 205"/>
                  <a:gd name="T34" fmla="*/ 18 w 168"/>
                  <a:gd name="T35" fmla="*/ 115 h 205"/>
                  <a:gd name="T36" fmla="*/ 12 w 168"/>
                  <a:gd name="T37" fmla="*/ 115 h 205"/>
                  <a:gd name="T38" fmla="*/ 12 w 168"/>
                  <a:gd name="T39" fmla="*/ 127 h 205"/>
                  <a:gd name="T40" fmla="*/ 6 w 168"/>
                  <a:gd name="T41" fmla="*/ 175 h 205"/>
                  <a:gd name="T42" fmla="*/ 0 w 168"/>
                  <a:gd name="T43" fmla="*/ 193 h 205"/>
                  <a:gd name="T44" fmla="*/ 0 w 168"/>
                  <a:gd name="T45" fmla="*/ 193 h 205"/>
                  <a:gd name="T46" fmla="*/ 0 w 168"/>
                  <a:gd name="T47" fmla="*/ 193 h 205"/>
                  <a:gd name="T48" fmla="*/ 36 w 168"/>
                  <a:gd name="T49" fmla="*/ 205 h 205"/>
                  <a:gd name="T50" fmla="*/ 66 w 168"/>
                  <a:gd name="T51" fmla="*/ 163 h 205"/>
                  <a:gd name="T52" fmla="*/ 84 w 168"/>
                  <a:gd name="T53" fmla="*/ 16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205">
                    <a:moveTo>
                      <a:pt x="84" y="163"/>
                    </a:moveTo>
                    <a:lnTo>
                      <a:pt x="96" y="163"/>
                    </a:lnTo>
                    <a:lnTo>
                      <a:pt x="120" y="133"/>
                    </a:lnTo>
                    <a:lnTo>
                      <a:pt x="84" y="91"/>
                    </a:lnTo>
                    <a:lnTo>
                      <a:pt x="84" y="91"/>
                    </a:lnTo>
                    <a:lnTo>
                      <a:pt x="84" y="91"/>
                    </a:lnTo>
                    <a:lnTo>
                      <a:pt x="156" y="79"/>
                    </a:lnTo>
                    <a:lnTo>
                      <a:pt x="168" y="55"/>
                    </a:lnTo>
                    <a:lnTo>
                      <a:pt x="156" y="0"/>
                    </a:lnTo>
                    <a:lnTo>
                      <a:pt x="156" y="0"/>
                    </a:lnTo>
                    <a:lnTo>
                      <a:pt x="156" y="0"/>
                    </a:lnTo>
                    <a:lnTo>
                      <a:pt x="60" y="55"/>
                    </a:lnTo>
                    <a:lnTo>
                      <a:pt x="60" y="55"/>
                    </a:lnTo>
                    <a:lnTo>
                      <a:pt x="60" y="55"/>
                    </a:lnTo>
                    <a:lnTo>
                      <a:pt x="48" y="43"/>
                    </a:lnTo>
                    <a:lnTo>
                      <a:pt x="36" y="37"/>
                    </a:lnTo>
                    <a:lnTo>
                      <a:pt x="24" y="37"/>
                    </a:lnTo>
                    <a:lnTo>
                      <a:pt x="18" y="115"/>
                    </a:lnTo>
                    <a:lnTo>
                      <a:pt x="12" y="115"/>
                    </a:lnTo>
                    <a:lnTo>
                      <a:pt x="12" y="127"/>
                    </a:lnTo>
                    <a:lnTo>
                      <a:pt x="6" y="175"/>
                    </a:lnTo>
                    <a:lnTo>
                      <a:pt x="0" y="193"/>
                    </a:lnTo>
                    <a:lnTo>
                      <a:pt x="0" y="193"/>
                    </a:lnTo>
                    <a:lnTo>
                      <a:pt x="0" y="193"/>
                    </a:lnTo>
                    <a:lnTo>
                      <a:pt x="36" y="205"/>
                    </a:lnTo>
                    <a:lnTo>
                      <a:pt x="66" y="163"/>
                    </a:lnTo>
                    <a:lnTo>
                      <a:pt x="84" y="16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1" name="Rectangle 322"/>
              <p:cNvSpPr>
                <a:spLocks noChangeArrowheads="1"/>
              </p:cNvSpPr>
              <p:nvPr/>
            </p:nvSpPr>
            <p:spPr bwMode="auto">
              <a:xfrm>
                <a:off x="3444" y="12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2" name="Freeform 323"/>
              <p:cNvSpPr>
                <a:spLocks/>
              </p:cNvSpPr>
              <p:nvPr/>
            </p:nvSpPr>
            <p:spPr bwMode="auto">
              <a:xfrm>
                <a:off x="3324" y="1308"/>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3" name="Freeform 324"/>
              <p:cNvSpPr>
                <a:spLocks/>
              </p:cNvSpPr>
              <p:nvPr/>
            </p:nvSpPr>
            <p:spPr bwMode="auto">
              <a:xfrm>
                <a:off x="3348" y="1271"/>
                <a:ext cx="96" cy="55"/>
              </a:xfrm>
              <a:custGeom>
                <a:avLst/>
                <a:gdLst>
                  <a:gd name="T0" fmla="*/ 96 w 96"/>
                  <a:gd name="T1" fmla="*/ 0 h 55"/>
                  <a:gd name="T2" fmla="*/ 0 w 96"/>
                  <a:gd name="T3" fmla="*/ 55 h 55"/>
                  <a:gd name="T4" fmla="*/ 0 w 96"/>
                  <a:gd name="T5" fmla="*/ 55 h 55"/>
                  <a:gd name="T6" fmla="*/ 96 w 96"/>
                  <a:gd name="T7" fmla="*/ 0 h 55"/>
                  <a:gd name="T8" fmla="*/ 96 w 96"/>
                  <a:gd name="T9" fmla="*/ 0 h 55"/>
                  <a:gd name="T10" fmla="*/ 96 w 96"/>
                  <a:gd name="T11" fmla="*/ 0 h 55"/>
                  <a:gd name="T12" fmla="*/ 96 w 9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96" h="55">
                    <a:moveTo>
                      <a:pt x="96" y="0"/>
                    </a:moveTo>
                    <a:lnTo>
                      <a:pt x="0" y="55"/>
                    </a:lnTo>
                    <a:lnTo>
                      <a:pt x="0" y="55"/>
                    </a:lnTo>
                    <a:lnTo>
                      <a:pt x="96" y="0"/>
                    </a:lnTo>
                    <a:lnTo>
                      <a:pt x="96" y="0"/>
                    </a:lnTo>
                    <a:lnTo>
                      <a:pt x="96" y="0"/>
                    </a:lnTo>
                    <a:lnTo>
                      <a:pt x="9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4" name="Rectangle 325"/>
              <p:cNvSpPr>
                <a:spLocks noChangeArrowheads="1"/>
              </p:cNvSpPr>
              <p:nvPr/>
            </p:nvSpPr>
            <p:spPr bwMode="auto">
              <a:xfrm>
                <a:off x="3444" y="12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5" name="Freeform 326"/>
              <p:cNvSpPr>
                <a:spLocks/>
              </p:cNvSpPr>
              <p:nvPr/>
            </p:nvSpPr>
            <p:spPr bwMode="auto">
              <a:xfrm>
                <a:off x="3252" y="1205"/>
                <a:ext cx="108" cy="259"/>
              </a:xfrm>
              <a:custGeom>
                <a:avLst/>
                <a:gdLst>
                  <a:gd name="T0" fmla="*/ 42 w 108"/>
                  <a:gd name="T1" fmla="*/ 241 h 259"/>
                  <a:gd name="T2" fmla="*/ 48 w 108"/>
                  <a:gd name="T3" fmla="*/ 193 h 259"/>
                  <a:gd name="T4" fmla="*/ 48 w 108"/>
                  <a:gd name="T5" fmla="*/ 181 h 259"/>
                  <a:gd name="T6" fmla="*/ 54 w 108"/>
                  <a:gd name="T7" fmla="*/ 181 h 259"/>
                  <a:gd name="T8" fmla="*/ 60 w 108"/>
                  <a:gd name="T9" fmla="*/ 72 h 259"/>
                  <a:gd name="T10" fmla="*/ 84 w 108"/>
                  <a:gd name="T11" fmla="*/ 60 h 259"/>
                  <a:gd name="T12" fmla="*/ 108 w 108"/>
                  <a:gd name="T13" fmla="*/ 18 h 259"/>
                  <a:gd name="T14" fmla="*/ 96 w 108"/>
                  <a:gd name="T15" fmla="*/ 0 h 259"/>
                  <a:gd name="T16" fmla="*/ 78 w 108"/>
                  <a:gd name="T17" fmla="*/ 6 h 259"/>
                  <a:gd name="T18" fmla="*/ 78 w 108"/>
                  <a:gd name="T19" fmla="*/ 6 h 259"/>
                  <a:gd name="T20" fmla="*/ 36 w 108"/>
                  <a:gd name="T21" fmla="*/ 85 h 259"/>
                  <a:gd name="T22" fmla="*/ 12 w 108"/>
                  <a:gd name="T23" fmla="*/ 157 h 259"/>
                  <a:gd name="T24" fmla="*/ 0 w 108"/>
                  <a:gd name="T25" fmla="*/ 163 h 259"/>
                  <a:gd name="T26" fmla="*/ 30 w 108"/>
                  <a:gd name="T27" fmla="*/ 259 h 259"/>
                  <a:gd name="T28" fmla="*/ 36 w 108"/>
                  <a:gd name="T29" fmla="*/ 259 h 259"/>
                  <a:gd name="T30" fmla="*/ 36 w 108"/>
                  <a:gd name="T31" fmla="*/ 259 h 259"/>
                  <a:gd name="T32" fmla="*/ 42 w 108"/>
                  <a:gd name="T33" fmla="*/ 24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259">
                    <a:moveTo>
                      <a:pt x="42" y="241"/>
                    </a:moveTo>
                    <a:lnTo>
                      <a:pt x="48" y="193"/>
                    </a:lnTo>
                    <a:lnTo>
                      <a:pt x="48" y="181"/>
                    </a:lnTo>
                    <a:lnTo>
                      <a:pt x="54" y="181"/>
                    </a:lnTo>
                    <a:lnTo>
                      <a:pt x="60" y="72"/>
                    </a:lnTo>
                    <a:lnTo>
                      <a:pt x="84" y="60"/>
                    </a:lnTo>
                    <a:lnTo>
                      <a:pt x="108" y="18"/>
                    </a:lnTo>
                    <a:lnTo>
                      <a:pt x="96" y="0"/>
                    </a:lnTo>
                    <a:lnTo>
                      <a:pt x="78" y="6"/>
                    </a:lnTo>
                    <a:lnTo>
                      <a:pt x="78" y="6"/>
                    </a:lnTo>
                    <a:lnTo>
                      <a:pt x="36" y="85"/>
                    </a:lnTo>
                    <a:lnTo>
                      <a:pt x="12" y="157"/>
                    </a:lnTo>
                    <a:lnTo>
                      <a:pt x="0" y="163"/>
                    </a:lnTo>
                    <a:lnTo>
                      <a:pt x="30" y="259"/>
                    </a:lnTo>
                    <a:lnTo>
                      <a:pt x="36" y="259"/>
                    </a:lnTo>
                    <a:lnTo>
                      <a:pt x="36" y="259"/>
                    </a:lnTo>
                    <a:lnTo>
                      <a:pt x="42" y="24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6" name="Freeform 327"/>
              <p:cNvSpPr>
                <a:spLocks/>
              </p:cNvSpPr>
              <p:nvPr/>
            </p:nvSpPr>
            <p:spPr bwMode="auto">
              <a:xfrm>
                <a:off x="3336" y="1223"/>
                <a:ext cx="24" cy="42"/>
              </a:xfrm>
              <a:custGeom>
                <a:avLst/>
                <a:gdLst>
                  <a:gd name="T0" fmla="*/ 24 w 24"/>
                  <a:gd name="T1" fmla="*/ 0 h 42"/>
                  <a:gd name="T2" fmla="*/ 0 w 24"/>
                  <a:gd name="T3" fmla="*/ 42 h 42"/>
                  <a:gd name="T4" fmla="*/ 24 w 24"/>
                  <a:gd name="T5" fmla="*/ 0 h 42"/>
                  <a:gd name="T6" fmla="*/ 24 w 24"/>
                  <a:gd name="T7" fmla="*/ 0 h 42"/>
                </a:gdLst>
                <a:ahLst/>
                <a:cxnLst>
                  <a:cxn ang="0">
                    <a:pos x="T0" y="T1"/>
                  </a:cxn>
                  <a:cxn ang="0">
                    <a:pos x="T2" y="T3"/>
                  </a:cxn>
                  <a:cxn ang="0">
                    <a:pos x="T4" y="T5"/>
                  </a:cxn>
                  <a:cxn ang="0">
                    <a:pos x="T6" y="T7"/>
                  </a:cxn>
                </a:cxnLst>
                <a:rect l="0" t="0" r="r" b="b"/>
                <a:pathLst>
                  <a:path w="24" h="42">
                    <a:moveTo>
                      <a:pt x="24" y="0"/>
                    </a:moveTo>
                    <a:lnTo>
                      <a:pt x="0" y="42"/>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7" name="Freeform 328"/>
              <p:cNvSpPr>
                <a:spLocks/>
              </p:cNvSpPr>
              <p:nvPr/>
            </p:nvSpPr>
            <p:spPr bwMode="auto">
              <a:xfrm>
                <a:off x="3330" y="1205"/>
                <a:ext cx="18" cy="6"/>
              </a:xfrm>
              <a:custGeom>
                <a:avLst/>
                <a:gdLst>
                  <a:gd name="T0" fmla="*/ 0 w 18"/>
                  <a:gd name="T1" fmla="*/ 6 h 6"/>
                  <a:gd name="T2" fmla="*/ 0 w 18"/>
                  <a:gd name="T3" fmla="*/ 6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0" y="6"/>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8" name="Freeform 329"/>
              <p:cNvSpPr>
                <a:spLocks/>
              </p:cNvSpPr>
              <p:nvPr/>
            </p:nvSpPr>
            <p:spPr bwMode="auto">
              <a:xfrm>
                <a:off x="3288" y="1446"/>
                <a:ext cx="6" cy="18"/>
              </a:xfrm>
              <a:custGeom>
                <a:avLst/>
                <a:gdLst>
                  <a:gd name="T0" fmla="*/ 6 w 6"/>
                  <a:gd name="T1" fmla="*/ 0 h 18"/>
                  <a:gd name="T2" fmla="*/ 0 w 6"/>
                  <a:gd name="T3" fmla="*/ 18 h 18"/>
                  <a:gd name="T4" fmla="*/ 0 w 6"/>
                  <a:gd name="T5" fmla="*/ 18 h 18"/>
                  <a:gd name="T6" fmla="*/ 0 w 6"/>
                  <a:gd name="T7" fmla="*/ 18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0" y="18"/>
                    </a:lnTo>
                    <a:lnTo>
                      <a:pt x="0" y="18"/>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9" name="Freeform 330"/>
              <p:cNvSpPr>
                <a:spLocks/>
              </p:cNvSpPr>
              <p:nvPr/>
            </p:nvSpPr>
            <p:spPr bwMode="auto">
              <a:xfrm>
                <a:off x="3294" y="1386"/>
                <a:ext cx="6" cy="60"/>
              </a:xfrm>
              <a:custGeom>
                <a:avLst/>
                <a:gdLst>
                  <a:gd name="T0" fmla="*/ 0 w 6"/>
                  <a:gd name="T1" fmla="*/ 60 h 60"/>
                  <a:gd name="T2" fmla="*/ 6 w 6"/>
                  <a:gd name="T3" fmla="*/ 12 h 60"/>
                  <a:gd name="T4" fmla="*/ 6 w 6"/>
                  <a:gd name="T5" fmla="*/ 0 h 60"/>
                  <a:gd name="T6" fmla="*/ 6 w 6"/>
                  <a:gd name="T7" fmla="*/ 12 h 60"/>
                  <a:gd name="T8" fmla="*/ 0 w 6"/>
                  <a:gd name="T9" fmla="*/ 60 h 60"/>
                </a:gdLst>
                <a:ahLst/>
                <a:cxnLst>
                  <a:cxn ang="0">
                    <a:pos x="T0" y="T1"/>
                  </a:cxn>
                  <a:cxn ang="0">
                    <a:pos x="T2" y="T3"/>
                  </a:cxn>
                  <a:cxn ang="0">
                    <a:pos x="T4" y="T5"/>
                  </a:cxn>
                  <a:cxn ang="0">
                    <a:pos x="T6" y="T7"/>
                  </a:cxn>
                  <a:cxn ang="0">
                    <a:pos x="T8" y="T9"/>
                  </a:cxn>
                </a:cxnLst>
                <a:rect l="0" t="0" r="r" b="b"/>
                <a:pathLst>
                  <a:path w="6" h="60">
                    <a:moveTo>
                      <a:pt x="0" y="60"/>
                    </a:moveTo>
                    <a:lnTo>
                      <a:pt x="6" y="12"/>
                    </a:lnTo>
                    <a:lnTo>
                      <a:pt x="6" y="0"/>
                    </a:lnTo>
                    <a:lnTo>
                      <a:pt x="6" y="12"/>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0" name="Freeform 331"/>
              <p:cNvSpPr>
                <a:spLocks/>
              </p:cNvSpPr>
              <p:nvPr/>
            </p:nvSpPr>
            <p:spPr bwMode="auto">
              <a:xfrm>
                <a:off x="3276" y="1326"/>
                <a:ext cx="834" cy="708"/>
              </a:xfrm>
              <a:custGeom>
                <a:avLst/>
                <a:gdLst>
                  <a:gd name="T0" fmla="*/ 474 w 834"/>
                  <a:gd name="T1" fmla="*/ 144 h 708"/>
                  <a:gd name="T2" fmla="*/ 360 w 834"/>
                  <a:gd name="T3" fmla="*/ 120 h 708"/>
                  <a:gd name="T4" fmla="*/ 360 w 834"/>
                  <a:gd name="T5" fmla="*/ 90 h 708"/>
                  <a:gd name="T6" fmla="*/ 342 w 834"/>
                  <a:gd name="T7" fmla="*/ 96 h 708"/>
                  <a:gd name="T8" fmla="*/ 330 w 834"/>
                  <a:gd name="T9" fmla="*/ 72 h 708"/>
                  <a:gd name="T10" fmla="*/ 282 w 834"/>
                  <a:gd name="T11" fmla="*/ 54 h 708"/>
                  <a:gd name="T12" fmla="*/ 186 w 834"/>
                  <a:gd name="T13" fmla="*/ 0 h 708"/>
                  <a:gd name="T14" fmla="*/ 96 w 834"/>
                  <a:gd name="T15" fmla="*/ 36 h 708"/>
                  <a:gd name="T16" fmla="*/ 108 w 834"/>
                  <a:gd name="T17" fmla="*/ 108 h 708"/>
                  <a:gd name="T18" fmla="*/ 78 w 834"/>
                  <a:gd name="T19" fmla="*/ 108 h 708"/>
                  <a:gd name="T20" fmla="*/ 12 w 834"/>
                  <a:gd name="T21" fmla="*/ 138 h 708"/>
                  <a:gd name="T22" fmla="*/ 0 w 834"/>
                  <a:gd name="T23" fmla="*/ 192 h 708"/>
                  <a:gd name="T24" fmla="*/ 96 w 834"/>
                  <a:gd name="T25" fmla="*/ 306 h 708"/>
                  <a:gd name="T26" fmla="*/ 120 w 834"/>
                  <a:gd name="T27" fmla="*/ 366 h 708"/>
                  <a:gd name="T28" fmla="*/ 174 w 834"/>
                  <a:gd name="T29" fmla="*/ 450 h 708"/>
                  <a:gd name="T30" fmla="*/ 204 w 834"/>
                  <a:gd name="T31" fmla="*/ 534 h 708"/>
                  <a:gd name="T32" fmla="*/ 258 w 834"/>
                  <a:gd name="T33" fmla="*/ 588 h 708"/>
                  <a:gd name="T34" fmla="*/ 282 w 834"/>
                  <a:gd name="T35" fmla="*/ 642 h 708"/>
                  <a:gd name="T36" fmla="*/ 318 w 834"/>
                  <a:gd name="T37" fmla="*/ 708 h 708"/>
                  <a:gd name="T38" fmla="*/ 474 w 834"/>
                  <a:gd name="T39" fmla="*/ 660 h 708"/>
                  <a:gd name="T40" fmla="*/ 546 w 834"/>
                  <a:gd name="T41" fmla="*/ 618 h 708"/>
                  <a:gd name="T42" fmla="*/ 690 w 834"/>
                  <a:gd name="T43" fmla="*/ 588 h 708"/>
                  <a:gd name="T44" fmla="*/ 834 w 834"/>
                  <a:gd name="T45" fmla="*/ 462 h 708"/>
                  <a:gd name="T46" fmla="*/ 816 w 834"/>
                  <a:gd name="T47" fmla="*/ 432 h 708"/>
                  <a:gd name="T48" fmla="*/ 714 w 834"/>
                  <a:gd name="T49" fmla="*/ 420 h 708"/>
                  <a:gd name="T50" fmla="*/ 684 w 834"/>
                  <a:gd name="T51" fmla="*/ 372 h 708"/>
                  <a:gd name="T52" fmla="*/ 684 w 834"/>
                  <a:gd name="T53" fmla="*/ 372 h 708"/>
                  <a:gd name="T54" fmla="*/ 666 w 834"/>
                  <a:gd name="T55" fmla="*/ 348 h 708"/>
                  <a:gd name="T56" fmla="*/ 648 w 834"/>
                  <a:gd name="T57" fmla="*/ 348 h 708"/>
                  <a:gd name="T58" fmla="*/ 642 w 834"/>
                  <a:gd name="T59" fmla="*/ 348 h 708"/>
                  <a:gd name="T60" fmla="*/ 612 w 834"/>
                  <a:gd name="T61" fmla="*/ 300 h 708"/>
                  <a:gd name="T62" fmla="*/ 558 w 834"/>
                  <a:gd name="T63" fmla="*/ 198 h 708"/>
                  <a:gd name="T64" fmla="*/ 522 w 834"/>
                  <a:gd name="T65" fmla="*/ 174 h 708"/>
                  <a:gd name="T66" fmla="*/ 474 w 834"/>
                  <a:gd name="T67" fmla="*/ 14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4" h="708">
                    <a:moveTo>
                      <a:pt x="474" y="144"/>
                    </a:moveTo>
                    <a:lnTo>
                      <a:pt x="474" y="144"/>
                    </a:lnTo>
                    <a:lnTo>
                      <a:pt x="408" y="144"/>
                    </a:lnTo>
                    <a:lnTo>
                      <a:pt x="360" y="120"/>
                    </a:lnTo>
                    <a:lnTo>
                      <a:pt x="360" y="108"/>
                    </a:lnTo>
                    <a:lnTo>
                      <a:pt x="360" y="90"/>
                    </a:lnTo>
                    <a:lnTo>
                      <a:pt x="354" y="90"/>
                    </a:lnTo>
                    <a:lnTo>
                      <a:pt x="342" y="96"/>
                    </a:lnTo>
                    <a:lnTo>
                      <a:pt x="336" y="78"/>
                    </a:lnTo>
                    <a:lnTo>
                      <a:pt x="330" y="72"/>
                    </a:lnTo>
                    <a:lnTo>
                      <a:pt x="294" y="60"/>
                    </a:lnTo>
                    <a:lnTo>
                      <a:pt x="282" y="54"/>
                    </a:lnTo>
                    <a:lnTo>
                      <a:pt x="246" y="18"/>
                    </a:lnTo>
                    <a:lnTo>
                      <a:pt x="186" y="0"/>
                    </a:lnTo>
                    <a:lnTo>
                      <a:pt x="168" y="24"/>
                    </a:lnTo>
                    <a:lnTo>
                      <a:pt x="96" y="36"/>
                    </a:lnTo>
                    <a:lnTo>
                      <a:pt x="132" y="78"/>
                    </a:lnTo>
                    <a:lnTo>
                      <a:pt x="108" y="108"/>
                    </a:lnTo>
                    <a:lnTo>
                      <a:pt x="96" y="108"/>
                    </a:lnTo>
                    <a:lnTo>
                      <a:pt x="78" y="108"/>
                    </a:lnTo>
                    <a:lnTo>
                      <a:pt x="48" y="150"/>
                    </a:lnTo>
                    <a:lnTo>
                      <a:pt x="12" y="138"/>
                    </a:lnTo>
                    <a:lnTo>
                      <a:pt x="6" y="174"/>
                    </a:lnTo>
                    <a:lnTo>
                      <a:pt x="0" y="192"/>
                    </a:lnTo>
                    <a:lnTo>
                      <a:pt x="18" y="192"/>
                    </a:lnTo>
                    <a:lnTo>
                      <a:pt x="96" y="306"/>
                    </a:lnTo>
                    <a:lnTo>
                      <a:pt x="114" y="366"/>
                    </a:lnTo>
                    <a:lnTo>
                      <a:pt x="120" y="366"/>
                    </a:lnTo>
                    <a:lnTo>
                      <a:pt x="156" y="390"/>
                    </a:lnTo>
                    <a:lnTo>
                      <a:pt x="174" y="450"/>
                    </a:lnTo>
                    <a:lnTo>
                      <a:pt x="180" y="510"/>
                    </a:lnTo>
                    <a:lnTo>
                      <a:pt x="204" y="534"/>
                    </a:lnTo>
                    <a:lnTo>
                      <a:pt x="216" y="534"/>
                    </a:lnTo>
                    <a:lnTo>
                      <a:pt x="258" y="588"/>
                    </a:lnTo>
                    <a:lnTo>
                      <a:pt x="258" y="600"/>
                    </a:lnTo>
                    <a:lnTo>
                      <a:pt x="282" y="642"/>
                    </a:lnTo>
                    <a:lnTo>
                      <a:pt x="300" y="654"/>
                    </a:lnTo>
                    <a:lnTo>
                      <a:pt x="318" y="708"/>
                    </a:lnTo>
                    <a:lnTo>
                      <a:pt x="384" y="654"/>
                    </a:lnTo>
                    <a:lnTo>
                      <a:pt x="474" y="660"/>
                    </a:lnTo>
                    <a:lnTo>
                      <a:pt x="504" y="678"/>
                    </a:lnTo>
                    <a:lnTo>
                      <a:pt x="546" y="618"/>
                    </a:lnTo>
                    <a:lnTo>
                      <a:pt x="654" y="594"/>
                    </a:lnTo>
                    <a:lnTo>
                      <a:pt x="690" y="588"/>
                    </a:lnTo>
                    <a:lnTo>
                      <a:pt x="804" y="546"/>
                    </a:lnTo>
                    <a:lnTo>
                      <a:pt x="834" y="462"/>
                    </a:lnTo>
                    <a:lnTo>
                      <a:pt x="816" y="432"/>
                    </a:lnTo>
                    <a:lnTo>
                      <a:pt x="816" y="432"/>
                    </a:lnTo>
                    <a:lnTo>
                      <a:pt x="768" y="426"/>
                    </a:lnTo>
                    <a:lnTo>
                      <a:pt x="714" y="420"/>
                    </a:lnTo>
                    <a:lnTo>
                      <a:pt x="696" y="396"/>
                    </a:lnTo>
                    <a:lnTo>
                      <a:pt x="684" y="372"/>
                    </a:lnTo>
                    <a:lnTo>
                      <a:pt x="684" y="372"/>
                    </a:lnTo>
                    <a:lnTo>
                      <a:pt x="684" y="372"/>
                    </a:lnTo>
                    <a:lnTo>
                      <a:pt x="660" y="360"/>
                    </a:lnTo>
                    <a:lnTo>
                      <a:pt x="666" y="348"/>
                    </a:lnTo>
                    <a:lnTo>
                      <a:pt x="654" y="348"/>
                    </a:lnTo>
                    <a:lnTo>
                      <a:pt x="648" y="348"/>
                    </a:lnTo>
                    <a:lnTo>
                      <a:pt x="642" y="342"/>
                    </a:lnTo>
                    <a:lnTo>
                      <a:pt x="642" y="348"/>
                    </a:lnTo>
                    <a:lnTo>
                      <a:pt x="624" y="312"/>
                    </a:lnTo>
                    <a:lnTo>
                      <a:pt x="612" y="300"/>
                    </a:lnTo>
                    <a:lnTo>
                      <a:pt x="612" y="258"/>
                    </a:lnTo>
                    <a:lnTo>
                      <a:pt x="558" y="198"/>
                    </a:lnTo>
                    <a:lnTo>
                      <a:pt x="546" y="174"/>
                    </a:lnTo>
                    <a:lnTo>
                      <a:pt x="522" y="174"/>
                    </a:lnTo>
                    <a:lnTo>
                      <a:pt x="480" y="144"/>
                    </a:lnTo>
                    <a:lnTo>
                      <a:pt x="47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1" name="Rectangle 332"/>
              <p:cNvSpPr>
                <a:spLocks noChangeArrowheads="1"/>
              </p:cNvSpPr>
              <p:nvPr/>
            </p:nvSpPr>
            <p:spPr bwMode="auto">
              <a:xfrm>
                <a:off x="3750" y="1470"/>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2" name="Freeform 333"/>
              <p:cNvSpPr>
                <a:spLocks/>
              </p:cNvSpPr>
              <p:nvPr/>
            </p:nvSpPr>
            <p:spPr bwMode="auto">
              <a:xfrm>
                <a:off x="3612" y="1404"/>
                <a:ext cx="18" cy="18"/>
              </a:xfrm>
              <a:custGeom>
                <a:avLst/>
                <a:gdLst>
                  <a:gd name="T0" fmla="*/ 18 w 18"/>
                  <a:gd name="T1" fmla="*/ 12 h 18"/>
                  <a:gd name="T2" fmla="*/ 6 w 18"/>
                  <a:gd name="T3" fmla="*/ 18 h 18"/>
                  <a:gd name="T4" fmla="*/ 0 w 18"/>
                  <a:gd name="T5" fmla="*/ 0 h 18"/>
                  <a:gd name="T6" fmla="*/ 6 w 18"/>
                  <a:gd name="T7" fmla="*/ 18 h 18"/>
                  <a:gd name="T8" fmla="*/ 18 w 18"/>
                  <a:gd name="T9" fmla="*/ 12 h 18"/>
                </a:gdLst>
                <a:ahLst/>
                <a:cxnLst>
                  <a:cxn ang="0">
                    <a:pos x="T0" y="T1"/>
                  </a:cxn>
                  <a:cxn ang="0">
                    <a:pos x="T2" y="T3"/>
                  </a:cxn>
                  <a:cxn ang="0">
                    <a:pos x="T4" y="T5"/>
                  </a:cxn>
                  <a:cxn ang="0">
                    <a:pos x="T6" y="T7"/>
                  </a:cxn>
                  <a:cxn ang="0">
                    <a:pos x="T8" y="T9"/>
                  </a:cxn>
                </a:cxnLst>
                <a:rect l="0" t="0" r="r" b="b"/>
                <a:pathLst>
                  <a:path w="18" h="18">
                    <a:moveTo>
                      <a:pt x="18" y="12"/>
                    </a:moveTo>
                    <a:lnTo>
                      <a:pt x="6" y="18"/>
                    </a:lnTo>
                    <a:lnTo>
                      <a:pt x="0" y="0"/>
                    </a:lnTo>
                    <a:lnTo>
                      <a:pt x="6"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3" name="Freeform 334"/>
              <p:cNvSpPr>
                <a:spLocks/>
              </p:cNvSpPr>
              <p:nvPr/>
            </p:nvSpPr>
            <p:spPr bwMode="auto">
              <a:xfrm>
                <a:off x="3636" y="1416"/>
                <a:ext cx="0" cy="18"/>
              </a:xfrm>
              <a:custGeom>
                <a:avLst/>
                <a:gdLst>
                  <a:gd name="T0" fmla="*/ 0 h 18"/>
                  <a:gd name="T1" fmla="*/ 0 h 18"/>
                  <a:gd name="T2" fmla="*/ 18 h 18"/>
                  <a:gd name="T3" fmla="*/ 0 h 18"/>
                </a:gdLst>
                <a:ahLst/>
                <a:cxnLst>
                  <a:cxn ang="0">
                    <a:pos x="0" y="T0"/>
                  </a:cxn>
                  <a:cxn ang="0">
                    <a:pos x="0" y="T1"/>
                  </a:cxn>
                  <a:cxn ang="0">
                    <a:pos x="0" y="T2"/>
                  </a:cxn>
                  <a:cxn ang="0">
                    <a:pos x="0" y="T3"/>
                  </a:cxn>
                </a:cxnLst>
                <a:rect l="0" t="0" r="r" b="b"/>
                <a:pathLst>
                  <a:path h="18">
                    <a:moveTo>
                      <a:pt x="0" y="0"/>
                    </a:moveTo>
                    <a:lnTo>
                      <a:pt x="0" y="0"/>
                    </a:lnTo>
                    <a:lnTo>
                      <a:pt x="0"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4" name="Freeform 335"/>
              <p:cNvSpPr>
                <a:spLocks/>
              </p:cNvSpPr>
              <p:nvPr/>
            </p:nvSpPr>
            <p:spPr bwMode="auto">
              <a:xfrm>
                <a:off x="3522" y="1344"/>
                <a:ext cx="48" cy="42"/>
              </a:xfrm>
              <a:custGeom>
                <a:avLst/>
                <a:gdLst>
                  <a:gd name="T0" fmla="*/ 48 w 48"/>
                  <a:gd name="T1" fmla="*/ 42 h 42"/>
                  <a:gd name="T2" fmla="*/ 36 w 48"/>
                  <a:gd name="T3" fmla="*/ 36 h 42"/>
                  <a:gd name="T4" fmla="*/ 0 w 48"/>
                  <a:gd name="T5" fmla="*/ 0 h 42"/>
                  <a:gd name="T6" fmla="*/ 0 w 48"/>
                  <a:gd name="T7" fmla="*/ 0 h 42"/>
                  <a:gd name="T8" fmla="*/ 36 w 48"/>
                  <a:gd name="T9" fmla="*/ 36 h 42"/>
                  <a:gd name="T10" fmla="*/ 48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48" y="42"/>
                    </a:moveTo>
                    <a:lnTo>
                      <a:pt x="36" y="36"/>
                    </a:lnTo>
                    <a:lnTo>
                      <a:pt x="0" y="0"/>
                    </a:lnTo>
                    <a:lnTo>
                      <a:pt x="0" y="0"/>
                    </a:lnTo>
                    <a:lnTo>
                      <a:pt x="36" y="36"/>
                    </a:lnTo>
                    <a:lnTo>
                      <a:pt x="4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5" name="Freeform 336"/>
              <p:cNvSpPr>
                <a:spLocks/>
              </p:cNvSpPr>
              <p:nvPr/>
            </p:nvSpPr>
            <p:spPr bwMode="auto">
              <a:xfrm>
                <a:off x="3372" y="1362"/>
                <a:ext cx="36" cy="42"/>
              </a:xfrm>
              <a:custGeom>
                <a:avLst/>
                <a:gdLst>
                  <a:gd name="T0" fmla="*/ 36 w 36"/>
                  <a:gd name="T1" fmla="*/ 42 h 42"/>
                  <a:gd name="T2" fmla="*/ 0 w 36"/>
                  <a:gd name="T3" fmla="*/ 0 h 42"/>
                  <a:gd name="T4" fmla="*/ 0 w 36"/>
                  <a:gd name="T5" fmla="*/ 0 h 42"/>
                  <a:gd name="T6" fmla="*/ 36 w 36"/>
                  <a:gd name="T7" fmla="*/ 42 h 42"/>
                </a:gdLst>
                <a:ahLst/>
                <a:cxnLst>
                  <a:cxn ang="0">
                    <a:pos x="T0" y="T1"/>
                  </a:cxn>
                  <a:cxn ang="0">
                    <a:pos x="T2" y="T3"/>
                  </a:cxn>
                  <a:cxn ang="0">
                    <a:pos x="T4" y="T5"/>
                  </a:cxn>
                  <a:cxn ang="0">
                    <a:pos x="T6" y="T7"/>
                  </a:cxn>
                </a:cxnLst>
                <a:rect l="0" t="0" r="r" b="b"/>
                <a:pathLst>
                  <a:path w="36" h="42">
                    <a:moveTo>
                      <a:pt x="36" y="42"/>
                    </a:moveTo>
                    <a:lnTo>
                      <a:pt x="0" y="0"/>
                    </a:lnTo>
                    <a:lnTo>
                      <a:pt x="0" y="0"/>
                    </a:lnTo>
                    <a:lnTo>
                      <a:pt x="3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6" name="Freeform 337"/>
              <p:cNvSpPr>
                <a:spLocks/>
              </p:cNvSpPr>
              <p:nvPr/>
            </p:nvSpPr>
            <p:spPr bwMode="auto">
              <a:xfrm>
                <a:off x="3372" y="1404"/>
                <a:ext cx="36" cy="30"/>
              </a:xfrm>
              <a:custGeom>
                <a:avLst/>
                <a:gdLst>
                  <a:gd name="T0" fmla="*/ 0 w 36"/>
                  <a:gd name="T1" fmla="*/ 30 h 30"/>
                  <a:gd name="T2" fmla="*/ 12 w 36"/>
                  <a:gd name="T3" fmla="*/ 30 h 30"/>
                  <a:gd name="T4" fmla="*/ 36 w 36"/>
                  <a:gd name="T5" fmla="*/ 0 h 30"/>
                  <a:gd name="T6" fmla="*/ 12 w 36"/>
                  <a:gd name="T7" fmla="*/ 30 h 30"/>
                  <a:gd name="T8" fmla="*/ 0 w 36"/>
                  <a:gd name="T9" fmla="*/ 30 h 30"/>
                </a:gdLst>
                <a:ahLst/>
                <a:cxnLst>
                  <a:cxn ang="0">
                    <a:pos x="T0" y="T1"/>
                  </a:cxn>
                  <a:cxn ang="0">
                    <a:pos x="T2" y="T3"/>
                  </a:cxn>
                  <a:cxn ang="0">
                    <a:pos x="T4" y="T5"/>
                  </a:cxn>
                  <a:cxn ang="0">
                    <a:pos x="T6" y="T7"/>
                  </a:cxn>
                  <a:cxn ang="0">
                    <a:pos x="T8" y="T9"/>
                  </a:cxn>
                </a:cxnLst>
                <a:rect l="0" t="0" r="r" b="b"/>
                <a:pathLst>
                  <a:path w="36" h="30">
                    <a:moveTo>
                      <a:pt x="0" y="30"/>
                    </a:moveTo>
                    <a:lnTo>
                      <a:pt x="12" y="30"/>
                    </a:lnTo>
                    <a:lnTo>
                      <a:pt x="36" y="0"/>
                    </a:lnTo>
                    <a:lnTo>
                      <a:pt x="12"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7" name="Freeform 338"/>
              <p:cNvSpPr>
                <a:spLocks/>
              </p:cNvSpPr>
              <p:nvPr/>
            </p:nvSpPr>
            <p:spPr bwMode="auto">
              <a:xfrm>
                <a:off x="3918" y="1608"/>
                <a:ext cx="30" cy="66"/>
              </a:xfrm>
              <a:custGeom>
                <a:avLst/>
                <a:gdLst>
                  <a:gd name="T0" fmla="*/ 6 w 30"/>
                  <a:gd name="T1" fmla="*/ 66 h 66"/>
                  <a:gd name="T2" fmla="*/ 12 w 30"/>
                  <a:gd name="T3" fmla="*/ 66 h 66"/>
                  <a:gd name="T4" fmla="*/ 24 w 30"/>
                  <a:gd name="T5" fmla="*/ 66 h 66"/>
                  <a:gd name="T6" fmla="*/ 30 w 30"/>
                  <a:gd name="T7" fmla="*/ 6 h 66"/>
                  <a:gd name="T8" fmla="*/ 12 w 30"/>
                  <a:gd name="T9" fmla="*/ 0 h 66"/>
                  <a:gd name="T10" fmla="*/ 0 w 30"/>
                  <a:gd name="T11" fmla="*/ 30 h 66"/>
                  <a:gd name="T12" fmla="*/ 0 w 30"/>
                  <a:gd name="T13" fmla="*/ 60 h 66"/>
                  <a:gd name="T14" fmla="*/ 0 w 30"/>
                  <a:gd name="T15" fmla="*/ 60 h 66"/>
                  <a:gd name="T16" fmla="*/ 0 w 30"/>
                  <a:gd name="T17" fmla="*/ 60 h 66"/>
                  <a:gd name="T18" fmla="*/ 6 w 30"/>
                  <a:gd name="T1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6">
                    <a:moveTo>
                      <a:pt x="6" y="66"/>
                    </a:moveTo>
                    <a:lnTo>
                      <a:pt x="12" y="66"/>
                    </a:lnTo>
                    <a:lnTo>
                      <a:pt x="24" y="66"/>
                    </a:lnTo>
                    <a:lnTo>
                      <a:pt x="30" y="6"/>
                    </a:lnTo>
                    <a:lnTo>
                      <a:pt x="12" y="0"/>
                    </a:lnTo>
                    <a:lnTo>
                      <a:pt x="0" y="30"/>
                    </a:lnTo>
                    <a:lnTo>
                      <a:pt x="0" y="60"/>
                    </a:lnTo>
                    <a:lnTo>
                      <a:pt x="0" y="60"/>
                    </a:lnTo>
                    <a:lnTo>
                      <a:pt x="0" y="60"/>
                    </a:lnTo>
                    <a:lnTo>
                      <a:pt x="6"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8" name="Freeform 339"/>
              <p:cNvSpPr>
                <a:spLocks/>
              </p:cNvSpPr>
              <p:nvPr/>
            </p:nvSpPr>
            <p:spPr bwMode="auto">
              <a:xfrm>
                <a:off x="3918" y="1668"/>
                <a:ext cx="12" cy="6"/>
              </a:xfrm>
              <a:custGeom>
                <a:avLst/>
                <a:gdLst>
                  <a:gd name="T0" fmla="*/ 12 w 12"/>
                  <a:gd name="T1" fmla="*/ 6 h 6"/>
                  <a:gd name="T2" fmla="*/ 6 w 12"/>
                  <a:gd name="T3" fmla="*/ 6 h 6"/>
                  <a:gd name="T4" fmla="*/ 0 w 12"/>
                  <a:gd name="T5" fmla="*/ 0 h 6"/>
                  <a:gd name="T6" fmla="*/ 0 w 12"/>
                  <a:gd name="T7" fmla="*/ 0 h 6"/>
                  <a:gd name="T8" fmla="*/ 6 w 12"/>
                  <a:gd name="T9" fmla="*/ 6 h 6"/>
                  <a:gd name="T10" fmla="*/ 12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12" y="6"/>
                    </a:moveTo>
                    <a:lnTo>
                      <a:pt x="6" y="6"/>
                    </a:lnTo>
                    <a:lnTo>
                      <a:pt x="0" y="0"/>
                    </a:lnTo>
                    <a:lnTo>
                      <a:pt x="0" y="0"/>
                    </a:lnTo>
                    <a:lnTo>
                      <a:pt x="6"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9" name="Freeform 340"/>
              <p:cNvSpPr>
                <a:spLocks/>
              </p:cNvSpPr>
              <p:nvPr/>
            </p:nvSpPr>
            <p:spPr bwMode="auto">
              <a:xfrm>
                <a:off x="3960" y="1602"/>
                <a:ext cx="180" cy="156"/>
              </a:xfrm>
              <a:custGeom>
                <a:avLst/>
                <a:gdLst>
                  <a:gd name="T0" fmla="*/ 30 w 180"/>
                  <a:gd name="T1" fmla="*/ 144 h 156"/>
                  <a:gd name="T2" fmla="*/ 84 w 180"/>
                  <a:gd name="T3" fmla="*/ 150 h 156"/>
                  <a:gd name="T4" fmla="*/ 132 w 180"/>
                  <a:gd name="T5" fmla="*/ 156 h 156"/>
                  <a:gd name="T6" fmla="*/ 150 w 180"/>
                  <a:gd name="T7" fmla="*/ 108 h 156"/>
                  <a:gd name="T8" fmla="*/ 162 w 180"/>
                  <a:gd name="T9" fmla="*/ 90 h 156"/>
                  <a:gd name="T10" fmla="*/ 150 w 180"/>
                  <a:gd name="T11" fmla="*/ 60 h 156"/>
                  <a:gd name="T12" fmla="*/ 174 w 180"/>
                  <a:gd name="T13" fmla="*/ 60 h 156"/>
                  <a:gd name="T14" fmla="*/ 180 w 180"/>
                  <a:gd name="T15" fmla="*/ 0 h 156"/>
                  <a:gd name="T16" fmla="*/ 96 w 180"/>
                  <a:gd name="T17" fmla="*/ 90 h 156"/>
                  <a:gd name="T18" fmla="*/ 24 w 180"/>
                  <a:gd name="T19" fmla="*/ 90 h 156"/>
                  <a:gd name="T20" fmla="*/ 12 w 180"/>
                  <a:gd name="T21" fmla="*/ 102 h 156"/>
                  <a:gd name="T22" fmla="*/ 0 w 180"/>
                  <a:gd name="T23" fmla="*/ 96 h 156"/>
                  <a:gd name="T24" fmla="*/ 12 w 180"/>
                  <a:gd name="T25" fmla="*/ 120 h 156"/>
                  <a:gd name="T26" fmla="*/ 30 w 18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56">
                    <a:moveTo>
                      <a:pt x="30" y="144"/>
                    </a:moveTo>
                    <a:lnTo>
                      <a:pt x="84" y="150"/>
                    </a:lnTo>
                    <a:lnTo>
                      <a:pt x="132" y="156"/>
                    </a:lnTo>
                    <a:lnTo>
                      <a:pt x="150" y="108"/>
                    </a:lnTo>
                    <a:lnTo>
                      <a:pt x="162" y="90"/>
                    </a:lnTo>
                    <a:lnTo>
                      <a:pt x="150" y="60"/>
                    </a:lnTo>
                    <a:lnTo>
                      <a:pt x="174" y="60"/>
                    </a:lnTo>
                    <a:lnTo>
                      <a:pt x="180" y="0"/>
                    </a:lnTo>
                    <a:lnTo>
                      <a:pt x="96" y="90"/>
                    </a:lnTo>
                    <a:lnTo>
                      <a:pt x="24" y="90"/>
                    </a:lnTo>
                    <a:lnTo>
                      <a:pt x="12" y="102"/>
                    </a:lnTo>
                    <a:lnTo>
                      <a:pt x="0" y="96"/>
                    </a:lnTo>
                    <a:lnTo>
                      <a:pt x="12" y="120"/>
                    </a:lnTo>
                    <a:lnTo>
                      <a:pt x="30"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0" name="Freeform 341"/>
              <p:cNvSpPr>
                <a:spLocks/>
              </p:cNvSpPr>
              <p:nvPr/>
            </p:nvSpPr>
            <p:spPr bwMode="auto">
              <a:xfrm>
                <a:off x="3960" y="1698"/>
                <a:ext cx="12" cy="24"/>
              </a:xfrm>
              <a:custGeom>
                <a:avLst/>
                <a:gdLst>
                  <a:gd name="T0" fmla="*/ 12 w 12"/>
                  <a:gd name="T1" fmla="*/ 24 h 24"/>
                  <a:gd name="T2" fmla="*/ 0 w 12"/>
                  <a:gd name="T3" fmla="*/ 0 h 24"/>
                  <a:gd name="T4" fmla="*/ 0 w 12"/>
                  <a:gd name="T5" fmla="*/ 0 h 24"/>
                  <a:gd name="T6" fmla="*/ 12 w 12"/>
                  <a:gd name="T7" fmla="*/ 24 h 24"/>
                </a:gdLst>
                <a:ahLst/>
                <a:cxnLst>
                  <a:cxn ang="0">
                    <a:pos x="T0" y="T1"/>
                  </a:cxn>
                  <a:cxn ang="0">
                    <a:pos x="T2" y="T3"/>
                  </a:cxn>
                  <a:cxn ang="0">
                    <a:pos x="T4" y="T5"/>
                  </a:cxn>
                  <a:cxn ang="0">
                    <a:pos x="T6" y="T7"/>
                  </a:cxn>
                </a:cxnLst>
                <a:rect l="0" t="0" r="r" b="b"/>
                <a:pathLst>
                  <a:path w="12" h="24">
                    <a:moveTo>
                      <a:pt x="12" y="24"/>
                    </a:moveTo>
                    <a:lnTo>
                      <a:pt x="0" y="0"/>
                    </a:lnTo>
                    <a:lnTo>
                      <a:pt x="0" y="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1" name="Freeform 342"/>
              <p:cNvSpPr>
                <a:spLocks/>
              </p:cNvSpPr>
              <p:nvPr/>
            </p:nvSpPr>
            <p:spPr bwMode="auto">
              <a:xfrm>
                <a:off x="4044" y="1752"/>
                <a:ext cx="48" cy="6"/>
              </a:xfrm>
              <a:custGeom>
                <a:avLst/>
                <a:gdLst>
                  <a:gd name="T0" fmla="*/ 0 w 48"/>
                  <a:gd name="T1" fmla="*/ 0 h 6"/>
                  <a:gd name="T2" fmla="*/ 48 w 48"/>
                  <a:gd name="T3" fmla="*/ 6 h 6"/>
                  <a:gd name="T4" fmla="*/ 48 w 48"/>
                  <a:gd name="T5" fmla="*/ 6 h 6"/>
                  <a:gd name="T6" fmla="*/ 0 w 48"/>
                  <a:gd name="T7" fmla="*/ 0 h 6"/>
                </a:gdLst>
                <a:ahLst/>
                <a:cxnLst>
                  <a:cxn ang="0">
                    <a:pos x="T0" y="T1"/>
                  </a:cxn>
                  <a:cxn ang="0">
                    <a:pos x="T2" y="T3"/>
                  </a:cxn>
                  <a:cxn ang="0">
                    <a:pos x="T4" y="T5"/>
                  </a:cxn>
                  <a:cxn ang="0">
                    <a:pos x="T6" y="T7"/>
                  </a:cxn>
                </a:cxnLst>
                <a:rect l="0" t="0" r="r" b="b"/>
                <a:pathLst>
                  <a:path w="48" h="6">
                    <a:moveTo>
                      <a:pt x="0" y="0"/>
                    </a:moveTo>
                    <a:lnTo>
                      <a:pt x="48" y="6"/>
                    </a:lnTo>
                    <a:lnTo>
                      <a:pt x="4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2" name="Freeform 343"/>
              <p:cNvSpPr>
                <a:spLocks/>
              </p:cNvSpPr>
              <p:nvPr/>
            </p:nvSpPr>
            <p:spPr bwMode="auto">
              <a:xfrm>
                <a:off x="3966" y="1662"/>
                <a:ext cx="306" cy="360"/>
              </a:xfrm>
              <a:custGeom>
                <a:avLst/>
                <a:gdLst>
                  <a:gd name="T0" fmla="*/ 156 w 306"/>
                  <a:gd name="T1" fmla="*/ 30 h 360"/>
                  <a:gd name="T2" fmla="*/ 144 w 306"/>
                  <a:gd name="T3" fmla="*/ 48 h 360"/>
                  <a:gd name="T4" fmla="*/ 126 w 306"/>
                  <a:gd name="T5" fmla="*/ 96 h 360"/>
                  <a:gd name="T6" fmla="*/ 126 w 306"/>
                  <a:gd name="T7" fmla="*/ 96 h 360"/>
                  <a:gd name="T8" fmla="*/ 126 w 306"/>
                  <a:gd name="T9" fmla="*/ 96 h 360"/>
                  <a:gd name="T10" fmla="*/ 144 w 306"/>
                  <a:gd name="T11" fmla="*/ 126 h 360"/>
                  <a:gd name="T12" fmla="*/ 114 w 306"/>
                  <a:gd name="T13" fmla="*/ 210 h 360"/>
                  <a:gd name="T14" fmla="*/ 0 w 306"/>
                  <a:gd name="T15" fmla="*/ 252 h 360"/>
                  <a:gd name="T16" fmla="*/ 0 w 306"/>
                  <a:gd name="T17" fmla="*/ 252 h 360"/>
                  <a:gd name="T18" fmla="*/ 0 w 306"/>
                  <a:gd name="T19" fmla="*/ 252 h 360"/>
                  <a:gd name="T20" fmla="*/ 0 w 306"/>
                  <a:gd name="T21" fmla="*/ 252 h 360"/>
                  <a:gd name="T22" fmla="*/ 42 w 306"/>
                  <a:gd name="T23" fmla="*/ 360 h 360"/>
                  <a:gd name="T24" fmla="*/ 90 w 306"/>
                  <a:gd name="T25" fmla="*/ 336 h 360"/>
                  <a:gd name="T26" fmla="*/ 120 w 306"/>
                  <a:gd name="T27" fmla="*/ 342 h 360"/>
                  <a:gd name="T28" fmla="*/ 132 w 306"/>
                  <a:gd name="T29" fmla="*/ 306 h 360"/>
                  <a:gd name="T30" fmla="*/ 174 w 306"/>
                  <a:gd name="T31" fmla="*/ 300 h 360"/>
                  <a:gd name="T32" fmla="*/ 192 w 306"/>
                  <a:gd name="T33" fmla="*/ 264 h 360"/>
                  <a:gd name="T34" fmla="*/ 228 w 306"/>
                  <a:gd name="T35" fmla="*/ 252 h 360"/>
                  <a:gd name="T36" fmla="*/ 222 w 306"/>
                  <a:gd name="T37" fmla="*/ 216 h 360"/>
                  <a:gd name="T38" fmla="*/ 240 w 306"/>
                  <a:gd name="T39" fmla="*/ 192 h 360"/>
                  <a:gd name="T40" fmla="*/ 252 w 306"/>
                  <a:gd name="T41" fmla="*/ 192 h 360"/>
                  <a:gd name="T42" fmla="*/ 306 w 306"/>
                  <a:gd name="T43" fmla="*/ 108 h 360"/>
                  <a:gd name="T44" fmla="*/ 288 w 306"/>
                  <a:gd name="T45" fmla="*/ 96 h 360"/>
                  <a:gd name="T46" fmla="*/ 264 w 306"/>
                  <a:gd name="T47" fmla="*/ 54 h 360"/>
                  <a:gd name="T48" fmla="*/ 204 w 306"/>
                  <a:gd name="T49" fmla="*/ 42 h 360"/>
                  <a:gd name="T50" fmla="*/ 168 w 306"/>
                  <a:gd name="T51" fmla="*/ 0 h 360"/>
                  <a:gd name="T52" fmla="*/ 168 w 306"/>
                  <a:gd name="T53" fmla="*/ 0 h 360"/>
                  <a:gd name="T54" fmla="*/ 144 w 306"/>
                  <a:gd name="T55" fmla="*/ 0 h 360"/>
                  <a:gd name="T56" fmla="*/ 156 w 306"/>
                  <a:gd name="T57" fmla="*/ 3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6" h="360">
                    <a:moveTo>
                      <a:pt x="156" y="30"/>
                    </a:moveTo>
                    <a:lnTo>
                      <a:pt x="144" y="48"/>
                    </a:lnTo>
                    <a:lnTo>
                      <a:pt x="126" y="96"/>
                    </a:lnTo>
                    <a:lnTo>
                      <a:pt x="126" y="96"/>
                    </a:lnTo>
                    <a:lnTo>
                      <a:pt x="126" y="96"/>
                    </a:lnTo>
                    <a:lnTo>
                      <a:pt x="144" y="126"/>
                    </a:lnTo>
                    <a:lnTo>
                      <a:pt x="114" y="210"/>
                    </a:lnTo>
                    <a:lnTo>
                      <a:pt x="0" y="252"/>
                    </a:lnTo>
                    <a:lnTo>
                      <a:pt x="0" y="252"/>
                    </a:lnTo>
                    <a:lnTo>
                      <a:pt x="0" y="252"/>
                    </a:lnTo>
                    <a:lnTo>
                      <a:pt x="0" y="252"/>
                    </a:lnTo>
                    <a:lnTo>
                      <a:pt x="42" y="360"/>
                    </a:lnTo>
                    <a:lnTo>
                      <a:pt x="90" y="336"/>
                    </a:lnTo>
                    <a:lnTo>
                      <a:pt x="120" y="342"/>
                    </a:lnTo>
                    <a:lnTo>
                      <a:pt x="132" y="306"/>
                    </a:lnTo>
                    <a:lnTo>
                      <a:pt x="174" y="300"/>
                    </a:lnTo>
                    <a:lnTo>
                      <a:pt x="192" y="264"/>
                    </a:lnTo>
                    <a:lnTo>
                      <a:pt x="228" y="252"/>
                    </a:lnTo>
                    <a:lnTo>
                      <a:pt x="222" y="216"/>
                    </a:lnTo>
                    <a:lnTo>
                      <a:pt x="240" y="192"/>
                    </a:lnTo>
                    <a:lnTo>
                      <a:pt x="252" y="192"/>
                    </a:lnTo>
                    <a:lnTo>
                      <a:pt x="306" y="108"/>
                    </a:lnTo>
                    <a:lnTo>
                      <a:pt x="288" y="96"/>
                    </a:lnTo>
                    <a:lnTo>
                      <a:pt x="264" y="54"/>
                    </a:lnTo>
                    <a:lnTo>
                      <a:pt x="204" y="42"/>
                    </a:lnTo>
                    <a:lnTo>
                      <a:pt x="168" y="0"/>
                    </a:lnTo>
                    <a:lnTo>
                      <a:pt x="168" y="0"/>
                    </a:lnTo>
                    <a:lnTo>
                      <a:pt x="144" y="0"/>
                    </a:lnTo>
                    <a:lnTo>
                      <a:pt x="15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3" name="Freeform 344"/>
              <p:cNvSpPr>
                <a:spLocks/>
              </p:cNvSpPr>
              <p:nvPr/>
            </p:nvSpPr>
            <p:spPr bwMode="auto">
              <a:xfrm>
                <a:off x="4092" y="175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4" name="Freeform 345"/>
              <p:cNvSpPr>
                <a:spLocks/>
              </p:cNvSpPr>
              <p:nvPr/>
            </p:nvSpPr>
            <p:spPr bwMode="auto">
              <a:xfrm>
                <a:off x="4092" y="1710"/>
                <a:ext cx="18" cy="48"/>
              </a:xfrm>
              <a:custGeom>
                <a:avLst/>
                <a:gdLst>
                  <a:gd name="T0" fmla="*/ 18 w 18"/>
                  <a:gd name="T1" fmla="*/ 0 h 48"/>
                  <a:gd name="T2" fmla="*/ 0 w 18"/>
                  <a:gd name="T3" fmla="*/ 48 h 48"/>
                  <a:gd name="T4" fmla="*/ 0 w 18"/>
                  <a:gd name="T5" fmla="*/ 48 h 48"/>
                  <a:gd name="T6" fmla="*/ 18 w 18"/>
                  <a:gd name="T7" fmla="*/ 0 h 48"/>
                </a:gdLst>
                <a:ahLst/>
                <a:cxnLst>
                  <a:cxn ang="0">
                    <a:pos x="T0" y="T1"/>
                  </a:cxn>
                  <a:cxn ang="0">
                    <a:pos x="T2" y="T3"/>
                  </a:cxn>
                  <a:cxn ang="0">
                    <a:pos x="T4" y="T5"/>
                  </a:cxn>
                  <a:cxn ang="0">
                    <a:pos x="T6" y="T7"/>
                  </a:cxn>
                </a:cxnLst>
                <a:rect l="0" t="0" r="r" b="b"/>
                <a:pathLst>
                  <a:path w="18" h="48">
                    <a:moveTo>
                      <a:pt x="18" y="0"/>
                    </a:moveTo>
                    <a:lnTo>
                      <a:pt x="0" y="48"/>
                    </a:lnTo>
                    <a:lnTo>
                      <a:pt x="0" y="48"/>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5" name="Rectangle 346"/>
              <p:cNvSpPr>
                <a:spLocks noChangeArrowheads="1"/>
              </p:cNvSpPr>
              <p:nvPr/>
            </p:nvSpPr>
            <p:spPr bwMode="auto">
              <a:xfrm>
                <a:off x="4092" y="175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6" name="Freeform 347"/>
              <p:cNvSpPr>
                <a:spLocks/>
              </p:cNvSpPr>
              <p:nvPr/>
            </p:nvSpPr>
            <p:spPr bwMode="auto">
              <a:xfrm>
                <a:off x="3594" y="1914"/>
                <a:ext cx="414" cy="264"/>
              </a:xfrm>
              <a:custGeom>
                <a:avLst/>
                <a:gdLst>
                  <a:gd name="T0" fmla="*/ 372 w 414"/>
                  <a:gd name="T1" fmla="*/ 0 h 264"/>
                  <a:gd name="T2" fmla="*/ 336 w 414"/>
                  <a:gd name="T3" fmla="*/ 6 h 264"/>
                  <a:gd name="T4" fmla="*/ 228 w 414"/>
                  <a:gd name="T5" fmla="*/ 30 h 264"/>
                  <a:gd name="T6" fmla="*/ 186 w 414"/>
                  <a:gd name="T7" fmla="*/ 90 h 264"/>
                  <a:gd name="T8" fmla="*/ 156 w 414"/>
                  <a:gd name="T9" fmla="*/ 72 h 264"/>
                  <a:gd name="T10" fmla="*/ 66 w 414"/>
                  <a:gd name="T11" fmla="*/ 66 h 264"/>
                  <a:gd name="T12" fmla="*/ 0 w 414"/>
                  <a:gd name="T13" fmla="*/ 120 h 264"/>
                  <a:gd name="T14" fmla="*/ 6 w 414"/>
                  <a:gd name="T15" fmla="*/ 132 h 264"/>
                  <a:gd name="T16" fmla="*/ 0 w 414"/>
                  <a:gd name="T17" fmla="*/ 156 h 264"/>
                  <a:gd name="T18" fmla="*/ 36 w 414"/>
                  <a:gd name="T19" fmla="*/ 264 h 264"/>
                  <a:gd name="T20" fmla="*/ 96 w 414"/>
                  <a:gd name="T21" fmla="*/ 258 h 264"/>
                  <a:gd name="T22" fmla="*/ 126 w 414"/>
                  <a:gd name="T23" fmla="*/ 234 h 264"/>
                  <a:gd name="T24" fmla="*/ 174 w 414"/>
                  <a:gd name="T25" fmla="*/ 234 h 264"/>
                  <a:gd name="T26" fmla="*/ 204 w 414"/>
                  <a:gd name="T27" fmla="*/ 210 h 264"/>
                  <a:gd name="T28" fmla="*/ 234 w 414"/>
                  <a:gd name="T29" fmla="*/ 210 h 264"/>
                  <a:gd name="T30" fmla="*/ 258 w 414"/>
                  <a:gd name="T31" fmla="*/ 186 h 264"/>
                  <a:gd name="T32" fmla="*/ 384 w 414"/>
                  <a:gd name="T33" fmla="*/ 144 h 264"/>
                  <a:gd name="T34" fmla="*/ 378 w 414"/>
                  <a:gd name="T35" fmla="*/ 120 h 264"/>
                  <a:gd name="T36" fmla="*/ 414 w 414"/>
                  <a:gd name="T37" fmla="*/ 108 h 264"/>
                  <a:gd name="T38" fmla="*/ 372 w 414"/>
                  <a:gd name="T39" fmla="*/ 0 h 264"/>
                  <a:gd name="T40" fmla="*/ 372 w 414"/>
                  <a:gd name="T4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264">
                    <a:moveTo>
                      <a:pt x="372" y="0"/>
                    </a:moveTo>
                    <a:lnTo>
                      <a:pt x="336" y="6"/>
                    </a:lnTo>
                    <a:lnTo>
                      <a:pt x="228" y="30"/>
                    </a:lnTo>
                    <a:lnTo>
                      <a:pt x="186" y="90"/>
                    </a:lnTo>
                    <a:lnTo>
                      <a:pt x="156" y="72"/>
                    </a:lnTo>
                    <a:lnTo>
                      <a:pt x="66" y="66"/>
                    </a:lnTo>
                    <a:lnTo>
                      <a:pt x="0" y="120"/>
                    </a:lnTo>
                    <a:lnTo>
                      <a:pt x="6" y="132"/>
                    </a:lnTo>
                    <a:lnTo>
                      <a:pt x="0" y="156"/>
                    </a:lnTo>
                    <a:lnTo>
                      <a:pt x="36" y="264"/>
                    </a:lnTo>
                    <a:lnTo>
                      <a:pt x="96" y="258"/>
                    </a:lnTo>
                    <a:lnTo>
                      <a:pt x="126" y="234"/>
                    </a:lnTo>
                    <a:lnTo>
                      <a:pt x="174" y="234"/>
                    </a:lnTo>
                    <a:lnTo>
                      <a:pt x="204" y="210"/>
                    </a:lnTo>
                    <a:lnTo>
                      <a:pt x="234" y="210"/>
                    </a:lnTo>
                    <a:lnTo>
                      <a:pt x="258" y="186"/>
                    </a:lnTo>
                    <a:lnTo>
                      <a:pt x="384" y="144"/>
                    </a:lnTo>
                    <a:lnTo>
                      <a:pt x="378" y="120"/>
                    </a:lnTo>
                    <a:lnTo>
                      <a:pt x="414" y="108"/>
                    </a:lnTo>
                    <a:lnTo>
                      <a:pt x="372" y="0"/>
                    </a:lnTo>
                    <a:lnTo>
                      <a:pt x="3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7" name="Freeform 348"/>
              <p:cNvSpPr>
                <a:spLocks/>
              </p:cNvSpPr>
              <p:nvPr/>
            </p:nvSpPr>
            <p:spPr bwMode="auto">
              <a:xfrm>
                <a:off x="3930" y="1914"/>
                <a:ext cx="36" cy="6"/>
              </a:xfrm>
              <a:custGeom>
                <a:avLst/>
                <a:gdLst>
                  <a:gd name="T0" fmla="*/ 36 w 36"/>
                  <a:gd name="T1" fmla="*/ 0 h 6"/>
                  <a:gd name="T2" fmla="*/ 0 w 36"/>
                  <a:gd name="T3" fmla="*/ 6 h 6"/>
                  <a:gd name="T4" fmla="*/ 36 w 36"/>
                  <a:gd name="T5" fmla="*/ 0 h 6"/>
                  <a:gd name="T6" fmla="*/ 36 w 36"/>
                  <a:gd name="T7" fmla="*/ 0 h 6"/>
                </a:gdLst>
                <a:ahLst/>
                <a:cxnLst>
                  <a:cxn ang="0">
                    <a:pos x="T0" y="T1"/>
                  </a:cxn>
                  <a:cxn ang="0">
                    <a:pos x="T2" y="T3"/>
                  </a:cxn>
                  <a:cxn ang="0">
                    <a:pos x="T4" y="T5"/>
                  </a:cxn>
                  <a:cxn ang="0">
                    <a:pos x="T6" y="T7"/>
                  </a:cxn>
                </a:cxnLst>
                <a:rect l="0" t="0" r="r" b="b"/>
                <a:pathLst>
                  <a:path w="36" h="6">
                    <a:moveTo>
                      <a:pt x="36" y="0"/>
                    </a:moveTo>
                    <a:lnTo>
                      <a:pt x="0" y="6"/>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8" name="Rectangle 349"/>
              <p:cNvSpPr>
                <a:spLocks noChangeArrowheads="1"/>
              </p:cNvSpPr>
              <p:nvPr/>
            </p:nvSpPr>
            <p:spPr bwMode="auto">
              <a:xfrm>
                <a:off x="3966" y="19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9" name="Freeform 350"/>
              <p:cNvSpPr>
                <a:spLocks/>
              </p:cNvSpPr>
              <p:nvPr/>
            </p:nvSpPr>
            <p:spPr bwMode="auto">
              <a:xfrm>
                <a:off x="1566" y="1091"/>
                <a:ext cx="804" cy="823"/>
              </a:xfrm>
              <a:custGeom>
                <a:avLst/>
                <a:gdLst>
                  <a:gd name="T0" fmla="*/ 300 w 804"/>
                  <a:gd name="T1" fmla="*/ 235 h 823"/>
                  <a:gd name="T2" fmla="*/ 192 w 804"/>
                  <a:gd name="T3" fmla="*/ 259 h 823"/>
                  <a:gd name="T4" fmla="*/ 198 w 804"/>
                  <a:gd name="T5" fmla="*/ 277 h 823"/>
                  <a:gd name="T6" fmla="*/ 198 w 804"/>
                  <a:gd name="T7" fmla="*/ 295 h 823"/>
                  <a:gd name="T8" fmla="*/ 174 w 804"/>
                  <a:gd name="T9" fmla="*/ 301 h 823"/>
                  <a:gd name="T10" fmla="*/ 144 w 804"/>
                  <a:gd name="T11" fmla="*/ 313 h 823"/>
                  <a:gd name="T12" fmla="*/ 126 w 804"/>
                  <a:gd name="T13" fmla="*/ 337 h 823"/>
                  <a:gd name="T14" fmla="*/ 120 w 804"/>
                  <a:gd name="T15" fmla="*/ 343 h 823"/>
                  <a:gd name="T16" fmla="*/ 120 w 804"/>
                  <a:gd name="T17" fmla="*/ 343 h 823"/>
                  <a:gd name="T18" fmla="*/ 120 w 804"/>
                  <a:gd name="T19" fmla="*/ 343 h 823"/>
                  <a:gd name="T20" fmla="*/ 102 w 804"/>
                  <a:gd name="T21" fmla="*/ 343 h 823"/>
                  <a:gd name="T22" fmla="*/ 78 w 804"/>
                  <a:gd name="T23" fmla="*/ 349 h 823"/>
                  <a:gd name="T24" fmla="*/ 0 w 804"/>
                  <a:gd name="T25" fmla="*/ 391 h 823"/>
                  <a:gd name="T26" fmla="*/ 0 w 804"/>
                  <a:gd name="T27" fmla="*/ 445 h 823"/>
                  <a:gd name="T28" fmla="*/ 0 w 804"/>
                  <a:gd name="T29" fmla="*/ 445 h 823"/>
                  <a:gd name="T30" fmla="*/ 0 w 804"/>
                  <a:gd name="T31" fmla="*/ 463 h 823"/>
                  <a:gd name="T32" fmla="*/ 144 w 804"/>
                  <a:gd name="T33" fmla="*/ 559 h 823"/>
                  <a:gd name="T34" fmla="*/ 144 w 804"/>
                  <a:gd name="T35" fmla="*/ 559 h 823"/>
                  <a:gd name="T36" fmla="*/ 384 w 804"/>
                  <a:gd name="T37" fmla="*/ 727 h 823"/>
                  <a:gd name="T38" fmla="*/ 384 w 804"/>
                  <a:gd name="T39" fmla="*/ 745 h 823"/>
                  <a:gd name="T40" fmla="*/ 408 w 804"/>
                  <a:gd name="T41" fmla="*/ 751 h 823"/>
                  <a:gd name="T42" fmla="*/ 468 w 804"/>
                  <a:gd name="T43" fmla="*/ 787 h 823"/>
                  <a:gd name="T44" fmla="*/ 468 w 804"/>
                  <a:gd name="T45" fmla="*/ 805 h 823"/>
                  <a:gd name="T46" fmla="*/ 468 w 804"/>
                  <a:gd name="T47" fmla="*/ 823 h 823"/>
                  <a:gd name="T48" fmla="*/ 504 w 804"/>
                  <a:gd name="T49" fmla="*/ 817 h 823"/>
                  <a:gd name="T50" fmla="*/ 504 w 804"/>
                  <a:gd name="T51" fmla="*/ 811 h 823"/>
                  <a:gd name="T52" fmla="*/ 570 w 804"/>
                  <a:gd name="T53" fmla="*/ 799 h 823"/>
                  <a:gd name="T54" fmla="*/ 804 w 804"/>
                  <a:gd name="T55" fmla="*/ 625 h 823"/>
                  <a:gd name="T56" fmla="*/ 726 w 804"/>
                  <a:gd name="T57" fmla="*/ 565 h 823"/>
                  <a:gd name="T58" fmla="*/ 726 w 804"/>
                  <a:gd name="T59" fmla="*/ 379 h 823"/>
                  <a:gd name="T60" fmla="*/ 696 w 804"/>
                  <a:gd name="T61" fmla="*/ 331 h 823"/>
                  <a:gd name="T62" fmla="*/ 696 w 804"/>
                  <a:gd name="T63" fmla="*/ 331 h 823"/>
                  <a:gd name="T64" fmla="*/ 696 w 804"/>
                  <a:gd name="T65" fmla="*/ 331 h 823"/>
                  <a:gd name="T66" fmla="*/ 714 w 804"/>
                  <a:gd name="T67" fmla="*/ 325 h 823"/>
                  <a:gd name="T68" fmla="*/ 696 w 804"/>
                  <a:gd name="T69" fmla="*/ 241 h 823"/>
                  <a:gd name="T70" fmla="*/ 660 w 804"/>
                  <a:gd name="T71" fmla="*/ 223 h 823"/>
                  <a:gd name="T72" fmla="*/ 654 w 804"/>
                  <a:gd name="T73" fmla="*/ 186 h 823"/>
                  <a:gd name="T74" fmla="*/ 636 w 804"/>
                  <a:gd name="T75" fmla="*/ 180 h 823"/>
                  <a:gd name="T76" fmla="*/ 636 w 804"/>
                  <a:gd name="T77" fmla="*/ 150 h 823"/>
                  <a:gd name="T78" fmla="*/ 636 w 804"/>
                  <a:gd name="T79" fmla="*/ 150 h 823"/>
                  <a:gd name="T80" fmla="*/ 636 w 804"/>
                  <a:gd name="T81" fmla="*/ 150 h 823"/>
                  <a:gd name="T82" fmla="*/ 678 w 804"/>
                  <a:gd name="T83" fmla="*/ 102 h 823"/>
                  <a:gd name="T84" fmla="*/ 672 w 804"/>
                  <a:gd name="T85" fmla="*/ 30 h 823"/>
                  <a:gd name="T86" fmla="*/ 684 w 804"/>
                  <a:gd name="T87" fmla="*/ 12 h 823"/>
                  <a:gd name="T88" fmla="*/ 678 w 804"/>
                  <a:gd name="T89" fmla="*/ 12 h 823"/>
                  <a:gd name="T90" fmla="*/ 588 w 804"/>
                  <a:gd name="T91" fmla="*/ 0 h 823"/>
                  <a:gd name="T92" fmla="*/ 546 w 804"/>
                  <a:gd name="T93" fmla="*/ 24 h 823"/>
                  <a:gd name="T94" fmla="*/ 528 w 804"/>
                  <a:gd name="T95" fmla="*/ 12 h 823"/>
                  <a:gd name="T96" fmla="*/ 456 w 804"/>
                  <a:gd name="T97" fmla="*/ 18 h 823"/>
                  <a:gd name="T98" fmla="*/ 438 w 804"/>
                  <a:gd name="T99" fmla="*/ 24 h 823"/>
                  <a:gd name="T100" fmla="*/ 360 w 804"/>
                  <a:gd name="T101" fmla="*/ 54 h 823"/>
                  <a:gd name="T102" fmla="*/ 342 w 804"/>
                  <a:gd name="T103" fmla="*/ 66 h 823"/>
                  <a:gd name="T104" fmla="*/ 318 w 804"/>
                  <a:gd name="T105" fmla="*/ 66 h 823"/>
                  <a:gd name="T106" fmla="*/ 270 w 804"/>
                  <a:gd name="T107" fmla="*/ 102 h 823"/>
                  <a:gd name="T108" fmla="*/ 270 w 804"/>
                  <a:gd name="T109" fmla="*/ 102 h 823"/>
                  <a:gd name="T110" fmla="*/ 282 w 804"/>
                  <a:gd name="T111" fmla="*/ 120 h 823"/>
                  <a:gd name="T112" fmla="*/ 300 w 804"/>
                  <a:gd name="T113" fmla="*/ 235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4" h="823">
                    <a:moveTo>
                      <a:pt x="300" y="235"/>
                    </a:moveTo>
                    <a:lnTo>
                      <a:pt x="192" y="259"/>
                    </a:lnTo>
                    <a:lnTo>
                      <a:pt x="198" y="277"/>
                    </a:lnTo>
                    <a:lnTo>
                      <a:pt x="198" y="295"/>
                    </a:lnTo>
                    <a:lnTo>
                      <a:pt x="174" y="301"/>
                    </a:lnTo>
                    <a:lnTo>
                      <a:pt x="144" y="313"/>
                    </a:lnTo>
                    <a:lnTo>
                      <a:pt x="126" y="337"/>
                    </a:lnTo>
                    <a:lnTo>
                      <a:pt x="120" y="343"/>
                    </a:lnTo>
                    <a:lnTo>
                      <a:pt x="120" y="343"/>
                    </a:lnTo>
                    <a:lnTo>
                      <a:pt x="120" y="343"/>
                    </a:lnTo>
                    <a:lnTo>
                      <a:pt x="102" y="343"/>
                    </a:lnTo>
                    <a:lnTo>
                      <a:pt x="78" y="349"/>
                    </a:lnTo>
                    <a:lnTo>
                      <a:pt x="0" y="391"/>
                    </a:lnTo>
                    <a:lnTo>
                      <a:pt x="0" y="445"/>
                    </a:lnTo>
                    <a:lnTo>
                      <a:pt x="0" y="445"/>
                    </a:lnTo>
                    <a:lnTo>
                      <a:pt x="0" y="463"/>
                    </a:lnTo>
                    <a:lnTo>
                      <a:pt x="144" y="559"/>
                    </a:lnTo>
                    <a:lnTo>
                      <a:pt x="144" y="559"/>
                    </a:lnTo>
                    <a:lnTo>
                      <a:pt x="384" y="727"/>
                    </a:lnTo>
                    <a:lnTo>
                      <a:pt x="384" y="745"/>
                    </a:lnTo>
                    <a:lnTo>
                      <a:pt x="408" y="751"/>
                    </a:lnTo>
                    <a:lnTo>
                      <a:pt x="468" y="787"/>
                    </a:lnTo>
                    <a:lnTo>
                      <a:pt x="468" y="805"/>
                    </a:lnTo>
                    <a:lnTo>
                      <a:pt x="468" y="823"/>
                    </a:lnTo>
                    <a:lnTo>
                      <a:pt x="504" y="817"/>
                    </a:lnTo>
                    <a:lnTo>
                      <a:pt x="504" y="811"/>
                    </a:lnTo>
                    <a:lnTo>
                      <a:pt x="570" y="799"/>
                    </a:lnTo>
                    <a:lnTo>
                      <a:pt x="804" y="625"/>
                    </a:lnTo>
                    <a:lnTo>
                      <a:pt x="726" y="565"/>
                    </a:lnTo>
                    <a:lnTo>
                      <a:pt x="726" y="379"/>
                    </a:lnTo>
                    <a:lnTo>
                      <a:pt x="696" y="331"/>
                    </a:lnTo>
                    <a:lnTo>
                      <a:pt x="696" y="331"/>
                    </a:lnTo>
                    <a:lnTo>
                      <a:pt x="696" y="331"/>
                    </a:lnTo>
                    <a:lnTo>
                      <a:pt x="714" y="325"/>
                    </a:lnTo>
                    <a:lnTo>
                      <a:pt x="696" y="241"/>
                    </a:lnTo>
                    <a:lnTo>
                      <a:pt x="660" y="223"/>
                    </a:lnTo>
                    <a:lnTo>
                      <a:pt x="654" y="186"/>
                    </a:lnTo>
                    <a:lnTo>
                      <a:pt x="636" y="180"/>
                    </a:lnTo>
                    <a:lnTo>
                      <a:pt x="636" y="150"/>
                    </a:lnTo>
                    <a:lnTo>
                      <a:pt x="636" y="150"/>
                    </a:lnTo>
                    <a:lnTo>
                      <a:pt x="636" y="150"/>
                    </a:lnTo>
                    <a:lnTo>
                      <a:pt x="678" y="102"/>
                    </a:lnTo>
                    <a:lnTo>
                      <a:pt x="672" y="30"/>
                    </a:lnTo>
                    <a:lnTo>
                      <a:pt x="684" y="12"/>
                    </a:lnTo>
                    <a:lnTo>
                      <a:pt x="678" y="12"/>
                    </a:lnTo>
                    <a:lnTo>
                      <a:pt x="588" y="0"/>
                    </a:lnTo>
                    <a:lnTo>
                      <a:pt x="546" y="24"/>
                    </a:lnTo>
                    <a:lnTo>
                      <a:pt x="528" y="12"/>
                    </a:lnTo>
                    <a:lnTo>
                      <a:pt x="456" y="18"/>
                    </a:lnTo>
                    <a:lnTo>
                      <a:pt x="438" y="24"/>
                    </a:lnTo>
                    <a:lnTo>
                      <a:pt x="360" y="54"/>
                    </a:lnTo>
                    <a:lnTo>
                      <a:pt x="342" y="66"/>
                    </a:lnTo>
                    <a:lnTo>
                      <a:pt x="318" y="66"/>
                    </a:lnTo>
                    <a:lnTo>
                      <a:pt x="270" y="102"/>
                    </a:lnTo>
                    <a:lnTo>
                      <a:pt x="270" y="102"/>
                    </a:lnTo>
                    <a:lnTo>
                      <a:pt x="282" y="120"/>
                    </a:lnTo>
                    <a:lnTo>
                      <a:pt x="300" y="23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0" name="Freeform 351"/>
              <p:cNvSpPr>
                <a:spLocks/>
              </p:cNvSpPr>
              <p:nvPr/>
            </p:nvSpPr>
            <p:spPr bwMode="auto">
              <a:xfrm>
                <a:off x="2202" y="1079"/>
                <a:ext cx="156" cy="337"/>
              </a:xfrm>
              <a:custGeom>
                <a:avLst/>
                <a:gdLst>
                  <a:gd name="T0" fmla="*/ 36 w 156"/>
                  <a:gd name="T1" fmla="*/ 42 h 337"/>
                  <a:gd name="T2" fmla="*/ 42 w 156"/>
                  <a:gd name="T3" fmla="*/ 114 h 337"/>
                  <a:gd name="T4" fmla="*/ 0 w 156"/>
                  <a:gd name="T5" fmla="*/ 162 h 337"/>
                  <a:gd name="T6" fmla="*/ 0 w 156"/>
                  <a:gd name="T7" fmla="*/ 192 h 337"/>
                  <a:gd name="T8" fmla="*/ 18 w 156"/>
                  <a:gd name="T9" fmla="*/ 198 h 337"/>
                  <a:gd name="T10" fmla="*/ 24 w 156"/>
                  <a:gd name="T11" fmla="*/ 235 h 337"/>
                  <a:gd name="T12" fmla="*/ 60 w 156"/>
                  <a:gd name="T13" fmla="*/ 253 h 337"/>
                  <a:gd name="T14" fmla="*/ 78 w 156"/>
                  <a:gd name="T15" fmla="*/ 337 h 337"/>
                  <a:gd name="T16" fmla="*/ 102 w 156"/>
                  <a:gd name="T17" fmla="*/ 319 h 337"/>
                  <a:gd name="T18" fmla="*/ 108 w 156"/>
                  <a:gd name="T19" fmla="*/ 277 h 337"/>
                  <a:gd name="T20" fmla="*/ 156 w 156"/>
                  <a:gd name="T21" fmla="*/ 241 h 337"/>
                  <a:gd name="T22" fmla="*/ 156 w 156"/>
                  <a:gd name="T23" fmla="*/ 204 h 337"/>
                  <a:gd name="T24" fmla="*/ 126 w 156"/>
                  <a:gd name="T25" fmla="*/ 186 h 337"/>
                  <a:gd name="T26" fmla="*/ 96 w 156"/>
                  <a:gd name="T27" fmla="*/ 162 h 337"/>
                  <a:gd name="T28" fmla="*/ 150 w 156"/>
                  <a:gd name="T29" fmla="*/ 114 h 337"/>
                  <a:gd name="T30" fmla="*/ 144 w 156"/>
                  <a:gd name="T31" fmla="*/ 84 h 337"/>
                  <a:gd name="T32" fmla="*/ 120 w 156"/>
                  <a:gd name="T33" fmla="*/ 60 h 337"/>
                  <a:gd name="T34" fmla="*/ 144 w 156"/>
                  <a:gd name="T35" fmla="*/ 36 h 337"/>
                  <a:gd name="T36" fmla="*/ 144 w 156"/>
                  <a:gd name="T37" fmla="*/ 12 h 337"/>
                  <a:gd name="T38" fmla="*/ 108 w 156"/>
                  <a:gd name="T39" fmla="*/ 30 h 337"/>
                  <a:gd name="T40" fmla="*/ 108 w 156"/>
                  <a:gd name="T41" fmla="*/ 12 h 337"/>
                  <a:gd name="T42" fmla="*/ 72 w 156"/>
                  <a:gd name="T43" fmla="*/ 0 h 337"/>
                  <a:gd name="T44" fmla="*/ 48 w 156"/>
                  <a:gd name="T45" fmla="*/ 18 h 337"/>
                  <a:gd name="T46" fmla="*/ 48 w 156"/>
                  <a:gd name="T47" fmla="*/ 24 h 337"/>
                  <a:gd name="T48" fmla="*/ 48 w 156"/>
                  <a:gd name="T49" fmla="*/ 24 h 337"/>
                  <a:gd name="T50" fmla="*/ 36 w 156"/>
                  <a:gd name="T51" fmla="*/ 4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337">
                    <a:moveTo>
                      <a:pt x="36" y="42"/>
                    </a:moveTo>
                    <a:lnTo>
                      <a:pt x="42" y="114"/>
                    </a:lnTo>
                    <a:lnTo>
                      <a:pt x="0" y="162"/>
                    </a:lnTo>
                    <a:lnTo>
                      <a:pt x="0" y="192"/>
                    </a:lnTo>
                    <a:lnTo>
                      <a:pt x="18" y="198"/>
                    </a:lnTo>
                    <a:lnTo>
                      <a:pt x="24" y="235"/>
                    </a:lnTo>
                    <a:lnTo>
                      <a:pt x="60" y="253"/>
                    </a:lnTo>
                    <a:lnTo>
                      <a:pt x="78" y="337"/>
                    </a:lnTo>
                    <a:lnTo>
                      <a:pt x="102" y="319"/>
                    </a:lnTo>
                    <a:lnTo>
                      <a:pt x="108" y="277"/>
                    </a:lnTo>
                    <a:lnTo>
                      <a:pt x="156" y="241"/>
                    </a:lnTo>
                    <a:lnTo>
                      <a:pt x="156" y="204"/>
                    </a:lnTo>
                    <a:lnTo>
                      <a:pt x="126" y="186"/>
                    </a:lnTo>
                    <a:lnTo>
                      <a:pt x="96" y="162"/>
                    </a:lnTo>
                    <a:lnTo>
                      <a:pt x="150" y="114"/>
                    </a:lnTo>
                    <a:lnTo>
                      <a:pt x="144" y="84"/>
                    </a:lnTo>
                    <a:lnTo>
                      <a:pt x="120" y="60"/>
                    </a:lnTo>
                    <a:lnTo>
                      <a:pt x="144" y="36"/>
                    </a:lnTo>
                    <a:lnTo>
                      <a:pt x="144" y="12"/>
                    </a:lnTo>
                    <a:lnTo>
                      <a:pt x="108" y="30"/>
                    </a:lnTo>
                    <a:lnTo>
                      <a:pt x="108" y="12"/>
                    </a:lnTo>
                    <a:lnTo>
                      <a:pt x="72" y="0"/>
                    </a:lnTo>
                    <a:lnTo>
                      <a:pt x="48" y="18"/>
                    </a:lnTo>
                    <a:lnTo>
                      <a:pt x="48" y="24"/>
                    </a:lnTo>
                    <a:lnTo>
                      <a:pt x="48" y="24"/>
                    </a:lnTo>
                    <a:lnTo>
                      <a:pt x="3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1" name="Freeform 352"/>
              <p:cNvSpPr>
                <a:spLocks/>
              </p:cNvSpPr>
              <p:nvPr/>
            </p:nvSpPr>
            <p:spPr bwMode="auto">
              <a:xfrm>
                <a:off x="2226" y="1314"/>
                <a:ext cx="54" cy="102"/>
              </a:xfrm>
              <a:custGeom>
                <a:avLst/>
                <a:gdLst>
                  <a:gd name="T0" fmla="*/ 36 w 54"/>
                  <a:gd name="T1" fmla="*/ 18 h 102"/>
                  <a:gd name="T2" fmla="*/ 0 w 54"/>
                  <a:gd name="T3" fmla="*/ 0 h 102"/>
                  <a:gd name="T4" fmla="*/ 36 w 54"/>
                  <a:gd name="T5" fmla="*/ 18 h 102"/>
                  <a:gd name="T6" fmla="*/ 54 w 54"/>
                  <a:gd name="T7" fmla="*/ 102 h 102"/>
                  <a:gd name="T8" fmla="*/ 54 w 54"/>
                  <a:gd name="T9" fmla="*/ 102 h 102"/>
                  <a:gd name="T10" fmla="*/ 36 w 54"/>
                  <a:gd name="T11" fmla="*/ 18 h 102"/>
                </a:gdLst>
                <a:ahLst/>
                <a:cxnLst>
                  <a:cxn ang="0">
                    <a:pos x="T0" y="T1"/>
                  </a:cxn>
                  <a:cxn ang="0">
                    <a:pos x="T2" y="T3"/>
                  </a:cxn>
                  <a:cxn ang="0">
                    <a:pos x="T4" y="T5"/>
                  </a:cxn>
                  <a:cxn ang="0">
                    <a:pos x="T6" y="T7"/>
                  </a:cxn>
                  <a:cxn ang="0">
                    <a:pos x="T8" y="T9"/>
                  </a:cxn>
                  <a:cxn ang="0">
                    <a:pos x="T10" y="T11"/>
                  </a:cxn>
                </a:cxnLst>
                <a:rect l="0" t="0" r="r" b="b"/>
                <a:pathLst>
                  <a:path w="54" h="102">
                    <a:moveTo>
                      <a:pt x="36" y="18"/>
                    </a:moveTo>
                    <a:lnTo>
                      <a:pt x="0" y="0"/>
                    </a:lnTo>
                    <a:lnTo>
                      <a:pt x="36" y="18"/>
                    </a:lnTo>
                    <a:lnTo>
                      <a:pt x="54" y="102"/>
                    </a:lnTo>
                    <a:lnTo>
                      <a:pt x="54" y="102"/>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2" name="Freeform 353"/>
              <p:cNvSpPr>
                <a:spLocks/>
              </p:cNvSpPr>
              <p:nvPr/>
            </p:nvSpPr>
            <p:spPr bwMode="auto">
              <a:xfrm>
                <a:off x="2202" y="1241"/>
                <a:ext cx="0" cy="30"/>
              </a:xfrm>
              <a:custGeom>
                <a:avLst/>
                <a:gdLst>
                  <a:gd name="T0" fmla="*/ 0 h 30"/>
                  <a:gd name="T1" fmla="*/ 30 h 30"/>
                  <a:gd name="T2" fmla="*/ 0 h 30"/>
                  <a:gd name="T3" fmla="*/ 0 h 30"/>
                </a:gdLst>
                <a:ahLst/>
                <a:cxnLst>
                  <a:cxn ang="0">
                    <a:pos x="0" y="T0"/>
                  </a:cxn>
                  <a:cxn ang="0">
                    <a:pos x="0" y="T1"/>
                  </a:cxn>
                  <a:cxn ang="0">
                    <a:pos x="0" y="T2"/>
                  </a:cxn>
                  <a:cxn ang="0">
                    <a:pos x="0" y="T3"/>
                  </a:cxn>
                </a:cxnLst>
                <a:rect l="0" t="0" r="r" b="b"/>
                <a:pathLst>
                  <a:path h="30">
                    <a:moveTo>
                      <a:pt x="0" y="0"/>
                    </a:moveTo>
                    <a:lnTo>
                      <a:pt x="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3" name="Freeform 354"/>
              <p:cNvSpPr>
                <a:spLocks/>
              </p:cNvSpPr>
              <p:nvPr/>
            </p:nvSpPr>
            <p:spPr bwMode="auto">
              <a:xfrm>
                <a:off x="2238" y="1103"/>
                <a:ext cx="12" cy="18"/>
              </a:xfrm>
              <a:custGeom>
                <a:avLst/>
                <a:gdLst>
                  <a:gd name="T0" fmla="*/ 12 w 12"/>
                  <a:gd name="T1" fmla="*/ 0 h 18"/>
                  <a:gd name="T2" fmla="*/ 12 w 12"/>
                  <a:gd name="T3" fmla="*/ 0 h 18"/>
                  <a:gd name="T4" fmla="*/ 0 w 12"/>
                  <a:gd name="T5" fmla="*/ 18 h 18"/>
                  <a:gd name="T6" fmla="*/ 12 w 12"/>
                  <a:gd name="T7" fmla="*/ 0 h 18"/>
                </a:gdLst>
                <a:ahLst/>
                <a:cxnLst>
                  <a:cxn ang="0">
                    <a:pos x="T0" y="T1"/>
                  </a:cxn>
                  <a:cxn ang="0">
                    <a:pos x="T2" y="T3"/>
                  </a:cxn>
                  <a:cxn ang="0">
                    <a:pos x="T4" y="T5"/>
                  </a:cxn>
                  <a:cxn ang="0">
                    <a:pos x="T6" y="T7"/>
                  </a:cxn>
                </a:cxnLst>
                <a:rect l="0" t="0" r="r" b="b"/>
                <a:pathLst>
                  <a:path w="12" h="18">
                    <a:moveTo>
                      <a:pt x="12" y="0"/>
                    </a:moveTo>
                    <a:lnTo>
                      <a:pt x="12" y="0"/>
                    </a:lnTo>
                    <a:lnTo>
                      <a:pt x="0" y="18"/>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4" name="Freeform 355"/>
              <p:cNvSpPr>
                <a:spLocks/>
              </p:cNvSpPr>
              <p:nvPr/>
            </p:nvSpPr>
            <p:spPr bwMode="auto">
              <a:xfrm>
                <a:off x="1392" y="1151"/>
                <a:ext cx="474" cy="385"/>
              </a:xfrm>
              <a:custGeom>
                <a:avLst/>
                <a:gdLst>
                  <a:gd name="T0" fmla="*/ 174 w 474"/>
                  <a:gd name="T1" fmla="*/ 385 h 385"/>
                  <a:gd name="T2" fmla="*/ 174 w 474"/>
                  <a:gd name="T3" fmla="*/ 385 h 385"/>
                  <a:gd name="T4" fmla="*/ 174 w 474"/>
                  <a:gd name="T5" fmla="*/ 331 h 385"/>
                  <a:gd name="T6" fmla="*/ 252 w 474"/>
                  <a:gd name="T7" fmla="*/ 289 h 385"/>
                  <a:gd name="T8" fmla="*/ 276 w 474"/>
                  <a:gd name="T9" fmla="*/ 283 h 385"/>
                  <a:gd name="T10" fmla="*/ 294 w 474"/>
                  <a:gd name="T11" fmla="*/ 283 h 385"/>
                  <a:gd name="T12" fmla="*/ 300 w 474"/>
                  <a:gd name="T13" fmla="*/ 277 h 385"/>
                  <a:gd name="T14" fmla="*/ 318 w 474"/>
                  <a:gd name="T15" fmla="*/ 253 h 385"/>
                  <a:gd name="T16" fmla="*/ 348 w 474"/>
                  <a:gd name="T17" fmla="*/ 241 h 385"/>
                  <a:gd name="T18" fmla="*/ 372 w 474"/>
                  <a:gd name="T19" fmla="*/ 235 h 385"/>
                  <a:gd name="T20" fmla="*/ 372 w 474"/>
                  <a:gd name="T21" fmla="*/ 217 h 385"/>
                  <a:gd name="T22" fmla="*/ 366 w 474"/>
                  <a:gd name="T23" fmla="*/ 199 h 385"/>
                  <a:gd name="T24" fmla="*/ 474 w 474"/>
                  <a:gd name="T25" fmla="*/ 175 h 385"/>
                  <a:gd name="T26" fmla="*/ 456 w 474"/>
                  <a:gd name="T27" fmla="*/ 60 h 385"/>
                  <a:gd name="T28" fmla="*/ 444 w 474"/>
                  <a:gd name="T29" fmla="*/ 42 h 385"/>
                  <a:gd name="T30" fmla="*/ 396 w 474"/>
                  <a:gd name="T31" fmla="*/ 30 h 385"/>
                  <a:gd name="T32" fmla="*/ 330 w 474"/>
                  <a:gd name="T33" fmla="*/ 36 h 385"/>
                  <a:gd name="T34" fmla="*/ 300 w 474"/>
                  <a:gd name="T35" fmla="*/ 0 h 385"/>
                  <a:gd name="T36" fmla="*/ 276 w 474"/>
                  <a:gd name="T37" fmla="*/ 6 h 385"/>
                  <a:gd name="T38" fmla="*/ 252 w 474"/>
                  <a:gd name="T39" fmla="*/ 96 h 385"/>
                  <a:gd name="T40" fmla="*/ 186 w 474"/>
                  <a:gd name="T41" fmla="*/ 132 h 385"/>
                  <a:gd name="T42" fmla="*/ 156 w 474"/>
                  <a:gd name="T43" fmla="*/ 169 h 385"/>
                  <a:gd name="T44" fmla="*/ 126 w 474"/>
                  <a:gd name="T45" fmla="*/ 235 h 385"/>
                  <a:gd name="T46" fmla="*/ 126 w 474"/>
                  <a:gd name="T47" fmla="*/ 259 h 385"/>
                  <a:gd name="T48" fmla="*/ 138 w 474"/>
                  <a:gd name="T49" fmla="*/ 277 h 385"/>
                  <a:gd name="T50" fmla="*/ 108 w 474"/>
                  <a:gd name="T51" fmla="*/ 319 h 385"/>
                  <a:gd name="T52" fmla="*/ 54 w 474"/>
                  <a:gd name="T53" fmla="*/ 361 h 385"/>
                  <a:gd name="T54" fmla="*/ 6 w 474"/>
                  <a:gd name="T55" fmla="*/ 373 h 385"/>
                  <a:gd name="T56" fmla="*/ 0 w 474"/>
                  <a:gd name="T57" fmla="*/ 379 h 385"/>
                  <a:gd name="T58" fmla="*/ 90 w 474"/>
                  <a:gd name="T59" fmla="*/ 379 h 385"/>
                  <a:gd name="T60" fmla="*/ 174 w 474"/>
                  <a:gd name="T61" fmla="*/ 385 h 385"/>
                  <a:gd name="T62" fmla="*/ 174 w 474"/>
                  <a:gd name="T6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4" h="385">
                    <a:moveTo>
                      <a:pt x="174" y="385"/>
                    </a:moveTo>
                    <a:lnTo>
                      <a:pt x="174" y="385"/>
                    </a:lnTo>
                    <a:lnTo>
                      <a:pt x="174" y="331"/>
                    </a:lnTo>
                    <a:lnTo>
                      <a:pt x="252" y="289"/>
                    </a:lnTo>
                    <a:lnTo>
                      <a:pt x="276" y="283"/>
                    </a:lnTo>
                    <a:lnTo>
                      <a:pt x="294" y="283"/>
                    </a:lnTo>
                    <a:lnTo>
                      <a:pt x="300" y="277"/>
                    </a:lnTo>
                    <a:lnTo>
                      <a:pt x="318" y="253"/>
                    </a:lnTo>
                    <a:lnTo>
                      <a:pt x="348" y="241"/>
                    </a:lnTo>
                    <a:lnTo>
                      <a:pt x="372" y="235"/>
                    </a:lnTo>
                    <a:lnTo>
                      <a:pt x="372" y="217"/>
                    </a:lnTo>
                    <a:lnTo>
                      <a:pt x="366" y="199"/>
                    </a:lnTo>
                    <a:lnTo>
                      <a:pt x="474" y="175"/>
                    </a:lnTo>
                    <a:lnTo>
                      <a:pt x="456" y="60"/>
                    </a:lnTo>
                    <a:lnTo>
                      <a:pt x="444" y="42"/>
                    </a:lnTo>
                    <a:lnTo>
                      <a:pt x="396" y="30"/>
                    </a:lnTo>
                    <a:lnTo>
                      <a:pt x="330" y="36"/>
                    </a:lnTo>
                    <a:lnTo>
                      <a:pt x="300" y="0"/>
                    </a:lnTo>
                    <a:lnTo>
                      <a:pt x="276" y="6"/>
                    </a:lnTo>
                    <a:lnTo>
                      <a:pt x="252" y="96"/>
                    </a:lnTo>
                    <a:lnTo>
                      <a:pt x="186" y="132"/>
                    </a:lnTo>
                    <a:lnTo>
                      <a:pt x="156" y="169"/>
                    </a:lnTo>
                    <a:lnTo>
                      <a:pt x="126" y="235"/>
                    </a:lnTo>
                    <a:lnTo>
                      <a:pt x="126" y="259"/>
                    </a:lnTo>
                    <a:lnTo>
                      <a:pt x="138" y="277"/>
                    </a:lnTo>
                    <a:lnTo>
                      <a:pt x="108" y="319"/>
                    </a:lnTo>
                    <a:lnTo>
                      <a:pt x="54" y="361"/>
                    </a:lnTo>
                    <a:lnTo>
                      <a:pt x="6" y="373"/>
                    </a:lnTo>
                    <a:lnTo>
                      <a:pt x="0" y="379"/>
                    </a:lnTo>
                    <a:lnTo>
                      <a:pt x="90" y="379"/>
                    </a:lnTo>
                    <a:lnTo>
                      <a:pt x="174" y="385"/>
                    </a:lnTo>
                    <a:lnTo>
                      <a:pt x="174" y="38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5" name="Freeform 356"/>
              <p:cNvSpPr>
                <a:spLocks/>
              </p:cNvSpPr>
              <p:nvPr/>
            </p:nvSpPr>
            <p:spPr bwMode="auto">
              <a:xfrm>
                <a:off x="1686" y="1428"/>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6" name="Freeform 357"/>
              <p:cNvSpPr>
                <a:spLocks/>
              </p:cNvSpPr>
              <p:nvPr/>
            </p:nvSpPr>
            <p:spPr bwMode="auto">
              <a:xfrm>
                <a:off x="1566" y="1434"/>
                <a:ext cx="102" cy="48"/>
              </a:xfrm>
              <a:custGeom>
                <a:avLst/>
                <a:gdLst>
                  <a:gd name="T0" fmla="*/ 102 w 102"/>
                  <a:gd name="T1" fmla="*/ 0 h 48"/>
                  <a:gd name="T2" fmla="*/ 78 w 102"/>
                  <a:gd name="T3" fmla="*/ 6 h 48"/>
                  <a:gd name="T4" fmla="*/ 0 w 102"/>
                  <a:gd name="T5" fmla="*/ 48 h 48"/>
                  <a:gd name="T6" fmla="*/ 78 w 102"/>
                  <a:gd name="T7" fmla="*/ 6 h 48"/>
                  <a:gd name="T8" fmla="*/ 102 w 102"/>
                  <a:gd name="T9" fmla="*/ 0 h 48"/>
                </a:gdLst>
                <a:ahLst/>
                <a:cxnLst>
                  <a:cxn ang="0">
                    <a:pos x="T0" y="T1"/>
                  </a:cxn>
                  <a:cxn ang="0">
                    <a:pos x="T2" y="T3"/>
                  </a:cxn>
                  <a:cxn ang="0">
                    <a:pos x="T4" y="T5"/>
                  </a:cxn>
                  <a:cxn ang="0">
                    <a:pos x="T6" y="T7"/>
                  </a:cxn>
                  <a:cxn ang="0">
                    <a:pos x="T8" y="T9"/>
                  </a:cxn>
                </a:cxnLst>
                <a:rect l="0" t="0" r="r" b="b"/>
                <a:pathLst>
                  <a:path w="102" h="48">
                    <a:moveTo>
                      <a:pt x="102" y="0"/>
                    </a:moveTo>
                    <a:lnTo>
                      <a:pt x="78" y="6"/>
                    </a:lnTo>
                    <a:lnTo>
                      <a:pt x="0" y="48"/>
                    </a:lnTo>
                    <a:lnTo>
                      <a:pt x="78" y="6"/>
                    </a:lnTo>
                    <a:lnTo>
                      <a:pt x="10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7" name="Freeform 358"/>
              <p:cNvSpPr>
                <a:spLocks/>
              </p:cNvSpPr>
              <p:nvPr/>
            </p:nvSpPr>
            <p:spPr bwMode="auto">
              <a:xfrm>
                <a:off x="1740" y="1368"/>
                <a:ext cx="24" cy="24"/>
              </a:xfrm>
              <a:custGeom>
                <a:avLst/>
                <a:gdLst>
                  <a:gd name="T0" fmla="*/ 24 w 24"/>
                  <a:gd name="T1" fmla="*/ 0 h 24"/>
                  <a:gd name="T2" fmla="*/ 24 w 24"/>
                  <a:gd name="T3" fmla="*/ 18 h 24"/>
                  <a:gd name="T4" fmla="*/ 0 w 24"/>
                  <a:gd name="T5" fmla="*/ 24 h 24"/>
                  <a:gd name="T6" fmla="*/ 24 w 24"/>
                  <a:gd name="T7" fmla="*/ 18 h 24"/>
                  <a:gd name="T8" fmla="*/ 24 w 24"/>
                  <a:gd name="T9" fmla="*/ 0 h 24"/>
                </a:gdLst>
                <a:ahLst/>
                <a:cxnLst>
                  <a:cxn ang="0">
                    <a:pos x="T0" y="T1"/>
                  </a:cxn>
                  <a:cxn ang="0">
                    <a:pos x="T2" y="T3"/>
                  </a:cxn>
                  <a:cxn ang="0">
                    <a:pos x="T4" y="T5"/>
                  </a:cxn>
                  <a:cxn ang="0">
                    <a:pos x="T6" y="T7"/>
                  </a:cxn>
                  <a:cxn ang="0">
                    <a:pos x="T8" y="T9"/>
                  </a:cxn>
                </a:cxnLst>
                <a:rect l="0" t="0" r="r" b="b"/>
                <a:pathLst>
                  <a:path w="24" h="24">
                    <a:moveTo>
                      <a:pt x="24" y="0"/>
                    </a:moveTo>
                    <a:lnTo>
                      <a:pt x="24" y="18"/>
                    </a:lnTo>
                    <a:lnTo>
                      <a:pt x="0" y="24"/>
                    </a:lnTo>
                    <a:lnTo>
                      <a:pt x="24"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8" name="Rectangle 359"/>
              <p:cNvSpPr>
                <a:spLocks noChangeArrowheads="1"/>
              </p:cNvSpPr>
              <p:nvPr/>
            </p:nvSpPr>
            <p:spPr bwMode="auto">
              <a:xfrm>
                <a:off x="1566" y="153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9" name="Freeform 360"/>
              <p:cNvSpPr>
                <a:spLocks/>
              </p:cNvSpPr>
              <p:nvPr/>
            </p:nvSpPr>
            <p:spPr bwMode="auto">
              <a:xfrm>
                <a:off x="1236" y="1530"/>
                <a:ext cx="330" cy="288"/>
              </a:xfrm>
              <a:custGeom>
                <a:avLst/>
                <a:gdLst>
                  <a:gd name="T0" fmla="*/ 156 w 330"/>
                  <a:gd name="T1" fmla="*/ 282 h 288"/>
                  <a:gd name="T2" fmla="*/ 150 w 330"/>
                  <a:gd name="T3" fmla="*/ 222 h 288"/>
                  <a:gd name="T4" fmla="*/ 162 w 330"/>
                  <a:gd name="T5" fmla="*/ 198 h 288"/>
                  <a:gd name="T6" fmla="*/ 204 w 330"/>
                  <a:gd name="T7" fmla="*/ 192 h 288"/>
                  <a:gd name="T8" fmla="*/ 204 w 330"/>
                  <a:gd name="T9" fmla="*/ 78 h 288"/>
                  <a:gd name="T10" fmla="*/ 330 w 330"/>
                  <a:gd name="T11" fmla="*/ 78 h 288"/>
                  <a:gd name="T12" fmla="*/ 330 w 330"/>
                  <a:gd name="T13" fmla="*/ 54 h 288"/>
                  <a:gd name="T14" fmla="*/ 330 w 330"/>
                  <a:gd name="T15" fmla="*/ 24 h 288"/>
                  <a:gd name="T16" fmla="*/ 330 w 330"/>
                  <a:gd name="T17" fmla="*/ 24 h 288"/>
                  <a:gd name="T18" fmla="*/ 330 w 330"/>
                  <a:gd name="T19" fmla="*/ 24 h 288"/>
                  <a:gd name="T20" fmla="*/ 330 w 330"/>
                  <a:gd name="T21" fmla="*/ 6 h 288"/>
                  <a:gd name="T22" fmla="*/ 330 w 330"/>
                  <a:gd name="T23" fmla="*/ 6 h 288"/>
                  <a:gd name="T24" fmla="*/ 246 w 330"/>
                  <a:gd name="T25" fmla="*/ 0 h 288"/>
                  <a:gd name="T26" fmla="*/ 156 w 330"/>
                  <a:gd name="T27" fmla="*/ 0 h 288"/>
                  <a:gd name="T28" fmla="*/ 132 w 330"/>
                  <a:gd name="T29" fmla="*/ 54 h 288"/>
                  <a:gd name="T30" fmla="*/ 102 w 330"/>
                  <a:gd name="T31" fmla="*/ 72 h 288"/>
                  <a:gd name="T32" fmla="*/ 78 w 330"/>
                  <a:gd name="T33" fmla="*/ 138 h 288"/>
                  <a:gd name="T34" fmla="*/ 30 w 330"/>
                  <a:gd name="T35" fmla="*/ 210 h 288"/>
                  <a:gd name="T36" fmla="*/ 0 w 330"/>
                  <a:gd name="T37" fmla="*/ 288 h 288"/>
                  <a:gd name="T38" fmla="*/ 12 w 330"/>
                  <a:gd name="T39" fmla="*/ 282 h 288"/>
                  <a:gd name="T40" fmla="*/ 156 w 330"/>
                  <a:gd name="T4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0" h="288">
                    <a:moveTo>
                      <a:pt x="156" y="282"/>
                    </a:moveTo>
                    <a:lnTo>
                      <a:pt x="150" y="222"/>
                    </a:lnTo>
                    <a:lnTo>
                      <a:pt x="162" y="198"/>
                    </a:lnTo>
                    <a:lnTo>
                      <a:pt x="204" y="192"/>
                    </a:lnTo>
                    <a:lnTo>
                      <a:pt x="204" y="78"/>
                    </a:lnTo>
                    <a:lnTo>
                      <a:pt x="330" y="78"/>
                    </a:lnTo>
                    <a:lnTo>
                      <a:pt x="330" y="54"/>
                    </a:lnTo>
                    <a:lnTo>
                      <a:pt x="330" y="24"/>
                    </a:lnTo>
                    <a:lnTo>
                      <a:pt x="330" y="24"/>
                    </a:lnTo>
                    <a:lnTo>
                      <a:pt x="330" y="24"/>
                    </a:lnTo>
                    <a:lnTo>
                      <a:pt x="330" y="6"/>
                    </a:lnTo>
                    <a:lnTo>
                      <a:pt x="330" y="6"/>
                    </a:lnTo>
                    <a:lnTo>
                      <a:pt x="246" y="0"/>
                    </a:lnTo>
                    <a:lnTo>
                      <a:pt x="156" y="0"/>
                    </a:lnTo>
                    <a:lnTo>
                      <a:pt x="132" y="54"/>
                    </a:lnTo>
                    <a:lnTo>
                      <a:pt x="102" y="72"/>
                    </a:lnTo>
                    <a:lnTo>
                      <a:pt x="78" y="138"/>
                    </a:lnTo>
                    <a:lnTo>
                      <a:pt x="30" y="210"/>
                    </a:lnTo>
                    <a:lnTo>
                      <a:pt x="0" y="288"/>
                    </a:lnTo>
                    <a:lnTo>
                      <a:pt x="12" y="282"/>
                    </a:lnTo>
                    <a:lnTo>
                      <a:pt x="156" y="28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0" name="Freeform 361"/>
              <p:cNvSpPr>
                <a:spLocks/>
              </p:cNvSpPr>
              <p:nvPr/>
            </p:nvSpPr>
            <p:spPr bwMode="auto">
              <a:xfrm>
                <a:off x="1566" y="1536"/>
                <a:ext cx="0" cy="18"/>
              </a:xfrm>
              <a:custGeom>
                <a:avLst/>
                <a:gdLst>
                  <a:gd name="T0" fmla="*/ 0 h 18"/>
                  <a:gd name="T1" fmla="*/ 18 h 18"/>
                  <a:gd name="T2" fmla="*/ 0 h 18"/>
                  <a:gd name="T3" fmla="*/ 0 h 18"/>
                </a:gdLst>
                <a:ahLst/>
                <a:cxnLst>
                  <a:cxn ang="0">
                    <a:pos x="0" y="T0"/>
                  </a:cxn>
                  <a:cxn ang="0">
                    <a:pos x="0" y="T1"/>
                  </a:cxn>
                  <a:cxn ang="0">
                    <a:pos x="0" y="T2"/>
                  </a:cxn>
                  <a:cxn ang="0">
                    <a:pos x="0" y="T3"/>
                  </a:cxn>
                </a:cxnLst>
                <a:rect l="0" t="0" r="r" b="b"/>
                <a:pathLst>
                  <a:path h="18">
                    <a:moveTo>
                      <a:pt x="0" y="0"/>
                    </a:moveTo>
                    <a:lnTo>
                      <a:pt x="0"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1" name="Freeform 362"/>
              <p:cNvSpPr>
                <a:spLocks/>
              </p:cNvSpPr>
              <p:nvPr/>
            </p:nvSpPr>
            <p:spPr bwMode="auto">
              <a:xfrm>
                <a:off x="1482" y="1530"/>
                <a:ext cx="84" cy="6"/>
              </a:xfrm>
              <a:custGeom>
                <a:avLst/>
                <a:gdLst>
                  <a:gd name="T0" fmla="*/ 84 w 84"/>
                  <a:gd name="T1" fmla="*/ 6 h 6"/>
                  <a:gd name="T2" fmla="*/ 84 w 84"/>
                  <a:gd name="T3" fmla="*/ 6 h 6"/>
                  <a:gd name="T4" fmla="*/ 84 w 84"/>
                  <a:gd name="T5" fmla="*/ 6 h 6"/>
                  <a:gd name="T6" fmla="*/ 0 w 84"/>
                  <a:gd name="T7" fmla="*/ 0 h 6"/>
                  <a:gd name="T8" fmla="*/ 84 w 84"/>
                  <a:gd name="T9" fmla="*/ 6 h 6"/>
                  <a:gd name="T10" fmla="*/ 84 w 84"/>
                  <a:gd name="T11" fmla="*/ 6 h 6"/>
                </a:gdLst>
                <a:ahLst/>
                <a:cxnLst>
                  <a:cxn ang="0">
                    <a:pos x="T0" y="T1"/>
                  </a:cxn>
                  <a:cxn ang="0">
                    <a:pos x="T2" y="T3"/>
                  </a:cxn>
                  <a:cxn ang="0">
                    <a:pos x="T4" y="T5"/>
                  </a:cxn>
                  <a:cxn ang="0">
                    <a:pos x="T6" y="T7"/>
                  </a:cxn>
                  <a:cxn ang="0">
                    <a:pos x="T8" y="T9"/>
                  </a:cxn>
                  <a:cxn ang="0">
                    <a:pos x="T10" y="T11"/>
                  </a:cxn>
                </a:cxnLst>
                <a:rect l="0" t="0" r="r" b="b"/>
                <a:pathLst>
                  <a:path w="84" h="6">
                    <a:moveTo>
                      <a:pt x="84" y="6"/>
                    </a:moveTo>
                    <a:lnTo>
                      <a:pt x="84" y="6"/>
                    </a:lnTo>
                    <a:lnTo>
                      <a:pt x="84" y="6"/>
                    </a:lnTo>
                    <a:lnTo>
                      <a:pt x="0" y="0"/>
                    </a:lnTo>
                    <a:lnTo>
                      <a:pt x="84" y="6"/>
                    </a:lnTo>
                    <a:lnTo>
                      <a:pt x="8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2" name="Freeform 363"/>
              <p:cNvSpPr>
                <a:spLocks/>
              </p:cNvSpPr>
              <p:nvPr/>
            </p:nvSpPr>
            <p:spPr bwMode="auto">
              <a:xfrm>
                <a:off x="1422" y="1650"/>
                <a:ext cx="648" cy="624"/>
              </a:xfrm>
              <a:custGeom>
                <a:avLst/>
                <a:gdLst>
                  <a:gd name="T0" fmla="*/ 276 w 648"/>
                  <a:gd name="T1" fmla="*/ 624 h 624"/>
                  <a:gd name="T2" fmla="*/ 276 w 648"/>
                  <a:gd name="T3" fmla="*/ 624 h 624"/>
                  <a:gd name="T4" fmla="*/ 276 w 648"/>
                  <a:gd name="T5" fmla="*/ 570 h 624"/>
                  <a:gd name="T6" fmla="*/ 306 w 648"/>
                  <a:gd name="T7" fmla="*/ 552 h 624"/>
                  <a:gd name="T8" fmla="*/ 330 w 648"/>
                  <a:gd name="T9" fmla="*/ 510 h 624"/>
                  <a:gd name="T10" fmla="*/ 384 w 648"/>
                  <a:gd name="T11" fmla="*/ 492 h 624"/>
                  <a:gd name="T12" fmla="*/ 450 w 648"/>
                  <a:gd name="T13" fmla="*/ 432 h 624"/>
                  <a:gd name="T14" fmla="*/ 480 w 648"/>
                  <a:gd name="T15" fmla="*/ 432 h 624"/>
                  <a:gd name="T16" fmla="*/ 480 w 648"/>
                  <a:gd name="T17" fmla="*/ 432 h 624"/>
                  <a:gd name="T18" fmla="*/ 498 w 648"/>
                  <a:gd name="T19" fmla="*/ 432 h 624"/>
                  <a:gd name="T20" fmla="*/ 624 w 648"/>
                  <a:gd name="T21" fmla="*/ 414 h 624"/>
                  <a:gd name="T22" fmla="*/ 648 w 648"/>
                  <a:gd name="T23" fmla="*/ 384 h 624"/>
                  <a:gd name="T24" fmla="*/ 648 w 648"/>
                  <a:gd name="T25" fmla="*/ 258 h 624"/>
                  <a:gd name="T26" fmla="*/ 612 w 648"/>
                  <a:gd name="T27" fmla="*/ 264 h 624"/>
                  <a:gd name="T28" fmla="*/ 612 w 648"/>
                  <a:gd name="T29" fmla="*/ 264 h 624"/>
                  <a:gd name="T30" fmla="*/ 612 w 648"/>
                  <a:gd name="T31" fmla="*/ 264 h 624"/>
                  <a:gd name="T32" fmla="*/ 612 w 648"/>
                  <a:gd name="T33" fmla="*/ 246 h 624"/>
                  <a:gd name="T34" fmla="*/ 612 w 648"/>
                  <a:gd name="T35" fmla="*/ 228 h 624"/>
                  <a:gd name="T36" fmla="*/ 552 w 648"/>
                  <a:gd name="T37" fmla="*/ 192 h 624"/>
                  <a:gd name="T38" fmla="*/ 528 w 648"/>
                  <a:gd name="T39" fmla="*/ 186 h 624"/>
                  <a:gd name="T40" fmla="*/ 528 w 648"/>
                  <a:gd name="T41" fmla="*/ 168 h 624"/>
                  <a:gd name="T42" fmla="*/ 288 w 648"/>
                  <a:gd name="T43" fmla="*/ 0 h 624"/>
                  <a:gd name="T44" fmla="*/ 288 w 648"/>
                  <a:gd name="T45" fmla="*/ 0 h 624"/>
                  <a:gd name="T46" fmla="*/ 288 w 648"/>
                  <a:gd name="T47" fmla="*/ 0 h 624"/>
                  <a:gd name="T48" fmla="*/ 222 w 648"/>
                  <a:gd name="T49" fmla="*/ 6 h 624"/>
                  <a:gd name="T50" fmla="*/ 258 w 648"/>
                  <a:gd name="T51" fmla="*/ 372 h 624"/>
                  <a:gd name="T52" fmla="*/ 270 w 648"/>
                  <a:gd name="T53" fmla="*/ 372 h 624"/>
                  <a:gd name="T54" fmla="*/ 264 w 648"/>
                  <a:gd name="T55" fmla="*/ 408 h 624"/>
                  <a:gd name="T56" fmla="*/ 84 w 648"/>
                  <a:gd name="T57" fmla="*/ 408 h 624"/>
                  <a:gd name="T58" fmla="*/ 66 w 648"/>
                  <a:gd name="T59" fmla="*/ 432 h 624"/>
                  <a:gd name="T60" fmla="*/ 30 w 648"/>
                  <a:gd name="T61" fmla="*/ 390 h 624"/>
                  <a:gd name="T62" fmla="*/ 0 w 648"/>
                  <a:gd name="T63" fmla="*/ 438 h 624"/>
                  <a:gd name="T64" fmla="*/ 6 w 648"/>
                  <a:gd name="T65" fmla="*/ 438 h 624"/>
                  <a:gd name="T66" fmla="*/ 6 w 648"/>
                  <a:gd name="T67" fmla="*/ 486 h 624"/>
                  <a:gd name="T68" fmla="*/ 42 w 648"/>
                  <a:gd name="T69" fmla="*/ 516 h 624"/>
                  <a:gd name="T70" fmla="*/ 36 w 648"/>
                  <a:gd name="T71" fmla="*/ 540 h 624"/>
                  <a:gd name="T72" fmla="*/ 90 w 648"/>
                  <a:gd name="T73" fmla="*/ 552 h 624"/>
                  <a:gd name="T74" fmla="*/ 120 w 648"/>
                  <a:gd name="T75" fmla="*/ 528 h 624"/>
                  <a:gd name="T76" fmla="*/ 162 w 648"/>
                  <a:gd name="T77" fmla="*/ 618 h 624"/>
                  <a:gd name="T78" fmla="*/ 186 w 648"/>
                  <a:gd name="T79" fmla="*/ 624 h 624"/>
                  <a:gd name="T80" fmla="*/ 234 w 648"/>
                  <a:gd name="T81" fmla="*/ 600 h 624"/>
                  <a:gd name="T82" fmla="*/ 276 w 648"/>
                  <a:gd name="T83" fmla="*/ 624 h 624"/>
                  <a:gd name="T84" fmla="*/ 276 w 648"/>
                  <a:gd name="T85"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8" h="624">
                    <a:moveTo>
                      <a:pt x="276" y="624"/>
                    </a:moveTo>
                    <a:lnTo>
                      <a:pt x="276" y="624"/>
                    </a:lnTo>
                    <a:lnTo>
                      <a:pt x="276" y="570"/>
                    </a:lnTo>
                    <a:lnTo>
                      <a:pt x="306" y="552"/>
                    </a:lnTo>
                    <a:lnTo>
                      <a:pt x="330" y="510"/>
                    </a:lnTo>
                    <a:lnTo>
                      <a:pt x="384" y="492"/>
                    </a:lnTo>
                    <a:lnTo>
                      <a:pt x="450" y="432"/>
                    </a:lnTo>
                    <a:lnTo>
                      <a:pt x="480" y="432"/>
                    </a:lnTo>
                    <a:lnTo>
                      <a:pt x="480" y="432"/>
                    </a:lnTo>
                    <a:lnTo>
                      <a:pt x="498" y="432"/>
                    </a:lnTo>
                    <a:lnTo>
                      <a:pt x="624" y="414"/>
                    </a:lnTo>
                    <a:lnTo>
                      <a:pt x="648" y="384"/>
                    </a:lnTo>
                    <a:lnTo>
                      <a:pt x="648" y="258"/>
                    </a:lnTo>
                    <a:lnTo>
                      <a:pt x="612" y="264"/>
                    </a:lnTo>
                    <a:lnTo>
                      <a:pt x="612" y="264"/>
                    </a:lnTo>
                    <a:lnTo>
                      <a:pt x="612" y="264"/>
                    </a:lnTo>
                    <a:lnTo>
                      <a:pt x="612" y="246"/>
                    </a:lnTo>
                    <a:lnTo>
                      <a:pt x="612" y="228"/>
                    </a:lnTo>
                    <a:lnTo>
                      <a:pt x="552" y="192"/>
                    </a:lnTo>
                    <a:lnTo>
                      <a:pt x="528" y="186"/>
                    </a:lnTo>
                    <a:lnTo>
                      <a:pt x="528" y="168"/>
                    </a:lnTo>
                    <a:lnTo>
                      <a:pt x="288" y="0"/>
                    </a:lnTo>
                    <a:lnTo>
                      <a:pt x="288" y="0"/>
                    </a:lnTo>
                    <a:lnTo>
                      <a:pt x="288" y="0"/>
                    </a:lnTo>
                    <a:lnTo>
                      <a:pt x="222" y="6"/>
                    </a:lnTo>
                    <a:lnTo>
                      <a:pt x="258" y="372"/>
                    </a:lnTo>
                    <a:lnTo>
                      <a:pt x="270" y="372"/>
                    </a:lnTo>
                    <a:lnTo>
                      <a:pt x="264" y="408"/>
                    </a:lnTo>
                    <a:lnTo>
                      <a:pt x="84" y="408"/>
                    </a:lnTo>
                    <a:lnTo>
                      <a:pt x="66" y="432"/>
                    </a:lnTo>
                    <a:lnTo>
                      <a:pt x="30" y="390"/>
                    </a:lnTo>
                    <a:lnTo>
                      <a:pt x="0" y="438"/>
                    </a:lnTo>
                    <a:lnTo>
                      <a:pt x="6" y="438"/>
                    </a:lnTo>
                    <a:lnTo>
                      <a:pt x="6" y="486"/>
                    </a:lnTo>
                    <a:lnTo>
                      <a:pt x="42" y="516"/>
                    </a:lnTo>
                    <a:lnTo>
                      <a:pt x="36" y="540"/>
                    </a:lnTo>
                    <a:lnTo>
                      <a:pt x="90" y="552"/>
                    </a:lnTo>
                    <a:lnTo>
                      <a:pt x="120" y="528"/>
                    </a:lnTo>
                    <a:lnTo>
                      <a:pt x="162" y="618"/>
                    </a:lnTo>
                    <a:lnTo>
                      <a:pt x="186" y="624"/>
                    </a:lnTo>
                    <a:lnTo>
                      <a:pt x="234" y="600"/>
                    </a:lnTo>
                    <a:lnTo>
                      <a:pt x="276" y="624"/>
                    </a:lnTo>
                    <a:lnTo>
                      <a:pt x="276" y="6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3" name="Freeform 364"/>
              <p:cNvSpPr>
                <a:spLocks/>
              </p:cNvSpPr>
              <p:nvPr/>
            </p:nvSpPr>
            <p:spPr bwMode="auto">
              <a:xfrm>
                <a:off x="1950" y="1836"/>
                <a:ext cx="84" cy="60"/>
              </a:xfrm>
              <a:custGeom>
                <a:avLst/>
                <a:gdLst>
                  <a:gd name="T0" fmla="*/ 84 w 84"/>
                  <a:gd name="T1" fmla="*/ 42 h 60"/>
                  <a:gd name="T2" fmla="*/ 84 w 84"/>
                  <a:gd name="T3" fmla="*/ 60 h 60"/>
                  <a:gd name="T4" fmla="*/ 84 w 84"/>
                  <a:gd name="T5" fmla="*/ 42 h 60"/>
                  <a:gd name="T6" fmla="*/ 24 w 84"/>
                  <a:gd name="T7" fmla="*/ 6 h 60"/>
                  <a:gd name="T8" fmla="*/ 0 w 84"/>
                  <a:gd name="T9" fmla="*/ 0 h 60"/>
                  <a:gd name="T10" fmla="*/ 24 w 84"/>
                  <a:gd name="T11" fmla="*/ 6 h 60"/>
                  <a:gd name="T12" fmla="*/ 84 w 84"/>
                  <a:gd name="T13" fmla="*/ 42 h 60"/>
                </a:gdLst>
                <a:ahLst/>
                <a:cxnLst>
                  <a:cxn ang="0">
                    <a:pos x="T0" y="T1"/>
                  </a:cxn>
                  <a:cxn ang="0">
                    <a:pos x="T2" y="T3"/>
                  </a:cxn>
                  <a:cxn ang="0">
                    <a:pos x="T4" y="T5"/>
                  </a:cxn>
                  <a:cxn ang="0">
                    <a:pos x="T6" y="T7"/>
                  </a:cxn>
                  <a:cxn ang="0">
                    <a:pos x="T8" y="T9"/>
                  </a:cxn>
                  <a:cxn ang="0">
                    <a:pos x="T10" y="T11"/>
                  </a:cxn>
                  <a:cxn ang="0">
                    <a:pos x="T12" y="T13"/>
                  </a:cxn>
                </a:cxnLst>
                <a:rect l="0" t="0" r="r" b="b"/>
                <a:pathLst>
                  <a:path w="84" h="60">
                    <a:moveTo>
                      <a:pt x="84" y="42"/>
                    </a:moveTo>
                    <a:lnTo>
                      <a:pt x="84" y="60"/>
                    </a:lnTo>
                    <a:lnTo>
                      <a:pt x="84" y="42"/>
                    </a:lnTo>
                    <a:lnTo>
                      <a:pt x="24" y="6"/>
                    </a:lnTo>
                    <a:lnTo>
                      <a:pt x="0" y="0"/>
                    </a:lnTo>
                    <a:lnTo>
                      <a:pt x="24" y="6"/>
                    </a:lnTo>
                    <a:lnTo>
                      <a:pt x="8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4" name="Freeform 365"/>
              <p:cNvSpPr>
                <a:spLocks/>
              </p:cNvSpPr>
              <p:nvPr/>
            </p:nvSpPr>
            <p:spPr bwMode="auto">
              <a:xfrm>
                <a:off x="2034" y="1908"/>
                <a:ext cx="36" cy="6"/>
              </a:xfrm>
              <a:custGeom>
                <a:avLst/>
                <a:gdLst>
                  <a:gd name="T0" fmla="*/ 36 w 36"/>
                  <a:gd name="T1" fmla="*/ 0 h 6"/>
                  <a:gd name="T2" fmla="*/ 0 w 36"/>
                  <a:gd name="T3" fmla="*/ 6 h 6"/>
                  <a:gd name="T4" fmla="*/ 0 w 36"/>
                  <a:gd name="T5" fmla="*/ 6 h 6"/>
                  <a:gd name="T6" fmla="*/ 36 w 36"/>
                  <a:gd name="T7" fmla="*/ 0 h 6"/>
                </a:gdLst>
                <a:ahLst/>
                <a:cxnLst>
                  <a:cxn ang="0">
                    <a:pos x="T0" y="T1"/>
                  </a:cxn>
                  <a:cxn ang="0">
                    <a:pos x="T2" y="T3"/>
                  </a:cxn>
                  <a:cxn ang="0">
                    <a:pos x="T4" y="T5"/>
                  </a:cxn>
                  <a:cxn ang="0">
                    <a:pos x="T6" y="T7"/>
                  </a:cxn>
                </a:cxnLst>
                <a:rect l="0" t="0" r="r" b="b"/>
                <a:pathLst>
                  <a:path w="36" h="6">
                    <a:moveTo>
                      <a:pt x="36" y="0"/>
                    </a:moveTo>
                    <a:lnTo>
                      <a:pt x="0" y="6"/>
                    </a:lnTo>
                    <a:lnTo>
                      <a:pt x="0" y="6"/>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5" name="Freeform 366"/>
              <p:cNvSpPr>
                <a:spLocks/>
              </p:cNvSpPr>
              <p:nvPr/>
            </p:nvSpPr>
            <p:spPr bwMode="auto">
              <a:xfrm>
                <a:off x="1236" y="1554"/>
                <a:ext cx="474" cy="534"/>
              </a:xfrm>
              <a:custGeom>
                <a:avLst/>
                <a:gdLst>
                  <a:gd name="T0" fmla="*/ 96 w 474"/>
                  <a:gd name="T1" fmla="*/ 456 h 534"/>
                  <a:gd name="T2" fmla="*/ 96 w 474"/>
                  <a:gd name="T3" fmla="*/ 456 h 534"/>
                  <a:gd name="T4" fmla="*/ 186 w 474"/>
                  <a:gd name="T5" fmla="*/ 534 h 534"/>
                  <a:gd name="T6" fmla="*/ 216 w 474"/>
                  <a:gd name="T7" fmla="*/ 486 h 534"/>
                  <a:gd name="T8" fmla="*/ 252 w 474"/>
                  <a:gd name="T9" fmla="*/ 528 h 534"/>
                  <a:gd name="T10" fmla="*/ 270 w 474"/>
                  <a:gd name="T11" fmla="*/ 504 h 534"/>
                  <a:gd name="T12" fmla="*/ 450 w 474"/>
                  <a:gd name="T13" fmla="*/ 504 h 534"/>
                  <a:gd name="T14" fmla="*/ 456 w 474"/>
                  <a:gd name="T15" fmla="*/ 468 h 534"/>
                  <a:gd name="T16" fmla="*/ 444 w 474"/>
                  <a:gd name="T17" fmla="*/ 468 h 534"/>
                  <a:gd name="T18" fmla="*/ 408 w 474"/>
                  <a:gd name="T19" fmla="*/ 102 h 534"/>
                  <a:gd name="T20" fmla="*/ 474 w 474"/>
                  <a:gd name="T21" fmla="*/ 96 h 534"/>
                  <a:gd name="T22" fmla="*/ 330 w 474"/>
                  <a:gd name="T23" fmla="*/ 0 h 534"/>
                  <a:gd name="T24" fmla="*/ 330 w 474"/>
                  <a:gd name="T25" fmla="*/ 0 h 534"/>
                  <a:gd name="T26" fmla="*/ 330 w 474"/>
                  <a:gd name="T27" fmla="*/ 30 h 534"/>
                  <a:gd name="T28" fmla="*/ 330 w 474"/>
                  <a:gd name="T29" fmla="*/ 54 h 534"/>
                  <a:gd name="T30" fmla="*/ 204 w 474"/>
                  <a:gd name="T31" fmla="*/ 54 h 534"/>
                  <a:gd name="T32" fmla="*/ 204 w 474"/>
                  <a:gd name="T33" fmla="*/ 168 h 534"/>
                  <a:gd name="T34" fmla="*/ 162 w 474"/>
                  <a:gd name="T35" fmla="*/ 174 h 534"/>
                  <a:gd name="T36" fmla="*/ 150 w 474"/>
                  <a:gd name="T37" fmla="*/ 198 h 534"/>
                  <a:gd name="T38" fmla="*/ 156 w 474"/>
                  <a:gd name="T39" fmla="*/ 258 h 534"/>
                  <a:gd name="T40" fmla="*/ 12 w 474"/>
                  <a:gd name="T41" fmla="*/ 258 h 534"/>
                  <a:gd name="T42" fmla="*/ 0 w 474"/>
                  <a:gd name="T43" fmla="*/ 264 h 534"/>
                  <a:gd name="T44" fmla="*/ 0 w 474"/>
                  <a:gd name="T45" fmla="*/ 270 h 534"/>
                  <a:gd name="T46" fmla="*/ 30 w 474"/>
                  <a:gd name="T47" fmla="*/ 312 h 534"/>
                  <a:gd name="T48" fmla="*/ 18 w 474"/>
                  <a:gd name="T49" fmla="*/ 348 h 534"/>
                  <a:gd name="T50" fmla="*/ 36 w 474"/>
                  <a:gd name="T51" fmla="*/ 372 h 534"/>
                  <a:gd name="T52" fmla="*/ 18 w 474"/>
                  <a:gd name="T53" fmla="*/ 462 h 534"/>
                  <a:gd name="T54" fmla="*/ 96 w 474"/>
                  <a:gd name="T55" fmla="*/ 456 h 534"/>
                  <a:gd name="T56" fmla="*/ 96 w 474"/>
                  <a:gd name="T57" fmla="*/ 45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4" h="534">
                    <a:moveTo>
                      <a:pt x="96" y="456"/>
                    </a:moveTo>
                    <a:lnTo>
                      <a:pt x="96" y="456"/>
                    </a:lnTo>
                    <a:lnTo>
                      <a:pt x="186" y="534"/>
                    </a:lnTo>
                    <a:lnTo>
                      <a:pt x="216" y="486"/>
                    </a:lnTo>
                    <a:lnTo>
                      <a:pt x="252" y="528"/>
                    </a:lnTo>
                    <a:lnTo>
                      <a:pt x="270" y="504"/>
                    </a:lnTo>
                    <a:lnTo>
                      <a:pt x="450" y="504"/>
                    </a:lnTo>
                    <a:lnTo>
                      <a:pt x="456" y="468"/>
                    </a:lnTo>
                    <a:lnTo>
                      <a:pt x="444" y="468"/>
                    </a:lnTo>
                    <a:lnTo>
                      <a:pt x="408" y="102"/>
                    </a:lnTo>
                    <a:lnTo>
                      <a:pt x="474" y="96"/>
                    </a:lnTo>
                    <a:lnTo>
                      <a:pt x="330" y="0"/>
                    </a:lnTo>
                    <a:lnTo>
                      <a:pt x="330" y="0"/>
                    </a:lnTo>
                    <a:lnTo>
                      <a:pt x="330" y="30"/>
                    </a:lnTo>
                    <a:lnTo>
                      <a:pt x="330" y="54"/>
                    </a:lnTo>
                    <a:lnTo>
                      <a:pt x="204" y="54"/>
                    </a:lnTo>
                    <a:lnTo>
                      <a:pt x="204" y="168"/>
                    </a:lnTo>
                    <a:lnTo>
                      <a:pt x="162" y="174"/>
                    </a:lnTo>
                    <a:lnTo>
                      <a:pt x="150" y="198"/>
                    </a:lnTo>
                    <a:lnTo>
                      <a:pt x="156" y="258"/>
                    </a:lnTo>
                    <a:lnTo>
                      <a:pt x="12" y="258"/>
                    </a:lnTo>
                    <a:lnTo>
                      <a:pt x="0" y="264"/>
                    </a:lnTo>
                    <a:lnTo>
                      <a:pt x="0" y="270"/>
                    </a:lnTo>
                    <a:lnTo>
                      <a:pt x="30" y="312"/>
                    </a:lnTo>
                    <a:lnTo>
                      <a:pt x="18" y="348"/>
                    </a:lnTo>
                    <a:lnTo>
                      <a:pt x="36" y="372"/>
                    </a:lnTo>
                    <a:lnTo>
                      <a:pt x="18" y="462"/>
                    </a:lnTo>
                    <a:lnTo>
                      <a:pt x="96" y="456"/>
                    </a:lnTo>
                    <a:lnTo>
                      <a:pt x="96" y="45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6" name="Freeform 367"/>
              <p:cNvSpPr>
                <a:spLocks/>
              </p:cNvSpPr>
              <p:nvPr/>
            </p:nvSpPr>
            <p:spPr bwMode="auto">
              <a:xfrm>
                <a:off x="1236" y="1812"/>
                <a:ext cx="156" cy="6"/>
              </a:xfrm>
              <a:custGeom>
                <a:avLst/>
                <a:gdLst>
                  <a:gd name="T0" fmla="*/ 156 w 156"/>
                  <a:gd name="T1" fmla="*/ 0 h 6"/>
                  <a:gd name="T2" fmla="*/ 12 w 156"/>
                  <a:gd name="T3" fmla="*/ 0 h 6"/>
                  <a:gd name="T4" fmla="*/ 0 w 156"/>
                  <a:gd name="T5" fmla="*/ 6 h 6"/>
                  <a:gd name="T6" fmla="*/ 12 w 156"/>
                  <a:gd name="T7" fmla="*/ 0 h 6"/>
                  <a:gd name="T8" fmla="*/ 156 w 156"/>
                  <a:gd name="T9" fmla="*/ 0 h 6"/>
                </a:gdLst>
                <a:ahLst/>
                <a:cxnLst>
                  <a:cxn ang="0">
                    <a:pos x="T0" y="T1"/>
                  </a:cxn>
                  <a:cxn ang="0">
                    <a:pos x="T2" y="T3"/>
                  </a:cxn>
                  <a:cxn ang="0">
                    <a:pos x="T4" y="T5"/>
                  </a:cxn>
                  <a:cxn ang="0">
                    <a:pos x="T6" y="T7"/>
                  </a:cxn>
                  <a:cxn ang="0">
                    <a:pos x="T8" y="T9"/>
                  </a:cxn>
                </a:cxnLst>
                <a:rect l="0" t="0" r="r" b="b"/>
                <a:pathLst>
                  <a:path w="156" h="6">
                    <a:moveTo>
                      <a:pt x="156" y="0"/>
                    </a:moveTo>
                    <a:lnTo>
                      <a:pt x="12" y="0"/>
                    </a:lnTo>
                    <a:lnTo>
                      <a:pt x="0" y="6"/>
                    </a:lnTo>
                    <a:lnTo>
                      <a:pt x="12" y="0"/>
                    </a:lnTo>
                    <a:lnTo>
                      <a:pt x="15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7" name="Freeform 368"/>
              <p:cNvSpPr>
                <a:spLocks/>
              </p:cNvSpPr>
              <p:nvPr/>
            </p:nvSpPr>
            <p:spPr bwMode="auto">
              <a:xfrm>
                <a:off x="1566" y="1554"/>
                <a:ext cx="0" cy="30"/>
              </a:xfrm>
              <a:custGeom>
                <a:avLst/>
                <a:gdLst>
                  <a:gd name="T0" fmla="*/ 30 h 30"/>
                  <a:gd name="T1" fmla="*/ 0 h 30"/>
                  <a:gd name="T2" fmla="*/ 0 h 30"/>
                  <a:gd name="T3" fmla="*/ 0 h 30"/>
                  <a:gd name="T4" fmla="*/ 30 h 30"/>
                </a:gdLst>
                <a:ahLst/>
                <a:cxnLst>
                  <a:cxn ang="0">
                    <a:pos x="0" y="T0"/>
                  </a:cxn>
                  <a:cxn ang="0">
                    <a:pos x="0" y="T1"/>
                  </a:cxn>
                  <a:cxn ang="0">
                    <a:pos x="0" y="T2"/>
                  </a:cxn>
                  <a:cxn ang="0">
                    <a:pos x="0" y="T3"/>
                  </a:cxn>
                  <a:cxn ang="0">
                    <a:pos x="0" y="T4"/>
                  </a:cxn>
                </a:cxnLst>
                <a:rect l="0" t="0" r="r" b="b"/>
                <a:pathLst>
                  <a:path h="30">
                    <a:moveTo>
                      <a:pt x="0" y="30"/>
                    </a:moveTo>
                    <a:lnTo>
                      <a:pt x="0" y="0"/>
                    </a:lnTo>
                    <a:lnTo>
                      <a:pt x="0" y="0"/>
                    </a:lnTo>
                    <a:lnTo>
                      <a:pt x="0" y="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8" name="Freeform 369"/>
              <p:cNvSpPr>
                <a:spLocks/>
              </p:cNvSpPr>
              <p:nvPr/>
            </p:nvSpPr>
            <p:spPr bwMode="auto">
              <a:xfrm>
                <a:off x="1452" y="2040"/>
                <a:ext cx="54" cy="42"/>
              </a:xfrm>
              <a:custGeom>
                <a:avLst/>
                <a:gdLst>
                  <a:gd name="T0" fmla="*/ 54 w 54"/>
                  <a:gd name="T1" fmla="*/ 18 h 42"/>
                  <a:gd name="T2" fmla="*/ 36 w 54"/>
                  <a:gd name="T3" fmla="*/ 42 h 42"/>
                  <a:gd name="T4" fmla="*/ 0 w 54"/>
                  <a:gd name="T5" fmla="*/ 0 h 42"/>
                  <a:gd name="T6" fmla="*/ 36 w 54"/>
                  <a:gd name="T7" fmla="*/ 42 h 42"/>
                  <a:gd name="T8" fmla="*/ 54 w 54"/>
                  <a:gd name="T9" fmla="*/ 18 h 42"/>
                </a:gdLst>
                <a:ahLst/>
                <a:cxnLst>
                  <a:cxn ang="0">
                    <a:pos x="T0" y="T1"/>
                  </a:cxn>
                  <a:cxn ang="0">
                    <a:pos x="T2" y="T3"/>
                  </a:cxn>
                  <a:cxn ang="0">
                    <a:pos x="T4" y="T5"/>
                  </a:cxn>
                  <a:cxn ang="0">
                    <a:pos x="T6" y="T7"/>
                  </a:cxn>
                  <a:cxn ang="0">
                    <a:pos x="T8" y="T9"/>
                  </a:cxn>
                </a:cxnLst>
                <a:rect l="0" t="0" r="r" b="b"/>
                <a:pathLst>
                  <a:path w="54" h="42">
                    <a:moveTo>
                      <a:pt x="54" y="18"/>
                    </a:moveTo>
                    <a:lnTo>
                      <a:pt x="36" y="42"/>
                    </a:lnTo>
                    <a:lnTo>
                      <a:pt x="0" y="0"/>
                    </a:lnTo>
                    <a:lnTo>
                      <a:pt x="36" y="42"/>
                    </a:lnTo>
                    <a:lnTo>
                      <a:pt x="5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9" name="Freeform 370"/>
              <p:cNvSpPr>
                <a:spLocks/>
              </p:cNvSpPr>
              <p:nvPr/>
            </p:nvSpPr>
            <p:spPr bwMode="auto">
              <a:xfrm>
                <a:off x="1218" y="2010"/>
                <a:ext cx="246" cy="180"/>
              </a:xfrm>
              <a:custGeom>
                <a:avLst/>
                <a:gdLst>
                  <a:gd name="T0" fmla="*/ 84 w 246"/>
                  <a:gd name="T1" fmla="*/ 162 h 180"/>
                  <a:gd name="T2" fmla="*/ 144 w 246"/>
                  <a:gd name="T3" fmla="*/ 162 h 180"/>
                  <a:gd name="T4" fmla="*/ 150 w 246"/>
                  <a:gd name="T5" fmla="*/ 168 h 180"/>
                  <a:gd name="T6" fmla="*/ 240 w 246"/>
                  <a:gd name="T7" fmla="*/ 180 h 180"/>
                  <a:gd name="T8" fmla="*/ 246 w 246"/>
                  <a:gd name="T9" fmla="*/ 156 h 180"/>
                  <a:gd name="T10" fmla="*/ 210 w 246"/>
                  <a:gd name="T11" fmla="*/ 126 h 180"/>
                  <a:gd name="T12" fmla="*/ 210 w 246"/>
                  <a:gd name="T13" fmla="*/ 78 h 180"/>
                  <a:gd name="T14" fmla="*/ 204 w 246"/>
                  <a:gd name="T15" fmla="*/ 78 h 180"/>
                  <a:gd name="T16" fmla="*/ 114 w 246"/>
                  <a:gd name="T17" fmla="*/ 0 h 180"/>
                  <a:gd name="T18" fmla="*/ 36 w 246"/>
                  <a:gd name="T19" fmla="*/ 6 h 180"/>
                  <a:gd name="T20" fmla="*/ 30 w 246"/>
                  <a:gd name="T21" fmla="*/ 42 h 180"/>
                  <a:gd name="T22" fmla="*/ 0 w 246"/>
                  <a:gd name="T23" fmla="*/ 84 h 180"/>
                  <a:gd name="T24" fmla="*/ 30 w 246"/>
                  <a:gd name="T25" fmla="*/ 132 h 180"/>
                  <a:gd name="T26" fmla="*/ 18 w 246"/>
                  <a:gd name="T27" fmla="*/ 144 h 180"/>
                  <a:gd name="T28" fmla="*/ 24 w 246"/>
                  <a:gd name="T29" fmla="*/ 180 h 180"/>
                  <a:gd name="T30" fmla="*/ 72 w 246"/>
                  <a:gd name="T31" fmla="*/ 174 h 180"/>
                  <a:gd name="T32" fmla="*/ 84 w 246"/>
                  <a:gd name="T33"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180">
                    <a:moveTo>
                      <a:pt x="84" y="162"/>
                    </a:moveTo>
                    <a:lnTo>
                      <a:pt x="144" y="162"/>
                    </a:lnTo>
                    <a:lnTo>
                      <a:pt x="150" y="168"/>
                    </a:lnTo>
                    <a:lnTo>
                      <a:pt x="240" y="180"/>
                    </a:lnTo>
                    <a:lnTo>
                      <a:pt x="246" y="156"/>
                    </a:lnTo>
                    <a:lnTo>
                      <a:pt x="210" y="126"/>
                    </a:lnTo>
                    <a:lnTo>
                      <a:pt x="210" y="78"/>
                    </a:lnTo>
                    <a:lnTo>
                      <a:pt x="204" y="78"/>
                    </a:lnTo>
                    <a:lnTo>
                      <a:pt x="114" y="0"/>
                    </a:lnTo>
                    <a:lnTo>
                      <a:pt x="36" y="6"/>
                    </a:lnTo>
                    <a:lnTo>
                      <a:pt x="30" y="42"/>
                    </a:lnTo>
                    <a:lnTo>
                      <a:pt x="0" y="84"/>
                    </a:lnTo>
                    <a:lnTo>
                      <a:pt x="30" y="132"/>
                    </a:lnTo>
                    <a:lnTo>
                      <a:pt x="18" y="144"/>
                    </a:lnTo>
                    <a:lnTo>
                      <a:pt x="24" y="180"/>
                    </a:lnTo>
                    <a:lnTo>
                      <a:pt x="72" y="174"/>
                    </a:lnTo>
                    <a:lnTo>
                      <a:pt x="84"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0" name="Freeform 371"/>
              <p:cNvSpPr>
                <a:spLocks/>
              </p:cNvSpPr>
              <p:nvPr/>
            </p:nvSpPr>
            <p:spPr bwMode="auto">
              <a:xfrm>
                <a:off x="1428" y="2136"/>
                <a:ext cx="36" cy="54"/>
              </a:xfrm>
              <a:custGeom>
                <a:avLst/>
                <a:gdLst>
                  <a:gd name="T0" fmla="*/ 36 w 36"/>
                  <a:gd name="T1" fmla="*/ 30 h 54"/>
                  <a:gd name="T2" fmla="*/ 0 w 36"/>
                  <a:gd name="T3" fmla="*/ 0 h 54"/>
                  <a:gd name="T4" fmla="*/ 36 w 36"/>
                  <a:gd name="T5" fmla="*/ 30 h 54"/>
                  <a:gd name="T6" fmla="*/ 30 w 36"/>
                  <a:gd name="T7" fmla="*/ 54 h 54"/>
                  <a:gd name="T8" fmla="*/ 30 w 36"/>
                  <a:gd name="T9" fmla="*/ 54 h 54"/>
                  <a:gd name="T10" fmla="*/ 36 w 36"/>
                  <a:gd name="T11" fmla="*/ 30 h 54"/>
                </a:gdLst>
                <a:ahLst/>
                <a:cxnLst>
                  <a:cxn ang="0">
                    <a:pos x="T0" y="T1"/>
                  </a:cxn>
                  <a:cxn ang="0">
                    <a:pos x="T2" y="T3"/>
                  </a:cxn>
                  <a:cxn ang="0">
                    <a:pos x="T4" y="T5"/>
                  </a:cxn>
                  <a:cxn ang="0">
                    <a:pos x="T6" y="T7"/>
                  </a:cxn>
                  <a:cxn ang="0">
                    <a:pos x="T8" y="T9"/>
                  </a:cxn>
                  <a:cxn ang="0">
                    <a:pos x="T10" y="T11"/>
                  </a:cxn>
                </a:cxnLst>
                <a:rect l="0" t="0" r="r" b="b"/>
                <a:pathLst>
                  <a:path w="36" h="54">
                    <a:moveTo>
                      <a:pt x="36" y="30"/>
                    </a:moveTo>
                    <a:lnTo>
                      <a:pt x="0" y="0"/>
                    </a:lnTo>
                    <a:lnTo>
                      <a:pt x="36" y="30"/>
                    </a:lnTo>
                    <a:lnTo>
                      <a:pt x="30" y="54"/>
                    </a:lnTo>
                    <a:lnTo>
                      <a:pt x="30" y="54"/>
                    </a:lnTo>
                    <a:lnTo>
                      <a:pt x="3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1" name="Freeform 372"/>
              <p:cNvSpPr>
                <a:spLocks/>
              </p:cNvSpPr>
              <p:nvPr/>
            </p:nvSpPr>
            <p:spPr bwMode="auto">
              <a:xfrm>
                <a:off x="1422" y="2088"/>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2" name="Freeform 373"/>
              <p:cNvSpPr>
                <a:spLocks/>
              </p:cNvSpPr>
              <p:nvPr/>
            </p:nvSpPr>
            <p:spPr bwMode="auto">
              <a:xfrm>
                <a:off x="1332" y="2010"/>
                <a:ext cx="90" cy="78"/>
              </a:xfrm>
              <a:custGeom>
                <a:avLst/>
                <a:gdLst>
                  <a:gd name="T0" fmla="*/ 0 w 90"/>
                  <a:gd name="T1" fmla="*/ 0 h 78"/>
                  <a:gd name="T2" fmla="*/ 0 w 90"/>
                  <a:gd name="T3" fmla="*/ 0 h 78"/>
                  <a:gd name="T4" fmla="*/ 90 w 90"/>
                  <a:gd name="T5" fmla="*/ 78 h 78"/>
                  <a:gd name="T6" fmla="*/ 90 w 90"/>
                  <a:gd name="T7" fmla="*/ 78 h 78"/>
                  <a:gd name="T8" fmla="*/ 0 w 90"/>
                  <a:gd name="T9" fmla="*/ 0 h 78"/>
                </a:gdLst>
                <a:ahLst/>
                <a:cxnLst>
                  <a:cxn ang="0">
                    <a:pos x="T0" y="T1"/>
                  </a:cxn>
                  <a:cxn ang="0">
                    <a:pos x="T2" y="T3"/>
                  </a:cxn>
                  <a:cxn ang="0">
                    <a:pos x="T4" y="T5"/>
                  </a:cxn>
                  <a:cxn ang="0">
                    <a:pos x="T6" y="T7"/>
                  </a:cxn>
                  <a:cxn ang="0">
                    <a:pos x="T8" y="T9"/>
                  </a:cxn>
                </a:cxnLst>
                <a:rect l="0" t="0" r="r" b="b"/>
                <a:pathLst>
                  <a:path w="90" h="78">
                    <a:moveTo>
                      <a:pt x="0" y="0"/>
                    </a:moveTo>
                    <a:lnTo>
                      <a:pt x="0" y="0"/>
                    </a:lnTo>
                    <a:lnTo>
                      <a:pt x="90" y="78"/>
                    </a:lnTo>
                    <a:lnTo>
                      <a:pt x="90" y="7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3" name="Freeform 374"/>
              <p:cNvSpPr>
                <a:spLocks/>
              </p:cNvSpPr>
              <p:nvPr/>
            </p:nvSpPr>
            <p:spPr bwMode="auto">
              <a:xfrm>
                <a:off x="1242" y="2172"/>
                <a:ext cx="126" cy="72"/>
              </a:xfrm>
              <a:custGeom>
                <a:avLst/>
                <a:gdLst>
                  <a:gd name="T0" fmla="*/ 120 w 126"/>
                  <a:gd name="T1" fmla="*/ 6 h 72"/>
                  <a:gd name="T2" fmla="*/ 120 w 126"/>
                  <a:gd name="T3" fmla="*/ 6 h 72"/>
                  <a:gd name="T4" fmla="*/ 120 w 126"/>
                  <a:gd name="T5" fmla="*/ 6 h 72"/>
                  <a:gd name="T6" fmla="*/ 126 w 126"/>
                  <a:gd name="T7" fmla="*/ 6 h 72"/>
                  <a:gd name="T8" fmla="*/ 120 w 126"/>
                  <a:gd name="T9" fmla="*/ 0 h 72"/>
                  <a:gd name="T10" fmla="*/ 60 w 126"/>
                  <a:gd name="T11" fmla="*/ 0 h 72"/>
                  <a:gd name="T12" fmla="*/ 48 w 126"/>
                  <a:gd name="T13" fmla="*/ 12 h 72"/>
                  <a:gd name="T14" fmla="*/ 0 w 126"/>
                  <a:gd name="T15" fmla="*/ 18 h 72"/>
                  <a:gd name="T16" fmla="*/ 0 w 126"/>
                  <a:gd name="T17" fmla="*/ 18 h 72"/>
                  <a:gd name="T18" fmla="*/ 0 w 126"/>
                  <a:gd name="T19" fmla="*/ 18 h 72"/>
                  <a:gd name="T20" fmla="*/ 0 w 126"/>
                  <a:gd name="T21" fmla="*/ 18 h 72"/>
                  <a:gd name="T22" fmla="*/ 48 w 126"/>
                  <a:gd name="T23" fmla="*/ 42 h 72"/>
                  <a:gd name="T24" fmla="*/ 60 w 126"/>
                  <a:gd name="T25" fmla="*/ 72 h 72"/>
                  <a:gd name="T26" fmla="*/ 66 w 126"/>
                  <a:gd name="T27" fmla="*/ 72 h 72"/>
                  <a:gd name="T28" fmla="*/ 120 w 126"/>
                  <a:gd name="T29" fmla="*/ 42 h 72"/>
                  <a:gd name="T30" fmla="*/ 120 w 126"/>
                  <a:gd name="T31"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72">
                    <a:moveTo>
                      <a:pt x="120" y="6"/>
                    </a:moveTo>
                    <a:lnTo>
                      <a:pt x="120" y="6"/>
                    </a:lnTo>
                    <a:lnTo>
                      <a:pt x="120" y="6"/>
                    </a:lnTo>
                    <a:lnTo>
                      <a:pt x="126" y="6"/>
                    </a:lnTo>
                    <a:lnTo>
                      <a:pt x="120" y="0"/>
                    </a:lnTo>
                    <a:lnTo>
                      <a:pt x="60" y="0"/>
                    </a:lnTo>
                    <a:lnTo>
                      <a:pt x="48" y="12"/>
                    </a:lnTo>
                    <a:lnTo>
                      <a:pt x="0" y="18"/>
                    </a:lnTo>
                    <a:lnTo>
                      <a:pt x="0" y="18"/>
                    </a:lnTo>
                    <a:lnTo>
                      <a:pt x="0" y="18"/>
                    </a:lnTo>
                    <a:lnTo>
                      <a:pt x="0" y="18"/>
                    </a:lnTo>
                    <a:lnTo>
                      <a:pt x="48" y="42"/>
                    </a:lnTo>
                    <a:lnTo>
                      <a:pt x="60" y="72"/>
                    </a:lnTo>
                    <a:lnTo>
                      <a:pt x="66" y="72"/>
                    </a:lnTo>
                    <a:lnTo>
                      <a:pt x="120" y="42"/>
                    </a:lnTo>
                    <a:lnTo>
                      <a:pt x="12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4" name="Freeform 375"/>
              <p:cNvSpPr>
                <a:spLocks/>
              </p:cNvSpPr>
              <p:nvPr/>
            </p:nvSpPr>
            <p:spPr bwMode="auto">
              <a:xfrm>
                <a:off x="1242" y="2184"/>
                <a:ext cx="48" cy="6"/>
              </a:xfrm>
              <a:custGeom>
                <a:avLst/>
                <a:gdLst>
                  <a:gd name="T0" fmla="*/ 48 w 48"/>
                  <a:gd name="T1" fmla="*/ 0 h 6"/>
                  <a:gd name="T2" fmla="*/ 0 w 48"/>
                  <a:gd name="T3" fmla="*/ 6 h 6"/>
                  <a:gd name="T4" fmla="*/ 0 w 48"/>
                  <a:gd name="T5" fmla="*/ 6 h 6"/>
                  <a:gd name="T6" fmla="*/ 48 w 48"/>
                  <a:gd name="T7" fmla="*/ 0 h 6"/>
                </a:gdLst>
                <a:ahLst/>
                <a:cxnLst>
                  <a:cxn ang="0">
                    <a:pos x="T0" y="T1"/>
                  </a:cxn>
                  <a:cxn ang="0">
                    <a:pos x="T2" y="T3"/>
                  </a:cxn>
                  <a:cxn ang="0">
                    <a:pos x="T4" y="T5"/>
                  </a:cxn>
                  <a:cxn ang="0">
                    <a:pos x="T6" y="T7"/>
                  </a:cxn>
                </a:cxnLst>
                <a:rect l="0" t="0" r="r" b="b"/>
                <a:pathLst>
                  <a:path w="48" h="6">
                    <a:moveTo>
                      <a:pt x="48" y="0"/>
                    </a:moveTo>
                    <a:lnTo>
                      <a:pt x="0" y="6"/>
                    </a:lnTo>
                    <a:lnTo>
                      <a:pt x="0" y="6"/>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5" name="Freeform 376"/>
              <p:cNvSpPr>
                <a:spLocks/>
              </p:cNvSpPr>
              <p:nvPr/>
            </p:nvSpPr>
            <p:spPr bwMode="auto">
              <a:xfrm>
                <a:off x="1308" y="2178"/>
                <a:ext cx="300" cy="210"/>
              </a:xfrm>
              <a:custGeom>
                <a:avLst/>
                <a:gdLst>
                  <a:gd name="T0" fmla="*/ 108 w 300"/>
                  <a:gd name="T1" fmla="*/ 114 h 210"/>
                  <a:gd name="T2" fmla="*/ 156 w 300"/>
                  <a:gd name="T3" fmla="*/ 108 h 210"/>
                  <a:gd name="T4" fmla="*/ 156 w 300"/>
                  <a:gd name="T5" fmla="*/ 108 h 210"/>
                  <a:gd name="T6" fmla="*/ 156 w 300"/>
                  <a:gd name="T7" fmla="*/ 108 h 210"/>
                  <a:gd name="T8" fmla="*/ 180 w 300"/>
                  <a:gd name="T9" fmla="*/ 156 h 210"/>
                  <a:gd name="T10" fmla="*/ 168 w 300"/>
                  <a:gd name="T11" fmla="*/ 180 h 210"/>
                  <a:gd name="T12" fmla="*/ 186 w 300"/>
                  <a:gd name="T13" fmla="*/ 174 h 210"/>
                  <a:gd name="T14" fmla="*/ 186 w 300"/>
                  <a:gd name="T15" fmla="*/ 174 h 210"/>
                  <a:gd name="T16" fmla="*/ 186 w 300"/>
                  <a:gd name="T17" fmla="*/ 174 h 210"/>
                  <a:gd name="T18" fmla="*/ 192 w 300"/>
                  <a:gd name="T19" fmla="*/ 162 h 210"/>
                  <a:gd name="T20" fmla="*/ 222 w 300"/>
                  <a:gd name="T21" fmla="*/ 168 h 210"/>
                  <a:gd name="T22" fmla="*/ 228 w 300"/>
                  <a:gd name="T23" fmla="*/ 210 h 210"/>
                  <a:gd name="T24" fmla="*/ 240 w 300"/>
                  <a:gd name="T25" fmla="*/ 204 h 210"/>
                  <a:gd name="T26" fmla="*/ 252 w 300"/>
                  <a:gd name="T27" fmla="*/ 198 h 210"/>
                  <a:gd name="T28" fmla="*/ 252 w 300"/>
                  <a:gd name="T29" fmla="*/ 198 h 210"/>
                  <a:gd name="T30" fmla="*/ 252 w 300"/>
                  <a:gd name="T31" fmla="*/ 198 h 210"/>
                  <a:gd name="T32" fmla="*/ 270 w 300"/>
                  <a:gd name="T33" fmla="*/ 210 h 210"/>
                  <a:gd name="T34" fmla="*/ 294 w 300"/>
                  <a:gd name="T35" fmla="*/ 162 h 210"/>
                  <a:gd name="T36" fmla="*/ 276 w 300"/>
                  <a:gd name="T37" fmla="*/ 108 h 210"/>
                  <a:gd name="T38" fmla="*/ 300 w 300"/>
                  <a:gd name="T39" fmla="*/ 96 h 210"/>
                  <a:gd name="T40" fmla="*/ 276 w 300"/>
                  <a:gd name="T41" fmla="*/ 90 h 210"/>
                  <a:gd name="T42" fmla="*/ 234 w 300"/>
                  <a:gd name="T43" fmla="*/ 0 h 210"/>
                  <a:gd name="T44" fmla="*/ 204 w 300"/>
                  <a:gd name="T45" fmla="*/ 24 h 210"/>
                  <a:gd name="T46" fmla="*/ 204 w 300"/>
                  <a:gd name="T47" fmla="*/ 24 h 210"/>
                  <a:gd name="T48" fmla="*/ 204 w 300"/>
                  <a:gd name="T49" fmla="*/ 24 h 210"/>
                  <a:gd name="T50" fmla="*/ 150 w 300"/>
                  <a:gd name="T51" fmla="*/ 12 h 210"/>
                  <a:gd name="T52" fmla="*/ 60 w 300"/>
                  <a:gd name="T53" fmla="*/ 0 h 210"/>
                  <a:gd name="T54" fmla="*/ 60 w 300"/>
                  <a:gd name="T55" fmla="*/ 0 h 210"/>
                  <a:gd name="T56" fmla="*/ 60 w 300"/>
                  <a:gd name="T57" fmla="*/ 0 h 210"/>
                  <a:gd name="T58" fmla="*/ 60 w 300"/>
                  <a:gd name="T59" fmla="*/ 0 h 210"/>
                  <a:gd name="T60" fmla="*/ 54 w 300"/>
                  <a:gd name="T61" fmla="*/ 0 h 210"/>
                  <a:gd name="T62" fmla="*/ 54 w 300"/>
                  <a:gd name="T63" fmla="*/ 36 h 210"/>
                  <a:gd name="T64" fmla="*/ 0 w 300"/>
                  <a:gd name="T65" fmla="*/ 66 h 210"/>
                  <a:gd name="T66" fmla="*/ 18 w 300"/>
                  <a:gd name="T67" fmla="*/ 78 h 210"/>
                  <a:gd name="T68" fmla="*/ 24 w 300"/>
                  <a:gd name="T69" fmla="*/ 102 h 210"/>
                  <a:gd name="T70" fmla="*/ 54 w 300"/>
                  <a:gd name="T71" fmla="*/ 120 h 210"/>
                  <a:gd name="T72" fmla="*/ 60 w 300"/>
                  <a:gd name="T73" fmla="*/ 138 h 210"/>
                  <a:gd name="T74" fmla="*/ 84 w 300"/>
                  <a:gd name="T75" fmla="*/ 144 h 210"/>
                  <a:gd name="T76" fmla="*/ 108 w 300"/>
                  <a:gd name="T77" fmla="*/ 1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10">
                    <a:moveTo>
                      <a:pt x="108" y="114"/>
                    </a:moveTo>
                    <a:lnTo>
                      <a:pt x="156" y="108"/>
                    </a:lnTo>
                    <a:lnTo>
                      <a:pt x="156" y="108"/>
                    </a:lnTo>
                    <a:lnTo>
                      <a:pt x="156" y="108"/>
                    </a:lnTo>
                    <a:lnTo>
                      <a:pt x="180" y="156"/>
                    </a:lnTo>
                    <a:lnTo>
                      <a:pt x="168" y="180"/>
                    </a:lnTo>
                    <a:lnTo>
                      <a:pt x="186" y="174"/>
                    </a:lnTo>
                    <a:lnTo>
                      <a:pt x="186" y="174"/>
                    </a:lnTo>
                    <a:lnTo>
                      <a:pt x="186" y="174"/>
                    </a:lnTo>
                    <a:lnTo>
                      <a:pt x="192" y="162"/>
                    </a:lnTo>
                    <a:lnTo>
                      <a:pt x="222" y="168"/>
                    </a:lnTo>
                    <a:lnTo>
                      <a:pt x="228" y="210"/>
                    </a:lnTo>
                    <a:lnTo>
                      <a:pt x="240" y="204"/>
                    </a:lnTo>
                    <a:lnTo>
                      <a:pt x="252" y="198"/>
                    </a:lnTo>
                    <a:lnTo>
                      <a:pt x="252" y="198"/>
                    </a:lnTo>
                    <a:lnTo>
                      <a:pt x="252" y="198"/>
                    </a:lnTo>
                    <a:lnTo>
                      <a:pt x="270" y="210"/>
                    </a:lnTo>
                    <a:lnTo>
                      <a:pt x="294" y="162"/>
                    </a:lnTo>
                    <a:lnTo>
                      <a:pt x="276" y="108"/>
                    </a:lnTo>
                    <a:lnTo>
                      <a:pt x="300" y="96"/>
                    </a:lnTo>
                    <a:lnTo>
                      <a:pt x="276" y="90"/>
                    </a:lnTo>
                    <a:lnTo>
                      <a:pt x="234" y="0"/>
                    </a:lnTo>
                    <a:lnTo>
                      <a:pt x="204" y="24"/>
                    </a:lnTo>
                    <a:lnTo>
                      <a:pt x="204" y="24"/>
                    </a:lnTo>
                    <a:lnTo>
                      <a:pt x="204" y="24"/>
                    </a:lnTo>
                    <a:lnTo>
                      <a:pt x="150" y="12"/>
                    </a:lnTo>
                    <a:lnTo>
                      <a:pt x="60" y="0"/>
                    </a:lnTo>
                    <a:lnTo>
                      <a:pt x="60" y="0"/>
                    </a:lnTo>
                    <a:lnTo>
                      <a:pt x="60" y="0"/>
                    </a:lnTo>
                    <a:lnTo>
                      <a:pt x="60" y="0"/>
                    </a:lnTo>
                    <a:lnTo>
                      <a:pt x="54" y="0"/>
                    </a:lnTo>
                    <a:lnTo>
                      <a:pt x="54" y="36"/>
                    </a:lnTo>
                    <a:lnTo>
                      <a:pt x="0" y="66"/>
                    </a:lnTo>
                    <a:lnTo>
                      <a:pt x="18" y="78"/>
                    </a:lnTo>
                    <a:lnTo>
                      <a:pt x="24" y="102"/>
                    </a:lnTo>
                    <a:lnTo>
                      <a:pt x="54" y="120"/>
                    </a:lnTo>
                    <a:lnTo>
                      <a:pt x="60" y="138"/>
                    </a:lnTo>
                    <a:lnTo>
                      <a:pt x="84" y="144"/>
                    </a:lnTo>
                    <a:lnTo>
                      <a:pt x="108"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6" name="Freeform 377"/>
              <p:cNvSpPr>
                <a:spLocks/>
              </p:cNvSpPr>
              <p:nvPr/>
            </p:nvSpPr>
            <p:spPr bwMode="auto">
              <a:xfrm>
                <a:off x="1458" y="2190"/>
                <a:ext cx="54" cy="12"/>
              </a:xfrm>
              <a:custGeom>
                <a:avLst/>
                <a:gdLst>
                  <a:gd name="T0" fmla="*/ 0 w 54"/>
                  <a:gd name="T1" fmla="*/ 0 h 12"/>
                  <a:gd name="T2" fmla="*/ 54 w 54"/>
                  <a:gd name="T3" fmla="*/ 12 h 12"/>
                  <a:gd name="T4" fmla="*/ 54 w 54"/>
                  <a:gd name="T5" fmla="*/ 12 h 12"/>
                  <a:gd name="T6" fmla="*/ 0 w 54"/>
                  <a:gd name="T7" fmla="*/ 0 h 12"/>
                  <a:gd name="T8" fmla="*/ 0 w 54"/>
                  <a:gd name="T9" fmla="*/ 0 h 12"/>
                </a:gdLst>
                <a:ahLst/>
                <a:cxnLst>
                  <a:cxn ang="0">
                    <a:pos x="T0" y="T1"/>
                  </a:cxn>
                  <a:cxn ang="0">
                    <a:pos x="T2" y="T3"/>
                  </a:cxn>
                  <a:cxn ang="0">
                    <a:pos x="T4" y="T5"/>
                  </a:cxn>
                  <a:cxn ang="0">
                    <a:pos x="T6" y="T7"/>
                  </a:cxn>
                  <a:cxn ang="0">
                    <a:pos x="T8" y="T9"/>
                  </a:cxn>
                </a:cxnLst>
                <a:rect l="0" t="0" r="r" b="b"/>
                <a:pathLst>
                  <a:path w="54" h="12">
                    <a:moveTo>
                      <a:pt x="0" y="0"/>
                    </a:moveTo>
                    <a:lnTo>
                      <a:pt x="54" y="12"/>
                    </a:lnTo>
                    <a:lnTo>
                      <a:pt x="54"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7" name="Freeform 378"/>
              <p:cNvSpPr>
                <a:spLocks/>
              </p:cNvSpPr>
              <p:nvPr/>
            </p:nvSpPr>
            <p:spPr bwMode="auto">
              <a:xfrm>
                <a:off x="1368" y="2178"/>
                <a:ext cx="90" cy="12"/>
              </a:xfrm>
              <a:custGeom>
                <a:avLst/>
                <a:gdLst>
                  <a:gd name="T0" fmla="*/ 0 w 90"/>
                  <a:gd name="T1" fmla="*/ 0 h 12"/>
                  <a:gd name="T2" fmla="*/ 0 w 90"/>
                  <a:gd name="T3" fmla="*/ 0 h 12"/>
                  <a:gd name="T4" fmla="*/ 90 w 90"/>
                  <a:gd name="T5" fmla="*/ 12 h 12"/>
                  <a:gd name="T6" fmla="*/ 90 w 90"/>
                  <a:gd name="T7" fmla="*/ 12 h 12"/>
                  <a:gd name="T8" fmla="*/ 0 w 90"/>
                  <a:gd name="T9" fmla="*/ 0 h 12"/>
                </a:gdLst>
                <a:ahLst/>
                <a:cxnLst>
                  <a:cxn ang="0">
                    <a:pos x="T0" y="T1"/>
                  </a:cxn>
                  <a:cxn ang="0">
                    <a:pos x="T2" y="T3"/>
                  </a:cxn>
                  <a:cxn ang="0">
                    <a:pos x="T4" y="T5"/>
                  </a:cxn>
                  <a:cxn ang="0">
                    <a:pos x="T6" y="T7"/>
                  </a:cxn>
                  <a:cxn ang="0">
                    <a:pos x="T8" y="T9"/>
                  </a:cxn>
                </a:cxnLst>
                <a:rect l="0" t="0" r="r" b="b"/>
                <a:pathLst>
                  <a:path w="90" h="12">
                    <a:moveTo>
                      <a:pt x="0" y="0"/>
                    </a:moveTo>
                    <a:lnTo>
                      <a:pt x="0" y="0"/>
                    </a:lnTo>
                    <a:lnTo>
                      <a:pt x="90" y="12"/>
                    </a:lnTo>
                    <a:lnTo>
                      <a:pt x="9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8" name="Rectangle 379"/>
              <p:cNvSpPr>
                <a:spLocks noChangeArrowheads="1"/>
              </p:cNvSpPr>
              <p:nvPr/>
            </p:nvSpPr>
            <p:spPr bwMode="auto">
              <a:xfrm>
                <a:off x="1458" y="21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9" name="Rectangle 380"/>
              <p:cNvSpPr>
                <a:spLocks noChangeArrowheads="1"/>
              </p:cNvSpPr>
              <p:nvPr/>
            </p:nvSpPr>
            <p:spPr bwMode="auto">
              <a:xfrm>
                <a:off x="1362" y="217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0" name="Freeform 381"/>
              <p:cNvSpPr>
                <a:spLocks/>
              </p:cNvSpPr>
              <p:nvPr/>
            </p:nvSpPr>
            <p:spPr bwMode="auto">
              <a:xfrm>
                <a:off x="1368" y="2286"/>
                <a:ext cx="126" cy="120"/>
              </a:xfrm>
              <a:custGeom>
                <a:avLst/>
                <a:gdLst>
                  <a:gd name="T0" fmla="*/ 126 w 126"/>
                  <a:gd name="T1" fmla="*/ 66 h 120"/>
                  <a:gd name="T2" fmla="*/ 108 w 126"/>
                  <a:gd name="T3" fmla="*/ 72 h 120"/>
                  <a:gd name="T4" fmla="*/ 120 w 126"/>
                  <a:gd name="T5" fmla="*/ 48 h 120"/>
                  <a:gd name="T6" fmla="*/ 96 w 126"/>
                  <a:gd name="T7" fmla="*/ 0 h 120"/>
                  <a:gd name="T8" fmla="*/ 48 w 126"/>
                  <a:gd name="T9" fmla="*/ 6 h 120"/>
                  <a:gd name="T10" fmla="*/ 24 w 126"/>
                  <a:gd name="T11" fmla="*/ 36 h 120"/>
                  <a:gd name="T12" fmla="*/ 0 w 126"/>
                  <a:gd name="T13" fmla="*/ 30 h 120"/>
                  <a:gd name="T14" fmla="*/ 0 w 126"/>
                  <a:gd name="T15" fmla="*/ 30 h 120"/>
                  <a:gd name="T16" fmla="*/ 0 w 126"/>
                  <a:gd name="T17" fmla="*/ 30 h 120"/>
                  <a:gd name="T18" fmla="*/ 12 w 126"/>
                  <a:gd name="T19" fmla="*/ 72 h 120"/>
                  <a:gd name="T20" fmla="*/ 24 w 126"/>
                  <a:gd name="T21" fmla="*/ 84 h 120"/>
                  <a:gd name="T22" fmla="*/ 42 w 126"/>
                  <a:gd name="T23" fmla="*/ 96 h 120"/>
                  <a:gd name="T24" fmla="*/ 48 w 126"/>
                  <a:gd name="T25" fmla="*/ 108 h 120"/>
                  <a:gd name="T26" fmla="*/ 66 w 126"/>
                  <a:gd name="T27" fmla="*/ 114 h 120"/>
                  <a:gd name="T28" fmla="*/ 78 w 126"/>
                  <a:gd name="T29" fmla="*/ 120 h 120"/>
                  <a:gd name="T30" fmla="*/ 102 w 126"/>
                  <a:gd name="T31" fmla="*/ 90 h 120"/>
                  <a:gd name="T32" fmla="*/ 126 w 126"/>
                  <a:gd name="T33"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20">
                    <a:moveTo>
                      <a:pt x="126" y="66"/>
                    </a:moveTo>
                    <a:lnTo>
                      <a:pt x="108" y="72"/>
                    </a:lnTo>
                    <a:lnTo>
                      <a:pt x="120" y="48"/>
                    </a:lnTo>
                    <a:lnTo>
                      <a:pt x="96" y="0"/>
                    </a:lnTo>
                    <a:lnTo>
                      <a:pt x="48" y="6"/>
                    </a:lnTo>
                    <a:lnTo>
                      <a:pt x="24" y="36"/>
                    </a:lnTo>
                    <a:lnTo>
                      <a:pt x="0" y="30"/>
                    </a:lnTo>
                    <a:lnTo>
                      <a:pt x="0" y="30"/>
                    </a:lnTo>
                    <a:lnTo>
                      <a:pt x="0" y="30"/>
                    </a:lnTo>
                    <a:lnTo>
                      <a:pt x="12" y="72"/>
                    </a:lnTo>
                    <a:lnTo>
                      <a:pt x="24" y="84"/>
                    </a:lnTo>
                    <a:lnTo>
                      <a:pt x="42" y="96"/>
                    </a:lnTo>
                    <a:lnTo>
                      <a:pt x="48" y="108"/>
                    </a:lnTo>
                    <a:lnTo>
                      <a:pt x="66" y="114"/>
                    </a:lnTo>
                    <a:lnTo>
                      <a:pt x="78" y="120"/>
                    </a:lnTo>
                    <a:lnTo>
                      <a:pt x="102" y="90"/>
                    </a:lnTo>
                    <a:lnTo>
                      <a:pt x="126"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1" name="Freeform 382"/>
              <p:cNvSpPr>
                <a:spLocks/>
              </p:cNvSpPr>
              <p:nvPr/>
            </p:nvSpPr>
            <p:spPr bwMode="auto">
              <a:xfrm>
                <a:off x="1476" y="2352"/>
                <a:ext cx="18" cy="6"/>
              </a:xfrm>
              <a:custGeom>
                <a:avLst/>
                <a:gdLst>
                  <a:gd name="T0" fmla="*/ 0 w 18"/>
                  <a:gd name="T1" fmla="*/ 6 h 6"/>
                  <a:gd name="T2" fmla="*/ 18 w 18"/>
                  <a:gd name="T3" fmla="*/ 0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2" name="Freeform 383"/>
              <p:cNvSpPr>
                <a:spLocks/>
              </p:cNvSpPr>
              <p:nvPr/>
            </p:nvSpPr>
            <p:spPr bwMode="auto">
              <a:xfrm>
                <a:off x="1392" y="2286"/>
                <a:ext cx="72" cy="36"/>
              </a:xfrm>
              <a:custGeom>
                <a:avLst/>
                <a:gdLst>
                  <a:gd name="T0" fmla="*/ 24 w 72"/>
                  <a:gd name="T1" fmla="*/ 6 h 36"/>
                  <a:gd name="T2" fmla="*/ 0 w 72"/>
                  <a:gd name="T3" fmla="*/ 36 h 36"/>
                  <a:gd name="T4" fmla="*/ 24 w 72"/>
                  <a:gd name="T5" fmla="*/ 6 h 36"/>
                  <a:gd name="T6" fmla="*/ 72 w 72"/>
                  <a:gd name="T7" fmla="*/ 0 h 36"/>
                  <a:gd name="T8" fmla="*/ 72 w 72"/>
                  <a:gd name="T9" fmla="*/ 0 h 36"/>
                  <a:gd name="T10" fmla="*/ 24 w 72"/>
                  <a:gd name="T11" fmla="*/ 6 h 36"/>
                </a:gdLst>
                <a:ahLst/>
                <a:cxnLst>
                  <a:cxn ang="0">
                    <a:pos x="T0" y="T1"/>
                  </a:cxn>
                  <a:cxn ang="0">
                    <a:pos x="T2" y="T3"/>
                  </a:cxn>
                  <a:cxn ang="0">
                    <a:pos x="T4" y="T5"/>
                  </a:cxn>
                  <a:cxn ang="0">
                    <a:pos x="T6" y="T7"/>
                  </a:cxn>
                  <a:cxn ang="0">
                    <a:pos x="T8" y="T9"/>
                  </a:cxn>
                  <a:cxn ang="0">
                    <a:pos x="T10" y="T11"/>
                  </a:cxn>
                </a:cxnLst>
                <a:rect l="0" t="0" r="r" b="b"/>
                <a:pathLst>
                  <a:path w="72" h="36">
                    <a:moveTo>
                      <a:pt x="24" y="6"/>
                    </a:moveTo>
                    <a:lnTo>
                      <a:pt x="0" y="36"/>
                    </a:lnTo>
                    <a:lnTo>
                      <a:pt x="24" y="6"/>
                    </a:lnTo>
                    <a:lnTo>
                      <a:pt x="72" y="0"/>
                    </a:lnTo>
                    <a:lnTo>
                      <a:pt x="72"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3" name="Freeform 384"/>
              <p:cNvSpPr>
                <a:spLocks/>
              </p:cNvSpPr>
              <p:nvPr/>
            </p:nvSpPr>
            <p:spPr bwMode="auto">
              <a:xfrm>
                <a:off x="1368" y="2316"/>
                <a:ext cx="24" cy="6"/>
              </a:xfrm>
              <a:custGeom>
                <a:avLst/>
                <a:gdLst>
                  <a:gd name="T0" fmla="*/ 24 w 24"/>
                  <a:gd name="T1" fmla="*/ 6 h 6"/>
                  <a:gd name="T2" fmla="*/ 0 w 24"/>
                  <a:gd name="T3" fmla="*/ 0 h 6"/>
                  <a:gd name="T4" fmla="*/ 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0" y="0"/>
                    </a:lnTo>
                    <a:lnTo>
                      <a:pt x="0"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4" name="Freeform 385"/>
              <p:cNvSpPr>
                <a:spLocks/>
              </p:cNvSpPr>
              <p:nvPr/>
            </p:nvSpPr>
            <p:spPr bwMode="auto">
              <a:xfrm>
                <a:off x="1446" y="2340"/>
                <a:ext cx="162" cy="168"/>
              </a:xfrm>
              <a:custGeom>
                <a:avLst/>
                <a:gdLst>
                  <a:gd name="T0" fmla="*/ 114 w 162"/>
                  <a:gd name="T1" fmla="*/ 78 h 168"/>
                  <a:gd name="T2" fmla="*/ 132 w 162"/>
                  <a:gd name="T3" fmla="*/ 48 h 168"/>
                  <a:gd name="T4" fmla="*/ 114 w 162"/>
                  <a:gd name="T5" fmla="*/ 36 h 168"/>
                  <a:gd name="T6" fmla="*/ 102 w 162"/>
                  <a:gd name="T7" fmla="*/ 42 h 168"/>
                  <a:gd name="T8" fmla="*/ 90 w 162"/>
                  <a:gd name="T9" fmla="*/ 48 h 168"/>
                  <a:gd name="T10" fmla="*/ 84 w 162"/>
                  <a:gd name="T11" fmla="*/ 6 h 168"/>
                  <a:gd name="T12" fmla="*/ 54 w 162"/>
                  <a:gd name="T13" fmla="*/ 0 h 168"/>
                  <a:gd name="T14" fmla="*/ 24 w 162"/>
                  <a:gd name="T15" fmla="*/ 36 h 168"/>
                  <a:gd name="T16" fmla="*/ 0 w 162"/>
                  <a:gd name="T17" fmla="*/ 66 h 168"/>
                  <a:gd name="T18" fmla="*/ 0 w 162"/>
                  <a:gd name="T19" fmla="*/ 66 h 168"/>
                  <a:gd name="T20" fmla="*/ 0 w 162"/>
                  <a:gd name="T21" fmla="*/ 66 h 168"/>
                  <a:gd name="T22" fmla="*/ 6 w 162"/>
                  <a:gd name="T23" fmla="*/ 72 h 168"/>
                  <a:gd name="T24" fmla="*/ 12 w 162"/>
                  <a:gd name="T25" fmla="*/ 72 h 168"/>
                  <a:gd name="T26" fmla="*/ 12 w 162"/>
                  <a:gd name="T27" fmla="*/ 78 h 168"/>
                  <a:gd name="T28" fmla="*/ 18 w 162"/>
                  <a:gd name="T29" fmla="*/ 84 h 168"/>
                  <a:gd name="T30" fmla="*/ 30 w 162"/>
                  <a:gd name="T31" fmla="*/ 96 h 168"/>
                  <a:gd name="T32" fmla="*/ 42 w 162"/>
                  <a:gd name="T33" fmla="*/ 96 h 168"/>
                  <a:gd name="T34" fmla="*/ 90 w 162"/>
                  <a:gd name="T35" fmla="*/ 144 h 168"/>
                  <a:gd name="T36" fmla="*/ 96 w 162"/>
                  <a:gd name="T37" fmla="*/ 144 h 168"/>
                  <a:gd name="T38" fmla="*/ 108 w 162"/>
                  <a:gd name="T39" fmla="*/ 156 h 168"/>
                  <a:gd name="T40" fmla="*/ 132 w 162"/>
                  <a:gd name="T41" fmla="*/ 162 h 168"/>
                  <a:gd name="T42" fmla="*/ 138 w 162"/>
                  <a:gd name="T43" fmla="*/ 162 h 168"/>
                  <a:gd name="T44" fmla="*/ 138 w 162"/>
                  <a:gd name="T45" fmla="*/ 168 h 168"/>
                  <a:gd name="T46" fmla="*/ 156 w 162"/>
                  <a:gd name="T47" fmla="*/ 168 h 168"/>
                  <a:gd name="T48" fmla="*/ 162 w 162"/>
                  <a:gd name="T49" fmla="*/ 114 h 168"/>
                  <a:gd name="T50" fmla="*/ 162 w 162"/>
                  <a:gd name="T51" fmla="*/ 108 h 168"/>
                  <a:gd name="T52" fmla="*/ 114 w 162"/>
                  <a:gd name="T53"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68">
                    <a:moveTo>
                      <a:pt x="114" y="78"/>
                    </a:moveTo>
                    <a:lnTo>
                      <a:pt x="132" y="48"/>
                    </a:lnTo>
                    <a:lnTo>
                      <a:pt x="114" y="36"/>
                    </a:lnTo>
                    <a:lnTo>
                      <a:pt x="102" y="42"/>
                    </a:lnTo>
                    <a:lnTo>
                      <a:pt x="90" y="48"/>
                    </a:lnTo>
                    <a:lnTo>
                      <a:pt x="84" y="6"/>
                    </a:lnTo>
                    <a:lnTo>
                      <a:pt x="54" y="0"/>
                    </a:lnTo>
                    <a:lnTo>
                      <a:pt x="24" y="36"/>
                    </a:lnTo>
                    <a:lnTo>
                      <a:pt x="0" y="66"/>
                    </a:lnTo>
                    <a:lnTo>
                      <a:pt x="0" y="66"/>
                    </a:lnTo>
                    <a:lnTo>
                      <a:pt x="0" y="66"/>
                    </a:lnTo>
                    <a:lnTo>
                      <a:pt x="6" y="72"/>
                    </a:lnTo>
                    <a:lnTo>
                      <a:pt x="12" y="72"/>
                    </a:lnTo>
                    <a:lnTo>
                      <a:pt x="12" y="78"/>
                    </a:lnTo>
                    <a:lnTo>
                      <a:pt x="18" y="84"/>
                    </a:lnTo>
                    <a:lnTo>
                      <a:pt x="30" y="96"/>
                    </a:lnTo>
                    <a:lnTo>
                      <a:pt x="42" y="96"/>
                    </a:lnTo>
                    <a:lnTo>
                      <a:pt x="90" y="144"/>
                    </a:lnTo>
                    <a:lnTo>
                      <a:pt x="96" y="144"/>
                    </a:lnTo>
                    <a:lnTo>
                      <a:pt x="108" y="156"/>
                    </a:lnTo>
                    <a:lnTo>
                      <a:pt x="132" y="162"/>
                    </a:lnTo>
                    <a:lnTo>
                      <a:pt x="138" y="162"/>
                    </a:lnTo>
                    <a:lnTo>
                      <a:pt x="138" y="168"/>
                    </a:lnTo>
                    <a:lnTo>
                      <a:pt x="156" y="168"/>
                    </a:lnTo>
                    <a:lnTo>
                      <a:pt x="162" y="114"/>
                    </a:lnTo>
                    <a:lnTo>
                      <a:pt x="162" y="108"/>
                    </a:lnTo>
                    <a:lnTo>
                      <a:pt x="114"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5" name="Freeform 386"/>
              <p:cNvSpPr>
                <a:spLocks/>
              </p:cNvSpPr>
              <p:nvPr/>
            </p:nvSpPr>
            <p:spPr bwMode="auto">
              <a:xfrm>
                <a:off x="1548" y="2376"/>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6" name="Freeform 387"/>
              <p:cNvSpPr>
                <a:spLocks/>
              </p:cNvSpPr>
              <p:nvPr/>
            </p:nvSpPr>
            <p:spPr bwMode="auto">
              <a:xfrm>
                <a:off x="1446" y="2376"/>
                <a:ext cx="24" cy="30"/>
              </a:xfrm>
              <a:custGeom>
                <a:avLst/>
                <a:gdLst>
                  <a:gd name="T0" fmla="*/ 24 w 24"/>
                  <a:gd name="T1" fmla="*/ 0 h 30"/>
                  <a:gd name="T2" fmla="*/ 0 w 24"/>
                  <a:gd name="T3" fmla="*/ 30 h 30"/>
                  <a:gd name="T4" fmla="*/ 0 w 24"/>
                  <a:gd name="T5" fmla="*/ 30 h 30"/>
                  <a:gd name="T6" fmla="*/ 24 w 24"/>
                  <a:gd name="T7" fmla="*/ 0 h 30"/>
                </a:gdLst>
                <a:ahLst/>
                <a:cxnLst>
                  <a:cxn ang="0">
                    <a:pos x="T0" y="T1"/>
                  </a:cxn>
                  <a:cxn ang="0">
                    <a:pos x="T2" y="T3"/>
                  </a:cxn>
                  <a:cxn ang="0">
                    <a:pos x="T4" y="T5"/>
                  </a:cxn>
                  <a:cxn ang="0">
                    <a:pos x="T6" y="T7"/>
                  </a:cxn>
                </a:cxnLst>
                <a:rect l="0" t="0" r="r" b="b"/>
                <a:pathLst>
                  <a:path w="24" h="30">
                    <a:moveTo>
                      <a:pt x="24" y="0"/>
                    </a:moveTo>
                    <a:lnTo>
                      <a:pt x="0" y="30"/>
                    </a:lnTo>
                    <a:lnTo>
                      <a:pt x="0" y="3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7" name="Freeform 388"/>
              <p:cNvSpPr>
                <a:spLocks/>
              </p:cNvSpPr>
              <p:nvPr/>
            </p:nvSpPr>
            <p:spPr bwMode="auto">
              <a:xfrm>
                <a:off x="1698" y="2082"/>
                <a:ext cx="306" cy="216"/>
              </a:xfrm>
              <a:custGeom>
                <a:avLst/>
                <a:gdLst>
                  <a:gd name="T0" fmla="*/ 282 w 306"/>
                  <a:gd name="T1" fmla="*/ 90 h 216"/>
                  <a:gd name="T2" fmla="*/ 276 w 306"/>
                  <a:gd name="T3" fmla="*/ 90 h 216"/>
                  <a:gd name="T4" fmla="*/ 264 w 306"/>
                  <a:gd name="T5" fmla="*/ 96 h 216"/>
                  <a:gd name="T6" fmla="*/ 204 w 306"/>
                  <a:gd name="T7" fmla="*/ 0 h 216"/>
                  <a:gd name="T8" fmla="*/ 174 w 306"/>
                  <a:gd name="T9" fmla="*/ 0 h 216"/>
                  <a:gd name="T10" fmla="*/ 108 w 306"/>
                  <a:gd name="T11" fmla="*/ 60 h 216"/>
                  <a:gd name="T12" fmla="*/ 54 w 306"/>
                  <a:gd name="T13" fmla="*/ 78 h 216"/>
                  <a:gd name="T14" fmla="*/ 30 w 306"/>
                  <a:gd name="T15" fmla="*/ 120 h 216"/>
                  <a:gd name="T16" fmla="*/ 0 w 306"/>
                  <a:gd name="T17" fmla="*/ 138 h 216"/>
                  <a:gd name="T18" fmla="*/ 0 w 306"/>
                  <a:gd name="T19" fmla="*/ 192 h 216"/>
                  <a:gd name="T20" fmla="*/ 18 w 306"/>
                  <a:gd name="T21" fmla="*/ 204 h 216"/>
                  <a:gd name="T22" fmla="*/ 36 w 306"/>
                  <a:gd name="T23" fmla="*/ 210 h 216"/>
                  <a:gd name="T24" fmla="*/ 78 w 306"/>
                  <a:gd name="T25" fmla="*/ 198 h 216"/>
                  <a:gd name="T26" fmla="*/ 102 w 306"/>
                  <a:gd name="T27" fmla="*/ 216 h 216"/>
                  <a:gd name="T28" fmla="*/ 90 w 306"/>
                  <a:gd name="T29" fmla="*/ 156 h 216"/>
                  <a:gd name="T30" fmla="*/ 90 w 306"/>
                  <a:gd name="T31" fmla="*/ 156 h 216"/>
                  <a:gd name="T32" fmla="*/ 90 w 306"/>
                  <a:gd name="T33" fmla="*/ 156 h 216"/>
                  <a:gd name="T34" fmla="*/ 132 w 306"/>
                  <a:gd name="T35" fmla="*/ 162 h 216"/>
                  <a:gd name="T36" fmla="*/ 186 w 306"/>
                  <a:gd name="T37" fmla="*/ 162 h 216"/>
                  <a:gd name="T38" fmla="*/ 186 w 306"/>
                  <a:gd name="T39" fmla="*/ 156 h 216"/>
                  <a:gd name="T40" fmla="*/ 186 w 306"/>
                  <a:gd name="T41" fmla="*/ 156 h 216"/>
                  <a:gd name="T42" fmla="*/ 186 w 306"/>
                  <a:gd name="T43" fmla="*/ 156 h 216"/>
                  <a:gd name="T44" fmla="*/ 246 w 306"/>
                  <a:gd name="T45" fmla="*/ 162 h 216"/>
                  <a:gd name="T46" fmla="*/ 258 w 306"/>
                  <a:gd name="T47" fmla="*/ 144 h 216"/>
                  <a:gd name="T48" fmla="*/ 288 w 306"/>
                  <a:gd name="T49" fmla="*/ 144 h 216"/>
                  <a:gd name="T50" fmla="*/ 306 w 306"/>
                  <a:gd name="T51" fmla="*/ 102 h 216"/>
                  <a:gd name="T52" fmla="*/ 294 w 306"/>
                  <a:gd name="T53" fmla="*/ 96 h 216"/>
                  <a:gd name="T54" fmla="*/ 282 w 306"/>
                  <a:gd name="T55" fmla="*/ 9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216">
                    <a:moveTo>
                      <a:pt x="282" y="90"/>
                    </a:moveTo>
                    <a:lnTo>
                      <a:pt x="276" y="90"/>
                    </a:lnTo>
                    <a:lnTo>
                      <a:pt x="264" y="96"/>
                    </a:lnTo>
                    <a:lnTo>
                      <a:pt x="204" y="0"/>
                    </a:lnTo>
                    <a:lnTo>
                      <a:pt x="174" y="0"/>
                    </a:lnTo>
                    <a:lnTo>
                      <a:pt x="108" y="60"/>
                    </a:lnTo>
                    <a:lnTo>
                      <a:pt x="54" y="78"/>
                    </a:lnTo>
                    <a:lnTo>
                      <a:pt x="30" y="120"/>
                    </a:lnTo>
                    <a:lnTo>
                      <a:pt x="0" y="138"/>
                    </a:lnTo>
                    <a:lnTo>
                      <a:pt x="0" y="192"/>
                    </a:lnTo>
                    <a:lnTo>
                      <a:pt x="18" y="204"/>
                    </a:lnTo>
                    <a:lnTo>
                      <a:pt x="36" y="210"/>
                    </a:lnTo>
                    <a:lnTo>
                      <a:pt x="78" y="198"/>
                    </a:lnTo>
                    <a:lnTo>
                      <a:pt x="102" y="216"/>
                    </a:lnTo>
                    <a:lnTo>
                      <a:pt x="90" y="156"/>
                    </a:lnTo>
                    <a:lnTo>
                      <a:pt x="90" y="156"/>
                    </a:lnTo>
                    <a:lnTo>
                      <a:pt x="90" y="156"/>
                    </a:lnTo>
                    <a:lnTo>
                      <a:pt x="132" y="162"/>
                    </a:lnTo>
                    <a:lnTo>
                      <a:pt x="186" y="162"/>
                    </a:lnTo>
                    <a:lnTo>
                      <a:pt x="186" y="156"/>
                    </a:lnTo>
                    <a:lnTo>
                      <a:pt x="186" y="156"/>
                    </a:lnTo>
                    <a:lnTo>
                      <a:pt x="186" y="156"/>
                    </a:lnTo>
                    <a:lnTo>
                      <a:pt x="246" y="162"/>
                    </a:lnTo>
                    <a:lnTo>
                      <a:pt x="258" y="144"/>
                    </a:lnTo>
                    <a:lnTo>
                      <a:pt x="288" y="144"/>
                    </a:lnTo>
                    <a:lnTo>
                      <a:pt x="306" y="102"/>
                    </a:lnTo>
                    <a:lnTo>
                      <a:pt x="294" y="96"/>
                    </a:lnTo>
                    <a:lnTo>
                      <a:pt x="28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8" name="Freeform 389"/>
              <p:cNvSpPr>
                <a:spLocks/>
              </p:cNvSpPr>
              <p:nvPr/>
            </p:nvSpPr>
            <p:spPr bwMode="auto">
              <a:xfrm>
                <a:off x="1698" y="2220"/>
                <a:ext cx="0" cy="54"/>
              </a:xfrm>
              <a:custGeom>
                <a:avLst/>
                <a:gdLst>
                  <a:gd name="T0" fmla="*/ 54 h 54"/>
                  <a:gd name="T1" fmla="*/ 0 h 54"/>
                  <a:gd name="T2" fmla="*/ 54 h 54"/>
                  <a:gd name="T3" fmla="*/ 54 h 54"/>
                </a:gdLst>
                <a:ahLst/>
                <a:cxnLst>
                  <a:cxn ang="0">
                    <a:pos x="0" y="T0"/>
                  </a:cxn>
                  <a:cxn ang="0">
                    <a:pos x="0" y="T1"/>
                  </a:cxn>
                  <a:cxn ang="0">
                    <a:pos x="0" y="T2"/>
                  </a:cxn>
                  <a:cxn ang="0">
                    <a:pos x="0" y="T3"/>
                  </a:cxn>
                </a:cxnLst>
                <a:rect l="0" t="0" r="r" b="b"/>
                <a:pathLst>
                  <a:path h="54">
                    <a:moveTo>
                      <a:pt x="0" y="54"/>
                    </a:moveTo>
                    <a:lnTo>
                      <a:pt x="0" y="0"/>
                    </a:lnTo>
                    <a:lnTo>
                      <a:pt x="0" y="54"/>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9" name="Freeform 390"/>
              <p:cNvSpPr>
                <a:spLocks/>
              </p:cNvSpPr>
              <p:nvPr/>
            </p:nvSpPr>
            <p:spPr bwMode="auto">
              <a:xfrm>
                <a:off x="1752" y="2082"/>
                <a:ext cx="150" cy="78"/>
              </a:xfrm>
              <a:custGeom>
                <a:avLst/>
                <a:gdLst>
                  <a:gd name="T0" fmla="*/ 120 w 150"/>
                  <a:gd name="T1" fmla="*/ 0 h 78"/>
                  <a:gd name="T2" fmla="*/ 54 w 150"/>
                  <a:gd name="T3" fmla="*/ 60 h 78"/>
                  <a:gd name="T4" fmla="*/ 0 w 150"/>
                  <a:gd name="T5" fmla="*/ 78 h 78"/>
                  <a:gd name="T6" fmla="*/ 54 w 150"/>
                  <a:gd name="T7" fmla="*/ 60 h 78"/>
                  <a:gd name="T8" fmla="*/ 120 w 150"/>
                  <a:gd name="T9" fmla="*/ 0 h 78"/>
                  <a:gd name="T10" fmla="*/ 150 w 150"/>
                  <a:gd name="T11" fmla="*/ 0 h 78"/>
                  <a:gd name="T12" fmla="*/ 150 w 150"/>
                  <a:gd name="T13" fmla="*/ 0 h 78"/>
                  <a:gd name="T14" fmla="*/ 120 w 150"/>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78">
                    <a:moveTo>
                      <a:pt x="120" y="0"/>
                    </a:moveTo>
                    <a:lnTo>
                      <a:pt x="54" y="60"/>
                    </a:lnTo>
                    <a:lnTo>
                      <a:pt x="0" y="78"/>
                    </a:lnTo>
                    <a:lnTo>
                      <a:pt x="54" y="60"/>
                    </a:lnTo>
                    <a:lnTo>
                      <a:pt x="120" y="0"/>
                    </a:lnTo>
                    <a:lnTo>
                      <a:pt x="150" y="0"/>
                    </a:lnTo>
                    <a:lnTo>
                      <a:pt x="150" y="0"/>
                    </a:lnTo>
                    <a:lnTo>
                      <a:pt x="12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0" name="Freeform 391"/>
              <p:cNvSpPr>
                <a:spLocks/>
              </p:cNvSpPr>
              <p:nvPr/>
            </p:nvSpPr>
            <p:spPr bwMode="auto">
              <a:xfrm>
                <a:off x="1560" y="2250"/>
                <a:ext cx="246" cy="264"/>
              </a:xfrm>
              <a:custGeom>
                <a:avLst/>
                <a:gdLst>
                  <a:gd name="T0" fmla="*/ 246 w 246"/>
                  <a:gd name="T1" fmla="*/ 102 h 264"/>
                  <a:gd name="T2" fmla="*/ 240 w 246"/>
                  <a:gd name="T3" fmla="*/ 48 h 264"/>
                  <a:gd name="T4" fmla="*/ 216 w 246"/>
                  <a:gd name="T5" fmla="*/ 30 h 264"/>
                  <a:gd name="T6" fmla="*/ 174 w 246"/>
                  <a:gd name="T7" fmla="*/ 42 h 264"/>
                  <a:gd name="T8" fmla="*/ 156 w 246"/>
                  <a:gd name="T9" fmla="*/ 36 h 264"/>
                  <a:gd name="T10" fmla="*/ 96 w 246"/>
                  <a:gd name="T11" fmla="*/ 0 h 264"/>
                  <a:gd name="T12" fmla="*/ 48 w 246"/>
                  <a:gd name="T13" fmla="*/ 24 h 264"/>
                  <a:gd name="T14" fmla="*/ 24 w 246"/>
                  <a:gd name="T15" fmla="*/ 36 h 264"/>
                  <a:gd name="T16" fmla="*/ 42 w 246"/>
                  <a:gd name="T17" fmla="*/ 90 h 264"/>
                  <a:gd name="T18" fmla="*/ 42 w 246"/>
                  <a:gd name="T19" fmla="*/ 90 h 264"/>
                  <a:gd name="T20" fmla="*/ 42 w 246"/>
                  <a:gd name="T21" fmla="*/ 90 h 264"/>
                  <a:gd name="T22" fmla="*/ 0 w 246"/>
                  <a:gd name="T23" fmla="*/ 168 h 264"/>
                  <a:gd name="T24" fmla="*/ 48 w 246"/>
                  <a:gd name="T25" fmla="*/ 198 h 264"/>
                  <a:gd name="T26" fmla="*/ 48 w 246"/>
                  <a:gd name="T27" fmla="*/ 198 h 264"/>
                  <a:gd name="T28" fmla="*/ 48 w 246"/>
                  <a:gd name="T29" fmla="*/ 198 h 264"/>
                  <a:gd name="T30" fmla="*/ 48 w 246"/>
                  <a:gd name="T31" fmla="*/ 204 h 264"/>
                  <a:gd name="T32" fmla="*/ 42 w 246"/>
                  <a:gd name="T33" fmla="*/ 258 h 264"/>
                  <a:gd name="T34" fmla="*/ 42 w 246"/>
                  <a:gd name="T35" fmla="*/ 258 h 264"/>
                  <a:gd name="T36" fmla="*/ 48 w 246"/>
                  <a:gd name="T37" fmla="*/ 264 h 264"/>
                  <a:gd name="T38" fmla="*/ 60 w 246"/>
                  <a:gd name="T39" fmla="*/ 264 h 264"/>
                  <a:gd name="T40" fmla="*/ 78 w 246"/>
                  <a:gd name="T41" fmla="*/ 252 h 264"/>
                  <a:gd name="T42" fmla="*/ 120 w 246"/>
                  <a:gd name="T43" fmla="*/ 240 h 264"/>
                  <a:gd name="T44" fmla="*/ 132 w 246"/>
                  <a:gd name="T45" fmla="*/ 234 h 264"/>
                  <a:gd name="T46" fmla="*/ 186 w 246"/>
                  <a:gd name="T47" fmla="*/ 228 h 264"/>
                  <a:gd name="T48" fmla="*/ 210 w 246"/>
                  <a:gd name="T49" fmla="*/ 240 h 264"/>
                  <a:gd name="T50" fmla="*/ 222 w 246"/>
                  <a:gd name="T51" fmla="*/ 234 h 264"/>
                  <a:gd name="T52" fmla="*/ 234 w 246"/>
                  <a:gd name="T53" fmla="*/ 240 h 264"/>
                  <a:gd name="T54" fmla="*/ 240 w 246"/>
                  <a:gd name="T55" fmla="*/ 210 h 264"/>
                  <a:gd name="T56" fmla="*/ 216 w 246"/>
                  <a:gd name="T57" fmla="*/ 174 h 264"/>
                  <a:gd name="T58" fmla="*/ 246 w 246"/>
                  <a:gd name="T59" fmla="*/ 10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6" h="264">
                    <a:moveTo>
                      <a:pt x="246" y="102"/>
                    </a:moveTo>
                    <a:lnTo>
                      <a:pt x="240" y="48"/>
                    </a:lnTo>
                    <a:lnTo>
                      <a:pt x="216" y="30"/>
                    </a:lnTo>
                    <a:lnTo>
                      <a:pt x="174" y="42"/>
                    </a:lnTo>
                    <a:lnTo>
                      <a:pt x="156" y="36"/>
                    </a:lnTo>
                    <a:lnTo>
                      <a:pt x="96" y="0"/>
                    </a:lnTo>
                    <a:lnTo>
                      <a:pt x="48" y="24"/>
                    </a:lnTo>
                    <a:lnTo>
                      <a:pt x="24" y="36"/>
                    </a:lnTo>
                    <a:lnTo>
                      <a:pt x="42" y="90"/>
                    </a:lnTo>
                    <a:lnTo>
                      <a:pt x="42" y="90"/>
                    </a:lnTo>
                    <a:lnTo>
                      <a:pt x="42" y="90"/>
                    </a:lnTo>
                    <a:lnTo>
                      <a:pt x="0" y="168"/>
                    </a:lnTo>
                    <a:lnTo>
                      <a:pt x="48" y="198"/>
                    </a:lnTo>
                    <a:lnTo>
                      <a:pt x="48" y="198"/>
                    </a:lnTo>
                    <a:lnTo>
                      <a:pt x="48" y="198"/>
                    </a:lnTo>
                    <a:lnTo>
                      <a:pt x="48" y="204"/>
                    </a:lnTo>
                    <a:lnTo>
                      <a:pt x="42" y="258"/>
                    </a:lnTo>
                    <a:lnTo>
                      <a:pt x="42" y="258"/>
                    </a:lnTo>
                    <a:lnTo>
                      <a:pt x="48" y="264"/>
                    </a:lnTo>
                    <a:lnTo>
                      <a:pt x="60" y="264"/>
                    </a:lnTo>
                    <a:lnTo>
                      <a:pt x="78" y="252"/>
                    </a:lnTo>
                    <a:lnTo>
                      <a:pt x="120" y="240"/>
                    </a:lnTo>
                    <a:lnTo>
                      <a:pt x="132" y="234"/>
                    </a:lnTo>
                    <a:lnTo>
                      <a:pt x="186" y="228"/>
                    </a:lnTo>
                    <a:lnTo>
                      <a:pt x="210" y="240"/>
                    </a:lnTo>
                    <a:lnTo>
                      <a:pt x="222" y="234"/>
                    </a:lnTo>
                    <a:lnTo>
                      <a:pt x="234" y="240"/>
                    </a:lnTo>
                    <a:lnTo>
                      <a:pt x="240" y="210"/>
                    </a:lnTo>
                    <a:lnTo>
                      <a:pt x="216" y="174"/>
                    </a:lnTo>
                    <a:lnTo>
                      <a:pt x="246"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1" name="Rectangle 392"/>
              <p:cNvSpPr>
                <a:spLocks noChangeArrowheads="1"/>
              </p:cNvSpPr>
              <p:nvPr/>
            </p:nvSpPr>
            <p:spPr bwMode="auto">
              <a:xfrm>
                <a:off x="1608" y="22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2" name="Freeform 393"/>
              <p:cNvSpPr>
                <a:spLocks/>
              </p:cNvSpPr>
              <p:nvPr/>
            </p:nvSpPr>
            <p:spPr bwMode="auto">
              <a:xfrm>
                <a:off x="1608" y="2250"/>
                <a:ext cx="48" cy="24"/>
              </a:xfrm>
              <a:custGeom>
                <a:avLst/>
                <a:gdLst>
                  <a:gd name="T0" fmla="*/ 0 w 48"/>
                  <a:gd name="T1" fmla="*/ 24 h 24"/>
                  <a:gd name="T2" fmla="*/ 48 w 48"/>
                  <a:gd name="T3" fmla="*/ 0 h 24"/>
                  <a:gd name="T4" fmla="*/ 0 w 48"/>
                  <a:gd name="T5" fmla="*/ 24 h 24"/>
                  <a:gd name="T6" fmla="*/ 0 w 48"/>
                  <a:gd name="T7" fmla="*/ 24 h 24"/>
                </a:gdLst>
                <a:ahLst/>
                <a:cxnLst>
                  <a:cxn ang="0">
                    <a:pos x="T0" y="T1"/>
                  </a:cxn>
                  <a:cxn ang="0">
                    <a:pos x="T2" y="T3"/>
                  </a:cxn>
                  <a:cxn ang="0">
                    <a:pos x="T4" y="T5"/>
                  </a:cxn>
                  <a:cxn ang="0">
                    <a:pos x="T6" y="T7"/>
                  </a:cxn>
                </a:cxnLst>
                <a:rect l="0" t="0" r="r" b="b"/>
                <a:pathLst>
                  <a:path w="48" h="24">
                    <a:moveTo>
                      <a:pt x="0" y="24"/>
                    </a:moveTo>
                    <a:lnTo>
                      <a:pt x="48"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3" name="Freeform 394"/>
              <p:cNvSpPr>
                <a:spLocks/>
              </p:cNvSpPr>
              <p:nvPr/>
            </p:nvSpPr>
            <p:spPr bwMode="auto">
              <a:xfrm>
                <a:off x="1584" y="2274"/>
                <a:ext cx="24" cy="12"/>
              </a:xfrm>
              <a:custGeom>
                <a:avLst/>
                <a:gdLst>
                  <a:gd name="T0" fmla="*/ 0 w 24"/>
                  <a:gd name="T1" fmla="*/ 12 h 12"/>
                  <a:gd name="T2" fmla="*/ 24 w 24"/>
                  <a:gd name="T3" fmla="*/ 0 h 12"/>
                  <a:gd name="T4" fmla="*/ 24 w 24"/>
                  <a:gd name="T5" fmla="*/ 0 h 12"/>
                  <a:gd name="T6" fmla="*/ 0 w 24"/>
                  <a:gd name="T7" fmla="*/ 12 h 12"/>
                </a:gdLst>
                <a:ahLst/>
                <a:cxnLst>
                  <a:cxn ang="0">
                    <a:pos x="T0" y="T1"/>
                  </a:cxn>
                  <a:cxn ang="0">
                    <a:pos x="T2" y="T3"/>
                  </a:cxn>
                  <a:cxn ang="0">
                    <a:pos x="T4" y="T5"/>
                  </a:cxn>
                  <a:cxn ang="0">
                    <a:pos x="T6" y="T7"/>
                  </a:cxn>
                </a:cxnLst>
                <a:rect l="0" t="0" r="r" b="b"/>
                <a:pathLst>
                  <a:path w="24" h="12">
                    <a:moveTo>
                      <a:pt x="0" y="12"/>
                    </a:moveTo>
                    <a:lnTo>
                      <a:pt x="24" y="0"/>
                    </a:lnTo>
                    <a:lnTo>
                      <a:pt x="24"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4" name="Freeform 395"/>
              <p:cNvSpPr>
                <a:spLocks/>
              </p:cNvSpPr>
              <p:nvPr/>
            </p:nvSpPr>
            <p:spPr bwMode="auto">
              <a:xfrm>
                <a:off x="1584" y="2286"/>
                <a:ext cx="18" cy="54"/>
              </a:xfrm>
              <a:custGeom>
                <a:avLst/>
                <a:gdLst>
                  <a:gd name="T0" fmla="*/ 18 w 18"/>
                  <a:gd name="T1" fmla="*/ 54 h 54"/>
                  <a:gd name="T2" fmla="*/ 0 w 18"/>
                  <a:gd name="T3" fmla="*/ 0 h 54"/>
                  <a:gd name="T4" fmla="*/ 18 w 18"/>
                  <a:gd name="T5" fmla="*/ 54 h 54"/>
                  <a:gd name="T6" fmla="*/ 18 w 18"/>
                  <a:gd name="T7" fmla="*/ 54 h 54"/>
                </a:gdLst>
                <a:ahLst/>
                <a:cxnLst>
                  <a:cxn ang="0">
                    <a:pos x="T0" y="T1"/>
                  </a:cxn>
                  <a:cxn ang="0">
                    <a:pos x="T2" y="T3"/>
                  </a:cxn>
                  <a:cxn ang="0">
                    <a:pos x="T4" y="T5"/>
                  </a:cxn>
                  <a:cxn ang="0">
                    <a:pos x="T6" y="T7"/>
                  </a:cxn>
                </a:cxnLst>
                <a:rect l="0" t="0" r="r" b="b"/>
                <a:pathLst>
                  <a:path w="18" h="54">
                    <a:moveTo>
                      <a:pt x="18" y="54"/>
                    </a:moveTo>
                    <a:lnTo>
                      <a:pt x="0" y="0"/>
                    </a:lnTo>
                    <a:lnTo>
                      <a:pt x="18" y="54"/>
                    </a:lnTo>
                    <a:lnTo>
                      <a:pt x="1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5" name="Freeform 396"/>
              <p:cNvSpPr>
                <a:spLocks/>
              </p:cNvSpPr>
              <p:nvPr/>
            </p:nvSpPr>
            <p:spPr bwMode="auto">
              <a:xfrm>
                <a:off x="1608" y="2448"/>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6" name="Freeform 397"/>
              <p:cNvSpPr>
                <a:spLocks/>
              </p:cNvSpPr>
              <p:nvPr/>
            </p:nvSpPr>
            <p:spPr bwMode="auto">
              <a:xfrm>
                <a:off x="1716" y="2280"/>
                <a:ext cx="84" cy="18"/>
              </a:xfrm>
              <a:custGeom>
                <a:avLst/>
                <a:gdLst>
                  <a:gd name="T0" fmla="*/ 18 w 84"/>
                  <a:gd name="T1" fmla="*/ 12 h 18"/>
                  <a:gd name="T2" fmla="*/ 0 w 84"/>
                  <a:gd name="T3" fmla="*/ 6 h 18"/>
                  <a:gd name="T4" fmla="*/ 18 w 84"/>
                  <a:gd name="T5" fmla="*/ 12 h 18"/>
                  <a:gd name="T6" fmla="*/ 60 w 84"/>
                  <a:gd name="T7" fmla="*/ 0 h 18"/>
                  <a:gd name="T8" fmla="*/ 84 w 84"/>
                  <a:gd name="T9" fmla="*/ 18 h 18"/>
                  <a:gd name="T10" fmla="*/ 60 w 84"/>
                  <a:gd name="T11" fmla="*/ 0 h 18"/>
                  <a:gd name="T12" fmla="*/ 18 w 84"/>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84" h="18">
                    <a:moveTo>
                      <a:pt x="18" y="12"/>
                    </a:moveTo>
                    <a:lnTo>
                      <a:pt x="0" y="6"/>
                    </a:lnTo>
                    <a:lnTo>
                      <a:pt x="18" y="12"/>
                    </a:lnTo>
                    <a:lnTo>
                      <a:pt x="60" y="0"/>
                    </a:lnTo>
                    <a:lnTo>
                      <a:pt x="84" y="18"/>
                    </a:lnTo>
                    <a:lnTo>
                      <a:pt x="6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7" name="Freeform 398"/>
              <p:cNvSpPr>
                <a:spLocks noEditPoints="1"/>
              </p:cNvSpPr>
              <p:nvPr/>
            </p:nvSpPr>
            <p:spPr bwMode="auto">
              <a:xfrm>
                <a:off x="1776" y="2238"/>
                <a:ext cx="174" cy="258"/>
              </a:xfrm>
              <a:custGeom>
                <a:avLst/>
                <a:gdLst>
                  <a:gd name="T0" fmla="*/ 150 w 174"/>
                  <a:gd name="T1" fmla="*/ 48 h 258"/>
                  <a:gd name="T2" fmla="*/ 108 w 174"/>
                  <a:gd name="T3" fmla="*/ 6 h 258"/>
                  <a:gd name="T4" fmla="*/ 54 w 174"/>
                  <a:gd name="T5" fmla="*/ 6 h 258"/>
                  <a:gd name="T6" fmla="*/ 12 w 174"/>
                  <a:gd name="T7" fmla="*/ 0 h 258"/>
                  <a:gd name="T8" fmla="*/ 30 w 174"/>
                  <a:gd name="T9" fmla="*/ 114 h 258"/>
                  <a:gd name="T10" fmla="*/ 0 w 174"/>
                  <a:gd name="T11" fmla="*/ 186 h 258"/>
                  <a:gd name="T12" fmla="*/ 24 w 174"/>
                  <a:gd name="T13" fmla="*/ 222 h 258"/>
                  <a:gd name="T14" fmla="*/ 18 w 174"/>
                  <a:gd name="T15" fmla="*/ 252 h 258"/>
                  <a:gd name="T16" fmla="*/ 48 w 174"/>
                  <a:gd name="T17" fmla="*/ 258 h 258"/>
                  <a:gd name="T18" fmla="*/ 72 w 174"/>
                  <a:gd name="T19" fmla="*/ 246 h 258"/>
                  <a:gd name="T20" fmla="*/ 102 w 174"/>
                  <a:gd name="T21" fmla="*/ 240 h 258"/>
                  <a:gd name="T22" fmla="*/ 132 w 174"/>
                  <a:gd name="T23" fmla="*/ 216 h 258"/>
                  <a:gd name="T24" fmla="*/ 156 w 174"/>
                  <a:gd name="T25" fmla="*/ 216 h 258"/>
                  <a:gd name="T26" fmla="*/ 162 w 174"/>
                  <a:gd name="T27" fmla="*/ 222 h 258"/>
                  <a:gd name="T28" fmla="*/ 174 w 174"/>
                  <a:gd name="T29" fmla="*/ 210 h 258"/>
                  <a:gd name="T30" fmla="*/ 168 w 174"/>
                  <a:gd name="T31" fmla="*/ 192 h 258"/>
                  <a:gd name="T32" fmla="*/ 150 w 174"/>
                  <a:gd name="T33" fmla="*/ 168 h 258"/>
                  <a:gd name="T34" fmla="*/ 150 w 174"/>
                  <a:gd name="T35" fmla="*/ 48 h 258"/>
                  <a:gd name="T36" fmla="*/ 132 w 174"/>
                  <a:gd name="T37" fmla="*/ 198 h 258"/>
                  <a:gd name="T38" fmla="*/ 96 w 174"/>
                  <a:gd name="T39" fmla="*/ 174 h 258"/>
                  <a:gd name="T40" fmla="*/ 126 w 174"/>
                  <a:gd name="T41" fmla="*/ 180 h 258"/>
                  <a:gd name="T42" fmla="*/ 132 w 174"/>
                  <a:gd name="T43" fmla="*/ 162 h 258"/>
                  <a:gd name="T44" fmla="*/ 126 w 174"/>
                  <a:gd name="T45" fmla="*/ 144 h 258"/>
                  <a:gd name="T46" fmla="*/ 108 w 174"/>
                  <a:gd name="T47" fmla="*/ 150 h 258"/>
                  <a:gd name="T48" fmla="*/ 120 w 174"/>
                  <a:gd name="T49" fmla="*/ 138 h 258"/>
                  <a:gd name="T50" fmla="*/ 108 w 174"/>
                  <a:gd name="T51" fmla="*/ 126 h 258"/>
                  <a:gd name="T52" fmla="*/ 90 w 174"/>
                  <a:gd name="T53" fmla="*/ 132 h 258"/>
                  <a:gd name="T54" fmla="*/ 90 w 174"/>
                  <a:gd name="T55" fmla="*/ 108 h 258"/>
                  <a:gd name="T56" fmla="*/ 54 w 174"/>
                  <a:gd name="T57" fmla="*/ 102 h 258"/>
                  <a:gd name="T58" fmla="*/ 78 w 174"/>
                  <a:gd name="T59" fmla="*/ 96 h 258"/>
                  <a:gd name="T60" fmla="*/ 78 w 174"/>
                  <a:gd name="T61" fmla="*/ 78 h 258"/>
                  <a:gd name="T62" fmla="*/ 90 w 174"/>
                  <a:gd name="T63" fmla="*/ 102 h 258"/>
                  <a:gd name="T64" fmla="*/ 126 w 174"/>
                  <a:gd name="T65" fmla="*/ 132 h 258"/>
                  <a:gd name="T66" fmla="*/ 132 w 174"/>
                  <a:gd name="T67" fmla="*/ 102 h 258"/>
                  <a:gd name="T68" fmla="*/ 138 w 174"/>
                  <a:gd name="T69" fmla="*/ 162 h 258"/>
                  <a:gd name="T70" fmla="*/ 132 w 174"/>
                  <a:gd name="T71" fmla="*/ 19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258">
                    <a:moveTo>
                      <a:pt x="150" y="48"/>
                    </a:moveTo>
                    <a:lnTo>
                      <a:pt x="108" y="6"/>
                    </a:lnTo>
                    <a:lnTo>
                      <a:pt x="54" y="6"/>
                    </a:lnTo>
                    <a:lnTo>
                      <a:pt x="12" y="0"/>
                    </a:lnTo>
                    <a:lnTo>
                      <a:pt x="30" y="114"/>
                    </a:lnTo>
                    <a:lnTo>
                      <a:pt x="0" y="186"/>
                    </a:lnTo>
                    <a:lnTo>
                      <a:pt x="24" y="222"/>
                    </a:lnTo>
                    <a:lnTo>
                      <a:pt x="18" y="252"/>
                    </a:lnTo>
                    <a:lnTo>
                      <a:pt x="48" y="258"/>
                    </a:lnTo>
                    <a:lnTo>
                      <a:pt x="72" y="246"/>
                    </a:lnTo>
                    <a:lnTo>
                      <a:pt x="102" y="240"/>
                    </a:lnTo>
                    <a:lnTo>
                      <a:pt x="132" y="216"/>
                    </a:lnTo>
                    <a:lnTo>
                      <a:pt x="156" y="216"/>
                    </a:lnTo>
                    <a:lnTo>
                      <a:pt x="162" y="222"/>
                    </a:lnTo>
                    <a:lnTo>
                      <a:pt x="174" y="210"/>
                    </a:lnTo>
                    <a:lnTo>
                      <a:pt x="168" y="192"/>
                    </a:lnTo>
                    <a:lnTo>
                      <a:pt x="150" y="168"/>
                    </a:lnTo>
                    <a:lnTo>
                      <a:pt x="150" y="48"/>
                    </a:lnTo>
                    <a:close/>
                    <a:moveTo>
                      <a:pt x="132" y="198"/>
                    </a:moveTo>
                    <a:lnTo>
                      <a:pt x="96" y="174"/>
                    </a:lnTo>
                    <a:lnTo>
                      <a:pt x="126" y="180"/>
                    </a:lnTo>
                    <a:lnTo>
                      <a:pt x="132" y="162"/>
                    </a:lnTo>
                    <a:lnTo>
                      <a:pt x="126" y="144"/>
                    </a:lnTo>
                    <a:lnTo>
                      <a:pt x="108" y="150"/>
                    </a:lnTo>
                    <a:lnTo>
                      <a:pt x="120" y="138"/>
                    </a:lnTo>
                    <a:lnTo>
                      <a:pt x="108" y="126"/>
                    </a:lnTo>
                    <a:lnTo>
                      <a:pt x="90" y="132"/>
                    </a:lnTo>
                    <a:lnTo>
                      <a:pt x="90" y="108"/>
                    </a:lnTo>
                    <a:lnTo>
                      <a:pt x="54" y="102"/>
                    </a:lnTo>
                    <a:lnTo>
                      <a:pt x="78" y="96"/>
                    </a:lnTo>
                    <a:lnTo>
                      <a:pt x="78" y="78"/>
                    </a:lnTo>
                    <a:lnTo>
                      <a:pt x="90" y="102"/>
                    </a:lnTo>
                    <a:lnTo>
                      <a:pt x="126" y="132"/>
                    </a:lnTo>
                    <a:lnTo>
                      <a:pt x="132" y="102"/>
                    </a:lnTo>
                    <a:lnTo>
                      <a:pt x="138" y="162"/>
                    </a:lnTo>
                    <a:lnTo>
                      <a:pt x="132" y="19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8" name="Freeform 399"/>
              <p:cNvSpPr>
                <a:spLocks/>
              </p:cNvSpPr>
              <p:nvPr/>
            </p:nvSpPr>
            <p:spPr bwMode="auto">
              <a:xfrm>
                <a:off x="1788" y="2238"/>
                <a:ext cx="42" cy="6"/>
              </a:xfrm>
              <a:custGeom>
                <a:avLst/>
                <a:gdLst>
                  <a:gd name="T0" fmla="*/ 0 w 42"/>
                  <a:gd name="T1" fmla="*/ 0 h 6"/>
                  <a:gd name="T2" fmla="*/ 42 w 42"/>
                  <a:gd name="T3" fmla="*/ 6 h 6"/>
                  <a:gd name="T4" fmla="*/ 0 w 42"/>
                  <a:gd name="T5" fmla="*/ 0 h 6"/>
                  <a:gd name="T6" fmla="*/ 0 w 42"/>
                  <a:gd name="T7" fmla="*/ 0 h 6"/>
                </a:gdLst>
                <a:ahLst/>
                <a:cxnLst>
                  <a:cxn ang="0">
                    <a:pos x="T0" y="T1"/>
                  </a:cxn>
                  <a:cxn ang="0">
                    <a:pos x="T2" y="T3"/>
                  </a:cxn>
                  <a:cxn ang="0">
                    <a:pos x="T4" y="T5"/>
                  </a:cxn>
                  <a:cxn ang="0">
                    <a:pos x="T6" y="T7"/>
                  </a:cxn>
                </a:cxnLst>
                <a:rect l="0" t="0" r="r" b="b"/>
                <a:pathLst>
                  <a:path w="42" h="6">
                    <a:moveTo>
                      <a:pt x="0" y="0"/>
                    </a:moveTo>
                    <a:lnTo>
                      <a:pt x="4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9" name="Freeform 400"/>
              <p:cNvSpPr>
                <a:spLocks/>
              </p:cNvSpPr>
              <p:nvPr/>
            </p:nvSpPr>
            <p:spPr bwMode="auto">
              <a:xfrm>
                <a:off x="1884" y="2238"/>
                <a:ext cx="96" cy="210"/>
              </a:xfrm>
              <a:custGeom>
                <a:avLst/>
                <a:gdLst>
                  <a:gd name="T0" fmla="*/ 90 w 96"/>
                  <a:gd name="T1" fmla="*/ 138 h 210"/>
                  <a:gd name="T2" fmla="*/ 90 w 96"/>
                  <a:gd name="T3" fmla="*/ 96 h 210"/>
                  <a:gd name="T4" fmla="*/ 78 w 96"/>
                  <a:gd name="T5" fmla="*/ 72 h 210"/>
                  <a:gd name="T6" fmla="*/ 66 w 96"/>
                  <a:gd name="T7" fmla="*/ 36 h 210"/>
                  <a:gd name="T8" fmla="*/ 48 w 96"/>
                  <a:gd name="T9" fmla="*/ 30 h 210"/>
                  <a:gd name="T10" fmla="*/ 60 w 96"/>
                  <a:gd name="T11" fmla="*/ 6 h 210"/>
                  <a:gd name="T12" fmla="*/ 0 w 96"/>
                  <a:gd name="T13" fmla="*/ 0 h 210"/>
                  <a:gd name="T14" fmla="*/ 42 w 96"/>
                  <a:gd name="T15" fmla="*/ 48 h 210"/>
                  <a:gd name="T16" fmla="*/ 42 w 96"/>
                  <a:gd name="T17" fmla="*/ 168 h 210"/>
                  <a:gd name="T18" fmla="*/ 60 w 96"/>
                  <a:gd name="T19" fmla="*/ 192 h 210"/>
                  <a:gd name="T20" fmla="*/ 66 w 96"/>
                  <a:gd name="T21" fmla="*/ 210 h 210"/>
                  <a:gd name="T22" fmla="*/ 72 w 96"/>
                  <a:gd name="T23" fmla="*/ 204 h 210"/>
                  <a:gd name="T24" fmla="*/ 96 w 96"/>
                  <a:gd name="T25" fmla="*/ 198 h 210"/>
                  <a:gd name="T26" fmla="*/ 96 w 96"/>
                  <a:gd name="T27" fmla="*/ 192 h 210"/>
                  <a:gd name="T28" fmla="*/ 90 w 96"/>
                  <a:gd name="T29" fmla="*/ 180 h 210"/>
                  <a:gd name="T30" fmla="*/ 90 w 96"/>
                  <a:gd name="T31" fmla="*/ 1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10">
                    <a:moveTo>
                      <a:pt x="90" y="138"/>
                    </a:moveTo>
                    <a:lnTo>
                      <a:pt x="90" y="96"/>
                    </a:lnTo>
                    <a:lnTo>
                      <a:pt x="78" y="72"/>
                    </a:lnTo>
                    <a:lnTo>
                      <a:pt x="66" y="36"/>
                    </a:lnTo>
                    <a:lnTo>
                      <a:pt x="48" y="30"/>
                    </a:lnTo>
                    <a:lnTo>
                      <a:pt x="60" y="6"/>
                    </a:lnTo>
                    <a:lnTo>
                      <a:pt x="0" y="0"/>
                    </a:lnTo>
                    <a:lnTo>
                      <a:pt x="42" y="48"/>
                    </a:lnTo>
                    <a:lnTo>
                      <a:pt x="42" y="168"/>
                    </a:lnTo>
                    <a:lnTo>
                      <a:pt x="60" y="192"/>
                    </a:lnTo>
                    <a:lnTo>
                      <a:pt x="66" y="210"/>
                    </a:lnTo>
                    <a:lnTo>
                      <a:pt x="72" y="204"/>
                    </a:lnTo>
                    <a:lnTo>
                      <a:pt x="96" y="198"/>
                    </a:lnTo>
                    <a:lnTo>
                      <a:pt x="96" y="192"/>
                    </a:lnTo>
                    <a:lnTo>
                      <a:pt x="90" y="180"/>
                    </a:lnTo>
                    <a:lnTo>
                      <a:pt x="90"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0" name="Freeform 401"/>
              <p:cNvSpPr>
                <a:spLocks/>
              </p:cNvSpPr>
              <p:nvPr/>
            </p:nvSpPr>
            <p:spPr bwMode="auto">
              <a:xfrm>
                <a:off x="1884" y="2238"/>
                <a:ext cx="60" cy="6"/>
              </a:xfrm>
              <a:custGeom>
                <a:avLst/>
                <a:gdLst>
                  <a:gd name="T0" fmla="*/ 0 w 60"/>
                  <a:gd name="T1" fmla="*/ 0 h 6"/>
                  <a:gd name="T2" fmla="*/ 0 w 60"/>
                  <a:gd name="T3" fmla="*/ 0 h 6"/>
                  <a:gd name="T4" fmla="*/ 60 w 60"/>
                  <a:gd name="T5" fmla="*/ 6 h 6"/>
                  <a:gd name="T6" fmla="*/ 60 w 60"/>
                  <a:gd name="T7" fmla="*/ 6 h 6"/>
                  <a:gd name="T8" fmla="*/ 0 w 60"/>
                  <a:gd name="T9" fmla="*/ 0 h 6"/>
                </a:gdLst>
                <a:ahLst/>
                <a:cxnLst>
                  <a:cxn ang="0">
                    <a:pos x="T0" y="T1"/>
                  </a:cxn>
                  <a:cxn ang="0">
                    <a:pos x="T2" y="T3"/>
                  </a:cxn>
                  <a:cxn ang="0">
                    <a:pos x="T4" y="T5"/>
                  </a:cxn>
                  <a:cxn ang="0">
                    <a:pos x="T6" y="T7"/>
                  </a:cxn>
                  <a:cxn ang="0">
                    <a:pos x="T8" y="T9"/>
                  </a:cxn>
                </a:cxnLst>
                <a:rect l="0" t="0" r="r" b="b"/>
                <a:pathLst>
                  <a:path w="60" h="6">
                    <a:moveTo>
                      <a:pt x="0" y="0"/>
                    </a:moveTo>
                    <a:lnTo>
                      <a:pt x="0" y="0"/>
                    </a:lnTo>
                    <a:lnTo>
                      <a:pt x="60" y="6"/>
                    </a:lnTo>
                    <a:lnTo>
                      <a:pt x="6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1" name="Freeform 402"/>
              <p:cNvSpPr>
                <a:spLocks/>
              </p:cNvSpPr>
              <p:nvPr/>
            </p:nvSpPr>
            <p:spPr bwMode="auto">
              <a:xfrm>
                <a:off x="1926" y="2286"/>
                <a:ext cx="18" cy="144"/>
              </a:xfrm>
              <a:custGeom>
                <a:avLst/>
                <a:gdLst>
                  <a:gd name="T0" fmla="*/ 0 w 18"/>
                  <a:gd name="T1" fmla="*/ 0 h 144"/>
                  <a:gd name="T2" fmla="*/ 0 w 18"/>
                  <a:gd name="T3" fmla="*/ 120 h 144"/>
                  <a:gd name="T4" fmla="*/ 18 w 18"/>
                  <a:gd name="T5" fmla="*/ 144 h 144"/>
                  <a:gd name="T6" fmla="*/ 0 w 18"/>
                  <a:gd name="T7" fmla="*/ 120 h 144"/>
                  <a:gd name="T8" fmla="*/ 0 w 18"/>
                  <a:gd name="T9" fmla="*/ 0 h 144"/>
                </a:gdLst>
                <a:ahLst/>
                <a:cxnLst>
                  <a:cxn ang="0">
                    <a:pos x="T0" y="T1"/>
                  </a:cxn>
                  <a:cxn ang="0">
                    <a:pos x="T2" y="T3"/>
                  </a:cxn>
                  <a:cxn ang="0">
                    <a:pos x="T4" y="T5"/>
                  </a:cxn>
                  <a:cxn ang="0">
                    <a:pos x="T6" y="T7"/>
                  </a:cxn>
                  <a:cxn ang="0">
                    <a:pos x="T8" y="T9"/>
                  </a:cxn>
                </a:cxnLst>
                <a:rect l="0" t="0" r="r" b="b"/>
                <a:pathLst>
                  <a:path w="18" h="144">
                    <a:moveTo>
                      <a:pt x="0" y="0"/>
                    </a:moveTo>
                    <a:lnTo>
                      <a:pt x="0" y="120"/>
                    </a:lnTo>
                    <a:lnTo>
                      <a:pt x="18" y="144"/>
                    </a:lnTo>
                    <a:lnTo>
                      <a:pt x="0" y="12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2" name="Freeform 403"/>
              <p:cNvSpPr>
                <a:spLocks/>
              </p:cNvSpPr>
              <p:nvPr/>
            </p:nvSpPr>
            <p:spPr bwMode="auto">
              <a:xfrm>
                <a:off x="1932" y="2184"/>
                <a:ext cx="126" cy="252"/>
              </a:xfrm>
              <a:custGeom>
                <a:avLst/>
                <a:gdLst>
                  <a:gd name="T0" fmla="*/ 126 w 126"/>
                  <a:gd name="T1" fmla="*/ 72 h 252"/>
                  <a:gd name="T2" fmla="*/ 102 w 126"/>
                  <a:gd name="T3" fmla="*/ 18 h 252"/>
                  <a:gd name="T4" fmla="*/ 102 w 126"/>
                  <a:gd name="T5" fmla="*/ 18 h 252"/>
                  <a:gd name="T6" fmla="*/ 102 w 126"/>
                  <a:gd name="T7" fmla="*/ 18 h 252"/>
                  <a:gd name="T8" fmla="*/ 102 w 126"/>
                  <a:gd name="T9" fmla="*/ 18 h 252"/>
                  <a:gd name="T10" fmla="*/ 72 w 126"/>
                  <a:gd name="T11" fmla="*/ 0 h 252"/>
                  <a:gd name="T12" fmla="*/ 72 w 126"/>
                  <a:gd name="T13" fmla="*/ 0 h 252"/>
                  <a:gd name="T14" fmla="*/ 72 w 126"/>
                  <a:gd name="T15" fmla="*/ 0 h 252"/>
                  <a:gd name="T16" fmla="*/ 54 w 126"/>
                  <a:gd name="T17" fmla="*/ 42 h 252"/>
                  <a:gd name="T18" fmla="*/ 24 w 126"/>
                  <a:gd name="T19" fmla="*/ 42 h 252"/>
                  <a:gd name="T20" fmla="*/ 12 w 126"/>
                  <a:gd name="T21" fmla="*/ 60 h 252"/>
                  <a:gd name="T22" fmla="*/ 12 w 126"/>
                  <a:gd name="T23" fmla="*/ 60 h 252"/>
                  <a:gd name="T24" fmla="*/ 0 w 126"/>
                  <a:gd name="T25" fmla="*/ 84 h 252"/>
                  <a:gd name="T26" fmla="*/ 18 w 126"/>
                  <a:gd name="T27" fmla="*/ 90 h 252"/>
                  <a:gd name="T28" fmla="*/ 30 w 126"/>
                  <a:gd name="T29" fmla="*/ 126 h 252"/>
                  <a:gd name="T30" fmla="*/ 42 w 126"/>
                  <a:gd name="T31" fmla="*/ 150 h 252"/>
                  <a:gd name="T32" fmla="*/ 42 w 126"/>
                  <a:gd name="T33" fmla="*/ 192 h 252"/>
                  <a:gd name="T34" fmla="*/ 42 w 126"/>
                  <a:gd name="T35" fmla="*/ 234 h 252"/>
                  <a:gd name="T36" fmla="*/ 48 w 126"/>
                  <a:gd name="T37" fmla="*/ 246 h 252"/>
                  <a:gd name="T38" fmla="*/ 48 w 126"/>
                  <a:gd name="T39" fmla="*/ 252 h 252"/>
                  <a:gd name="T40" fmla="*/ 72 w 126"/>
                  <a:gd name="T41" fmla="*/ 252 h 252"/>
                  <a:gd name="T42" fmla="*/ 84 w 126"/>
                  <a:gd name="T43" fmla="*/ 144 h 252"/>
                  <a:gd name="T44" fmla="*/ 126 w 126"/>
                  <a:gd name="T45" fmla="*/ 7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252">
                    <a:moveTo>
                      <a:pt x="126" y="72"/>
                    </a:moveTo>
                    <a:lnTo>
                      <a:pt x="102" y="18"/>
                    </a:lnTo>
                    <a:lnTo>
                      <a:pt x="102" y="18"/>
                    </a:lnTo>
                    <a:lnTo>
                      <a:pt x="102" y="18"/>
                    </a:lnTo>
                    <a:lnTo>
                      <a:pt x="102" y="18"/>
                    </a:lnTo>
                    <a:lnTo>
                      <a:pt x="72" y="0"/>
                    </a:lnTo>
                    <a:lnTo>
                      <a:pt x="72" y="0"/>
                    </a:lnTo>
                    <a:lnTo>
                      <a:pt x="72" y="0"/>
                    </a:lnTo>
                    <a:lnTo>
                      <a:pt x="54" y="42"/>
                    </a:lnTo>
                    <a:lnTo>
                      <a:pt x="24" y="42"/>
                    </a:lnTo>
                    <a:lnTo>
                      <a:pt x="12" y="60"/>
                    </a:lnTo>
                    <a:lnTo>
                      <a:pt x="12" y="60"/>
                    </a:lnTo>
                    <a:lnTo>
                      <a:pt x="0" y="84"/>
                    </a:lnTo>
                    <a:lnTo>
                      <a:pt x="18" y="90"/>
                    </a:lnTo>
                    <a:lnTo>
                      <a:pt x="30" y="126"/>
                    </a:lnTo>
                    <a:lnTo>
                      <a:pt x="42" y="150"/>
                    </a:lnTo>
                    <a:lnTo>
                      <a:pt x="42" y="192"/>
                    </a:lnTo>
                    <a:lnTo>
                      <a:pt x="42" y="234"/>
                    </a:lnTo>
                    <a:lnTo>
                      <a:pt x="48" y="246"/>
                    </a:lnTo>
                    <a:lnTo>
                      <a:pt x="48" y="252"/>
                    </a:lnTo>
                    <a:lnTo>
                      <a:pt x="72" y="252"/>
                    </a:lnTo>
                    <a:lnTo>
                      <a:pt x="84" y="144"/>
                    </a:lnTo>
                    <a:lnTo>
                      <a:pt x="12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3" name="Freeform 404"/>
              <p:cNvSpPr>
                <a:spLocks/>
              </p:cNvSpPr>
              <p:nvPr/>
            </p:nvSpPr>
            <p:spPr bwMode="auto">
              <a:xfrm>
                <a:off x="1944" y="2184"/>
                <a:ext cx="60" cy="60"/>
              </a:xfrm>
              <a:custGeom>
                <a:avLst/>
                <a:gdLst>
                  <a:gd name="T0" fmla="*/ 12 w 60"/>
                  <a:gd name="T1" fmla="*/ 42 h 60"/>
                  <a:gd name="T2" fmla="*/ 0 w 60"/>
                  <a:gd name="T3" fmla="*/ 60 h 60"/>
                  <a:gd name="T4" fmla="*/ 0 w 60"/>
                  <a:gd name="T5" fmla="*/ 60 h 60"/>
                  <a:gd name="T6" fmla="*/ 12 w 60"/>
                  <a:gd name="T7" fmla="*/ 42 h 60"/>
                  <a:gd name="T8" fmla="*/ 42 w 60"/>
                  <a:gd name="T9" fmla="*/ 42 h 60"/>
                  <a:gd name="T10" fmla="*/ 60 w 60"/>
                  <a:gd name="T11" fmla="*/ 0 h 60"/>
                  <a:gd name="T12" fmla="*/ 60 w 60"/>
                  <a:gd name="T13" fmla="*/ 0 h 60"/>
                  <a:gd name="T14" fmla="*/ 42 w 60"/>
                  <a:gd name="T15" fmla="*/ 42 h 60"/>
                  <a:gd name="T16" fmla="*/ 12 w 60"/>
                  <a:gd name="T17"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12" y="42"/>
                    </a:moveTo>
                    <a:lnTo>
                      <a:pt x="0" y="60"/>
                    </a:lnTo>
                    <a:lnTo>
                      <a:pt x="0" y="60"/>
                    </a:lnTo>
                    <a:lnTo>
                      <a:pt x="12" y="42"/>
                    </a:lnTo>
                    <a:lnTo>
                      <a:pt x="42" y="42"/>
                    </a:lnTo>
                    <a:lnTo>
                      <a:pt x="60" y="0"/>
                    </a:lnTo>
                    <a:lnTo>
                      <a:pt x="60" y="0"/>
                    </a:lnTo>
                    <a:lnTo>
                      <a:pt x="42" y="42"/>
                    </a:lnTo>
                    <a:lnTo>
                      <a:pt x="12"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4" name="Freeform 405"/>
              <p:cNvSpPr>
                <a:spLocks/>
              </p:cNvSpPr>
              <p:nvPr/>
            </p:nvSpPr>
            <p:spPr bwMode="auto">
              <a:xfrm>
                <a:off x="1974" y="2376"/>
                <a:ext cx="6" cy="54"/>
              </a:xfrm>
              <a:custGeom>
                <a:avLst/>
                <a:gdLst>
                  <a:gd name="T0" fmla="*/ 0 w 6"/>
                  <a:gd name="T1" fmla="*/ 0 h 54"/>
                  <a:gd name="T2" fmla="*/ 0 w 6"/>
                  <a:gd name="T3" fmla="*/ 42 h 54"/>
                  <a:gd name="T4" fmla="*/ 6 w 6"/>
                  <a:gd name="T5" fmla="*/ 54 h 54"/>
                  <a:gd name="T6" fmla="*/ 0 w 6"/>
                  <a:gd name="T7" fmla="*/ 42 h 54"/>
                  <a:gd name="T8" fmla="*/ 0 w 6"/>
                  <a:gd name="T9" fmla="*/ 0 h 54"/>
                </a:gdLst>
                <a:ahLst/>
                <a:cxnLst>
                  <a:cxn ang="0">
                    <a:pos x="T0" y="T1"/>
                  </a:cxn>
                  <a:cxn ang="0">
                    <a:pos x="T2" y="T3"/>
                  </a:cxn>
                  <a:cxn ang="0">
                    <a:pos x="T4" y="T5"/>
                  </a:cxn>
                  <a:cxn ang="0">
                    <a:pos x="T6" y="T7"/>
                  </a:cxn>
                  <a:cxn ang="0">
                    <a:pos x="T8" y="T9"/>
                  </a:cxn>
                </a:cxnLst>
                <a:rect l="0" t="0" r="r" b="b"/>
                <a:pathLst>
                  <a:path w="6" h="54">
                    <a:moveTo>
                      <a:pt x="0" y="0"/>
                    </a:moveTo>
                    <a:lnTo>
                      <a:pt x="0" y="42"/>
                    </a:lnTo>
                    <a:lnTo>
                      <a:pt x="6" y="54"/>
                    </a:lnTo>
                    <a:lnTo>
                      <a:pt x="0"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893" name="Freeform 407"/>
            <p:cNvSpPr>
              <a:spLocks/>
            </p:cNvSpPr>
            <p:nvPr/>
          </p:nvSpPr>
          <p:spPr bwMode="auto">
            <a:xfrm>
              <a:off x="1932" y="2244"/>
              <a:ext cx="30" cy="66"/>
            </a:xfrm>
            <a:custGeom>
              <a:avLst/>
              <a:gdLst>
                <a:gd name="T0" fmla="*/ 12 w 30"/>
                <a:gd name="T1" fmla="*/ 0 h 66"/>
                <a:gd name="T2" fmla="*/ 0 w 30"/>
                <a:gd name="T3" fmla="*/ 24 h 66"/>
                <a:gd name="T4" fmla="*/ 18 w 30"/>
                <a:gd name="T5" fmla="*/ 30 h 66"/>
                <a:gd name="T6" fmla="*/ 30 w 30"/>
                <a:gd name="T7" fmla="*/ 66 h 66"/>
                <a:gd name="T8" fmla="*/ 18 w 30"/>
                <a:gd name="T9" fmla="*/ 30 h 66"/>
                <a:gd name="T10" fmla="*/ 0 w 30"/>
                <a:gd name="T11" fmla="*/ 24 h 66"/>
                <a:gd name="T12" fmla="*/ 12 w 30"/>
                <a:gd name="T13" fmla="*/ 0 h 66"/>
                <a:gd name="T14" fmla="*/ 12 w 30"/>
                <a:gd name="T15" fmla="*/ 0 h 66"/>
                <a:gd name="T16" fmla="*/ 12 w 30"/>
                <a:gd name="T17" fmla="*/ 0 h 66"/>
                <a:gd name="T18" fmla="*/ 12 w 30"/>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6">
                  <a:moveTo>
                    <a:pt x="12" y="0"/>
                  </a:moveTo>
                  <a:lnTo>
                    <a:pt x="0" y="24"/>
                  </a:lnTo>
                  <a:lnTo>
                    <a:pt x="18" y="30"/>
                  </a:lnTo>
                  <a:lnTo>
                    <a:pt x="30" y="66"/>
                  </a:lnTo>
                  <a:lnTo>
                    <a:pt x="18" y="30"/>
                  </a:lnTo>
                  <a:lnTo>
                    <a:pt x="0" y="24"/>
                  </a:lnTo>
                  <a:lnTo>
                    <a:pt x="12" y="0"/>
                  </a:lnTo>
                  <a:lnTo>
                    <a:pt x="12" y="0"/>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4" name="Rectangle 408"/>
            <p:cNvSpPr>
              <a:spLocks noChangeArrowheads="1"/>
            </p:cNvSpPr>
            <p:nvPr/>
          </p:nvSpPr>
          <p:spPr bwMode="auto">
            <a:xfrm>
              <a:off x="1944" y="224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5" name="Freeform 409"/>
            <p:cNvSpPr>
              <a:spLocks/>
            </p:cNvSpPr>
            <p:nvPr/>
          </p:nvSpPr>
          <p:spPr bwMode="auto">
            <a:xfrm>
              <a:off x="1902" y="1716"/>
              <a:ext cx="636" cy="486"/>
            </a:xfrm>
            <a:custGeom>
              <a:avLst/>
              <a:gdLst>
                <a:gd name="T0" fmla="*/ 522 w 636"/>
                <a:gd name="T1" fmla="*/ 390 h 486"/>
                <a:gd name="T2" fmla="*/ 528 w 636"/>
                <a:gd name="T3" fmla="*/ 396 h 486"/>
                <a:gd name="T4" fmla="*/ 546 w 636"/>
                <a:gd name="T5" fmla="*/ 348 h 486"/>
                <a:gd name="T6" fmla="*/ 576 w 636"/>
                <a:gd name="T7" fmla="*/ 318 h 486"/>
                <a:gd name="T8" fmla="*/ 612 w 636"/>
                <a:gd name="T9" fmla="*/ 282 h 486"/>
                <a:gd name="T10" fmla="*/ 624 w 636"/>
                <a:gd name="T11" fmla="*/ 156 h 486"/>
                <a:gd name="T12" fmla="*/ 636 w 636"/>
                <a:gd name="T13" fmla="*/ 132 h 486"/>
                <a:gd name="T14" fmla="*/ 606 w 636"/>
                <a:gd name="T15" fmla="*/ 108 h 486"/>
                <a:gd name="T16" fmla="*/ 594 w 636"/>
                <a:gd name="T17" fmla="*/ 36 h 486"/>
                <a:gd name="T18" fmla="*/ 552 w 636"/>
                <a:gd name="T19" fmla="*/ 6 h 486"/>
                <a:gd name="T20" fmla="*/ 468 w 636"/>
                <a:gd name="T21" fmla="*/ 0 h 486"/>
                <a:gd name="T22" fmla="*/ 468 w 636"/>
                <a:gd name="T23" fmla="*/ 0 h 486"/>
                <a:gd name="T24" fmla="*/ 234 w 636"/>
                <a:gd name="T25" fmla="*/ 174 h 486"/>
                <a:gd name="T26" fmla="*/ 168 w 636"/>
                <a:gd name="T27" fmla="*/ 186 h 486"/>
                <a:gd name="T28" fmla="*/ 168 w 636"/>
                <a:gd name="T29" fmla="*/ 318 h 486"/>
                <a:gd name="T30" fmla="*/ 144 w 636"/>
                <a:gd name="T31" fmla="*/ 348 h 486"/>
                <a:gd name="T32" fmla="*/ 18 w 636"/>
                <a:gd name="T33" fmla="*/ 366 h 486"/>
                <a:gd name="T34" fmla="*/ 0 w 636"/>
                <a:gd name="T35" fmla="*/ 366 h 486"/>
                <a:gd name="T36" fmla="*/ 0 w 636"/>
                <a:gd name="T37" fmla="*/ 366 h 486"/>
                <a:gd name="T38" fmla="*/ 0 w 636"/>
                <a:gd name="T39" fmla="*/ 366 h 486"/>
                <a:gd name="T40" fmla="*/ 60 w 636"/>
                <a:gd name="T41" fmla="*/ 462 h 486"/>
                <a:gd name="T42" fmla="*/ 72 w 636"/>
                <a:gd name="T43" fmla="*/ 456 h 486"/>
                <a:gd name="T44" fmla="*/ 78 w 636"/>
                <a:gd name="T45" fmla="*/ 456 h 486"/>
                <a:gd name="T46" fmla="*/ 78 w 636"/>
                <a:gd name="T47" fmla="*/ 456 h 486"/>
                <a:gd name="T48" fmla="*/ 78 w 636"/>
                <a:gd name="T49" fmla="*/ 456 h 486"/>
                <a:gd name="T50" fmla="*/ 90 w 636"/>
                <a:gd name="T51" fmla="*/ 462 h 486"/>
                <a:gd name="T52" fmla="*/ 102 w 636"/>
                <a:gd name="T53" fmla="*/ 468 h 486"/>
                <a:gd name="T54" fmla="*/ 102 w 636"/>
                <a:gd name="T55" fmla="*/ 468 h 486"/>
                <a:gd name="T56" fmla="*/ 132 w 636"/>
                <a:gd name="T57" fmla="*/ 486 h 486"/>
                <a:gd name="T58" fmla="*/ 180 w 636"/>
                <a:gd name="T59" fmla="*/ 414 h 486"/>
                <a:gd name="T60" fmla="*/ 246 w 636"/>
                <a:gd name="T61" fmla="*/ 420 h 486"/>
                <a:gd name="T62" fmla="*/ 282 w 636"/>
                <a:gd name="T63" fmla="*/ 450 h 486"/>
                <a:gd name="T64" fmla="*/ 294 w 636"/>
                <a:gd name="T65" fmla="*/ 438 h 486"/>
                <a:gd name="T66" fmla="*/ 312 w 636"/>
                <a:gd name="T67" fmla="*/ 426 h 486"/>
                <a:gd name="T68" fmla="*/ 372 w 636"/>
                <a:gd name="T69" fmla="*/ 456 h 486"/>
                <a:gd name="T70" fmla="*/ 408 w 636"/>
                <a:gd name="T71" fmla="*/ 432 h 486"/>
                <a:gd name="T72" fmla="*/ 528 w 636"/>
                <a:gd name="T73" fmla="*/ 426 h 486"/>
                <a:gd name="T74" fmla="*/ 516 w 636"/>
                <a:gd name="T75" fmla="*/ 396 h 486"/>
                <a:gd name="T76" fmla="*/ 522 w 636"/>
                <a:gd name="T77" fmla="*/ 39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6" h="486">
                  <a:moveTo>
                    <a:pt x="522" y="390"/>
                  </a:moveTo>
                  <a:lnTo>
                    <a:pt x="528" y="396"/>
                  </a:lnTo>
                  <a:lnTo>
                    <a:pt x="546" y="348"/>
                  </a:lnTo>
                  <a:lnTo>
                    <a:pt x="576" y="318"/>
                  </a:lnTo>
                  <a:lnTo>
                    <a:pt x="612" y="282"/>
                  </a:lnTo>
                  <a:lnTo>
                    <a:pt x="624" y="156"/>
                  </a:lnTo>
                  <a:lnTo>
                    <a:pt x="636" y="132"/>
                  </a:lnTo>
                  <a:lnTo>
                    <a:pt x="606" y="108"/>
                  </a:lnTo>
                  <a:lnTo>
                    <a:pt x="594" y="36"/>
                  </a:lnTo>
                  <a:lnTo>
                    <a:pt x="552" y="6"/>
                  </a:lnTo>
                  <a:lnTo>
                    <a:pt x="468" y="0"/>
                  </a:lnTo>
                  <a:lnTo>
                    <a:pt x="468" y="0"/>
                  </a:lnTo>
                  <a:lnTo>
                    <a:pt x="234" y="174"/>
                  </a:lnTo>
                  <a:lnTo>
                    <a:pt x="168" y="186"/>
                  </a:lnTo>
                  <a:lnTo>
                    <a:pt x="168" y="318"/>
                  </a:lnTo>
                  <a:lnTo>
                    <a:pt x="144" y="348"/>
                  </a:lnTo>
                  <a:lnTo>
                    <a:pt x="18" y="366"/>
                  </a:lnTo>
                  <a:lnTo>
                    <a:pt x="0" y="366"/>
                  </a:lnTo>
                  <a:lnTo>
                    <a:pt x="0" y="366"/>
                  </a:lnTo>
                  <a:lnTo>
                    <a:pt x="0" y="366"/>
                  </a:lnTo>
                  <a:lnTo>
                    <a:pt x="60" y="462"/>
                  </a:lnTo>
                  <a:lnTo>
                    <a:pt x="72" y="456"/>
                  </a:lnTo>
                  <a:lnTo>
                    <a:pt x="78" y="456"/>
                  </a:lnTo>
                  <a:lnTo>
                    <a:pt x="78" y="456"/>
                  </a:lnTo>
                  <a:lnTo>
                    <a:pt x="78" y="456"/>
                  </a:lnTo>
                  <a:lnTo>
                    <a:pt x="90" y="462"/>
                  </a:lnTo>
                  <a:lnTo>
                    <a:pt x="102" y="468"/>
                  </a:lnTo>
                  <a:lnTo>
                    <a:pt x="102" y="468"/>
                  </a:lnTo>
                  <a:lnTo>
                    <a:pt x="132" y="486"/>
                  </a:lnTo>
                  <a:lnTo>
                    <a:pt x="180" y="414"/>
                  </a:lnTo>
                  <a:lnTo>
                    <a:pt x="246" y="420"/>
                  </a:lnTo>
                  <a:lnTo>
                    <a:pt x="282" y="450"/>
                  </a:lnTo>
                  <a:lnTo>
                    <a:pt x="294" y="438"/>
                  </a:lnTo>
                  <a:lnTo>
                    <a:pt x="312" y="426"/>
                  </a:lnTo>
                  <a:lnTo>
                    <a:pt x="372" y="456"/>
                  </a:lnTo>
                  <a:lnTo>
                    <a:pt x="408" y="432"/>
                  </a:lnTo>
                  <a:lnTo>
                    <a:pt x="528" y="426"/>
                  </a:lnTo>
                  <a:lnTo>
                    <a:pt x="516" y="396"/>
                  </a:lnTo>
                  <a:lnTo>
                    <a:pt x="522" y="3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6" name="Freeform 410"/>
            <p:cNvSpPr>
              <a:spLocks/>
            </p:cNvSpPr>
            <p:nvPr/>
          </p:nvSpPr>
          <p:spPr bwMode="auto">
            <a:xfrm>
              <a:off x="2070" y="1716"/>
              <a:ext cx="300" cy="186"/>
            </a:xfrm>
            <a:custGeom>
              <a:avLst/>
              <a:gdLst>
                <a:gd name="T0" fmla="*/ 300 w 300"/>
                <a:gd name="T1" fmla="*/ 0 h 186"/>
                <a:gd name="T2" fmla="*/ 66 w 300"/>
                <a:gd name="T3" fmla="*/ 174 h 186"/>
                <a:gd name="T4" fmla="*/ 0 w 300"/>
                <a:gd name="T5" fmla="*/ 186 h 186"/>
                <a:gd name="T6" fmla="*/ 66 w 300"/>
                <a:gd name="T7" fmla="*/ 174 h 186"/>
                <a:gd name="T8" fmla="*/ 300 w 300"/>
                <a:gd name="T9" fmla="*/ 0 h 186"/>
              </a:gdLst>
              <a:ahLst/>
              <a:cxnLst>
                <a:cxn ang="0">
                  <a:pos x="T0" y="T1"/>
                </a:cxn>
                <a:cxn ang="0">
                  <a:pos x="T2" y="T3"/>
                </a:cxn>
                <a:cxn ang="0">
                  <a:pos x="T4" y="T5"/>
                </a:cxn>
                <a:cxn ang="0">
                  <a:pos x="T6" y="T7"/>
                </a:cxn>
                <a:cxn ang="0">
                  <a:pos x="T8" y="T9"/>
                </a:cxn>
              </a:cxnLst>
              <a:rect l="0" t="0" r="r" b="b"/>
              <a:pathLst>
                <a:path w="300" h="186">
                  <a:moveTo>
                    <a:pt x="300" y="0"/>
                  </a:moveTo>
                  <a:lnTo>
                    <a:pt x="66" y="174"/>
                  </a:lnTo>
                  <a:lnTo>
                    <a:pt x="0" y="186"/>
                  </a:lnTo>
                  <a:lnTo>
                    <a:pt x="66" y="174"/>
                  </a:lnTo>
                  <a:lnTo>
                    <a:pt x="30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7" name="Freeform 411"/>
            <p:cNvSpPr>
              <a:spLocks/>
            </p:cNvSpPr>
            <p:nvPr/>
          </p:nvSpPr>
          <p:spPr bwMode="auto">
            <a:xfrm>
              <a:off x="1902" y="2082"/>
              <a:ext cx="18" cy="0"/>
            </a:xfrm>
            <a:custGeom>
              <a:avLst/>
              <a:gdLst>
                <a:gd name="T0" fmla="*/ 0 w 18"/>
                <a:gd name="T1" fmla="*/ 0 w 18"/>
                <a:gd name="T2" fmla="*/ 0 w 18"/>
                <a:gd name="T3" fmla="*/ 18 w 18"/>
                <a:gd name="T4" fmla="*/ 0 w 18"/>
                <a:gd name="T5" fmla="*/ 0 w 18"/>
              </a:gdLst>
              <a:ahLst/>
              <a:cxnLst>
                <a:cxn ang="0">
                  <a:pos x="T0" y="0"/>
                </a:cxn>
                <a:cxn ang="0">
                  <a:pos x="T1" y="0"/>
                </a:cxn>
                <a:cxn ang="0">
                  <a:pos x="T2" y="0"/>
                </a:cxn>
                <a:cxn ang="0">
                  <a:pos x="T3" y="0"/>
                </a:cxn>
                <a:cxn ang="0">
                  <a:pos x="T4" y="0"/>
                </a:cxn>
                <a:cxn ang="0">
                  <a:pos x="T5" y="0"/>
                </a:cxn>
              </a:cxnLst>
              <a:rect l="0" t="0" r="r" b="b"/>
              <a:pathLst>
                <a:path w="18">
                  <a:moveTo>
                    <a:pt x="0" y="0"/>
                  </a:moveTo>
                  <a:lnTo>
                    <a:pt x="0" y="0"/>
                  </a:lnTo>
                  <a:lnTo>
                    <a:pt x="0" y="0"/>
                  </a:ln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8" name="Freeform 412"/>
            <p:cNvSpPr>
              <a:spLocks/>
            </p:cNvSpPr>
            <p:nvPr/>
          </p:nvSpPr>
          <p:spPr bwMode="auto">
            <a:xfrm>
              <a:off x="1980" y="2172"/>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9" name="Freeform 413"/>
            <p:cNvSpPr>
              <a:spLocks/>
            </p:cNvSpPr>
            <p:nvPr/>
          </p:nvSpPr>
          <p:spPr bwMode="auto">
            <a:xfrm>
              <a:off x="1902" y="2082"/>
              <a:ext cx="72" cy="96"/>
            </a:xfrm>
            <a:custGeom>
              <a:avLst/>
              <a:gdLst>
                <a:gd name="T0" fmla="*/ 0 w 72"/>
                <a:gd name="T1" fmla="*/ 0 h 96"/>
                <a:gd name="T2" fmla="*/ 60 w 72"/>
                <a:gd name="T3" fmla="*/ 96 h 96"/>
                <a:gd name="T4" fmla="*/ 72 w 72"/>
                <a:gd name="T5" fmla="*/ 90 h 96"/>
                <a:gd name="T6" fmla="*/ 60 w 72"/>
                <a:gd name="T7" fmla="*/ 96 h 96"/>
                <a:gd name="T8" fmla="*/ 0 w 72"/>
                <a:gd name="T9" fmla="*/ 0 h 96"/>
                <a:gd name="T10" fmla="*/ 0 w 72"/>
                <a:gd name="T11" fmla="*/ 0 h 96"/>
                <a:gd name="T12" fmla="*/ 0 w 72"/>
                <a:gd name="T13" fmla="*/ 0 h 96"/>
                <a:gd name="T14" fmla="*/ 0 w 72"/>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6">
                  <a:moveTo>
                    <a:pt x="0" y="0"/>
                  </a:moveTo>
                  <a:lnTo>
                    <a:pt x="60" y="96"/>
                  </a:lnTo>
                  <a:lnTo>
                    <a:pt x="72" y="90"/>
                  </a:lnTo>
                  <a:lnTo>
                    <a:pt x="60" y="96"/>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0" name="Rectangle 414"/>
            <p:cNvSpPr>
              <a:spLocks noChangeArrowheads="1"/>
            </p:cNvSpPr>
            <p:nvPr/>
          </p:nvSpPr>
          <p:spPr bwMode="auto">
            <a:xfrm>
              <a:off x="1902" y="208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1" name="Freeform 415"/>
            <p:cNvSpPr>
              <a:spLocks/>
            </p:cNvSpPr>
            <p:nvPr/>
          </p:nvSpPr>
          <p:spPr bwMode="auto">
            <a:xfrm>
              <a:off x="2004" y="2184"/>
              <a:ext cx="30" cy="18"/>
            </a:xfrm>
            <a:custGeom>
              <a:avLst/>
              <a:gdLst>
                <a:gd name="T0" fmla="*/ 0 w 30"/>
                <a:gd name="T1" fmla="*/ 0 h 18"/>
                <a:gd name="T2" fmla="*/ 30 w 30"/>
                <a:gd name="T3" fmla="*/ 18 h 18"/>
                <a:gd name="T4" fmla="*/ 0 w 30"/>
                <a:gd name="T5" fmla="*/ 0 h 18"/>
                <a:gd name="T6" fmla="*/ 0 w 30"/>
                <a:gd name="T7" fmla="*/ 0 h 18"/>
              </a:gdLst>
              <a:ahLst/>
              <a:cxnLst>
                <a:cxn ang="0">
                  <a:pos x="T0" y="T1"/>
                </a:cxn>
                <a:cxn ang="0">
                  <a:pos x="T2" y="T3"/>
                </a:cxn>
                <a:cxn ang="0">
                  <a:pos x="T4" y="T5"/>
                </a:cxn>
                <a:cxn ang="0">
                  <a:pos x="T6" y="T7"/>
                </a:cxn>
              </a:cxnLst>
              <a:rect l="0" t="0" r="r" b="b"/>
              <a:pathLst>
                <a:path w="30" h="18">
                  <a:moveTo>
                    <a:pt x="0" y="0"/>
                  </a:moveTo>
                  <a:lnTo>
                    <a:pt x="30"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2" name="Freeform 416"/>
            <p:cNvSpPr>
              <a:spLocks/>
            </p:cNvSpPr>
            <p:nvPr/>
          </p:nvSpPr>
          <p:spPr bwMode="auto">
            <a:xfrm>
              <a:off x="2004" y="2130"/>
              <a:ext cx="468" cy="390"/>
            </a:xfrm>
            <a:custGeom>
              <a:avLst/>
              <a:gdLst>
                <a:gd name="T0" fmla="*/ 318 w 468"/>
                <a:gd name="T1" fmla="*/ 276 h 390"/>
                <a:gd name="T2" fmla="*/ 318 w 468"/>
                <a:gd name="T3" fmla="*/ 276 h 390"/>
                <a:gd name="T4" fmla="*/ 342 w 468"/>
                <a:gd name="T5" fmla="*/ 300 h 390"/>
                <a:gd name="T6" fmla="*/ 384 w 468"/>
                <a:gd name="T7" fmla="*/ 210 h 390"/>
                <a:gd name="T8" fmla="*/ 390 w 468"/>
                <a:gd name="T9" fmla="*/ 210 h 390"/>
                <a:gd name="T10" fmla="*/ 402 w 468"/>
                <a:gd name="T11" fmla="*/ 198 h 390"/>
                <a:gd name="T12" fmla="*/ 426 w 468"/>
                <a:gd name="T13" fmla="*/ 108 h 390"/>
                <a:gd name="T14" fmla="*/ 468 w 468"/>
                <a:gd name="T15" fmla="*/ 78 h 390"/>
                <a:gd name="T16" fmla="*/ 462 w 468"/>
                <a:gd name="T17" fmla="*/ 54 h 390"/>
                <a:gd name="T18" fmla="*/ 462 w 468"/>
                <a:gd name="T19" fmla="*/ 54 h 390"/>
                <a:gd name="T20" fmla="*/ 462 w 468"/>
                <a:gd name="T21" fmla="*/ 54 h 390"/>
                <a:gd name="T22" fmla="*/ 456 w 468"/>
                <a:gd name="T23" fmla="*/ 60 h 390"/>
                <a:gd name="T24" fmla="*/ 444 w 468"/>
                <a:gd name="T25" fmla="*/ 24 h 390"/>
                <a:gd name="T26" fmla="*/ 432 w 468"/>
                <a:gd name="T27" fmla="*/ 24 h 390"/>
                <a:gd name="T28" fmla="*/ 426 w 468"/>
                <a:gd name="T29" fmla="*/ 12 h 390"/>
                <a:gd name="T30" fmla="*/ 306 w 468"/>
                <a:gd name="T31" fmla="*/ 18 h 390"/>
                <a:gd name="T32" fmla="*/ 270 w 468"/>
                <a:gd name="T33" fmla="*/ 42 h 390"/>
                <a:gd name="T34" fmla="*/ 210 w 468"/>
                <a:gd name="T35" fmla="*/ 12 h 390"/>
                <a:gd name="T36" fmla="*/ 192 w 468"/>
                <a:gd name="T37" fmla="*/ 24 h 390"/>
                <a:gd name="T38" fmla="*/ 180 w 468"/>
                <a:gd name="T39" fmla="*/ 36 h 390"/>
                <a:gd name="T40" fmla="*/ 180 w 468"/>
                <a:gd name="T41" fmla="*/ 36 h 390"/>
                <a:gd name="T42" fmla="*/ 180 w 468"/>
                <a:gd name="T43" fmla="*/ 36 h 390"/>
                <a:gd name="T44" fmla="*/ 144 w 468"/>
                <a:gd name="T45" fmla="*/ 6 h 390"/>
                <a:gd name="T46" fmla="*/ 78 w 468"/>
                <a:gd name="T47" fmla="*/ 0 h 390"/>
                <a:gd name="T48" fmla="*/ 30 w 468"/>
                <a:gd name="T49" fmla="*/ 72 h 390"/>
                <a:gd name="T50" fmla="*/ 54 w 468"/>
                <a:gd name="T51" fmla="*/ 126 h 390"/>
                <a:gd name="T52" fmla="*/ 12 w 468"/>
                <a:gd name="T53" fmla="*/ 198 h 390"/>
                <a:gd name="T54" fmla="*/ 0 w 468"/>
                <a:gd name="T55" fmla="*/ 306 h 390"/>
                <a:gd name="T56" fmla="*/ 72 w 468"/>
                <a:gd name="T57" fmla="*/ 300 h 390"/>
                <a:gd name="T58" fmla="*/ 108 w 468"/>
                <a:gd name="T59" fmla="*/ 342 h 390"/>
                <a:gd name="T60" fmla="*/ 114 w 468"/>
                <a:gd name="T61" fmla="*/ 360 h 390"/>
                <a:gd name="T62" fmla="*/ 132 w 468"/>
                <a:gd name="T63" fmla="*/ 384 h 390"/>
                <a:gd name="T64" fmla="*/ 138 w 468"/>
                <a:gd name="T65" fmla="*/ 378 h 390"/>
                <a:gd name="T66" fmla="*/ 144 w 468"/>
                <a:gd name="T67" fmla="*/ 390 h 390"/>
                <a:gd name="T68" fmla="*/ 156 w 468"/>
                <a:gd name="T69" fmla="*/ 378 h 390"/>
                <a:gd name="T70" fmla="*/ 168 w 468"/>
                <a:gd name="T71" fmla="*/ 384 h 390"/>
                <a:gd name="T72" fmla="*/ 180 w 468"/>
                <a:gd name="T73" fmla="*/ 372 h 390"/>
                <a:gd name="T74" fmla="*/ 192 w 468"/>
                <a:gd name="T75" fmla="*/ 378 h 390"/>
                <a:gd name="T76" fmla="*/ 222 w 468"/>
                <a:gd name="T77" fmla="*/ 378 h 390"/>
                <a:gd name="T78" fmla="*/ 228 w 468"/>
                <a:gd name="T79" fmla="*/ 360 h 390"/>
                <a:gd name="T80" fmla="*/ 228 w 468"/>
                <a:gd name="T81" fmla="*/ 360 h 390"/>
                <a:gd name="T82" fmla="*/ 258 w 468"/>
                <a:gd name="T83" fmla="*/ 300 h 390"/>
                <a:gd name="T84" fmla="*/ 318 w 468"/>
                <a:gd name="T85" fmla="*/ 276 h 390"/>
                <a:gd name="T86" fmla="*/ 318 w 468"/>
                <a:gd name="T87" fmla="*/ 27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8" h="390">
                  <a:moveTo>
                    <a:pt x="318" y="276"/>
                  </a:moveTo>
                  <a:lnTo>
                    <a:pt x="318" y="276"/>
                  </a:lnTo>
                  <a:lnTo>
                    <a:pt x="342" y="300"/>
                  </a:lnTo>
                  <a:lnTo>
                    <a:pt x="384" y="210"/>
                  </a:lnTo>
                  <a:lnTo>
                    <a:pt x="390" y="210"/>
                  </a:lnTo>
                  <a:lnTo>
                    <a:pt x="402" y="198"/>
                  </a:lnTo>
                  <a:lnTo>
                    <a:pt x="426" y="108"/>
                  </a:lnTo>
                  <a:lnTo>
                    <a:pt x="468" y="78"/>
                  </a:lnTo>
                  <a:lnTo>
                    <a:pt x="462" y="54"/>
                  </a:lnTo>
                  <a:lnTo>
                    <a:pt x="462" y="54"/>
                  </a:lnTo>
                  <a:lnTo>
                    <a:pt x="462" y="54"/>
                  </a:lnTo>
                  <a:lnTo>
                    <a:pt x="456" y="60"/>
                  </a:lnTo>
                  <a:lnTo>
                    <a:pt x="444" y="24"/>
                  </a:lnTo>
                  <a:lnTo>
                    <a:pt x="432" y="24"/>
                  </a:lnTo>
                  <a:lnTo>
                    <a:pt x="426" y="12"/>
                  </a:lnTo>
                  <a:lnTo>
                    <a:pt x="306" y="18"/>
                  </a:lnTo>
                  <a:lnTo>
                    <a:pt x="270" y="42"/>
                  </a:lnTo>
                  <a:lnTo>
                    <a:pt x="210" y="12"/>
                  </a:lnTo>
                  <a:lnTo>
                    <a:pt x="192" y="24"/>
                  </a:lnTo>
                  <a:lnTo>
                    <a:pt x="180" y="36"/>
                  </a:lnTo>
                  <a:lnTo>
                    <a:pt x="180" y="36"/>
                  </a:lnTo>
                  <a:lnTo>
                    <a:pt x="180" y="36"/>
                  </a:lnTo>
                  <a:lnTo>
                    <a:pt x="144" y="6"/>
                  </a:lnTo>
                  <a:lnTo>
                    <a:pt x="78" y="0"/>
                  </a:lnTo>
                  <a:lnTo>
                    <a:pt x="30" y="72"/>
                  </a:lnTo>
                  <a:lnTo>
                    <a:pt x="54" y="126"/>
                  </a:lnTo>
                  <a:lnTo>
                    <a:pt x="12" y="198"/>
                  </a:lnTo>
                  <a:lnTo>
                    <a:pt x="0" y="306"/>
                  </a:lnTo>
                  <a:lnTo>
                    <a:pt x="72" y="300"/>
                  </a:lnTo>
                  <a:lnTo>
                    <a:pt x="108" y="342"/>
                  </a:lnTo>
                  <a:lnTo>
                    <a:pt x="114" y="360"/>
                  </a:lnTo>
                  <a:lnTo>
                    <a:pt x="132" y="384"/>
                  </a:lnTo>
                  <a:lnTo>
                    <a:pt x="138" y="378"/>
                  </a:lnTo>
                  <a:lnTo>
                    <a:pt x="144" y="390"/>
                  </a:lnTo>
                  <a:lnTo>
                    <a:pt x="156" y="378"/>
                  </a:lnTo>
                  <a:lnTo>
                    <a:pt x="168" y="384"/>
                  </a:lnTo>
                  <a:lnTo>
                    <a:pt x="180" y="372"/>
                  </a:lnTo>
                  <a:lnTo>
                    <a:pt x="192" y="378"/>
                  </a:lnTo>
                  <a:lnTo>
                    <a:pt x="222" y="378"/>
                  </a:lnTo>
                  <a:lnTo>
                    <a:pt x="228" y="360"/>
                  </a:lnTo>
                  <a:lnTo>
                    <a:pt x="228" y="360"/>
                  </a:lnTo>
                  <a:lnTo>
                    <a:pt x="258" y="300"/>
                  </a:lnTo>
                  <a:lnTo>
                    <a:pt x="318" y="276"/>
                  </a:lnTo>
                  <a:lnTo>
                    <a:pt x="318" y="27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3" name="Freeform 417"/>
            <p:cNvSpPr>
              <a:spLocks/>
            </p:cNvSpPr>
            <p:nvPr/>
          </p:nvSpPr>
          <p:spPr bwMode="auto">
            <a:xfrm>
              <a:off x="2016" y="2202"/>
              <a:ext cx="42" cy="126"/>
            </a:xfrm>
            <a:custGeom>
              <a:avLst/>
              <a:gdLst>
                <a:gd name="T0" fmla="*/ 42 w 42"/>
                <a:gd name="T1" fmla="*/ 54 h 126"/>
                <a:gd name="T2" fmla="*/ 0 w 42"/>
                <a:gd name="T3" fmla="*/ 126 h 126"/>
                <a:gd name="T4" fmla="*/ 42 w 42"/>
                <a:gd name="T5" fmla="*/ 54 h 126"/>
                <a:gd name="T6" fmla="*/ 18 w 42"/>
                <a:gd name="T7" fmla="*/ 0 h 126"/>
                <a:gd name="T8" fmla="*/ 18 w 42"/>
                <a:gd name="T9" fmla="*/ 0 h 126"/>
                <a:gd name="T10" fmla="*/ 42 w 42"/>
                <a:gd name="T11" fmla="*/ 54 h 126"/>
              </a:gdLst>
              <a:ahLst/>
              <a:cxnLst>
                <a:cxn ang="0">
                  <a:pos x="T0" y="T1"/>
                </a:cxn>
                <a:cxn ang="0">
                  <a:pos x="T2" y="T3"/>
                </a:cxn>
                <a:cxn ang="0">
                  <a:pos x="T4" y="T5"/>
                </a:cxn>
                <a:cxn ang="0">
                  <a:pos x="T6" y="T7"/>
                </a:cxn>
                <a:cxn ang="0">
                  <a:pos x="T8" y="T9"/>
                </a:cxn>
                <a:cxn ang="0">
                  <a:pos x="T10" y="T11"/>
                </a:cxn>
              </a:cxnLst>
              <a:rect l="0" t="0" r="r" b="b"/>
              <a:pathLst>
                <a:path w="42" h="126">
                  <a:moveTo>
                    <a:pt x="42" y="54"/>
                  </a:moveTo>
                  <a:lnTo>
                    <a:pt x="0" y="126"/>
                  </a:lnTo>
                  <a:lnTo>
                    <a:pt x="42" y="54"/>
                  </a:lnTo>
                  <a:lnTo>
                    <a:pt x="18" y="0"/>
                  </a:lnTo>
                  <a:lnTo>
                    <a:pt x="18" y="0"/>
                  </a:lnTo>
                  <a:lnTo>
                    <a:pt x="4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4" name="Freeform 418"/>
            <p:cNvSpPr>
              <a:spLocks/>
            </p:cNvSpPr>
            <p:nvPr/>
          </p:nvSpPr>
          <p:spPr bwMode="auto">
            <a:xfrm>
              <a:off x="2082" y="2130"/>
              <a:ext cx="102" cy="36"/>
            </a:xfrm>
            <a:custGeom>
              <a:avLst/>
              <a:gdLst>
                <a:gd name="T0" fmla="*/ 0 w 102"/>
                <a:gd name="T1" fmla="*/ 0 h 36"/>
                <a:gd name="T2" fmla="*/ 66 w 102"/>
                <a:gd name="T3" fmla="*/ 6 h 36"/>
                <a:gd name="T4" fmla="*/ 102 w 102"/>
                <a:gd name="T5" fmla="*/ 36 h 36"/>
                <a:gd name="T6" fmla="*/ 102 w 102"/>
                <a:gd name="T7" fmla="*/ 36 h 36"/>
                <a:gd name="T8" fmla="*/ 66 w 102"/>
                <a:gd name="T9" fmla="*/ 6 h 36"/>
                <a:gd name="T10" fmla="*/ 0 w 102"/>
                <a:gd name="T11" fmla="*/ 0 h 36"/>
              </a:gdLst>
              <a:ahLst/>
              <a:cxnLst>
                <a:cxn ang="0">
                  <a:pos x="T0" y="T1"/>
                </a:cxn>
                <a:cxn ang="0">
                  <a:pos x="T2" y="T3"/>
                </a:cxn>
                <a:cxn ang="0">
                  <a:pos x="T4" y="T5"/>
                </a:cxn>
                <a:cxn ang="0">
                  <a:pos x="T6" y="T7"/>
                </a:cxn>
                <a:cxn ang="0">
                  <a:pos x="T8" y="T9"/>
                </a:cxn>
                <a:cxn ang="0">
                  <a:pos x="T10" y="T11"/>
                </a:cxn>
              </a:cxnLst>
              <a:rect l="0" t="0" r="r" b="b"/>
              <a:pathLst>
                <a:path w="102" h="36">
                  <a:moveTo>
                    <a:pt x="0" y="0"/>
                  </a:moveTo>
                  <a:lnTo>
                    <a:pt x="66" y="6"/>
                  </a:lnTo>
                  <a:lnTo>
                    <a:pt x="102" y="36"/>
                  </a:lnTo>
                  <a:lnTo>
                    <a:pt x="102" y="36"/>
                  </a:lnTo>
                  <a:lnTo>
                    <a:pt x="6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5" name="Freeform 419"/>
            <p:cNvSpPr>
              <a:spLocks/>
            </p:cNvSpPr>
            <p:nvPr/>
          </p:nvSpPr>
          <p:spPr bwMode="auto">
            <a:xfrm>
              <a:off x="2196" y="2142"/>
              <a:ext cx="114" cy="30"/>
            </a:xfrm>
            <a:custGeom>
              <a:avLst/>
              <a:gdLst>
                <a:gd name="T0" fmla="*/ 18 w 114"/>
                <a:gd name="T1" fmla="*/ 0 h 30"/>
                <a:gd name="T2" fmla="*/ 0 w 114"/>
                <a:gd name="T3" fmla="*/ 12 h 30"/>
                <a:gd name="T4" fmla="*/ 18 w 114"/>
                <a:gd name="T5" fmla="*/ 0 h 30"/>
                <a:gd name="T6" fmla="*/ 78 w 114"/>
                <a:gd name="T7" fmla="*/ 30 h 30"/>
                <a:gd name="T8" fmla="*/ 114 w 114"/>
                <a:gd name="T9" fmla="*/ 6 h 30"/>
                <a:gd name="T10" fmla="*/ 78 w 114"/>
                <a:gd name="T11" fmla="*/ 30 h 30"/>
                <a:gd name="T12" fmla="*/ 18 w 11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14" h="30">
                  <a:moveTo>
                    <a:pt x="18" y="0"/>
                  </a:moveTo>
                  <a:lnTo>
                    <a:pt x="0" y="12"/>
                  </a:lnTo>
                  <a:lnTo>
                    <a:pt x="18" y="0"/>
                  </a:lnTo>
                  <a:lnTo>
                    <a:pt x="78" y="30"/>
                  </a:lnTo>
                  <a:lnTo>
                    <a:pt x="114" y="6"/>
                  </a:lnTo>
                  <a:lnTo>
                    <a:pt x="78" y="3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6" name="Freeform 420"/>
            <p:cNvSpPr>
              <a:spLocks/>
            </p:cNvSpPr>
            <p:nvPr/>
          </p:nvSpPr>
          <p:spPr bwMode="auto">
            <a:xfrm>
              <a:off x="2262" y="1283"/>
              <a:ext cx="636" cy="613"/>
            </a:xfrm>
            <a:custGeom>
              <a:avLst/>
              <a:gdLst>
                <a:gd name="T0" fmla="*/ 48 w 636"/>
                <a:gd name="T1" fmla="*/ 73 h 613"/>
                <a:gd name="T2" fmla="*/ 42 w 636"/>
                <a:gd name="T3" fmla="*/ 115 h 613"/>
                <a:gd name="T4" fmla="*/ 18 w 636"/>
                <a:gd name="T5" fmla="*/ 133 h 613"/>
                <a:gd name="T6" fmla="*/ 0 w 636"/>
                <a:gd name="T7" fmla="*/ 139 h 613"/>
                <a:gd name="T8" fmla="*/ 30 w 636"/>
                <a:gd name="T9" fmla="*/ 187 h 613"/>
                <a:gd name="T10" fmla="*/ 30 w 636"/>
                <a:gd name="T11" fmla="*/ 373 h 613"/>
                <a:gd name="T12" fmla="*/ 108 w 636"/>
                <a:gd name="T13" fmla="*/ 433 h 613"/>
                <a:gd name="T14" fmla="*/ 192 w 636"/>
                <a:gd name="T15" fmla="*/ 439 h 613"/>
                <a:gd name="T16" fmla="*/ 234 w 636"/>
                <a:gd name="T17" fmla="*/ 469 h 613"/>
                <a:gd name="T18" fmla="*/ 234 w 636"/>
                <a:gd name="T19" fmla="*/ 463 h 613"/>
                <a:gd name="T20" fmla="*/ 234 w 636"/>
                <a:gd name="T21" fmla="*/ 463 h 613"/>
                <a:gd name="T22" fmla="*/ 234 w 636"/>
                <a:gd name="T23" fmla="*/ 463 h 613"/>
                <a:gd name="T24" fmla="*/ 234 w 636"/>
                <a:gd name="T25" fmla="*/ 463 h 613"/>
                <a:gd name="T26" fmla="*/ 276 w 636"/>
                <a:gd name="T27" fmla="*/ 439 h 613"/>
                <a:gd name="T28" fmla="*/ 600 w 636"/>
                <a:gd name="T29" fmla="*/ 613 h 613"/>
                <a:gd name="T30" fmla="*/ 600 w 636"/>
                <a:gd name="T31" fmla="*/ 583 h 613"/>
                <a:gd name="T32" fmla="*/ 636 w 636"/>
                <a:gd name="T33" fmla="*/ 583 h 613"/>
                <a:gd name="T34" fmla="*/ 636 w 636"/>
                <a:gd name="T35" fmla="*/ 505 h 613"/>
                <a:gd name="T36" fmla="*/ 636 w 636"/>
                <a:gd name="T37" fmla="*/ 193 h 613"/>
                <a:gd name="T38" fmla="*/ 612 w 636"/>
                <a:gd name="T39" fmla="*/ 145 h 613"/>
                <a:gd name="T40" fmla="*/ 630 w 636"/>
                <a:gd name="T41" fmla="*/ 133 h 613"/>
                <a:gd name="T42" fmla="*/ 624 w 636"/>
                <a:gd name="T43" fmla="*/ 91 h 613"/>
                <a:gd name="T44" fmla="*/ 636 w 636"/>
                <a:gd name="T45" fmla="*/ 73 h 613"/>
                <a:gd name="T46" fmla="*/ 630 w 636"/>
                <a:gd name="T47" fmla="*/ 61 h 613"/>
                <a:gd name="T48" fmla="*/ 558 w 636"/>
                <a:gd name="T49" fmla="*/ 49 h 613"/>
                <a:gd name="T50" fmla="*/ 552 w 636"/>
                <a:gd name="T51" fmla="*/ 31 h 613"/>
                <a:gd name="T52" fmla="*/ 486 w 636"/>
                <a:gd name="T53" fmla="*/ 13 h 613"/>
                <a:gd name="T54" fmla="*/ 426 w 636"/>
                <a:gd name="T55" fmla="*/ 61 h 613"/>
                <a:gd name="T56" fmla="*/ 438 w 636"/>
                <a:gd name="T57" fmla="*/ 97 h 613"/>
                <a:gd name="T58" fmla="*/ 396 w 636"/>
                <a:gd name="T59" fmla="*/ 139 h 613"/>
                <a:gd name="T60" fmla="*/ 360 w 636"/>
                <a:gd name="T61" fmla="*/ 109 h 613"/>
                <a:gd name="T62" fmla="*/ 270 w 636"/>
                <a:gd name="T63" fmla="*/ 91 h 613"/>
                <a:gd name="T64" fmla="*/ 240 w 636"/>
                <a:gd name="T65" fmla="*/ 43 h 613"/>
                <a:gd name="T66" fmla="*/ 162 w 636"/>
                <a:gd name="T67" fmla="*/ 13 h 613"/>
                <a:gd name="T68" fmla="*/ 126 w 636"/>
                <a:gd name="T69" fmla="*/ 19 h 613"/>
                <a:gd name="T70" fmla="*/ 96 w 636"/>
                <a:gd name="T71" fmla="*/ 0 h 613"/>
                <a:gd name="T72" fmla="*/ 96 w 636"/>
                <a:gd name="T73" fmla="*/ 37 h 613"/>
                <a:gd name="T74" fmla="*/ 48 w 636"/>
                <a:gd name="T75" fmla="*/ 7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6" h="613">
                  <a:moveTo>
                    <a:pt x="48" y="73"/>
                  </a:moveTo>
                  <a:lnTo>
                    <a:pt x="42" y="115"/>
                  </a:lnTo>
                  <a:lnTo>
                    <a:pt x="18" y="133"/>
                  </a:lnTo>
                  <a:lnTo>
                    <a:pt x="0" y="139"/>
                  </a:lnTo>
                  <a:lnTo>
                    <a:pt x="30" y="187"/>
                  </a:lnTo>
                  <a:lnTo>
                    <a:pt x="30" y="373"/>
                  </a:lnTo>
                  <a:lnTo>
                    <a:pt x="108" y="433"/>
                  </a:lnTo>
                  <a:lnTo>
                    <a:pt x="192" y="439"/>
                  </a:lnTo>
                  <a:lnTo>
                    <a:pt x="234" y="469"/>
                  </a:lnTo>
                  <a:lnTo>
                    <a:pt x="234" y="463"/>
                  </a:lnTo>
                  <a:lnTo>
                    <a:pt x="234" y="463"/>
                  </a:lnTo>
                  <a:lnTo>
                    <a:pt x="234" y="463"/>
                  </a:lnTo>
                  <a:lnTo>
                    <a:pt x="234" y="463"/>
                  </a:lnTo>
                  <a:lnTo>
                    <a:pt x="276" y="439"/>
                  </a:lnTo>
                  <a:lnTo>
                    <a:pt x="600" y="613"/>
                  </a:lnTo>
                  <a:lnTo>
                    <a:pt x="600" y="583"/>
                  </a:lnTo>
                  <a:lnTo>
                    <a:pt x="636" y="583"/>
                  </a:lnTo>
                  <a:lnTo>
                    <a:pt x="636" y="505"/>
                  </a:lnTo>
                  <a:lnTo>
                    <a:pt x="636" y="193"/>
                  </a:lnTo>
                  <a:lnTo>
                    <a:pt x="612" y="145"/>
                  </a:lnTo>
                  <a:lnTo>
                    <a:pt x="630" y="133"/>
                  </a:lnTo>
                  <a:lnTo>
                    <a:pt x="624" y="91"/>
                  </a:lnTo>
                  <a:lnTo>
                    <a:pt x="636" y="73"/>
                  </a:lnTo>
                  <a:lnTo>
                    <a:pt x="630" y="61"/>
                  </a:lnTo>
                  <a:lnTo>
                    <a:pt x="558" y="49"/>
                  </a:lnTo>
                  <a:lnTo>
                    <a:pt x="552" y="31"/>
                  </a:lnTo>
                  <a:lnTo>
                    <a:pt x="486" y="13"/>
                  </a:lnTo>
                  <a:lnTo>
                    <a:pt x="426" y="61"/>
                  </a:lnTo>
                  <a:lnTo>
                    <a:pt x="438" y="97"/>
                  </a:lnTo>
                  <a:lnTo>
                    <a:pt x="396" y="139"/>
                  </a:lnTo>
                  <a:lnTo>
                    <a:pt x="360" y="109"/>
                  </a:lnTo>
                  <a:lnTo>
                    <a:pt x="270" y="91"/>
                  </a:lnTo>
                  <a:lnTo>
                    <a:pt x="240" y="43"/>
                  </a:lnTo>
                  <a:lnTo>
                    <a:pt x="162" y="13"/>
                  </a:lnTo>
                  <a:lnTo>
                    <a:pt x="126" y="19"/>
                  </a:lnTo>
                  <a:lnTo>
                    <a:pt x="96" y="0"/>
                  </a:lnTo>
                  <a:lnTo>
                    <a:pt x="96" y="37"/>
                  </a:lnTo>
                  <a:lnTo>
                    <a:pt x="48" y="7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7" name="Freeform 421"/>
            <p:cNvSpPr>
              <a:spLocks/>
            </p:cNvSpPr>
            <p:nvPr/>
          </p:nvSpPr>
          <p:spPr bwMode="auto">
            <a:xfrm>
              <a:off x="2262" y="1416"/>
              <a:ext cx="18" cy="6"/>
            </a:xfrm>
            <a:custGeom>
              <a:avLst/>
              <a:gdLst>
                <a:gd name="T0" fmla="*/ 18 w 18"/>
                <a:gd name="T1" fmla="*/ 0 h 6"/>
                <a:gd name="T2" fmla="*/ 0 w 18"/>
                <a:gd name="T3" fmla="*/ 6 h 6"/>
                <a:gd name="T4" fmla="*/ 0 w 18"/>
                <a:gd name="T5" fmla="*/ 6 h 6"/>
                <a:gd name="T6" fmla="*/ 18 w 18"/>
                <a:gd name="T7" fmla="*/ 0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lnTo>
                    <a:pt x="0" y="6"/>
                  </a:lnTo>
                  <a:lnTo>
                    <a:pt x="0" y="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8" name="Freeform 422"/>
            <p:cNvSpPr>
              <a:spLocks/>
            </p:cNvSpPr>
            <p:nvPr/>
          </p:nvSpPr>
          <p:spPr bwMode="auto">
            <a:xfrm>
              <a:off x="2280" y="1398"/>
              <a:ext cx="24" cy="18"/>
            </a:xfrm>
            <a:custGeom>
              <a:avLst/>
              <a:gdLst>
                <a:gd name="T0" fmla="*/ 24 w 24"/>
                <a:gd name="T1" fmla="*/ 0 h 18"/>
                <a:gd name="T2" fmla="*/ 0 w 24"/>
                <a:gd name="T3" fmla="*/ 18 h 18"/>
                <a:gd name="T4" fmla="*/ 0 w 24"/>
                <a:gd name="T5" fmla="*/ 18 h 18"/>
                <a:gd name="T6" fmla="*/ 24 w 24"/>
                <a:gd name="T7" fmla="*/ 0 h 18"/>
              </a:gdLst>
              <a:ahLst/>
              <a:cxnLst>
                <a:cxn ang="0">
                  <a:pos x="T0" y="T1"/>
                </a:cxn>
                <a:cxn ang="0">
                  <a:pos x="T2" y="T3"/>
                </a:cxn>
                <a:cxn ang="0">
                  <a:pos x="T4" y="T5"/>
                </a:cxn>
                <a:cxn ang="0">
                  <a:pos x="T6" y="T7"/>
                </a:cxn>
              </a:cxnLst>
              <a:rect l="0" t="0" r="r" b="b"/>
              <a:pathLst>
                <a:path w="24" h="18">
                  <a:moveTo>
                    <a:pt x="24" y="0"/>
                  </a:moveTo>
                  <a:lnTo>
                    <a:pt x="0" y="18"/>
                  </a:lnTo>
                  <a:lnTo>
                    <a:pt x="0"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9" name="Rectangle 423"/>
            <p:cNvSpPr>
              <a:spLocks noChangeArrowheads="1"/>
            </p:cNvSpPr>
            <p:nvPr/>
          </p:nvSpPr>
          <p:spPr bwMode="auto">
            <a:xfrm>
              <a:off x="2280" y="141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0" name="Freeform 424"/>
            <p:cNvSpPr>
              <a:spLocks/>
            </p:cNvSpPr>
            <p:nvPr/>
          </p:nvSpPr>
          <p:spPr bwMode="auto">
            <a:xfrm>
              <a:off x="2430" y="1722"/>
              <a:ext cx="432" cy="666"/>
            </a:xfrm>
            <a:custGeom>
              <a:avLst/>
              <a:gdLst>
                <a:gd name="T0" fmla="*/ 66 w 432"/>
                <a:gd name="T1" fmla="*/ 24 h 666"/>
                <a:gd name="T2" fmla="*/ 66 w 432"/>
                <a:gd name="T3" fmla="*/ 24 h 666"/>
                <a:gd name="T4" fmla="*/ 66 w 432"/>
                <a:gd name="T5" fmla="*/ 30 h 666"/>
                <a:gd name="T6" fmla="*/ 78 w 432"/>
                <a:gd name="T7" fmla="*/ 102 h 666"/>
                <a:gd name="T8" fmla="*/ 108 w 432"/>
                <a:gd name="T9" fmla="*/ 126 h 666"/>
                <a:gd name="T10" fmla="*/ 96 w 432"/>
                <a:gd name="T11" fmla="*/ 150 h 666"/>
                <a:gd name="T12" fmla="*/ 84 w 432"/>
                <a:gd name="T13" fmla="*/ 276 h 666"/>
                <a:gd name="T14" fmla="*/ 48 w 432"/>
                <a:gd name="T15" fmla="*/ 312 h 666"/>
                <a:gd name="T16" fmla="*/ 18 w 432"/>
                <a:gd name="T17" fmla="*/ 342 h 666"/>
                <a:gd name="T18" fmla="*/ 0 w 432"/>
                <a:gd name="T19" fmla="*/ 390 h 666"/>
                <a:gd name="T20" fmla="*/ 24 w 432"/>
                <a:gd name="T21" fmla="*/ 390 h 666"/>
                <a:gd name="T22" fmla="*/ 30 w 432"/>
                <a:gd name="T23" fmla="*/ 414 h 666"/>
                <a:gd name="T24" fmla="*/ 72 w 432"/>
                <a:gd name="T25" fmla="*/ 420 h 666"/>
                <a:gd name="T26" fmla="*/ 72 w 432"/>
                <a:gd name="T27" fmla="*/ 444 h 666"/>
                <a:gd name="T28" fmla="*/ 48 w 432"/>
                <a:gd name="T29" fmla="*/ 450 h 666"/>
                <a:gd name="T30" fmla="*/ 60 w 432"/>
                <a:gd name="T31" fmla="*/ 462 h 666"/>
                <a:gd name="T32" fmla="*/ 60 w 432"/>
                <a:gd name="T33" fmla="*/ 522 h 666"/>
                <a:gd name="T34" fmla="*/ 78 w 432"/>
                <a:gd name="T35" fmla="*/ 564 h 666"/>
                <a:gd name="T36" fmla="*/ 78 w 432"/>
                <a:gd name="T37" fmla="*/ 564 h 666"/>
                <a:gd name="T38" fmla="*/ 78 w 432"/>
                <a:gd name="T39" fmla="*/ 564 h 666"/>
                <a:gd name="T40" fmla="*/ 60 w 432"/>
                <a:gd name="T41" fmla="*/ 564 h 666"/>
                <a:gd name="T42" fmla="*/ 36 w 432"/>
                <a:gd name="T43" fmla="*/ 558 h 666"/>
                <a:gd name="T44" fmla="*/ 30 w 432"/>
                <a:gd name="T45" fmla="*/ 588 h 666"/>
                <a:gd name="T46" fmla="*/ 72 w 432"/>
                <a:gd name="T47" fmla="*/ 606 h 666"/>
                <a:gd name="T48" fmla="*/ 78 w 432"/>
                <a:gd name="T49" fmla="*/ 666 h 666"/>
                <a:gd name="T50" fmla="*/ 126 w 432"/>
                <a:gd name="T51" fmla="*/ 648 h 666"/>
                <a:gd name="T52" fmla="*/ 138 w 432"/>
                <a:gd name="T53" fmla="*/ 666 h 666"/>
                <a:gd name="T54" fmla="*/ 228 w 432"/>
                <a:gd name="T55" fmla="*/ 636 h 666"/>
                <a:gd name="T56" fmla="*/ 228 w 432"/>
                <a:gd name="T57" fmla="*/ 600 h 666"/>
                <a:gd name="T58" fmla="*/ 282 w 432"/>
                <a:gd name="T59" fmla="*/ 600 h 666"/>
                <a:gd name="T60" fmla="*/ 330 w 432"/>
                <a:gd name="T61" fmla="*/ 522 h 666"/>
                <a:gd name="T62" fmla="*/ 366 w 432"/>
                <a:gd name="T63" fmla="*/ 516 h 666"/>
                <a:gd name="T64" fmla="*/ 378 w 432"/>
                <a:gd name="T65" fmla="*/ 498 h 666"/>
                <a:gd name="T66" fmla="*/ 360 w 432"/>
                <a:gd name="T67" fmla="*/ 474 h 666"/>
                <a:gd name="T68" fmla="*/ 342 w 432"/>
                <a:gd name="T69" fmla="*/ 444 h 666"/>
                <a:gd name="T70" fmla="*/ 384 w 432"/>
                <a:gd name="T71" fmla="*/ 330 h 666"/>
                <a:gd name="T72" fmla="*/ 432 w 432"/>
                <a:gd name="T73" fmla="*/ 330 h 666"/>
                <a:gd name="T74" fmla="*/ 432 w 432"/>
                <a:gd name="T75" fmla="*/ 174 h 666"/>
                <a:gd name="T76" fmla="*/ 108 w 432"/>
                <a:gd name="T77" fmla="*/ 0 h 666"/>
                <a:gd name="T78" fmla="*/ 66 w 432"/>
                <a:gd name="T79" fmla="*/ 2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666">
                  <a:moveTo>
                    <a:pt x="66" y="24"/>
                  </a:moveTo>
                  <a:lnTo>
                    <a:pt x="66" y="24"/>
                  </a:lnTo>
                  <a:lnTo>
                    <a:pt x="66" y="30"/>
                  </a:lnTo>
                  <a:lnTo>
                    <a:pt x="78" y="102"/>
                  </a:lnTo>
                  <a:lnTo>
                    <a:pt x="108" y="126"/>
                  </a:lnTo>
                  <a:lnTo>
                    <a:pt x="96" y="150"/>
                  </a:lnTo>
                  <a:lnTo>
                    <a:pt x="84" y="276"/>
                  </a:lnTo>
                  <a:lnTo>
                    <a:pt x="48" y="312"/>
                  </a:lnTo>
                  <a:lnTo>
                    <a:pt x="18" y="342"/>
                  </a:lnTo>
                  <a:lnTo>
                    <a:pt x="0" y="390"/>
                  </a:lnTo>
                  <a:lnTo>
                    <a:pt x="24" y="390"/>
                  </a:lnTo>
                  <a:lnTo>
                    <a:pt x="30" y="414"/>
                  </a:lnTo>
                  <a:lnTo>
                    <a:pt x="72" y="420"/>
                  </a:lnTo>
                  <a:lnTo>
                    <a:pt x="72" y="444"/>
                  </a:lnTo>
                  <a:lnTo>
                    <a:pt x="48" y="450"/>
                  </a:lnTo>
                  <a:lnTo>
                    <a:pt x="60" y="462"/>
                  </a:lnTo>
                  <a:lnTo>
                    <a:pt x="60" y="522"/>
                  </a:lnTo>
                  <a:lnTo>
                    <a:pt x="78" y="564"/>
                  </a:lnTo>
                  <a:lnTo>
                    <a:pt x="78" y="564"/>
                  </a:lnTo>
                  <a:lnTo>
                    <a:pt x="78" y="564"/>
                  </a:lnTo>
                  <a:lnTo>
                    <a:pt x="60" y="564"/>
                  </a:lnTo>
                  <a:lnTo>
                    <a:pt x="36" y="558"/>
                  </a:lnTo>
                  <a:lnTo>
                    <a:pt x="30" y="588"/>
                  </a:lnTo>
                  <a:lnTo>
                    <a:pt x="72" y="606"/>
                  </a:lnTo>
                  <a:lnTo>
                    <a:pt x="78" y="666"/>
                  </a:lnTo>
                  <a:lnTo>
                    <a:pt x="126" y="648"/>
                  </a:lnTo>
                  <a:lnTo>
                    <a:pt x="138" y="666"/>
                  </a:lnTo>
                  <a:lnTo>
                    <a:pt x="228" y="636"/>
                  </a:lnTo>
                  <a:lnTo>
                    <a:pt x="228" y="600"/>
                  </a:lnTo>
                  <a:lnTo>
                    <a:pt x="282" y="600"/>
                  </a:lnTo>
                  <a:lnTo>
                    <a:pt x="330" y="522"/>
                  </a:lnTo>
                  <a:lnTo>
                    <a:pt x="366" y="516"/>
                  </a:lnTo>
                  <a:lnTo>
                    <a:pt x="378" y="498"/>
                  </a:lnTo>
                  <a:lnTo>
                    <a:pt x="360" y="474"/>
                  </a:lnTo>
                  <a:lnTo>
                    <a:pt x="342" y="444"/>
                  </a:lnTo>
                  <a:lnTo>
                    <a:pt x="384" y="330"/>
                  </a:lnTo>
                  <a:lnTo>
                    <a:pt x="432" y="330"/>
                  </a:lnTo>
                  <a:lnTo>
                    <a:pt x="432" y="174"/>
                  </a:lnTo>
                  <a:lnTo>
                    <a:pt x="108" y="0"/>
                  </a:lnTo>
                  <a:lnTo>
                    <a:pt x="6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1" name="Freeform 425"/>
            <p:cNvSpPr>
              <a:spLocks/>
            </p:cNvSpPr>
            <p:nvPr/>
          </p:nvSpPr>
          <p:spPr bwMode="auto">
            <a:xfrm>
              <a:off x="2430" y="2034"/>
              <a:ext cx="48" cy="78"/>
            </a:xfrm>
            <a:custGeom>
              <a:avLst/>
              <a:gdLst>
                <a:gd name="T0" fmla="*/ 0 w 48"/>
                <a:gd name="T1" fmla="*/ 78 h 78"/>
                <a:gd name="T2" fmla="*/ 18 w 48"/>
                <a:gd name="T3" fmla="*/ 30 h 78"/>
                <a:gd name="T4" fmla="*/ 48 w 48"/>
                <a:gd name="T5" fmla="*/ 0 h 78"/>
                <a:gd name="T6" fmla="*/ 18 w 48"/>
                <a:gd name="T7" fmla="*/ 30 h 78"/>
                <a:gd name="T8" fmla="*/ 0 w 48"/>
                <a:gd name="T9" fmla="*/ 78 h 78"/>
              </a:gdLst>
              <a:ahLst/>
              <a:cxnLst>
                <a:cxn ang="0">
                  <a:pos x="T0" y="T1"/>
                </a:cxn>
                <a:cxn ang="0">
                  <a:pos x="T2" y="T3"/>
                </a:cxn>
                <a:cxn ang="0">
                  <a:pos x="T4" y="T5"/>
                </a:cxn>
                <a:cxn ang="0">
                  <a:pos x="T6" y="T7"/>
                </a:cxn>
                <a:cxn ang="0">
                  <a:pos x="T8" y="T9"/>
                </a:cxn>
              </a:cxnLst>
              <a:rect l="0" t="0" r="r" b="b"/>
              <a:pathLst>
                <a:path w="48" h="78">
                  <a:moveTo>
                    <a:pt x="0" y="78"/>
                  </a:moveTo>
                  <a:lnTo>
                    <a:pt x="18" y="30"/>
                  </a:lnTo>
                  <a:lnTo>
                    <a:pt x="48" y="0"/>
                  </a:lnTo>
                  <a:lnTo>
                    <a:pt x="18" y="30"/>
                  </a:lnTo>
                  <a:lnTo>
                    <a:pt x="0"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2" name="Freeform 426"/>
            <p:cNvSpPr>
              <a:spLocks/>
            </p:cNvSpPr>
            <p:nvPr/>
          </p:nvSpPr>
          <p:spPr bwMode="auto">
            <a:xfrm>
              <a:off x="2496" y="1752"/>
              <a:ext cx="12" cy="72"/>
            </a:xfrm>
            <a:custGeom>
              <a:avLst/>
              <a:gdLst>
                <a:gd name="T0" fmla="*/ 0 w 12"/>
                <a:gd name="T1" fmla="*/ 0 h 72"/>
                <a:gd name="T2" fmla="*/ 0 w 12"/>
                <a:gd name="T3" fmla="*/ 0 h 72"/>
                <a:gd name="T4" fmla="*/ 12 w 12"/>
                <a:gd name="T5" fmla="*/ 72 h 72"/>
                <a:gd name="T6" fmla="*/ 0 w 12"/>
                <a:gd name="T7" fmla="*/ 0 h 72"/>
              </a:gdLst>
              <a:ahLst/>
              <a:cxnLst>
                <a:cxn ang="0">
                  <a:pos x="T0" y="T1"/>
                </a:cxn>
                <a:cxn ang="0">
                  <a:pos x="T2" y="T3"/>
                </a:cxn>
                <a:cxn ang="0">
                  <a:pos x="T4" y="T5"/>
                </a:cxn>
                <a:cxn ang="0">
                  <a:pos x="T6" y="T7"/>
                </a:cxn>
              </a:cxnLst>
              <a:rect l="0" t="0" r="r" b="b"/>
              <a:pathLst>
                <a:path w="12" h="72">
                  <a:moveTo>
                    <a:pt x="0" y="0"/>
                  </a:moveTo>
                  <a:lnTo>
                    <a:pt x="0" y="0"/>
                  </a:lnTo>
                  <a:lnTo>
                    <a:pt x="12" y="7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3" name="Freeform 427"/>
            <p:cNvSpPr>
              <a:spLocks/>
            </p:cNvSpPr>
            <p:nvPr/>
          </p:nvSpPr>
          <p:spPr bwMode="auto">
            <a:xfrm>
              <a:off x="2496" y="1722"/>
              <a:ext cx="42" cy="24"/>
            </a:xfrm>
            <a:custGeom>
              <a:avLst/>
              <a:gdLst>
                <a:gd name="T0" fmla="*/ 0 w 42"/>
                <a:gd name="T1" fmla="*/ 24 h 24"/>
                <a:gd name="T2" fmla="*/ 0 w 42"/>
                <a:gd name="T3" fmla="*/ 24 h 24"/>
                <a:gd name="T4" fmla="*/ 42 w 42"/>
                <a:gd name="T5" fmla="*/ 0 h 24"/>
                <a:gd name="T6" fmla="*/ 0 w 42"/>
                <a:gd name="T7" fmla="*/ 24 h 24"/>
              </a:gdLst>
              <a:ahLst/>
              <a:cxnLst>
                <a:cxn ang="0">
                  <a:pos x="T0" y="T1"/>
                </a:cxn>
                <a:cxn ang="0">
                  <a:pos x="T2" y="T3"/>
                </a:cxn>
                <a:cxn ang="0">
                  <a:pos x="T4" y="T5"/>
                </a:cxn>
                <a:cxn ang="0">
                  <a:pos x="T6" y="T7"/>
                </a:cxn>
              </a:cxnLst>
              <a:rect l="0" t="0" r="r" b="b"/>
              <a:pathLst>
                <a:path w="42" h="24">
                  <a:moveTo>
                    <a:pt x="0" y="24"/>
                  </a:moveTo>
                  <a:lnTo>
                    <a:pt x="0" y="24"/>
                  </a:lnTo>
                  <a:lnTo>
                    <a:pt x="42"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4" name="Rectangle 428"/>
            <p:cNvSpPr>
              <a:spLocks noChangeArrowheads="1"/>
            </p:cNvSpPr>
            <p:nvPr/>
          </p:nvSpPr>
          <p:spPr bwMode="auto">
            <a:xfrm>
              <a:off x="2496" y="1746"/>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5" name="Freeform 429"/>
            <p:cNvSpPr>
              <a:spLocks/>
            </p:cNvSpPr>
            <p:nvPr/>
          </p:nvSpPr>
          <p:spPr bwMode="auto">
            <a:xfrm>
              <a:off x="3354" y="1782"/>
              <a:ext cx="12" cy="12"/>
            </a:xfrm>
            <a:custGeom>
              <a:avLst/>
              <a:gdLst>
                <a:gd name="T0" fmla="*/ 12 w 12"/>
                <a:gd name="T1" fmla="*/ 6 h 12"/>
                <a:gd name="T2" fmla="*/ 0 w 12"/>
                <a:gd name="T3" fmla="*/ 0 h 12"/>
                <a:gd name="T4" fmla="*/ 6 w 12"/>
                <a:gd name="T5" fmla="*/ 12 h 12"/>
                <a:gd name="T6" fmla="*/ 12 w 12"/>
                <a:gd name="T7" fmla="*/ 6 h 12"/>
              </a:gdLst>
              <a:ahLst/>
              <a:cxnLst>
                <a:cxn ang="0">
                  <a:pos x="T0" y="T1"/>
                </a:cxn>
                <a:cxn ang="0">
                  <a:pos x="T2" y="T3"/>
                </a:cxn>
                <a:cxn ang="0">
                  <a:pos x="T4" y="T5"/>
                </a:cxn>
                <a:cxn ang="0">
                  <a:pos x="T6" y="T7"/>
                </a:cxn>
              </a:cxnLst>
              <a:rect l="0" t="0" r="r" b="b"/>
              <a:pathLst>
                <a:path w="12" h="12">
                  <a:moveTo>
                    <a:pt x="12" y="6"/>
                  </a:moveTo>
                  <a:lnTo>
                    <a:pt x="0" y="0"/>
                  </a:lnTo>
                  <a:lnTo>
                    <a:pt x="6" y="1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6" name="Freeform 430"/>
            <p:cNvSpPr>
              <a:spLocks/>
            </p:cNvSpPr>
            <p:nvPr/>
          </p:nvSpPr>
          <p:spPr bwMode="auto">
            <a:xfrm>
              <a:off x="3372" y="1818"/>
              <a:ext cx="6" cy="12"/>
            </a:xfrm>
            <a:custGeom>
              <a:avLst/>
              <a:gdLst>
                <a:gd name="T0" fmla="*/ 6 w 6"/>
                <a:gd name="T1" fmla="*/ 6 h 12"/>
                <a:gd name="T2" fmla="*/ 0 w 6"/>
                <a:gd name="T3" fmla="*/ 0 h 12"/>
                <a:gd name="T4" fmla="*/ 6 w 6"/>
                <a:gd name="T5" fmla="*/ 12 h 12"/>
                <a:gd name="T6" fmla="*/ 6 w 6"/>
                <a:gd name="T7" fmla="*/ 6 h 12"/>
              </a:gdLst>
              <a:ahLst/>
              <a:cxnLst>
                <a:cxn ang="0">
                  <a:pos x="T0" y="T1"/>
                </a:cxn>
                <a:cxn ang="0">
                  <a:pos x="T2" y="T3"/>
                </a:cxn>
                <a:cxn ang="0">
                  <a:pos x="T4" y="T5"/>
                </a:cxn>
                <a:cxn ang="0">
                  <a:pos x="T6" y="T7"/>
                </a:cxn>
              </a:cxnLst>
              <a:rect l="0" t="0" r="r" b="b"/>
              <a:pathLst>
                <a:path w="6" h="12">
                  <a:moveTo>
                    <a:pt x="6" y="6"/>
                  </a:moveTo>
                  <a:lnTo>
                    <a:pt x="0" y="0"/>
                  </a:lnTo>
                  <a:lnTo>
                    <a:pt x="6" y="12"/>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7" name="Freeform 431"/>
            <p:cNvSpPr>
              <a:spLocks/>
            </p:cNvSpPr>
            <p:nvPr/>
          </p:nvSpPr>
          <p:spPr bwMode="auto">
            <a:xfrm>
              <a:off x="2874" y="1356"/>
              <a:ext cx="444" cy="444"/>
            </a:xfrm>
            <a:custGeom>
              <a:avLst/>
              <a:gdLst>
                <a:gd name="T0" fmla="*/ 348 w 444"/>
                <a:gd name="T1" fmla="*/ 30 h 444"/>
                <a:gd name="T2" fmla="*/ 300 w 444"/>
                <a:gd name="T3" fmla="*/ 12 h 444"/>
                <a:gd name="T4" fmla="*/ 222 w 444"/>
                <a:gd name="T5" fmla="*/ 12 h 444"/>
                <a:gd name="T6" fmla="*/ 186 w 444"/>
                <a:gd name="T7" fmla="*/ 42 h 444"/>
                <a:gd name="T8" fmla="*/ 42 w 444"/>
                <a:gd name="T9" fmla="*/ 0 h 444"/>
                <a:gd name="T10" fmla="*/ 24 w 444"/>
                <a:gd name="T11" fmla="*/ 12 h 444"/>
                <a:gd name="T12" fmla="*/ 24 w 444"/>
                <a:gd name="T13" fmla="*/ 0 h 444"/>
                <a:gd name="T14" fmla="*/ 12 w 444"/>
                <a:gd name="T15" fmla="*/ 18 h 444"/>
                <a:gd name="T16" fmla="*/ 18 w 444"/>
                <a:gd name="T17" fmla="*/ 60 h 444"/>
                <a:gd name="T18" fmla="*/ 18 w 444"/>
                <a:gd name="T19" fmla="*/ 60 h 444"/>
                <a:gd name="T20" fmla="*/ 18 w 444"/>
                <a:gd name="T21" fmla="*/ 60 h 444"/>
                <a:gd name="T22" fmla="*/ 0 w 444"/>
                <a:gd name="T23" fmla="*/ 72 h 444"/>
                <a:gd name="T24" fmla="*/ 24 w 444"/>
                <a:gd name="T25" fmla="*/ 120 h 444"/>
                <a:gd name="T26" fmla="*/ 24 w 444"/>
                <a:gd name="T27" fmla="*/ 432 h 444"/>
                <a:gd name="T28" fmla="*/ 270 w 444"/>
                <a:gd name="T29" fmla="*/ 432 h 444"/>
                <a:gd name="T30" fmla="*/ 270 w 444"/>
                <a:gd name="T31" fmla="*/ 432 h 444"/>
                <a:gd name="T32" fmla="*/ 282 w 444"/>
                <a:gd name="T33" fmla="*/ 408 h 444"/>
                <a:gd name="T34" fmla="*/ 306 w 444"/>
                <a:gd name="T35" fmla="*/ 390 h 444"/>
                <a:gd name="T36" fmla="*/ 318 w 444"/>
                <a:gd name="T37" fmla="*/ 390 h 444"/>
                <a:gd name="T38" fmla="*/ 330 w 444"/>
                <a:gd name="T39" fmla="*/ 372 h 444"/>
                <a:gd name="T40" fmla="*/ 318 w 444"/>
                <a:gd name="T41" fmla="*/ 372 h 444"/>
                <a:gd name="T42" fmla="*/ 330 w 444"/>
                <a:gd name="T43" fmla="*/ 354 h 444"/>
                <a:gd name="T44" fmla="*/ 336 w 444"/>
                <a:gd name="T45" fmla="*/ 336 h 444"/>
                <a:gd name="T46" fmla="*/ 342 w 444"/>
                <a:gd name="T47" fmla="*/ 378 h 444"/>
                <a:gd name="T48" fmla="*/ 336 w 444"/>
                <a:gd name="T49" fmla="*/ 390 h 444"/>
                <a:gd name="T50" fmla="*/ 324 w 444"/>
                <a:gd name="T51" fmla="*/ 390 h 444"/>
                <a:gd name="T52" fmla="*/ 312 w 444"/>
                <a:gd name="T53" fmla="*/ 402 h 444"/>
                <a:gd name="T54" fmla="*/ 300 w 444"/>
                <a:gd name="T55" fmla="*/ 396 h 444"/>
                <a:gd name="T56" fmla="*/ 276 w 444"/>
                <a:gd name="T57" fmla="*/ 426 h 444"/>
                <a:gd name="T58" fmla="*/ 276 w 444"/>
                <a:gd name="T59" fmla="*/ 432 h 444"/>
                <a:gd name="T60" fmla="*/ 342 w 444"/>
                <a:gd name="T61" fmla="*/ 432 h 444"/>
                <a:gd name="T62" fmla="*/ 378 w 444"/>
                <a:gd name="T63" fmla="*/ 444 h 444"/>
                <a:gd name="T64" fmla="*/ 444 w 444"/>
                <a:gd name="T65" fmla="*/ 390 h 444"/>
                <a:gd name="T66" fmla="*/ 438 w 444"/>
                <a:gd name="T67" fmla="*/ 390 h 444"/>
                <a:gd name="T68" fmla="*/ 438 w 444"/>
                <a:gd name="T69" fmla="*/ 348 h 444"/>
                <a:gd name="T70" fmla="*/ 444 w 444"/>
                <a:gd name="T71" fmla="*/ 348 h 444"/>
                <a:gd name="T72" fmla="*/ 420 w 444"/>
                <a:gd name="T73" fmla="*/ 324 h 444"/>
                <a:gd name="T74" fmla="*/ 372 w 444"/>
                <a:gd name="T75" fmla="*/ 234 h 444"/>
                <a:gd name="T76" fmla="*/ 372 w 444"/>
                <a:gd name="T77" fmla="*/ 204 h 444"/>
                <a:gd name="T78" fmla="*/ 360 w 444"/>
                <a:gd name="T79" fmla="*/ 186 h 444"/>
                <a:gd name="T80" fmla="*/ 360 w 444"/>
                <a:gd name="T81" fmla="*/ 174 h 444"/>
                <a:gd name="T82" fmla="*/ 324 w 444"/>
                <a:gd name="T83" fmla="*/ 132 h 444"/>
                <a:gd name="T84" fmla="*/ 324 w 444"/>
                <a:gd name="T85" fmla="*/ 114 h 444"/>
                <a:gd name="T86" fmla="*/ 312 w 444"/>
                <a:gd name="T87" fmla="*/ 102 h 444"/>
                <a:gd name="T88" fmla="*/ 324 w 444"/>
                <a:gd name="T89" fmla="*/ 72 h 444"/>
                <a:gd name="T90" fmla="*/ 324 w 444"/>
                <a:gd name="T91" fmla="*/ 96 h 444"/>
                <a:gd name="T92" fmla="*/ 348 w 444"/>
                <a:gd name="T93" fmla="*/ 126 h 444"/>
                <a:gd name="T94" fmla="*/ 348 w 444"/>
                <a:gd name="T95" fmla="*/ 138 h 444"/>
                <a:gd name="T96" fmla="*/ 378 w 444"/>
                <a:gd name="T97" fmla="*/ 180 h 444"/>
                <a:gd name="T98" fmla="*/ 390 w 444"/>
                <a:gd name="T99" fmla="*/ 174 h 444"/>
                <a:gd name="T100" fmla="*/ 390 w 444"/>
                <a:gd name="T101" fmla="*/ 156 h 444"/>
                <a:gd name="T102" fmla="*/ 408 w 444"/>
                <a:gd name="T103" fmla="*/ 108 h 444"/>
                <a:gd name="T104" fmla="*/ 378 w 444"/>
                <a:gd name="T105" fmla="*/ 12 h 444"/>
                <a:gd name="T106" fmla="*/ 348 w 444"/>
                <a:gd name="T107" fmla="*/ 3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44">
                  <a:moveTo>
                    <a:pt x="348" y="30"/>
                  </a:moveTo>
                  <a:lnTo>
                    <a:pt x="300" y="12"/>
                  </a:lnTo>
                  <a:lnTo>
                    <a:pt x="222" y="12"/>
                  </a:lnTo>
                  <a:lnTo>
                    <a:pt x="186" y="42"/>
                  </a:lnTo>
                  <a:lnTo>
                    <a:pt x="42" y="0"/>
                  </a:lnTo>
                  <a:lnTo>
                    <a:pt x="24" y="12"/>
                  </a:lnTo>
                  <a:lnTo>
                    <a:pt x="24" y="0"/>
                  </a:lnTo>
                  <a:lnTo>
                    <a:pt x="12" y="18"/>
                  </a:lnTo>
                  <a:lnTo>
                    <a:pt x="18" y="60"/>
                  </a:lnTo>
                  <a:lnTo>
                    <a:pt x="18" y="60"/>
                  </a:lnTo>
                  <a:lnTo>
                    <a:pt x="18" y="60"/>
                  </a:lnTo>
                  <a:lnTo>
                    <a:pt x="0" y="72"/>
                  </a:lnTo>
                  <a:lnTo>
                    <a:pt x="24" y="120"/>
                  </a:lnTo>
                  <a:lnTo>
                    <a:pt x="24" y="432"/>
                  </a:lnTo>
                  <a:lnTo>
                    <a:pt x="270" y="432"/>
                  </a:lnTo>
                  <a:lnTo>
                    <a:pt x="270" y="432"/>
                  </a:lnTo>
                  <a:lnTo>
                    <a:pt x="282" y="408"/>
                  </a:lnTo>
                  <a:lnTo>
                    <a:pt x="306" y="390"/>
                  </a:lnTo>
                  <a:lnTo>
                    <a:pt x="318" y="390"/>
                  </a:lnTo>
                  <a:lnTo>
                    <a:pt x="330" y="372"/>
                  </a:lnTo>
                  <a:lnTo>
                    <a:pt x="318" y="372"/>
                  </a:lnTo>
                  <a:lnTo>
                    <a:pt x="330" y="354"/>
                  </a:lnTo>
                  <a:lnTo>
                    <a:pt x="336" y="336"/>
                  </a:lnTo>
                  <a:lnTo>
                    <a:pt x="342" y="378"/>
                  </a:lnTo>
                  <a:lnTo>
                    <a:pt x="336" y="390"/>
                  </a:lnTo>
                  <a:lnTo>
                    <a:pt x="324" y="390"/>
                  </a:lnTo>
                  <a:lnTo>
                    <a:pt x="312" y="402"/>
                  </a:lnTo>
                  <a:lnTo>
                    <a:pt x="300" y="396"/>
                  </a:lnTo>
                  <a:lnTo>
                    <a:pt x="276" y="426"/>
                  </a:lnTo>
                  <a:lnTo>
                    <a:pt x="276" y="432"/>
                  </a:lnTo>
                  <a:lnTo>
                    <a:pt x="342" y="432"/>
                  </a:lnTo>
                  <a:lnTo>
                    <a:pt x="378" y="444"/>
                  </a:lnTo>
                  <a:lnTo>
                    <a:pt x="444" y="390"/>
                  </a:lnTo>
                  <a:lnTo>
                    <a:pt x="438" y="390"/>
                  </a:lnTo>
                  <a:lnTo>
                    <a:pt x="438" y="348"/>
                  </a:lnTo>
                  <a:lnTo>
                    <a:pt x="444" y="348"/>
                  </a:lnTo>
                  <a:lnTo>
                    <a:pt x="420" y="324"/>
                  </a:lnTo>
                  <a:lnTo>
                    <a:pt x="372" y="234"/>
                  </a:lnTo>
                  <a:lnTo>
                    <a:pt x="372" y="204"/>
                  </a:lnTo>
                  <a:lnTo>
                    <a:pt x="360" y="186"/>
                  </a:lnTo>
                  <a:lnTo>
                    <a:pt x="360" y="174"/>
                  </a:lnTo>
                  <a:lnTo>
                    <a:pt x="324" y="132"/>
                  </a:lnTo>
                  <a:lnTo>
                    <a:pt x="324" y="114"/>
                  </a:lnTo>
                  <a:lnTo>
                    <a:pt x="312" y="102"/>
                  </a:lnTo>
                  <a:lnTo>
                    <a:pt x="324" y="72"/>
                  </a:lnTo>
                  <a:lnTo>
                    <a:pt x="324" y="96"/>
                  </a:lnTo>
                  <a:lnTo>
                    <a:pt x="348" y="126"/>
                  </a:lnTo>
                  <a:lnTo>
                    <a:pt x="348" y="138"/>
                  </a:lnTo>
                  <a:lnTo>
                    <a:pt x="378" y="180"/>
                  </a:lnTo>
                  <a:lnTo>
                    <a:pt x="390" y="174"/>
                  </a:lnTo>
                  <a:lnTo>
                    <a:pt x="390" y="156"/>
                  </a:lnTo>
                  <a:lnTo>
                    <a:pt x="408" y="108"/>
                  </a:lnTo>
                  <a:lnTo>
                    <a:pt x="378" y="12"/>
                  </a:lnTo>
                  <a:lnTo>
                    <a:pt x="34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8" name="Freeform 432"/>
            <p:cNvSpPr>
              <a:spLocks/>
            </p:cNvSpPr>
            <p:nvPr/>
          </p:nvSpPr>
          <p:spPr bwMode="auto">
            <a:xfrm>
              <a:off x="2886" y="1374"/>
              <a:ext cx="6" cy="42"/>
            </a:xfrm>
            <a:custGeom>
              <a:avLst/>
              <a:gdLst>
                <a:gd name="T0" fmla="*/ 6 w 6"/>
                <a:gd name="T1" fmla="*/ 42 h 42"/>
                <a:gd name="T2" fmla="*/ 0 w 6"/>
                <a:gd name="T3" fmla="*/ 0 h 42"/>
                <a:gd name="T4" fmla="*/ 6 w 6"/>
                <a:gd name="T5" fmla="*/ 42 h 42"/>
                <a:gd name="T6" fmla="*/ 6 w 6"/>
                <a:gd name="T7" fmla="*/ 42 h 42"/>
              </a:gdLst>
              <a:ahLst/>
              <a:cxnLst>
                <a:cxn ang="0">
                  <a:pos x="T0" y="T1"/>
                </a:cxn>
                <a:cxn ang="0">
                  <a:pos x="T2" y="T3"/>
                </a:cxn>
                <a:cxn ang="0">
                  <a:pos x="T4" y="T5"/>
                </a:cxn>
                <a:cxn ang="0">
                  <a:pos x="T6" y="T7"/>
                </a:cxn>
              </a:cxnLst>
              <a:rect l="0" t="0" r="r" b="b"/>
              <a:pathLst>
                <a:path w="6" h="42">
                  <a:moveTo>
                    <a:pt x="6" y="42"/>
                  </a:moveTo>
                  <a:lnTo>
                    <a:pt x="0" y="0"/>
                  </a:lnTo>
                  <a:lnTo>
                    <a:pt x="6" y="42"/>
                  </a:lnTo>
                  <a:lnTo>
                    <a:pt x="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9" name="Freeform 433"/>
            <p:cNvSpPr>
              <a:spLocks/>
            </p:cNvSpPr>
            <p:nvPr/>
          </p:nvSpPr>
          <p:spPr bwMode="auto">
            <a:xfrm>
              <a:off x="3348" y="1962"/>
              <a:ext cx="276" cy="288"/>
            </a:xfrm>
            <a:custGeom>
              <a:avLst/>
              <a:gdLst>
                <a:gd name="T0" fmla="*/ 24 w 276"/>
                <a:gd name="T1" fmla="*/ 30 h 288"/>
                <a:gd name="T2" fmla="*/ 0 w 276"/>
                <a:gd name="T3" fmla="*/ 132 h 288"/>
                <a:gd name="T4" fmla="*/ 6 w 276"/>
                <a:gd name="T5" fmla="*/ 144 h 288"/>
                <a:gd name="T6" fmla="*/ 126 w 276"/>
                <a:gd name="T7" fmla="*/ 138 h 288"/>
                <a:gd name="T8" fmla="*/ 144 w 276"/>
                <a:gd name="T9" fmla="*/ 138 h 288"/>
                <a:gd name="T10" fmla="*/ 144 w 276"/>
                <a:gd name="T11" fmla="*/ 138 h 288"/>
                <a:gd name="T12" fmla="*/ 144 w 276"/>
                <a:gd name="T13" fmla="*/ 138 h 288"/>
                <a:gd name="T14" fmla="*/ 240 w 276"/>
                <a:gd name="T15" fmla="*/ 228 h 288"/>
                <a:gd name="T16" fmla="*/ 216 w 276"/>
                <a:gd name="T17" fmla="*/ 288 h 288"/>
                <a:gd name="T18" fmla="*/ 258 w 276"/>
                <a:gd name="T19" fmla="*/ 288 h 288"/>
                <a:gd name="T20" fmla="*/ 264 w 276"/>
                <a:gd name="T21" fmla="*/ 282 h 288"/>
                <a:gd name="T22" fmla="*/ 270 w 276"/>
                <a:gd name="T23" fmla="*/ 270 h 288"/>
                <a:gd name="T24" fmla="*/ 270 w 276"/>
                <a:gd name="T25" fmla="*/ 270 h 288"/>
                <a:gd name="T26" fmla="*/ 270 w 276"/>
                <a:gd name="T27" fmla="*/ 270 h 288"/>
                <a:gd name="T28" fmla="*/ 270 w 276"/>
                <a:gd name="T29" fmla="*/ 264 h 288"/>
                <a:gd name="T30" fmla="*/ 246 w 276"/>
                <a:gd name="T31" fmla="*/ 264 h 288"/>
                <a:gd name="T32" fmla="*/ 276 w 276"/>
                <a:gd name="T33" fmla="*/ 240 h 288"/>
                <a:gd name="T34" fmla="*/ 228 w 276"/>
                <a:gd name="T35" fmla="*/ 180 h 288"/>
                <a:gd name="T36" fmla="*/ 186 w 276"/>
                <a:gd name="T37" fmla="*/ 138 h 288"/>
                <a:gd name="T38" fmla="*/ 162 w 276"/>
                <a:gd name="T39" fmla="*/ 120 h 288"/>
                <a:gd name="T40" fmla="*/ 126 w 276"/>
                <a:gd name="T41" fmla="*/ 114 h 288"/>
                <a:gd name="T42" fmla="*/ 96 w 276"/>
                <a:gd name="T43" fmla="*/ 24 h 288"/>
                <a:gd name="T44" fmla="*/ 72 w 276"/>
                <a:gd name="T45" fmla="*/ 0 h 288"/>
                <a:gd name="T46" fmla="*/ 72 w 276"/>
                <a:gd name="T47" fmla="*/ 12 h 288"/>
                <a:gd name="T48" fmla="*/ 24 w 276"/>
                <a:gd name="T49" fmla="*/ 3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88">
                  <a:moveTo>
                    <a:pt x="24" y="30"/>
                  </a:moveTo>
                  <a:lnTo>
                    <a:pt x="0" y="132"/>
                  </a:lnTo>
                  <a:lnTo>
                    <a:pt x="6" y="144"/>
                  </a:lnTo>
                  <a:lnTo>
                    <a:pt x="126" y="138"/>
                  </a:lnTo>
                  <a:lnTo>
                    <a:pt x="144" y="138"/>
                  </a:lnTo>
                  <a:lnTo>
                    <a:pt x="144" y="138"/>
                  </a:lnTo>
                  <a:lnTo>
                    <a:pt x="144" y="138"/>
                  </a:lnTo>
                  <a:lnTo>
                    <a:pt x="240" y="228"/>
                  </a:lnTo>
                  <a:lnTo>
                    <a:pt x="216" y="288"/>
                  </a:lnTo>
                  <a:lnTo>
                    <a:pt x="258" y="288"/>
                  </a:lnTo>
                  <a:lnTo>
                    <a:pt x="264" y="282"/>
                  </a:lnTo>
                  <a:lnTo>
                    <a:pt x="270" y="270"/>
                  </a:lnTo>
                  <a:lnTo>
                    <a:pt x="270" y="270"/>
                  </a:lnTo>
                  <a:lnTo>
                    <a:pt x="270" y="270"/>
                  </a:lnTo>
                  <a:lnTo>
                    <a:pt x="270" y="264"/>
                  </a:lnTo>
                  <a:lnTo>
                    <a:pt x="246" y="264"/>
                  </a:lnTo>
                  <a:lnTo>
                    <a:pt x="276" y="240"/>
                  </a:lnTo>
                  <a:lnTo>
                    <a:pt x="228" y="180"/>
                  </a:lnTo>
                  <a:lnTo>
                    <a:pt x="186" y="138"/>
                  </a:lnTo>
                  <a:lnTo>
                    <a:pt x="162" y="120"/>
                  </a:lnTo>
                  <a:lnTo>
                    <a:pt x="126" y="114"/>
                  </a:lnTo>
                  <a:lnTo>
                    <a:pt x="96" y="24"/>
                  </a:lnTo>
                  <a:lnTo>
                    <a:pt x="72" y="0"/>
                  </a:lnTo>
                  <a:lnTo>
                    <a:pt x="72" y="12"/>
                  </a:lnTo>
                  <a:lnTo>
                    <a:pt x="2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0" name="Freeform 434"/>
            <p:cNvSpPr>
              <a:spLocks/>
            </p:cNvSpPr>
            <p:nvPr/>
          </p:nvSpPr>
          <p:spPr bwMode="auto">
            <a:xfrm>
              <a:off x="2772" y="1746"/>
              <a:ext cx="648" cy="798"/>
            </a:xfrm>
            <a:custGeom>
              <a:avLst/>
              <a:gdLst>
                <a:gd name="T0" fmla="*/ 378 w 648"/>
                <a:gd name="T1" fmla="*/ 42 h 798"/>
                <a:gd name="T2" fmla="*/ 360 w 648"/>
                <a:gd name="T3" fmla="*/ 60 h 798"/>
                <a:gd name="T4" fmla="*/ 126 w 648"/>
                <a:gd name="T5" fmla="*/ 42 h 798"/>
                <a:gd name="T6" fmla="*/ 90 w 648"/>
                <a:gd name="T7" fmla="*/ 120 h 798"/>
                <a:gd name="T8" fmla="*/ 90 w 648"/>
                <a:gd name="T9" fmla="*/ 306 h 798"/>
                <a:gd name="T10" fmla="*/ 0 w 648"/>
                <a:gd name="T11" fmla="*/ 420 h 798"/>
                <a:gd name="T12" fmla="*/ 36 w 648"/>
                <a:gd name="T13" fmla="*/ 474 h 798"/>
                <a:gd name="T14" fmla="*/ 30 w 648"/>
                <a:gd name="T15" fmla="*/ 492 h 798"/>
                <a:gd name="T16" fmla="*/ 66 w 648"/>
                <a:gd name="T17" fmla="*/ 540 h 798"/>
                <a:gd name="T18" fmla="*/ 66 w 648"/>
                <a:gd name="T19" fmla="*/ 540 h 798"/>
                <a:gd name="T20" fmla="*/ 126 w 648"/>
                <a:gd name="T21" fmla="*/ 612 h 798"/>
                <a:gd name="T22" fmla="*/ 126 w 648"/>
                <a:gd name="T23" fmla="*/ 612 h 798"/>
                <a:gd name="T24" fmla="*/ 210 w 648"/>
                <a:gd name="T25" fmla="*/ 708 h 798"/>
                <a:gd name="T26" fmla="*/ 222 w 648"/>
                <a:gd name="T27" fmla="*/ 732 h 798"/>
                <a:gd name="T28" fmla="*/ 222 w 648"/>
                <a:gd name="T29" fmla="*/ 732 h 798"/>
                <a:gd name="T30" fmla="*/ 258 w 648"/>
                <a:gd name="T31" fmla="*/ 762 h 798"/>
                <a:gd name="T32" fmla="*/ 354 w 648"/>
                <a:gd name="T33" fmla="*/ 786 h 798"/>
                <a:gd name="T34" fmla="*/ 354 w 648"/>
                <a:gd name="T35" fmla="*/ 792 h 798"/>
                <a:gd name="T36" fmla="*/ 408 w 648"/>
                <a:gd name="T37" fmla="*/ 798 h 798"/>
                <a:gd name="T38" fmla="*/ 492 w 648"/>
                <a:gd name="T39" fmla="*/ 756 h 798"/>
                <a:gd name="T40" fmla="*/ 438 w 648"/>
                <a:gd name="T41" fmla="*/ 624 h 798"/>
                <a:gd name="T42" fmla="*/ 438 w 648"/>
                <a:gd name="T43" fmla="*/ 624 h 798"/>
                <a:gd name="T44" fmla="*/ 444 w 648"/>
                <a:gd name="T45" fmla="*/ 594 h 798"/>
                <a:gd name="T46" fmla="*/ 444 w 648"/>
                <a:gd name="T47" fmla="*/ 594 h 798"/>
                <a:gd name="T48" fmla="*/ 498 w 648"/>
                <a:gd name="T49" fmla="*/ 510 h 798"/>
                <a:gd name="T50" fmla="*/ 582 w 648"/>
                <a:gd name="T51" fmla="*/ 360 h 798"/>
                <a:gd name="T52" fmla="*/ 576 w 648"/>
                <a:gd name="T53" fmla="*/ 348 h 798"/>
                <a:gd name="T54" fmla="*/ 600 w 648"/>
                <a:gd name="T55" fmla="*/ 246 h 798"/>
                <a:gd name="T56" fmla="*/ 648 w 648"/>
                <a:gd name="T57" fmla="*/ 216 h 798"/>
                <a:gd name="T58" fmla="*/ 606 w 648"/>
                <a:gd name="T59" fmla="*/ 84 h 798"/>
                <a:gd name="T60" fmla="*/ 588 w 648"/>
                <a:gd name="T61" fmla="*/ 66 h 798"/>
                <a:gd name="T62" fmla="*/ 582 w 648"/>
                <a:gd name="T63" fmla="*/ 36 h 798"/>
                <a:gd name="T64" fmla="*/ 480 w 648"/>
                <a:gd name="T65" fmla="*/ 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8" h="798">
                  <a:moveTo>
                    <a:pt x="444" y="42"/>
                  </a:moveTo>
                  <a:lnTo>
                    <a:pt x="378" y="42"/>
                  </a:lnTo>
                  <a:lnTo>
                    <a:pt x="378" y="42"/>
                  </a:lnTo>
                  <a:lnTo>
                    <a:pt x="360" y="60"/>
                  </a:lnTo>
                  <a:lnTo>
                    <a:pt x="372" y="42"/>
                  </a:lnTo>
                  <a:lnTo>
                    <a:pt x="126" y="42"/>
                  </a:lnTo>
                  <a:lnTo>
                    <a:pt x="126" y="120"/>
                  </a:lnTo>
                  <a:lnTo>
                    <a:pt x="90" y="120"/>
                  </a:lnTo>
                  <a:lnTo>
                    <a:pt x="90" y="150"/>
                  </a:lnTo>
                  <a:lnTo>
                    <a:pt x="90" y="306"/>
                  </a:lnTo>
                  <a:lnTo>
                    <a:pt x="42" y="306"/>
                  </a:lnTo>
                  <a:lnTo>
                    <a:pt x="0" y="420"/>
                  </a:lnTo>
                  <a:lnTo>
                    <a:pt x="18" y="450"/>
                  </a:lnTo>
                  <a:lnTo>
                    <a:pt x="36" y="474"/>
                  </a:lnTo>
                  <a:lnTo>
                    <a:pt x="24" y="492"/>
                  </a:lnTo>
                  <a:lnTo>
                    <a:pt x="30" y="492"/>
                  </a:lnTo>
                  <a:lnTo>
                    <a:pt x="54" y="528"/>
                  </a:lnTo>
                  <a:lnTo>
                    <a:pt x="66" y="540"/>
                  </a:lnTo>
                  <a:lnTo>
                    <a:pt x="66" y="540"/>
                  </a:lnTo>
                  <a:lnTo>
                    <a:pt x="66" y="540"/>
                  </a:lnTo>
                  <a:lnTo>
                    <a:pt x="60" y="582"/>
                  </a:lnTo>
                  <a:lnTo>
                    <a:pt x="126" y="612"/>
                  </a:lnTo>
                  <a:lnTo>
                    <a:pt x="126" y="612"/>
                  </a:lnTo>
                  <a:lnTo>
                    <a:pt x="126" y="612"/>
                  </a:lnTo>
                  <a:lnTo>
                    <a:pt x="126" y="630"/>
                  </a:lnTo>
                  <a:lnTo>
                    <a:pt x="210" y="708"/>
                  </a:lnTo>
                  <a:lnTo>
                    <a:pt x="216" y="726"/>
                  </a:lnTo>
                  <a:lnTo>
                    <a:pt x="222" y="732"/>
                  </a:lnTo>
                  <a:lnTo>
                    <a:pt x="222" y="732"/>
                  </a:lnTo>
                  <a:lnTo>
                    <a:pt x="222" y="732"/>
                  </a:lnTo>
                  <a:lnTo>
                    <a:pt x="222" y="732"/>
                  </a:lnTo>
                  <a:lnTo>
                    <a:pt x="258" y="762"/>
                  </a:lnTo>
                  <a:lnTo>
                    <a:pt x="312" y="756"/>
                  </a:lnTo>
                  <a:lnTo>
                    <a:pt x="354" y="786"/>
                  </a:lnTo>
                  <a:lnTo>
                    <a:pt x="354" y="792"/>
                  </a:lnTo>
                  <a:lnTo>
                    <a:pt x="354" y="792"/>
                  </a:lnTo>
                  <a:lnTo>
                    <a:pt x="354" y="792"/>
                  </a:lnTo>
                  <a:lnTo>
                    <a:pt x="408" y="798"/>
                  </a:lnTo>
                  <a:lnTo>
                    <a:pt x="474" y="774"/>
                  </a:lnTo>
                  <a:lnTo>
                    <a:pt x="492" y="756"/>
                  </a:lnTo>
                  <a:lnTo>
                    <a:pt x="564" y="756"/>
                  </a:lnTo>
                  <a:lnTo>
                    <a:pt x="438" y="624"/>
                  </a:lnTo>
                  <a:lnTo>
                    <a:pt x="438" y="624"/>
                  </a:lnTo>
                  <a:lnTo>
                    <a:pt x="438" y="624"/>
                  </a:lnTo>
                  <a:lnTo>
                    <a:pt x="438" y="618"/>
                  </a:lnTo>
                  <a:lnTo>
                    <a:pt x="444" y="594"/>
                  </a:lnTo>
                  <a:lnTo>
                    <a:pt x="444" y="594"/>
                  </a:lnTo>
                  <a:lnTo>
                    <a:pt x="444" y="594"/>
                  </a:lnTo>
                  <a:lnTo>
                    <a:pt x="498" y="600"/>
                  </a:lnTo>
                  <a:lnTo>
                    <a:pt x="498" y="510"/>
                  </a:lnTo>
                  <a:lnTo>
                    <a:pt x="582" y="360"/>
                  </a:lnTo>
                  <a:lnTo>
                    <a:pt x="582" y="360"/>
                  </a:lnTo>
                  <a:lnTo>
                    <a:pt x="576" y="348"/>
                  </a:lnTo>
                  <a:lnTo>
                    <a:pt x="576" y="348"/>
                  </a:lnTo>
                  <a:lnTo>
                    <a:pt x="576" y="348"/>
                  </a:lnTo>
                  <a:lnTo>
                    <a:pt x="600" y="246"/>
                  </a:lnTo>
                  <a:lnTo>
                    <a:pt x="648" y="228"/>
                  </a:lnTo>
                  <a:lnTo>
                    <a:pt x="648" y="216"/>
                  </a:lnTo>
                  <a:lnTo>
                    <a:pt x="612" y="180"/>
                  </a:lnTo>
                  <a:lnTo>
                    <a:pt x="606" y="84"/>
                  </a:lnTo>
                  <a:lnTo>
                    <a:pt x="600" y="72"/>
                  </a:lnTo>
                  <a:lnTo>
                    <a:pt x="588" y="66"/>
                  </a:lnTo>
                  <a:lnTo>
                    <a:pt x="588" y="48"/>
                  </a:lnTo>
                  <a:lnTo>
                    <a:pt x="582" y="36"/>
                  </a:lnTo>
                  <a:lnTo>
                    <a:pt x="546" y="0"/>
                  </a:lnTo>
                  <a:lnTo>
                    <a:pt x="480" y="54"/>
                  </a:lnTo>
                  <a:lnTo>
                    <a:pt x="44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1" name="Freeform 435"/>
            <p:cNvSpPr>
              <a:spLocks/>
            </p:cNvSpPr>
            <p:nvPr/>
          </p:nvSpPr>
          <p:spPr bwMode="auto">
            <a:xfrm>
              <a:off x="2772" y="2052"/>
              <a:ext cx="90" cy="144"/>
            </a:xfrm>
            <a:custGeom>
              <a:avLst/>
              <a:gdLst>
                <a:gd name="T0" fmla="*/ 0 w 90"/>
                <a:gd name="T1" fmla="*/ 114 h 144"/>
                <a:gd name="T2" fmla="*/ 18 w 90"/>
                <a:gd name="T3" fmla="*/ 144 h 144"/>
                <a:gd name="T4" fmla="*/ 0 w 90"/>
                <a:gd name="T5" fmla="*/ 114 h 144"/>
                <a:gd name="T6" fmla="*/ 42 w 90"/>
                <a:gd name="T7" fmla="*/ 0 h 144"/>
                <a:gd name="T8" fmla="*/ 90 w 90"/>
                <a:gd name="T9" fmla="*/ 0 h 144"/>
                <a:gd name="T10" fmla="*/ 42 w 90"/>
                <a:gd name="T11" fmla="*/ 0 h 144"/>
                <a:gd name="T12" fmla="*/ 0 w 90"/>
                <a:gd name="T13" fmla="*/ 114 h 144"/>
              </a:gdLst>
              <a:ahLst/>
              <a:cxnLst>
                <a:cxn ang="0">
                  <a:pos x="T0" y="T1"/>
                </a:cxn>
                <a:cxn ang="0">
                  <a:pos x="T2" y="T3"/>
                </a:cxn>
                <a:cxn ang="0">
                  <a:pos x="T4" y="T5"/>
                </a:cxn>
                <a:cxn ang="0">
                  <a:pos x="T6" y="T7"/>
                </a:cxn>
                <a:cxn ang="0">
                  <a:pos x="T8" y="T9"/>
                </a:cxn>
                <a:cxn ang="0">
                  <a:pos x="T10" y="T11"/>
                </a:cxn>
                <a:cxn ang="0">
                  <a:pos x="T12" y="T13"/>
                </a:cxn>
              </a:cxnLst>
              <a:rect l="0" t="0" r="r" b="b"/>
              <a:pathLst>
                <a:path w="90" h="144">
                  <a:moveTo>
                    <a:pt x="0" y="114"/>
                  </a:moveTo>
                  <a:lnTo>
                    <a:pt x="18" y="144"/>
                  </a:lnTo>
                  <a:lnTo>
                    <a:pt x="0" y="114"/>
                  </a:lnTo>
                  <a:lnTo>
                    <a:pt x="42" y="0"/>
                  </a:lnTo>
                  <a:lnTo>
                    <a:pt x="90" y="0"/>
                  </a:lnTo>
                  <a:lnTo>
                    <a:pt x="42" y="0"/>
                  </a:lnTo>
                  <a:lnTo>
                    <a:pt x="0"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2" name="Freeform 436"/>
            <p:cNvSpPr>
              <a:spLocks/>
            </p:cNvSpPr>
            <p:nvPr/>
          </p:nvSpPr>
          <p:spPr bwMode="auto">
            <a:xfrm>
              <a:off x="3348" y="1992"/>
              <a:ext cx="24" cy="102"/>
            </a:xfrm>
            <a:custGeom>
              <a:avLst/>
              <a:gdLst>
                <a:gd name="T0" fmla="*/ 0 w 24"/>
                <a:gd name="T1" fmla="*/ 102 h 102"/>
                <a:gd name="T2" fmla="*/ 0 w 24"/>
                <a:gd name="T3" fmla="*/ 102 h 102"/>
                <a:gd name="T4" fmla="*/ 24 w 24"/>
                <a:gd name="T5" fmla="*/ 0 h 102"/>
                <a:gd name="T6" fmla="*/ 0 w 24"/>
                <a:gd name="T7" fmla="*/ 102 h 102"/>
              </a:gdLst>
              <a:ahLst/>
              <a:cxnLst>
                <a:cxn ang="0">
                  <a:pos x="T0" y="T1"/>
                </a:cxn>
                <a:cxn ang="0">
                  <a:pos x="T2" y="T3"/>
                </a:cxn>
                <a:cxn ang="0">
                  <a:pos x="T4" y="T5"/>
                </a:cxn>
                <a:cxn ang="0">
                  <a:pos x="T6" y="T7"/>
                </a:cxn>
              </a:cxnLst>
              <a:rect l="0" t="0" r="r" b="b"/>
              <a:pathLst>
                <a:path w="24" h="102">
                  <a:moveTo>
                    <a:pt x="0" y="102"/>
                  </a:moveTo>
                  <a:lnTo>
                    <a:pt x="0" y="102"/>
                  </a:lnTo>
                  <a:lnTo>
                    <a:pt x="24" y="0"/>
                  </a:lnTo>
                  <a:lnTo>
                    <a:pt x="0"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3" name="Freeform 437"/>
            <p:cNvSpPr>
              <a:spLocks/>
            </p:cNvSpPr>
            <p:nvPr/>
          </p:nvSpPr>
          <p:spPr bwMode="auto">
            <a:xfrm>
              <a:off x="3372" y="1962"/>
              <a:ext cx="48" cy="30"/>
            </a:xfrm>
            <a:custGeom>
              <a:avLst/>
              <a:gdLst>
                <a:gd name="T0" fmla="*/ 0 w 48"/>
                <a:gd name="T1" fmla="*/ 30 h 30"/>
                <a:gd name="T2" fmla="*/ 48 w 48"/>
                <a:gd name="T3" fmla="*/ 12 h 30"/>
                <a:gd name="T4" fmla="*/ 48 w 48"/>
                <a:gd name="T5" fmla="*/ 0 h 30"/>
                <a:gd name="T6" fmla="*/ 48 w 48"/>
                <a:gd name="T7" fmla="*/ 12 h 30"/>
                <a:gd name="T8" fmla="*/ 0 w 48"/>
                <a:gd name="T9" fmla="*/ 30 h 30"/>
              </a:gdLst>
              <a:ahLst/>
              <a:cxnLst>
                <a:cxn ang="0">
                  <a:pos x="T0" y="T1"/>
                </a:cxn>
                <a:cxn ang="0">
                  <a:pos x="T2" y="T3"/>
                </a:cxn>
                <a:cxn ang="0">
                  <a:pos x="T4" y="T5"/>
                </a:cxn>
                <a:cxn ang="0">
                  <a:pos x="T6" y="T7"/>
                </a:cxn>
                <a:cxn ang="0">
                  <a:pos x="T8" y="T9"/>
                </a:cxn>
              </a:cxnLst>
              <a:rect l="0" t="0" r="r" b="b"/>
              <a:pathLst>
                <a:path w="48" h="30">
                  <a:moveTo>
                    <a:pt x="0" y="30"/>
                  </a:moveTo>
                  <a:lnTo>
                    <a:pt x="48" y="12"/>
                  </a:lnTo>
                  <a:lnTo>
                    <a:pt x="48" y="0"/>
                  </a:lnTo>
                  <a:lnTo>
                    <a:pt x="48" y="12"/>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4" name="Freeform 438"/>
            <p:cNvSpPr>
              <a:spLocks/>
            </p:cNvSpPr>
            <p:nvPr/>
          </p:nvSpPr>
          <p:spPr bwMode="auto">
            <a:xfrm>
              <a:off x="2472" y="2238"/>
              <a:ext cx="522" cy="330"/>
            </a:xfrm>
            <a:custGeom>
              <a:avLst/>
              <a:gdLst>
                <a:gd name="T0" fmla="*/ 240 w 522"/>
                <a:gd name="T1" fmla="*/ 84 h 330"/>
                <a:gd name="T2" fmla="*/ 186 w 522"/>
                <a:gd name="T3" fmla="*/ 84 h 330"/>
                <a:gd name="T4" fmla="*/ 186 w 522"/>
                <a:gd name="T5" fmla="*/ 120 h 330"/>
                <a:gd name="T6" fmla="*/ 96 w 522"/>
                <a:gd name="T7" fmla="*/ 150 h 330"/>
                <a:gd name="T8" fmla="*/ 96 w 522"/>
                <a:gd name="T9" fmla="*/ 150 h 330"/>
                <a:gd name="T10" fmla="*/ 96 w 522"/>
                <a:gd name="T11" fmla="*/ 150 h 330"/>
                <a:gd name="T12" fmla="*/ 84 w 522"/>
                <a:gd name="T13" fmla="*/ 132 h 330"/>
                <a:gd name="T14" fmla="*/ 36 w 522"/>
                <a:gd name="T15" fmla="*/ 150 h 330"/>
                <a:gd name="T16" fmla="*/ 36 w 522"/>
                <a:gd name="T17" fmla="*/ 156 h 330"/>
                <a:gd name="T18" fmla="*/ 0 w 522"/>
                <a:gd name="T19" fmla="*/ 246 h 330"/>
                <a:gd name="T20" fmla="*/ 66 w 522"/>
                <a:gd name="T21" fmla="*/ 330 h 330"/>
                <a:gd name="T22" fmla="*/ 66 w 522"/>
                <a:gd name="T23" fmla="*/ 324 h 330"/>
                <a:gd name="T24" fmla="*/ 90 w 522"/>
                <a:gd name="T25" fmla="*/ 306 h 330"/>
                <a:gd name="T26" fmla="*/ 108 w 522"/>
                <a:gd name="T27" fmla="*/ 294 h 330"/>
                <a:gd name="T28" fmla="*/ 108 w 522"/>
                <a:gd name="T29" fmla="*/ 294 h 330"/>
                <a:gd name="T30" fmla="*/ 108 w 522"/>
                <a:gd name="T31" fmla="*/ 294 h 330"/>
                <a:gd name="T32" fmla="*/ 150 w 522"/>
                <a:gd name="T33" fmla="*/ 318 h 330"/>
                <a:gd name="T34" fmla="*/ 180 w 522"/>
                <a:gd name="T35" fmla="*/ 300 h 330"/>
                <a:gd name="T36" fmla="*/ 192 w 522"/>
                <a:gd name="T37" fmla="*/ 246 h 330"/>
                <a:gd name="T38" fmla="*/ 330 w 522"/>
                <a:gd name="T39" fmla="*/ 276 h 330"/>
                <a:gd name="T40" fmla="*/ 354 w 522"/>
                <a:gd name="T41" fmla="*/ 270 h 330"/>
                <a:gd name="T42" fmla="*/ 522 w 522"/>
                <a:gd name="T43" fmla="*/ 240 h 330"/>
                <a:gd name="T44" fmla="*/ 516 w 522"/>
                <a:gd name="T45" fmla="*/ 234 h 330"/>
                <a:gd name="T46" fmla="*/ 510 w 522"/>
                <a:gd name="T47" fmla="*/ 216 h 330"/>
                <a:gd name="T48" fmla="*/ 426 w 522"/>
                <a:gd name="T49" fmla="*/ 138 h 330"/>
                <a:gd name="T50" fmla="*/ 426 w 522"/>
                <a:gd name="T51" fmla="*/ 120 h 330"/>
                <a:gd name="T52" fmla="*/ 360 w 522"/>
                <a:gd name="T53" fmla="*/ 90 h 330"/>
                <a:gd name="T54" fmla="*/ 366 w 522"/>
                <a:gd name="T55" fmla="*/ 48 h 330"/>
                <a:gd name="T56" fmla="*/ 354 w 522"/>
                <a:gd name="T57" fmla="*/ 36 h 330"/>
                <a:gd name="T58" fmla="*/ 330 w 522"/>
                <a:gd name="T59" fmla="*/ 0 h 330"/>
                <a:gd name="T60" fmla="*/ 324 w 522"/>
                <a:gd name="T61" fmla="*/ 0 h 330"/>
                <a:gd name="T62" fmla="*/ 324 w 522"/>
                <a:gd name="T63" fmla="*/ 0 h 330"/>
                <a:gd name="T64" fmla="*/ 288 w 522"/>
                <a:gd name="T65" fmla="*/ 6 h 330"/>
                <a:gd name="T66" fmla="*/ 240 w 522"/>
                <a:gd name="T67" fmla="*/ 8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2" h="330">
                  <a:moveTo>
                    <a:pt x="240" y="84"/>
                  </a:moveTo>
                  <a:lnTo>
                    <a:pt x="186" y="84"/>
                  </a:lnTo>
                  <a:lnTo>
                    <a:pt x="186" y="120"/>
                  </a:lnTo>
                  <a:lnTo>
                    <a:pt x="96" y="150"/>
                  </a:lnTo>
                  <a:lnTo>
                    <a:pt x="96" y="150"/>
                  </a:lnTo>
                  <a:lnTo>
                    <a:pt x="96" y="150"/>
                  </a:lnTo>
                  <a:lnTo>
                    <a:pt x="84" y="132"/>
                  </a:lnTo>
                  <a:lnTo>
                    <a:pt x="36" y="150"/>
                  </a:lnTo>
                  <a:lnTo>
                    <a:pt x="36" y="156"/>
                  </a:lnTo>
                  <a:lnTo>
                    <a:pt x="0" y="246"/>
                  </a:lnTo>
                  <a:lnTo>
                    <a:pt x="66" y="330"/>
                  </a:lnTo>
                  <a:lnTo>
                    <a:pt x="66" y="324"/>
                  </a:lnTo>
                  <a:lnTo>
                    <a:pt x="90" y="306"/>
                  </a:lnTo>
                  <a:lnTo>
                    <a:pt x="108" y="294"/>
                  </a:lnTo>
                  <a:lnTo>
                    <a:pt x="108" y="294"/>
                  </a:lnTo>
                  <a:lnTo>
                    <a:pt x="108" y="294"/>
                  </a:lnTo>
                  <a:lnTo>
                    <a:pt x="150" y="318"/>
                  </a:lnTo>
                  <a:lnTo>
                    <a:pt x="180" y="300"/>
                  </a:lnTo>
                  <a:lnTo>
                    <a:pt x="192" y="246"/>
                  </a:lnTo>
                  <a:lnTo>
                    <a:pt x="330" y="276"/>
                  </a:lnTo>
                  <a:lnTo>
                    <a:pt x="354" y="270"/>
                  </a:lnTo>
                  <a:lnTo>
                    <a:pt x="522" y="240"/>
                  </a:lnTo>
                  <a:lnTo>
                    <a:pt x="516" y="234"/>
                  </a:lnTo>
                  <a:lnTo>
                    <a:pt x="510" y="216"/>
                  </a:lnTo>
                  <a:lnTo>
                    <a:pt x="426" y="138"/>
                  </a:lnTo>
                  <a:lnTo>
                    <a:pt x="426" y="120"/>
                  </a:lnTo>
                  <a:lnTo>
                    <a:pt x="360" y="90"/>
                  </a:lnTo>
                  <a:lnTo>
                    <a:pt x="366" y="48"/>
                  </a:lnTo>
                  <a:lnTo>
                    <a:pt x="354" y="36"/>
                  </a:lnTo>
                  <a:lnTo>
                    <a:pt x="330" y="0"/>
                  </a:lnTo>
                  <a:lnTo>
                    <a:pt x="324" y="0"/>
                  </a:lnTo>
                  <a:lnTo>
                    <a:pt x="324" y="0"/>
                  </a:lnTo>
                  <a:lnTo>
                    <a:pt x="288" y="6"/>
                  </a:lnTo>
                  <a:lnTo>
                    <a:pt x="24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5" name="Freeform 439"/>
            <p:cNvSpPr>
              <a:spLocks/>
            </p:cNvSpPr>
            <p:nvPr/>
          </p:nvSpPr>
          <p:spPr bwMode="auto">
            <a:xfrm>
              <a:off x="2568" y="2358"/>
              <a:ext cx="90" cy="30"/>
            </a:xfrm>
            <a:custGeom>
              <a:avLst/>
              <a:gdLst>
                <a:gd name="T0" fmla="*/ 90 w 90"/>
                <a:gd name="T1" fmla="*/ 0 h 30"/>
                <a:gd name="T2" fmla="*/ 0 w 90"/>
                <a:gd name="T3" fmla="*/ 30 h 30"/>
                <a:gd name="T4" fmla="*/ 0 w 90"/>
                <a:gd name="T5" fmla="*/ 30 h 30"/>
                <a:gd name="T6" fmla="*/ 90 w 90"/>
                <a:gd name="T7" fmla="*/ 0 h 30"/>
              </a:gdLst>
              <a:ahLst/>
              <a:cxnLst>
                <a:cxn ang="0">
                  <a:pos x="T0" y="T1"/>
                </a:cxn>
                <a:cxn ang="0">
                  <a:pos x="T2" y="T3"/>
                </a:cxn>
                <a:cxn ang="0">
                  <a:pos x="T4" y="T5"/>
                </a:cxn>
                <a:cxn ang="0">
                  <a:pos x="T6" y="T7"/>
                </a:cxn>
              </a:cxnLst>
              <a:rect l="0" t="0" r="r" b="b"/>
              <a:pathLst>
                <a:path w="90" h="30">
                  <a:moveTo>
                    <a:pt x="90" y="0"/>
                  </a:moveTo>
                  <a:lnTo>
                    <a:pt x="0" y="30"/>
                  </a:lnTo>
                  <a:lnTo>
                    <a:pt x="0" y="30"/>
                  </a:lnTo>
                  <a:lnTo>
                    <a:pt x="9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6" name="Freeform 440"/>
            <p:cNvSpPr>
              <a:spLocks/>
            </p:cNvSpPr>
            <p:nvPr/>
          </p:nvSpPr>
          <p:spPr bwMode="auto">
            <a:xfrm>
              <a:off x="2658" y="2322"/>
              <a:ext cx="54" cy="36"/>
            </a:xfrm>
            <a:custGeom>
              <a:avLst/>
              <a:gdLst>
                <a:gd name="T0" fmla="*/ 54 w 54"/>
                <a:gd name="T1" fmla="*/ 0 h 36"/>
                <a:gd name="T2" fmla="*/ 0 w 54"/>
                <a:gd name="T3" fmla="*/ 0 h 36"/>
                <a:gd name="T4" fmla="*/ 0 w 54"/>
                <a:gd name="T5" fmla="*/ 36 h 36"/>
                <a:gd name="T6" fmla="*/ 0 w 54"/>
                <a:gd name="T7" fmla="*/ 0 h 36"/>
                <a:gd name="T8" fmla="*/ 54 w 54"/>
                <a:gd name="T9" fmla="*/ 0 h 36"/>
              </a:gdLst>
              <a:ahLst/>
              <a:cxnLst>
                <a:cxn ang="0">
                  <a:pos x="T0" y="T1"/>
                </a:cxn>
                <a:cxn ang="0">
                  <a:pos x="T2" y="T3"/>
                </a:cxn>
                <a:cxn ang="0">
                  <a:pos x="T4" y="T5"/>
                </a:cxn>
                <a:cxn ang="0">
                  <a:pos x="T6" y="T7"/>
                </a:cxn>
                <a:cxn ang="0">
                  <a:pos x="T8" y="T9"/>
                </a:cxn>
              </a:cxnLst>
              <a:rect l="0" t="0" r="r" b="b"/>
              <a:pathLst>
                <a:path w="54" h="36">
                  <a:moveTo>
                    <a:pt x="54" y="0"/>
                  </a:moveTo>
                  <a:lnTo>
                    <a:pt x="0" y="0"/>
                  </a:lnTo>
                  <a:lnTo>
                    <a:pt x="0" y="36"/>
                  </a:lnTo>
                  <a:lnTo>
                    <a:pt x="0"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7" name="Freeform 441"/>
            <p:cNvSpPr>
              <a:spLocks/>
            </p:cNvSpPr>
            <p:nvPr/>
          </p:nvSpPr>
          <p:spPr bwMode="auto">
            <a:xfrm>
              <a:off x="2796" y="2238"/>
              <a:ext cx="30" cy="36"/>
            </a:xfrm>
            <a:custGeom>
              <a:avLst/>
              <a:gdLst>
                <a:gd name="T0" fmla="*/ 6 w 30"/>
                <a:gd name="T1" fmla="*/ 0 h 36"/>
                <a:gd name="T2" fmla="*/ 30 w 30"/>
                <a:gd name="T3" fmla="*/ 36 h 36"/>
                <a:gd name="T4" fmla="*/ 6 w 30"/>
                <a:gd name="T5" fmla="*/ 0 h 36"/>
                <a:gd name="T6" fmla="*/ 0 w 30"/>
                <a:gd name="T7" fmla="*/ 0 h 36"/>
                <a:gd name="T8" fmla="*/ 0 w 30"/>
                <a:gd name="T9" fmla="*/ 0 h 36"/>
                <a:gd name="T10" fmla="*/ 6 w 30"/>
                <a:gd name="T11" fmla="*/ 0 h 36"/>
              </a:gdLst>
              <a:ahLst/>
              <a:cxnLst>
                <a:cxn ang="0">
                  <a:pos x="T0" y="T1"/>
                </a:cxn>
                <a:cxn ang="0">
                  <a:pos x="T2" y="T3"/>
                </a:cxn>
                <a:cxn ang="0">
                  <a:pos x="T4" y="T5"/>
                </a:cxn>
                <a:cxn ang="0">
                  <a:pos x="T6" y="T7"/>
                </a:cxn>
                <a:cxn ang="0">
                  <a:pos x="T8" y="T9"/>
                </a:cxn>
                <a:cxn ang="0">
                  <a:pos x="T10" y="T11"/>
                </a:cxn>
              </a:cxnLst>
              <a:rect l="0" t="0" r="r" b="b"/>
              <a:pathLst>
                <a:path w="30" h="36">
                  <a:moveTo>
                    <a:pt x="6" y="0"/>
                  </a:moveTo>
                  <a:lnTo>
                    <a:pt x="30" y="36"/>
                  </a:lnTo>
                  <a:lnTo>
                    <a:pt x="6" y="0"/>
                  </a:lnTo>
                  <a:lnTo>
                    <a:pt x="0"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8" name="Freeform 442"/>
            <p:cNvSpPr>
              <a:spLocks/>
            </p:cNvSpPr>
            <p:nvPr/>
          </p:nvSpPr>
          <p:spPr bwMode="auto">
            <a:xfrm>
              <a:off x="2988" y="2472"/>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9" name="Freeform 443"/>
            <p:cNvSpPr>
              <a:spLocks/>
            </p:cNvSpPr>
            <p:nvPr/>
          </p:nvSpPr>
          <p:spPr bwMode="auto">
            <a:xfrm>
              <a:off x="2832" y="2286"/>
              <a:ext cx="66" cy="72"/>
            </a:xfrm>
            <a:custGeom>
              <a:avLst/>
              <a:gdLst>
                <a:gd name="T0" fmla="*/ 66 w 66"/>
                <a:gd name="T1" fmla="*/ 72 h 72"/>
                <a:gd name="T2" fmla="*/ 66 w 66"/>
                <a:gd name="T3" fmla="*/ 72 h 72"/>
                <a:gd name="T4" fmla="*/ 0 w 66"/>
                <a:gd name="T5" fmla="*/ 42 h 72"/>
                <a:gd name="T6" fmla="*/ 6 w 66"/>
                <a:gd name="T7" fmla="*/ 0 h 72"/>
                <a:gd name="T8" fmla="*/ 6 w 66"/>
                <a:gd name="T9" fmla="*/ 0 h 72"/>
                <a:gd name="T10" fmla="*/ 0 w 66"/>
                <a:gd name="T11" fmla="*/ 42 h 72"/>
                <a:gd name="T12" fmla="*/ 66 w 66"/>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66" h="72">
                  <a:moveTo>
                    <a:pt x="66" y="72"/>
                  </a:moveTo>
                  <a:lnTo>
                    <a:pt x="66" y="72"/>
                  </a:lnTo>
                  <a:lnTo>
                    <a:pt x="0" y="42"/>
                  </a:lnTo>
                  <a:lnTo>
                    <a:pt x="6" y="0"/>
                  </a:lnTo>
                  <a:lnTo>
                    <a:pt x="6" y="0"/>
                  </a:lnTo>
                  <a:lnTo>
                    <a:pt x="0" y="42"/>
                  </a:lnTo>
                  <a:lnTo>
                    <a:pt x="6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0" name="Freeform 444"/>
            <p:cNvSpPr>
              <a:spLocks/>
            </p:cNvSpPr>
            <p:nvPr/>
          </p:nvSpPr>
          <p:spPr bwMode="auto">
            <a:xfrm>
              <a:off x="3210" y="2100"/>
              <a:ext cx="600" cy="444"/>
            </a:xfrm>
            <a:custGeom>
              <a:avLst/>
              <a:gdLst>
                <a:gd name="T0" fmla="*/ 150 w 600"/>
                <a:gd name="T1" fmla="*/ 402 h 444"/>
                <a:gd name="T2" fmla="*/ 216 w 600"/>
                <a:gd name="T3" fmla="*/ 444 h 444"/>
                <a:gd name="T4" fmla="*/ 264 w 600"/>
                <a:gd name="T5" fmla="*/ 444 h 444"/>
                <a:gd name="T6" fmla="*/ 300 w 600"/>
                <a:gd name="T7" fmla="*/ 414 h 444"/>
                <a:gd name="T8" fmla="*/ 354 w 600"/>
                <a:gd name="T9" fmla="*/ 432 h 444"/>
                <a:gd name="T10" fmla="*/ 438 w 600"/>
                <a:gd name="T11" fmla="*/ 384 h 444"/>
                <a:gd name="T12" fmla="*/ 480 w 600"/>
                <a:gd name="T13" fmla="*/ 384 h 444"/>
                <a:gd name="T14" fmla="*/ 600 w 600"/>
                <a:gd name="T15" fmla="*/ 258 h 444"/>
                <a:gd name="T16" fmla="*/ 558 w 600"/>
                <a:gd name="T17" fmla="*/ 270 h 444"/>
                <a:gd name="T18" fmla="*/ 432 w 600"/>
                <a:gd name="T19" fmla="*/ 222 h 444"/>
                <a:gd name="T20" fmla="*/ 414 w 600"/>
                <a:gd name="T21" fmla="*/ 186 h 444"/>
                <a:gd name="T22" fmla="*/ 390 w 600"/>
                <a:gd name="T23" fmla="*/ 156 h 444"/>
                <a:gd name="T24" fmla="*/ 396 w 600"/>
                <a:gd name="T25" fmla="*/ 150 h 444"/>
                <a:gd name="T26" fmla="*/ 396 w 600"/>
                <a:gd name="T27" fmla="*/ 150 h 444"/>
                <a:gd name="T28" fmla="*/ 396 w 600"/>
                <a:gd name="T29" fmla="*/ 150 h 444"/>
                <a:gd name="T30" fmla="*/ 396 w 600"/>
                <a:gd name="T31" fmla="*/ 150 h 444"/>
                <a:gd name="T32" fmla="*/ 354 w 600"/>
                <a:gd name="T33" fmla="*/ 150 h 444"/>
                <a:gd name="T34" fmla="*/ 378 w 600"/>
                <a:gd name="T35" fmla="*/ 90 h 444"/>
                <a:gd name="T36" fmla="*/ 282 w 600"/>
                <a:gd name="T37" fmla="*/ 0 h 444"/>
                <a:gd name="T38" fmla="*/ 264 w 600"/>
                <a:gd name="T39" fmla="*/ 0 h 444"/>
                <a:gd name="T40" fmla="*/ 144 w 600"/>
                <a:gd name="T41" fmla="*/ 6 h 444"/>
                <a:gd name="T42" fmla="*/ 144 w 600"/>
                <a:gd name="T43" fmla="*/ 6 h 444"/>
                <a:gd name="T44" fmla="*/ 60 w 600"/>
                <a:gd name="T45" fmla="*/ 156 h 444"/>
                <a:gd name="T46" fmla="*/ 60 w 600"/>
                <a:gd name="T47" fmla="*/ 246 h 444"/>
                <a:gd name="T48" fmla="*/ 6 w 600"/>
                <a:gd name="T49" fmla="*/ 240 h 444"/>
                <a:gd name="T50" fmla="*/ 0 w 600"/>
                <a:gd name="T51" fmla="*/ 264 h 444"/>
                <a:gd name="T52" fmla="*/ 0 w 600"/>
                <a:gd name="T53" fmla="*/ 270 h 444"/>
                <a:gd name="T54" fmla="*/ 126 w 600"/>
                <a:gd name="T55" fmla="*/ 402 h 444"/>
                <a:gd name="T56" fmla="*/ 150 w 600"/>
                <a:gd name="T57" fmla="*/ 4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0" h="444">
                  <a:moveTo>
                    <a:pt x="150" y="402"/>
                  </a:moveTo>
                  <a:lnTo>
                    <a:pt x="216" y="444"/>
                  </a:lnTo>
                  <a:lnTo>
                    <a:pt x="264" y="444"/>
                  </a:lnTo>
                  <a:lnTo>
                    <a:pt x="300" y="414"/>
                  </a:lnTo>
                  <a:lnTo>
                    <a:pt x="354" y="432"/>
                  </a:lnTo>
                  <a:lnTo>
                    <a:pt x="438" y="384"/>
                  </a:lnTo>
                  <a:lnTo>
                    <a:pt x="480" y="384"/>
                  </a:lnTo>
                  <a:lnTo>
                    <a:pt x="600" y="258"/>
                  </a:lnTo>
                  <a:lnTo>
                    <a:pt x="558" y="270"/>
                  </a:lnTo>
                  <a:lnTo>
                    <a:pt x="432" y="222"/>
                  </a:lnTo>
                  <a:lnTo>
                    <a:pt x="414" y="186"/>
                  </a:lnTo>
                  <a:lnTo>
                    <a:pt x="390" y="156"/>
                  </a:lnTo>
                  <a:lnTo>
                    <a:pt x="396" y="150"/>
                  </a:lnTo>
                  <a:lnTo>
                    <a:pt x="396" y="150"/>
                  </a:lnTo>
                  <a:lnTo>
                    <a:pt x="396" y="150"/>
                  </a:lnTo>
                  <a:lnTo>
                    <a:pt x="396" y="150"/>
                  </a:lnTo>
                  <a:lnTo>
                    <a:pt x="354" y="150"/>
                  </a:lnTo>
                  <a:lnTo>
                    <a:pt x="378" y="90"/>
                  </a:lnTo>
                  <a:lnTo>
                    <a:pt x="282" y="0"/>
                  </a:lnTo>
                  <a:lnTo>
                    <a:pt x="264" y="0"/>
                  </a:lnTo>
                  <a:lnTo>
                    <a:pt x="144" y="6"/>
                  </a:lnTo>
                  <a:lnTo>
                    <a:pt x="144" y="6"/>
                  </a:lnTo>
                  <a:lnTo>
                    <a:pt x="60" y="156"/>
                  </a:lnTo>
                  <a:lnTo>
                    <a:pt x="60" y="246"/>
                  </a:lnTo>
                  <a:lnTo>
                    <a:pt x="6" y="240"/>
                  </a:lnTo>
                  <a:lnTo>
                    <a:pt x="0" y="264"/>
                  </a:lnTo>
                  <a:lnTo>
                    <a:pt x="0" y="270"/>
                  </a:lnTo>
                  <a:lnTo>
                    <a:pt x="126" y="402"/>
                  </a:lnTo>
                  <a:lnTo>
                    <a:pt x="150" y="4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1" name="Rectangle 445"/>
            <p:cNvSpPr>
              <a:spLocks noChangeArrowheads="1"/>
            </p:cNvSpPr>
            <p:nvPr/>
          </p:nvSpPr>
          <p:spPr bwMode="auto">
            <a:xfrm>
              <a:off x="3354" y="210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2" name="Freeform 446"/>
            <p:cNvSpPr>
              <a:spLocks/>
            </p:cNvSpPr>
            <p:nvPr/>
          </p:nvSpPr>
          <p:spPr bwMode="auto">
            <a:xfrm>
              <a:off x="3354" y="2100"/>
              <a:ext cx="120" cy="6"/>
            </a:xfrm>
            <a:custGeom>
              <a:avLst/>
              <a:gdLst>
                <a:gd name="T0" fmla="*/ 120 w 120"/>
                <a:gd name="T1" fmla="*/ 0 h 6"/>
                <a:gd name="T2" fmla="*/ 0 w 120"/>
                <a:gd name="T3" fmla="*/ 6 h 6"/>
                <a:gd name="T4" fmla="*/ 0 w 120"/>
                <a:gd name="T5" fmla="*/ 6 h 6"/>
                <a:gd name="T6" fmla="*/ 120 w 120"/>
                <a:gd name="T7" fmla="*/ 0 h 6"/>
              </a:gdLst>
              <a:ahLst/>
              <a:cxnLst>
                <a:cxn ang="0">
                  <a:pos x="T0" y="T1"/>
                </a:cxn>
                <a:cxn ang="0">
                  <a:pos x="T2" y="T3"/>
                </a:cxn>
                <a:cxn ang="0">
                  <a:pos x="T4" y="T5"/>
                </a:cxn>
                <a:cxn ang="0">
                  <a:pos x="T6" y="T7"/>
                </a:cxn>
              </a:cxnLst>
              <a:rect l="0" t="0" r="r" b="b"/>
              <a:pathLst>
                <a:path w="120" h="6">
                  <a:moveTo>
                    <a:pt x="120" y="0"/>
                  </a:moveTo>
                  <a:lnTo>
                    <a:pt x="0" y="6"/>
                  </a:lnTo>
                  <a:lnTo>
                    <a:pt x="0" y="6"/>
                  </a:lnTo>
                  <a:lnTo>
                    <a:pt x="12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3" name="Freeform 447"/>
            <p:cNvSpPr>
              <a:spLocks/>
            </p:cNvSpPr>
            <p:nvPr/>
          </p:nvSpPr>
          <p:spPr bwMode="auto">
            <a:xfrm>
              <a:off x="3492" y="2100"/>
              <a:ext cx="96" cy="90"/>
            </a:xfrm>
            <a:custGeom>
              <a:avLst/>
              <a:gdLst>
                <a:gd name="T0" fmla="*/ 0 w 96"/>
                <a:gd name="T1" fmla="*/ 0 h 90"/>
                <a:gd name="T2" fmla="*/ 0 w 96"/>
                <a:gd name="T3" fmla="*/ 0 h 90"/>
                <a:gd name="T4" fmla="*/ 96 w 96"/>
                <a:gd name="T5" fmla="*/ 90 h 90"/>
                <a:gd name="T6" fmla="*/ 0 w 96"/>
                <a:gd name="T7" fmla="*/ 0 h 90"/>
              </a:gdLst>
              <a:ahLst/>
              <a:cxnLst>
                <a:cxn ang="0">
                  <a:pos x="T0" y="T1"/>
                </a:cxn>
                <a:cxn ang="0">
                  <a:pos x="T2" y="T3"/>
                </a:cxn>
                <a:cxn ang="0">
                  <a:pos x="T4" y="T5"/>
                </a:cxn>
                <a:cxn ang="0">
                  <a:pos x="T6" y="T7"/>
                </a:cxn>
              </a:cxnLst>
              <a:rect l="0" t="0" r="r" b="b"/>
              <a:pathLst>
                <a:path w="96" h="90">
                  <a:moveTo>
                    <a:pt x="0" y="0"/>
                  </a:moveTo>
                  <a:lnTo>
                    <a:pt x="0" y="0"/>
                  </a:lnTo>
                  <a:lnTo>
                    <a:pt x="96" y="9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4" name="Freeform 448"/>
            <p:cNvSpPr>
              <a:spLocks/>
            </p:cNvSpPr>
            <p:nvPr/>
          </p:nvSpPr>
          <p:spPr bwMode="auto">
            <a:xfrm>
              <a:off x="3564" y="2190"/>
              <a:ext cx="42" cy="60"/>
            </a:xfrm>
            <a:custGeom>
              <a:avLst/>
              <a:gdLst>
                <a:gd name="T0" fmla="*/ 42 w 42"/>
                <a:gd name="T1" fmla="*/ 60 h 60"/>
                <a:gd name="T2" fmla="*/ 42 w 42"/>
                <a:gd name="T3" fmla="*/ 60 h 60"/>
                <a:gd name="T4" fmla="*/ 0 w 42"/>
                <a:gd name="T5" fmla="*/ 60 h 60"/>
                <a:gd name="T6" fmla="*/ 24 w 42"/>
                <a:gd name="T7" fmla="*/ 0 h 60"/>
                <a:gd name="T8" fmla="*/ 0 w 42"/>
                <a:gd name="T9" fmla="*/ 60 h 60"/>
                <a:gd name="T10" fmla="*/ 42 w 42"/>
                <a:gd name="T11" fmla="*/ 60 h 60"/>
              </a:gdLst>
              <a:ahLst/>
              <a:cxnLst>
                <a:cxn ang="0">
                  <a:pos x="T0" y="T1"/>
                </a:cxn>
                <a:cxn ang="0">
                  <a:pos x="T2" y="T3"/>
                </a:cxn>
                <a:cxn ang="0">
                  <a:pos x="T4" y="T5"/>
                </a:cxn>
                <a:cxn ang="0">
                  <a:pos x="T6" y="T7"/>
                </a:cxn>
                <a:cxn ang="0">
                  <a:pos x="T8" y="T9"/>
                </a:cxn>
                <a:cxn ang="0">
                  <a:pos x="T10" y="T11"/>
                </a:cxn>
              </a:cxnLst>
              <a:rect l="0" t="0" r="r" b="b"/>
              <a:pathLst>
                <a:path w="42" h="60">
                  <a:moveTo>
                    <a:pt x="42" y="60"/>
                  </a:moveTo>
                  <a:lnTo>
                    <a:pt x="42" y="60"/>
                  </a:lnTo>
                  <a:lnTo>
                    <a:pt x="0" y="60"/>
                  </a:lnTo>
                  <a:lnTo>
                    <a:pt x="24" y="0"/>
                  </a:lnTo>
                  <a:lnTo>
                    <a:pt x="0" y="60"/>
                  </a:lnTo>
                  <a:lnTo>
                    <a:pt x="4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5" name="Rectangle 449"/>
            <p:cNvSpPr>
              <a:spLocks noChangeArrowheads="1"/>
            </p:cNvSpPr>
            <p:nvPr/>
          </p:nvSpPr>
          <p:spPr bwMode="auto">
            <a:xfrm>
              <a:off x="3354" y="210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6" name="Freeform 450"/>
            <p:cNvSpPr>
              <a:spLocks/>
            </p:cNvSpPr>
            <p:nvPr/>
          </p:nvSpPr>
          <p:spPr bwMode="auto">
            <a:xfrm>
              <a:off x="3216" y="2340"/>
              <a:ext cx="54" cy="6"/>
            </a:xfrm>
            <a:custGeom>
              <a:avLst/>
              <a:gdLst>
                <a:gd name="T0" fmla="*/ 0 w 54"/>
                <a:gd name="T1" fmla="*/ 0 h 6"/>
                <a:gd name="T2" fmla="*/ 0 w 54"/>
                <a:gd name="T3" fmla="*/ 0 h 6"/>
                <a:gd name="T4" fmla="*/ 54 w 54"/>
                <a:gd name="T5" fmla="*/ 6 h 6"/>
                <a:gd name="T6" fmla="*/ 0 w 54"/>
                <a:gd name="T7" fmla="*/ 0 h 6"/>
              </a:gdLst>
              <a:ahLst/>
              <a:cxnLst>
                <a:cxn ang="0">
                  <a:pos x="T0" y="T1"/>
                </a:cxn>
                <a:cxn ang="0">
                  <a:pos x="T2" y="T3"/>
                </a:cxn>
                <a:cxn ang="0">
                  <a:pos x="T4" y="T5"/>
                </a:cxn>
                <a:cxn ang="0">
                  <a:pos x="T6" y="T7"/>
                </a:cxn>
              </a:cxnLst>
              <a:rect l="0" t="0" r="r" b="b"/>
              <a:pathLst>
                <a:path w="54" h="6">
                  <a:moveTo>
                    <a:pt x="0" y="0"/>
                  </a:moveTo>
                  <a:lnTo>
                    <a:pt x="0" y="0"/>
                  </a:lnTo>
                  <a:lnTo>
                    <a:pt x="5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7" name="Freeform 451"/>
            <p:cNvSpPr>
              <a:spLocks/>
            </p:cNvSpPr>
            <p:nvPr/>
          </p:nvSpPr>
          <p:spPr bwMode="auto">
            <a:xfrm>
              <a:off x="3210" y="2364"/>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8" name="Freeform 452"/>
            <p:cNvSpPr>
              <a:spLocks/>
            </p:cNvSpPr>
            <p:nvPr/>
          </p:nvSpPr>
          <p:spPr bwMode="auto">
            <a:xfrm>
              <a:off x="3528" y="2208"/>
              <a:ext cx="408" cy="540"/>
            </a:xfrm>
            <a:custGeom>
              <a:avLst/>
              <a:gdLst>
                <a:gd name="T0" fmla="*/ 78 w 408"/>
                <a:gd name="T1" fmla="*/ 42 h 540"/>
                <a:gd name="T2" fmla="*/ 78 w 408"/>
                <a:gd name="T3" fmla="*/ 42 h 540"/>
                <a:gd name="T4" fmla="*/ 78 w 408"/>
                <a:gd name="T5" fmla="*/ 42 h 540"/>
                <a:gd name="T6" fmla="*/ 72 w 408"/>
                <a:gd name="T7" fmla="*/ 48 h 540"/>
                <a:gd name="T8" fmla="*/ 96 w 408"/>
                <a:gd name="T9" fmla="*/ 78 h 540"/>
                <a:gd name="T10" fmla="*/ 114 w 408"/>
                <a:gd name="T11" fmla="*/ 114 h 540"/>
                <a:gd name="T12" fmla="*/ 240 w 408"/>
                <a:gd name="T13" fmla="*/ 162 h 540"/>
                <a:gd name="T14" fmla="*/ 282 w 408"/>
                <a:gd name="T15" fmla="*/ 150 h 540"/>
                <a:gd name="T16" fmla="*/ 162 w 408"/>
                <a:gd name="T17" fmla="*/ 276 h 540"/>
                <a:gd name="T18" fmla="*/ 120 w 408"/>
                <a:gd name="T19" fmla="*/ 276 h 540"/>
                <a:gd name="T20" fmla="*/ 36 w 408"/>
                <a:gd name="T21" fmla="*/ 324 h 540"/>
                <a:gd name="T22" fmla="*/ 36 w 408"/>
                <a:gd name="T23" fmla="*/ 324 h 540"/>
                <a:gd name="T24" fmla="*/ 36 w 408"/>
                <a:gd name="T25" fmla="*/ 324 h 540"/>
                <a:gd name="T26" fmla="*/ 36 w 408"/>
                <a:gd name="T27" fmla="*/ 324 h 540"/>
                <a:gd name="T28" fmla="*/ 0 w 408"/>
                <a:gd name="T29" fmla="*/ 372 h 540"/>
                <a:gd name="T30" fmla="*/ 0 w 408"/>
                <a:gd name="T31" fmla="*/ 516 h 540"/>
                <a:gd name="T32" fmla="*/ 24 w 408"/>
                <a:gd name="T33" fmla="*/ 540 h 540"/>
                <a:gd name="T34" fmla="*/ 60 w 408"/>
                <a:gd name="T35" fmla="*/ 498 h 540"/>
                <a:gd name="T36" fmla="*/ 60 w 408"/>
                <a:gd name="T37" fmla="*/ 492 h 540"/>
                <a:gd name="T38" fmla="*/ 72 w 408"/>
                <a:gd name="T39" fmla="*/ 486 h 540"/>
                <a:gd name="T40" fmla="*/ 138 w 408"/>
                <a:gd name="T41" fmla="*/ 420 h 540"/>
                <a:gd name="T42" fmla="*/ 186 w 408"/>
                <a:gd name="T43" fmla="*/ 396 h 540"/>
                <a:gd name="T44" fmla="*/ 216 w 408"/>
                <a:gd name="T45" fmla="*/ 360 h 540"/>
                <a:gd name="T46" fmla="*/ 264 w 408"/>
                <a:gd name="T47" fmla="*/ 318 h 540"/>
                <a:gd name="T48" fmla="*/ 282 w 408"/>
                <a:gd name="T49" fmla="*/ 276 h 540"/>
                <a:gd name="T50" fmla="*/ 312 w 408"/>
                <a:gd name="T51" fmla="*/ 246 h 540"/>
                <a:gd name="T52" fmla="*/ 318 w 408"/>
                <a:gd name="T53" fmla="*/ 228 h 540"/>
                <a:gd name="T54" fmla="*/ 348 w 408"/>
                <a:gd name="T55" fmla="*/ 180 h 540"/>
                <a:gd name="T56" fmla="*/ 348 w 408"/>
                <a:gd name="T57" fmla="*/ 162 h 540"/>
                <a:gd name="T58" fmla="*/ 360 w 408"/>
                <a:gd name="T59" fmla="*/ 150 h 540"/>
                <a:gd name="T60" fmla="*/ 384 w 408"/>
                <a:gd name="T61" fmla="*/ 114 h 540"/>
                <a:gd name="T62" fmla="*/ 390 w 408"/>
                <a:gd name="T63" fmla="*/ 66 h 540"/>
                <a:gd name="T64" fmla="*/ 402 w 408"/>
                <a:gd name="T65" fmla="*/ 54 h 540"/>
                <a:gd name="T66" fmla="*/ 396 w 408"/>
                <a:gd name="T67" fmla="*/ 24 h 540"/>
                <a:gd name="T68" fmla="*/ 408 w 408"/>
                <a:gd name="T69" fmla="*/ 12 h 540"/>
                <a:gd name="T70" fmla="*/ 378 w 408"/>
                <a:gd name="T71" fmla="*/ 0 h 540"/>
                <a:gd name="T72" fmla="*/ 372 w 408"/>
                <a:gd name="T73" fmla="*/ 12 h 540"/>
                <a:gd name="T74" fmla="*/ 294 w 408"/>
                <a:gd name="T75" fmla="*/ 30 h 540"/>
                <a:gd name="T76" fmla="*/ 252 w 408"/>
                <a:gd name="T77" fmla="*/ 30 h 540"/>
                <a:gd name="T78" fmla="*/ 222 w 408"/>
                <a:gd name="T79" fmla="*/ 54 h 540"/>
                <a:gd name="T80" fmla="*/ 180 w 408"/>
                <a:gd name="T81" fmla="*/ 42 h 540"/>
                <a:gd name="T82" fmla="*/ 150 w 408"/>
                <a:gd name="T83" fmla="*/ 66 h 540"/>
                <a:gd name="T84" fmla="*/ 126 w 408"/>
                <a:gd name="T85" fmla="*/ 66 h 540"/>
                <a:gd name="T86" fmla="*/ 90 w 408"/>
                <a:gd name="T87" fmla="*/ 24 h 540"/>
                <a:gd name="T88" fmla="*/ 84 w 408"/>
                <a:gd name="T89" fmla="*/ 36 h 540"/>
                <a:gd name="T90" fmla="*/ 78 w 408"/>
                <a:gd name="T91" fmla="*/ 42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8" h="540">
                  <a:moveTo>
                    <a:pt x="78" y="42"/>
                  </a:moveTo>
                  <a:lnTo>
                    <a:pt x="78" y="42"/>
                  </a:lnTo>
                  <a:lnTo>
                    <a:pt x="78" y="42"/>
                  </a:lnTo>
                  <a:lnTo>
                    <a:pt x="72" y="48"/>
                  </a:lnTo>
                  <a:lnTo>
                    <a:pt x="96" y="78"/>
                  </a:lnTo>
                  <a:lnTo>
                    <a:pt x="114" y="114"/>
                  </a:lnTo>
                  <a:lnTo>
                    <a:pt x="240" y="162"/>
                  </a:lnTo>
                  <a:lnTo>
                    <a:pt x="282" y="150"/>
                  </a:lnTo>
                  <a:lnTo>
                    <a:pt x="162" y="276"/>
                  </a:lnTo>
                  <a:lnTo>
                    <a:pt x="120" y="276"/>
                  </a:lnTo>
                  <a:lnTo>
                    <a:pt x="36" y="324"/>
                  </a:lnTo>
                  <a:lnTo>
                    <a:pt x="36" y="324"/>
                  </a:lnTo>
                  <a:lnTo>
                    <a:pt x="36" y="324"/>
                  </a:lnTo>
                  <a:lnTo>
                    <a:pt x="36" y="324"/>
                  </a:lnTo>
                  <a:lnTo>
                    <a:pt x="0" y="372"/>
                  </a:lnTo>
                  <a:lnTo>
                    <a:pt x="0" y="516"/>
                  </a:lnTo>
                  <a:lnTo>
                    <a:pt x="24" y="540"/>
                  </a:lnTo>
                  <a:lnTo>
                    <a:pt x="60" y="498"/>
                  </a:lnTo>
                  <a:lnTo>
                    <a:pt x="60" y="492"/>
                  </a:lnTo>
                  <a:lnTo>
                    <a:pt x="72" y="486"/>
                  </a:lnTo>
                  <a:lnTo>
                    <a:pt x="138" y="420"/>
                  </a:lnTo>
                  <a:lnTo>
                    <a:pt x="186" y="396"/>
                  </a:lnTo>
                  <a:lnTo>
                    <a:pt x="216" y="360"/>
                  </a:lnTo>
                  <a:lnTo>
                    <a:pt x="264" y="318"/>
                  </a:lnTo>
                  <a:lnTo>
                    <a:pt x="282" y="276"/>
                  </a:lnTo>
                  <a:lnTo>
                    <a:pt x="312" y="246"/>
                  </a:lnTo>
                  <a:lnTo>
                    <a:pt x="318" y="228"/>
                  </a:lnTo>
                  <a:lnTo>
                    <a:pt x="348" y="180"/>
                  </a:lnTo>
                  <a:lnTo>
                    <a:pt x="348" y="162"/>
                  </a:lnTo>
                  <a:lnTo>
                    <a:pt x="360" y="150"/>
                  </a:lnTo>
                  <a:lnTo>
                    <a:pt x="384" y="114"/>
                  </a:lnTo>
                  <a:lnTo>
                    <a:pt x="390" y="66"/>
                  </a:lnTo>
                  <a:lnTo>
                    <a:pt x="402" y="54"/>
                  </a:lnTo>
                  <a:lnTo>
                    <a:pt x="396" y="24"/>
                  </a:lnTo>
                  <a:lnTo>
                    <a:pt x="408" y="12"/>
                  </a:lnTo>
                  <a:lnTo>
                    <a:pt x="378" y="0"/>
                  </a:lnTo>
                  <a:lnTo>
                    <a:pt x="372" y="12"/>
                  </a:lnTo>
                  <a:lnTo>
                    <a:pt x="294" y="30"/>
                  </a:lnTo>
                  <a:lnTo>
                    <a:pt x="252" y="30"/>
                  </a:lnTo>
                  <a:lnTo>
                    <a:pt x="222" y="54"/>
                  </a:lnTo>
                  <a:lnTo>
                    <a:pt x="180" y="42"/>
                  </a:lnTo>
                  <a:lnTo>
                    <a:pt x="150" y="66"/>
                  </a:lnTo>
                  <a:lnTo>
                    <a:pt x="126" y="66"/>
                  </a:lnTo>
                  <a:lnTo>
                    <a:pt x="90" y="24"/>
                  </a:lnTo>
                  <a:lnTo>
                    <a:pt x="84" y="36"/>
                  </a:lnTo>
                  <a:lnTo>
                    <a:pt x="7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9" name="Freeform 453"/>
            <p:cNvSpPr>
              <a:spLocks/>
            </p:cNvSpPr>
            <p:nvPr/>
          </p:nvSpPr>
          <p:spPr bwMode="auto">
            <a:xfrm>
              <a:off x="3612" y="2232"/>
              <a:ext cx="6" cy="12"/>
            </a:xfrm>
            <a:custGeom>
              <a:avLst/>
              <a:gdLst>
                <a:gd name="T0" fmla="*/ 0 w 6"/>
                <a:gd name="T1" fmla="*/ 12 h 12"/>
                <a:gd name="T2" fmla="*/ 6 w 6"/>
                <a:gd name="T3" fmla="*/ 0 h 12"/>
                <a:gd name="T4" fmla="*/ 6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0" name="Rectangle 454"/>
            <p:cNvSpPr>
              <a:spLocks noChangeArrowheads="1"/>
            </p:cNvSpPr>
            <p:nvPr/>
          </p:nvSpPr>
          <p:spPr bwMode="auto">
            <a:xfrm>
              <a:off x="3606" y="225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1" name="Freeform 455"/>
            <p:cNvSpPr>
              <a:spLocks/>
            </p:cNvSpPr>
            <p:nvPr/>
          </p:nvSpPr>
          <p:spPr bwMode="auto">
            <a:xfrm>
              <a:off x="3624" y="2286"/>
              <a:ext cx="186" cy="84"/>
            </a:xfrm>
            <a:custGeom>
              <a:avLst/>
              <a:gdLst>
                <a:gd name="T0" fmla="*/ 144 w 186"/>
                <a:gd name="T1" fmla="*/ 84 h 84"/>
                <a:gd name="T2" fmla="*/ 186 w 186"/>
                <a:gd name="T3" fmla="*/ 72 h 84"/>
                <a:gd name="T4" fmla="*/ 144 w 186"/>
                <a:gd name="T5" fmla="*/ 84 h 84"/>
                <a:gd name="T6" fmla="*/ 18 w 186"/>
                <a:gd name="T7" fmla="*/ 36 h 84"/>
                <a:gd name="T8" fmla="*/ 0 w 186"/>
                <a:gd name="T9" fmla="*/ 0 h 84"/>
                <a:gd name="T10" fmla="*/ 18 w 186"/>
                <a:gd name="T11" fmla="*/ 36 h 84"/>
                <a:gd name="T12" fmla="*/ 144 w 186"/>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186" h="84">
                  <a:moveTo>
                    <a:pt x="144" y="84"/>
                  </a:moveTo>
                  <a:lnTo>
                    <a:pt x="186" y="72"/>
                  </a:lnTo>
                  <a:lnTo>
                    <a:pt x="144" y="84"/>
                  </a:lnTo>
                  <a:lnTo>
                    <a:pt x="18" y="36"/>
                  </a:lnTo>
                  <a:lnTo>
                    <a:pt x="0" y="0"/>
                  </a:lnTo>
                  <a:lnTo>
                    <a:pt x="18" y="36"/>
                  </a:lnTo>
                  <a:lnTo>
                    <a:pt x="144"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2" name="Freeform 456"/>
            <p:cNvSpPr>
              <a:spLocks/>
            </p:cNvSpPr>
            <p:nvPr/>
          </p:nvSpPr>
          <p:spPr bwMode="auto">
            <a:xfrm>
              <a:off x="2232" y="2172"/>
              <a:ext cx="306" cy="474"/>
            </a:xfrm>
            <a:custGeom>
              <a:avLst/>
              <a:gdLst>
                <a:gd name="T0" fmla="*/ 114 w 306"/>
                <a:gd name="T1" fmla="*/ 444 h 474"/>
                <a:gd name="T2" fmla="*/ 114 w 306"/>
                <a:gd name="T3" fmla="*/ 426 h 474"/>
                <a:gd name="T4" fmla="*/ 114 w 306"/>
                <a:gd name="T5" fmla="*/ 426 h 474"/>
                <a:gd name="T6" fmla="*/ 114 w 306"/>
                <a:gd name="T7" fmla="*/ 426 h 474"/>
                <a:gd name="T8" fmla="*/ 186 w 306"/>
                <a:gd name="T9" fmla="*/ 426 h 474"/>
                <a:gd name="T10" fmla="*/ 186 w 306"/>
                <a:gd name="T11" fmla="*/ 426 h 474"/>
                <a:gd name="T12" fmla="*/ 192 w 306"/>
                <a:gd name="T13" fmla="*/ 426 h 474"/>
                <a:gd name="T14" fmla="*/ 306 w 306"/>
                <a:gd name="T15" fmla="*/ 450 h 474"/>
                <a:gd name="T16" fmla="*/ 306 w 306"/>
                <a:gd name="T17" fmla="*/ 396 h 474"/>
                <a:gd name="T18" fmla="*/ 240 w 306"/>
                <a:gd name="T19" fmla="*/ 312 h 474"/>
                <a:gd name="T20" fmla="*/ 276 w 306"/>
                <a:gd name="T21" fmla="*/ 222 h 474"/>
                <a:gd name="T22" fmla="*/ 276 w 306"/>
                <a:gd name="T23" fmla="*/ 216 h 474"/>
                <a:gd name="T24" fmla="*/ 270 w 306"/>
                <a:gd name="T25" fmla="*/ 156 h 474"/>
                <a:gd name="T26" fmla="*/ 228 w 306"/>
                <a:gd name="T27" fmla="*/ 138 h 474"/>
                <a:gd name="T28" fmla="*/ 234 w 306"/>
                <a:gd name="T29" fmla="*/ 108 h 474"/>
                <a:gd name="T30" fmla="*/ 234 w 306"/>
                <a:gd name="T31" fmla="*/ 108 h 474"/>
                <a:gd name="T32" fmla="*/ 234 w 306"/>
                <a:gd name="T33" fmla="*/ 108 h 474"/>
                <a:gd name="T34" fmla="*/ 258 w 306"/>
                <a:gd name="T35" fmla="*/ 114 h 474"/>
                <a:gd name="T36" fmla="*/ 276 w 306"/>
                <a:gd name="T37" fmla="*/ 114 h 474"/>
                <a:gd name="T38" fmla="*/ 258 w 306"/>
                <a:gd name="T39" fmla="*/ 72 h 474"/>
                <a:gd name="T40" fmla="*/ 258 w 306"/>
                <a:gd name="T41" fmla="*/ 12 h 474"/>
                <a:gd name="T42" fmla="*/ 246 w 306"/>
                <a:gd name="T43" fmla="*/ 0 h 474"/>
                <a:gd name="T44" fmla="*/ 240 w 306"/>
                <a:gd name="T45" fmla="*/ 0 h 474"/>
                <a:gd name="T46" fmla="*/ 234 w 306"/>
                <a:gd name="T47" fmla="*/ 12 h 474"/>
                <a:gd name="T48" fmla="*/ 240 w 306"/>
                <a:gd name="T49" fmla="*/ 36 h 474"/>
                <a:gd name="T50" fmla="*/ 198 w 306"/>
                <a:gd name="T51" fmla="*/ 66 h 474"/>
                <a:gd name="T52" fmla="*/ 174 w 306"/>
                <a:gd name="T53" fmla="*/ 156 h 474"/>
                <a:gd name="T54" fmla="*/ 162 w 306"/>
                <a:gd name="T55" fmla="*/ 168 h 474"/>
                <a:gd name="T56" fmla="*/ 156 w 306"/>
                <a:gd name="T57" fmla="*/ 168 h 474"/>
                <a:gd name="T58" fmla="*/ 114 w 306"/>
                <a:gd name="T59" fmla="*/ 258 h 474"/>
                <a:gd name="T60" fmla="*/ 90 w 306"/>
                <a:gd name="T61" fmla="*/ 234 h 474"/>
                <a:gd name="T62" fmla="*/ 30 w 306"/>
                <a:gd name="T63" fmla="*/ 258 h 474"/>
                <a:gd name="T64" fmla="*/ 0 w 306"/>
                <a:gd name="T65" fmla="*/ 318 h 474"/>
                <a:gd name="T66" fmla="*/ 6 w 306"/>
                <a:gd name="T67" fmla="*/ 336 h 474"/>
                <a:gd name="T68" fmla="*/ 18 w 306"/>
                <a:gd name="T69" fmla="*/ 336 h 474"/>
                <a:gd name="T70" fmla="*/ 24 w 306"/>
                <a:gd name="T71" fmla="*/ 348 h 474"/>
                <a:gd name="T72" fmla="*/ 42 w 306"/>
                <a:gd name="T73" fmla="*/ 354 h 474"/>
                <a:gd name="T74" fmla="*/ 54 w 306"/>
                <a:gd name="T75" fmla="*/ 354 h 474"/>
                <a:gd name="T76" fmla="*/ 48 w 306"/>
                <a:gd name="T77" fmla="*/ 366 h 474"/>
                <a:gd name="T78" fmla="*/ 60 w 306"/>
                <a:gd name="T79" fmla="*/ 384 h 474"/>
                <a:gd name="T80" fmla="*/ 54 w 306"/>
                <a:gd name="T81" fmla="*/ 432 h 474"/>
                <a:gd name="T82" fmla="*/ 36 w 306"/>
                <a:gd name="T83" fmla="*/ 462 h 474"/>
                <a:gd name="T84" fmla="*/ 48 w 306"/>
                <a:gd name="T85" fmla="*/ 474 h 474"/>
                <a:gd name="T86" fmla="*/ 114 w 306"/>
                <a:gd name="T87" fmla="*/ 474 h 474"/>
                <a:gd name="T88" fmla="*/ 114 w 306"/>
                <a:gd name="T89" fmla="*/ 44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6" h="474">
                  <a:moveTo>
                    <a:pt x="114" y="444"/>
                  </a:moveTo>
                  <a:lnTo>
                    <a:pt x="114" y="426"/>
                  </a:lnTo>
                  <a:lnTo>
                    <a:pt x="114" y="426"/>
                  </a:lnTo>
                  <a:lnTo>
                    <a:pt x="114" y="426"/>
                  </a:lnTo>
                  <a:lnTo>
                    <a:pt x="186" y="426"/>
                  </a:lnTo>
                  <a:lnTo>
                    <a:pt x="186" y="426"/>
                  </a:lnTo>
                  <a:lnTo>
                    <a:pt x="192" y="426"/>
                  </a:lnTo>
                  <a:lnTo>
                    <a:pt x="306" y="450"/>
                  </a:lnTo>
                  <a:lnTo>
                    <a:pt x="306" y="396"/>
                  </a:lnTo>
                  <a:lnTo>
                    <a:pt x="240" y="312"/>
                  </a:lnTo>
                  <a:lnTo>
                    <a:pt x="276" y="222"/>
                  </a:lnTo>
                  <a:lnTo>
                    <a:pt x="276" y="216"/>
                  </a:lnTo>
                  <a:lnTo>
                    <a:pt x="270" y="156"/>
                  </a:lnTo>
                  <a:lnTo>
                    <a:pt x="228" y="138"/>
                  </a:lnTo>
                  <a:lnTo>
                    <a:pt x="234" y="108"/>
                  </a:lnTo>
                  <a:lnTo>
                    <a:pt x="234" y="108"/>
                  </a:lnTo>
                  <a:lnTo>
                    <a:pt x="234" y="108"/>
                  </a:lnTo>
                  <a:lnTo>
                    <a:pt x="258" y="114"/>
                  </a:lnTo>
                  <a:lnTo>
                    <a:pt x="276" y="114"/>
                  </a:lnTo>
                  <a:lnTo>
                    <a:pt x="258" y="72"/>
                  </a:lnTo>
                  <a:lnTo>
                    <a:pt x="258" y="12"/>
                  </a:lnTo>
                  <a:lnTo>
                    <a:pt x="246" y="0"/>
                  </a:lnTo>
                  <a:lnTo>
                    <a:pt x="240" y="0"/>
                  </a:lnTo>
                  <a:lnTo>
                    <a:pt x="234" y="12"/>
                  </a:lnTo>
                  <a:lnTo>
                    <a:pt x="240" y="36"/>
                  </a:lnTo>
                  <a:lnTo>
                    <a:pt x="198" y="66"/>
                  </a:lnTo>
                  <a:lnTo>
                    <a:pt x="174" y="156"/>
                  </a:lnTo>
                  <a:lnTo>
                    <a:pt x="162" y="168"/>
                  </a:lnTo>
                  <a:lnTo>
                    <a:pt x="156" y="168"/>
                  </a:lnTo>
                  <a:lnTo>
                    <a:pt x="114" y="258"/>
                  </a:lnTo>
                  <a:lnTo>
                    <a:pt x="90" y="234"/>
                  </a:lnTo>
                  <a:lnTo>
                    <a:pt x="30" y="258"/>
                  </a:lnTo>
                  <a:lnTo>
                    <a:pt x="0" y="318"/>
                  </a:lnTo>
                  <a:lnTo>
                    <a:pt x="6" y="336"/>
                  </a:lnTo>
                  <a:lnTo>
                    <a:pt x="18" y="336"/>
                  </a:lnTo>
                  <a:lnTo>
                    <a:pt x="24" y="348"/>
                  </a:lnTo>
                  <a:lnTo>
                    <a:pt x="42" y="354"/>
                  </a:lnTo>
                  <a:lnTo>
                    <a:pt x="54" y="354"/>
                  </a:lnTo>
                  <a:lnTo>
                    <a:pt x="48" y="366"/>
                  </a:lnTo>
                  <a:lnTo>
                    <a:pt x="60" y="384"/>
                  </a:lnTo>
                  <a:lnTo>
                    <a:pt x="54" y="432"/>
                  </a:lnTo>
                  <a:lnTo>
                    <a:pt x="36" y="462"/>
                  </a:lnTo>
                  <a:lnTo>
                    <a:pt x="48" y="474"/>
                  </a:lnTo>
                  <a:lnTo>
                    <a:pt x="114" y="474"/>
                  </a:lnTo>
                  <a:lnTo>
                    <a:pt x="114" y="4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3" name="Freeform 457"/>
            <p:cNvSpPr>
              <a:spLocks/>
            </p:cNvSpPr>
            <p:nvPr/>
          </p:nvSpPr>
          <p:spPr bwMode="auto">
            <a:xfrm>
              <a:off x="2322" y="2406"/>
              <a:ext cx="24" cy="24"/>
            </a:xfrm>
            <a:custGeom>
              <a:avLst/>
              <a:gdLst>
                <a:gd name="T0" fmla="*/ 0 w 24"/>
                <a:gd name="T1" fmla="*/ 0 h 24"/>
                <a:gd name="T2" fmla="*/ 24 w 24"/>
                <a:gd name="T3" fmla="*/ 24 h 24"/>
                <a:gd name="T4" fmla="*/ 0 w 24"/>
                <a:gd name="T5" fmla="*/ 0 h 24"/>
                <a:gd name="T6" fmla="*/ 0 w 24"/>
                <a:gd name="T7" fmla="*/ 0 h 24"/>
              </a:gdLst>
              <a:ahLst/>
              <a:cxnLst>
                <a:cxn ang="0">
                  <a:pos x="T0" y="T1"/>
                </a:cxn>
                <a:cxn ang="0">
                  <a:pos x="T2" y="T3"/>
                </a:cxn>
                <a:cxn ang="0">
                  <a:pos x="T4" y="T5"/>
                </a:cxn>
                <a:cxn ang="0">
                  <a:pos x="T6" y="T7"/>
                </a:cxn>
              </a:cxnLst>
              <a:rect l="0" t="0" r="r" b="b"/>
              <a:pathLst>
                <a:path w="24" h="24">
                  <a:moveTo>
                    <a:pt x="0" y="0"/>
                  </a:moveTo>
                  <a:lnTo>
                    <a:pt x="24"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4" name="Freeform 458"/>
            <p:cNvSpPr>
              <a:spLocks/>
            </p:cNvSpPr>
            <p:nvPr/>
          </p:nvSpPr>
          <p:spPr bwMode="auto">
            <a:xfrm>
              <a:off x="2394" y="2184"/>
              <a:ext cx="78" cy="156"/>
            </a:xfrm>
            <a:custGeom>
              <a:avLst/>
              <a:gdLst>
                <a:gd name="T0" fmla="*/ 78 w 78"/>
                <a:gd name="T1" fmla="*/ 24 h 156"/>
                <a:gd name="T2" fmla="*/ 36 w 78"/>
                <a:gd name="T3" fmla="*/ 54 h 156"/>
                <a:gd name="T4" fmla="*/ 12 w 78"/>
                <a:gd name="T5" fmla="*/ 144 h 156"/>
                <a:gd name="T6" fmla="*/ 0 w 78"/>
                <a:gd name="T7" fmla="*/ 156 h 156"/>
                <a:gd name="T8" fmla="*/ 12 w 78"/>
                <a:gd name="T9" fmla="*/ 144 h 156"/>
                <a:gd name="T10" fmla="*/ 36 w 78"/>
                <a:gd name="T11" fmla="*/ 54 h 156"/>
                <a:gd name="T12" fmla="*/ 78 w 78"/>
                <a:gd name="T13" fmla="*/ 24 h 156"/>
                <a:gd name="T14" fmla="*/ 72 w 78"/>
                <a:gd name="T15" fmla="*/ 0 h 156"/>
                <a:gd name="T16" fmla="*/ 72 w 78"/>
                <a:gd name="T17" fmla="*/ 0 h 156"/>
                <a:gd name="T18" fmla="*/ 78 w 78"/>
                <a:gd name="T19"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56">
                  <a:moveTo>
                    <a:pt x="78" y="24"/>
                  </a:moveTo>
                  <a:lnTo>
                    <a:pt x="36" y="54"/>
                  </a:lnTo>
                  <a:lnTo>
                    <a:pt x="12" y="144"/>
                  </a:lnTo>
                  <a:lnTo>
                    <a:pt x="0" y="156"/>
                  </a:lnTo>
                  <a:lnTo>
                    <a:pt x="12" y="144"/>
                  </a:lnTo>
                  <a:lnTo>
                    <a:pt x="36" y="54"/>
                  </a:lnTo>
                  <a:lnTo>
                    <a:pt x="78" y="24"/>
                  </a:lnTo>
                  <a:lnTo>
                    <a:pt x="72" y="0"/>
                  </a:lnTo>
                  <a:lnTo>
                    <a:pt x="72" y="0"/>
                  </a:lnTo>
                  <a:lnTo>
                    <a:pt x="7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5" name="Freeform 459"/>
            <p:cNvSpPr>
              <a:spLocks/>
            </p:cNvSpPr>
            <p:nvPr/>
          </p:nvSpPr>
          <p:spPr bwMode="auto">
            <a:xfrm>
              <a:off x="2460" y="2280"/>
              <a:ext cx="6" cy="30"/>
            </a:xfrm>
            <a:custGeom>
              <a:avLst/>
              <a:gdLst>
                <a:gd name="T0" fmla="*/ 6 w 6"/>
                <a:gd name="T1" fmla="*/ 0 h 30"/>
                <a:gd name="T2" fmla="*/ 0 w 6"/>
                <a:gd name="T3" fmla="*/ 30 h 30"/>
                <a:gd name="T4" fmla="*/ 6 w 6"/>
                <a:gd name="T5" fmla="*/ 0 h 30"/>
                <a:gd name="T6" fmla="*/ 6 w 6"/>
                <a:gd name="T7" fmla="*/ 0 h 30"/>
              </a:gdLst>
              <a:ahLst/>
              <a:cxnLst>
                <a:cxn ang="0">
                  <a:pos x="T0" y="T1"/>
                </a:cxn>
                <a:cxn ang="0">
                  <a:pos x="T2" y="T3"/>
                </a:cxn>
                <a:cxn ang="0">
                  <a:pos x="T4" y="T5"/>
                </a:cxn>
                <a:cxn ang="0">
                  <a:pos x="T6" y="T7"/>
                </a:cxn>
              </a:cxnLst>
              <a:rect l="0" t="0" r="r" b="b"/>
              <a:pathLst>
                <a:path w="6" h="30">
                  <a:moveTo>
                    <a:pt x="6" y="0"/>
                  </a:moveTo>
                  <a:lnTo>
                    <a:pt x="0" y="3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6" name="Freeform 460"/>
            <p:cNvSpPr>
              <a:spLocks/>
            </p:cNvSpPr>
            <p:nvPr/>
          </p:nvSpPr>
          <p:spPr bwMode="auto">
            <a:xfrm>
              <a:off x="2490" y="2286"/>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7" name="Freeform 461"/>
            <p:cNvSpPr>
              <a:spLocks/>
            </p:cNvSpPr>
            <p:nvPr/>
          </p:nvSpPr>
          <p:spPr bwMode="auto">
            <a:xfrm>
              <a:off x="2460" y="2310"/>
              <a:ext cx="48" cy="78"/>
            </a:xfrm>
            <a:custGeom>
              <a:avLst/>
              <a:gdLst>
                <a:gd name="T0" fmla="*/ 42 w 48"/>
                <a:gd name="T1" fmla="*/ 18 h 78"/>
                <a:gd name="T2" fmla="*/ 0 w 48"/>
                <a:gd name="T3" fmla="*/ 0 h 78"/>
                <a:gd name="T4" fmla="*/ 42 w 48"/>
                <a:gd name="T5" fmla="*/ 18 h 78"/>
                <a:gd name="T6" fmla="*/ 48 w 48"/>
                <a:gd name="T7" fmla="*/ 78 h 78"/>
                <a:gd name="T8" fmla="*/ 48 w 48"/>
                <a:gd name="T9" fmla="*/ 78 h 78"/>
                <a:gd name="T10" fmla="*/ 42 w 48"/>
                <a:gd name="T11" fmla="*/ 18 h 78"/>
              </a:gdLst>
              <a:ahLst/>
              <a:cxnLst>
                <a:cxn ang="0">
                  <a:pos x="T0" y="T1"/>
                </a:cxn>
                <a:cxn ang="0">
                  <a:pos x="T2" y="T3"/>
                </a:cxn>
                <a:cxn ang="0">
                  <a:pos x="T4" y="T5"/>
                </a:cxn>
                <a:cxn ang="0">
                  <a:pos x="T6" y="T7"/>
                </a:cxn>
                <a:cxn ang="0">
                  <a:pos x="T8" y="T9"/>
                </a:cxn>
                <a:cxn ang="0">
                  <a:pos x="T10" y="T11"/>
                </a:cxn>
              </a:cxnLst>
              <a:rect l="0" t="0" r="r" b="b"/>
              <a:pathLst>
                <a:path w="48" h="78">
                  <a:moveTo>
                    <a:pt x="42" y="18"/>
                  </a:moveTo>
                  <a:lnTo>
                    <a:pt x="0" y="0"/>
                  </a:lnTo>
                  <a:lnTo>
                    <a:pt x="42" y="18"/>
                  </a:lnTo>
                  <a:lnTo>
                    <a:pt x="48" y="78"/>
                  </a:lnTo>
                  <a:lnTo>
                    <a:pt x="48" y="78"/>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8" name="Freeform 462"/>
            <p:cNvSpPr>
              <a:spLocks/>
            </p:cNvSpPr>
            <p:nvPr/>
          </p:nvSpPr>
          <p:spPr bwMode="auto">
            <a:xfrm>
              <a:off x="2508" y="2388"/>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9" name="Freeform 463"/>
            <p:cNvSpPr>
              <a:spLocks noEditPoints="1"/>
            </p:cNvSpPr>
            <p:nvPr/>
          </p:nvSpPr>
          <p:spPr bwMode="auto">
            <a:xfrm>
              <a:off x="3246" y="2502"/>
              <a:ext cx="318" cy="366"/>
            </a:xfrm>
            <a:custGeom>
              <a:avLst/>
              <a:gdLst>
                <a:gd name="T0" fmla="*/ 318 w 318"/>
                <a:gd name="T1" fmla="*/ 30 h 366"/>
                <a:gd name="T2" fmla="*/ 318 w 318"/>
                <a:gd name="T3" fmla="*/ 30 h 366"/>
                <a:gd name="T4" fmla="*/ 318 w 318"/>
                <a:gd name="T5" fmla="*/ 30 h 366"/>
                <a:gd name="T6" fmla="*/ 264 w 318"/>
                <a:gd name="T7" fmla="*/ 12 h 366"/>
                <a:gd name="T8" fmla="*/ 228 w 318"/>
                <a:gd name="T9" fmla="*/ 42 h 366"/>
                <a:gd name="T10" fmla="*/ 180 w 318"/>
                <a:gd name="T11" fmla="*/ 42 h 366"/>
                <a:gd name="T12" fmla="*/ 114 w 318"/>
                <a:gd name="T13" fmla="*/ 0 h 366"/>
                <a:gd name="T14" fmla="*/ 18 w 318"/>
                <a:gd name="T15" fmla="*/ 0 h 366"/>
                <a:gd name="T16" fmla="*/ 0 w 318"/>
                <a:gd name="T17" fmla="*/ 18 h 366"/>
                <a:gd name="T18" fmla="*/ 6 w 318"/>
                <a:gd name="T19" fmla="*/ 18 h 366"/>
                <a:gd name="T20" fmla="*/ 48 w 318"/>
                <a:gd name="T21" fmla="*/ 108 h 366"/>
                <a:gd name="T22" fmla="*/ 6 w 318"/>
                <a:gd name="T23" fmla="*/ 174 h 366"/>
                <a:gd name="T24" fmla="*/ 6 w 318"/>
                <a:gd name="T25" fmla="*/ 180 h 366"/>
                <a:gd name="T26" fmla="*/ 6 w 318"/>
                <a:gd name="T27" fmla="*/ 198 h 366"/>
                <a:gd name="T28" fmla="*/ 36 w 318"/>
                <a:gd name="T29" fmla="*/ 198 h 366"/>
                <a:gd name="T30" fmla="*/ 6 w 318"/>
                <a:gd name="T31" fmla="*/ 216 h 366"/>
                <a:gd name="T32" fmla="*/ 6 w 318"/>
                <a:gd name="T33" fmla="*/ 216 h 366"/>
                <a:gd name="T34" fmla="*/ 150 w 318"/>
                <a:gd name="T35" fmla="*/ 300 h 366"/>
                <a:gd name="T36" fmla="*/ 156 w 318"/>
                <a:gd name="T37" fmla="*/ 336 h 366"/>
                <a:gd name="T38" fmla="*/ 216 w 318"/>
                <a:gd name="T39" fmla="*/ 366 h 366"/>
                <a:gd name="T40" fmla="*/ 228 w 318"/>
                <a:gd name="T41" fmla="*/ 366 h 366"/>
                <a:gd name="T42" fmla="*/ 246 w 318"/>
                <a:gd name="T43" fmla="*/ 318 h 366"/>
                <a:gd name="T44" fmla="*/ 252 w 318"/>
                <a:gd name="T45" fmla="*/ 294 h 366"/>
                <a:gd name="T46" fmla="*/ 276 w 318"/>
                <a:gd name="T47" fmla="*/ 282 h 366"/>
                <a:gd name="T48" fmla="*/ 282 w 318"/>
                <a:gd name="T49" fmla="*/ 264 h 366"/>
                <a:gd name="T50" fmla="*/ 294 w 318"/>
                <a:gd name="T51" fmla="*/ 258 h 366"/>
                <a:gd name="T52" fmla="*/ 306 w 318"/>
                <a:gd name="T53" fmla="*/ 246 h 366"/>
                <a:gd name="T54" fmla="*/ 282 w 318"/>
                <a:gd name="T55" fmla="*/ 222 h 366"/>
                <a:gd name="T56" fmla="*/ 282 w 318"/>
                <a:gd name="T57" fmla="*/ 78 h 366"/>
                <a:gd name="T58" fmla="*/ 318 w 318"/>
                <a:gd name="T59" fmla="*/ 30 h 366"/>
                <a:gd name="T60" fmla="*/ 318 w 318"/>
                <a:gd name="T61" fmla="*/ 30 h 366"/>
                <a:gd name="T62" fmla="*/ 318 w 318"/>
                <a:gd name="T63" fmla="*/ 30 h 366"/>
                <a:gd name="T64" fmla="*/ 84 w 318"/>
                <a:gd name="T65" fmla="*/ 66 h 366"/>
                <a:gd name="T66" fmla="*/ 78 w 318"/>
                <a:gd name="T67" fmla="*/ 30 h 366"/>
                <a:gd name="T68" fmla="*/ 84 w 318"/>
                <a:gd name="T69" fmla="*/ 6 h 366"/>
                <a:gd name="T70" fmla="*/ 96 w 318"/>
                <a:gd name="T71" fmla="*/ 12 h 366"/>
                <a:gd name="T72" fmla="*/ 96 w 318"/>
                <a:gd name="T73" fmla="*/ 60 h 366"/>
                <a:gd name="T74" fmla="*/ 108 w 318"/>
                <a:gd name="T75" fmla="*/ 90 h 366"/>
                <a:gd name="T76" fmla="*/ 84 w 318"/>
                <a:gd name="T77" fmla="*/ 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8" h="366">
                  <a:moveTo>
                    <a:pt x="318" y="30"/>
                  </a:moveTo>
                  <a:lnTo>
                    <a:pt x="318" y="30"/>
                  </a:lnTo>
                  <a:lnTo>
                    <a:pt x="318" y="30"/>
                  </a:lnTo>
                  <a:lnTo>
                    <a:pt x="264" y="12"/>
                  </a:lnTo>
                  <a:lnTo>
                    <a:pt x="228" y="42"/>
                  </a:lnTo>
                  <a:lnTo>
                    <a:pt x="180" y="42"/>
                  </a:lnTo>
                  <a:lnTo>
                    <a:pt x="114" y="0"/>
                  </a:lnTo>
                  <a:lnTo>
                    <a:pt x="18" y="0"/>
                  </a:lnTo>
                  <a:lnTo>
                    <a:pt x="0" y="18"/>
                  </a:lnTo>
                  <a:lnTo>
                    <a:pt x="6" y="18"/>
                  </a:lnTo>
                  <a:lnTo>
                    <a:pt x="48" y="108"/>
                  </a:lnTo>
                  <a:lnTo>
                    <a:pt x="6" y="174"/>
                  </a:lnTo>
                  <a:lnTo>
                    <a:pt x="6" y="180"/>
                  </a:lnTo>
                  <a:lnTo>
                    <a:pt x="6" y="198"/>
                  </a:lnTo>
                  <a:lnTo>
                    <a:pt x="36" y="198"/>
                  </a:lnTo>
                  <a:lnTo>
                    <a:pt x="6" y="216"/>
                  </a:lnTo>
                  <a:lnTo>
                    <a:pt x="6" y="216"/>
                  </a:lnTo>
                  <a:lnTo>
                    <a:pt x="150" y="300"/>
                  </a:lnTo>
                  <a:lnTo>
                    <a:pt x="156" y="336"/>
                  </a:lnTo>
                  <a:lnTo>
                    <a:pt x="216" y="366"/>
                  </a:lnTo>
                  <a:lnTo>
                    <a:pt x="228" y="366"/>
                  </a:lnTo>
                  <a:lnTo>
                    <a:pt x="246" y="318"/>
                  </a:lnTo>
                  <a:lnTo>
                    <a:pt x="252" y="294"/>
                  </a:lnTo>
                  <a:lnTo>
                    <a:pt x="276" y="282"/>
                  </a:lnTo>
                  <a:lnTo>
                    <a:pt x="282" y="264"/>
                  </a:lnTo>
                  <a:lnTo>
                    <a:pt x="294" y="258"/>
                  </a:lnTo>
                  <a:lnTo>
                    <a:pt x="306" y="246"/>
                  </a:lnTo>
                  <a:lnTo>
                    <a:pt x="282" y="222"/>
                  </a:lnTo>
                  <a:lnTo>
                    <a:pt x="282" y="78"/>
                  </a:lnTo>
                  <a:lnTo>
                    <a:pt x="318" y="30"/>
                  </a:lnTo>
                  <a:lnTo>
                    <a:pt x="318" y="30"/>
                  </a:lnTo>
                  <a:lnTo>
                    <a:pt x="318" y="30"/>
                  </a:lnTo>
                  <a:close/>
                  <a:moveTo>
                    <a:pt x="84" y="66"/>
                  </a:moveTo>
                  <a:lnTo>
                    <a:pt x="78" y="30"/>
                  </a:lnTo>
                  <a:lnTo>
                    <a:pt x="84" y="6"/>
                  </a:lnTo>
                  <a:lnTo>
                    <a:pt x="96" y="12"/>
                  </a:lnTo>
                  <a:lnTo>
                    <a:pt x="96" y="60"/>
                  </a:lnTo>
                  <a:lnTo>
                    <a:pt x="108" y="90"/>
                  </a:lnTo>
                  <a:lnTo>
                    <a:pt x="84"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0" name="Freeform 464"/>
            <p:cNvSpPr>
              <a:spLocks/>
            </p:cNvSpPr>
            <p:nvPr/>
          </p:nvSpPr>
          <p:spPr bwMode="auto">
            <a:xfrm>
              <a:off x="3510" y="2514"/>
              <a:ext cx="54" cy="18"/>
            </a:xfrm>
            <a:custGeom>
              <a:avLst/>
              <a:gdLst>
                <a:gd name="T0" fmla="*/ 54 w 54"/>
                <a:gd name="T1" fmla="*/ 18 h 18"/>
                <a:gd name="T2" fmla="*/ 54 w 54"/>
                <a:gd name="T3" fmla="*/ 18 h 18"/>
                <a:gd name="T4" fmla="*/ 0 w 54"/>
                <a:gd name="T5" fmla="*/ 0 h 18"/>
                <a:gd name="T6" fmla="*/ 54 w 54"/>
                <a:gd name="T7" fmla="*/ 18 h 18"/>
              </a:gdLst>
              <a:ahLst/>
              <a:cxnLst>
                <a:cxn ang="0">
                  <a:pos x="T0" y="T1"/>
                </a:cxn>
                <a:cxn ang="0">
                  <a:pos x="T2" y="T3"/>
                </a:cxn>
                <a:cxn ang="0">
                  <a:pos x="T4" y="T5"/>
                </a:cxn>
                <a:cxn ang="0">
                  <a:pos x="T6" y="T7"/>
                </a:cxn>
              </a:cxnLst>
              <a:rect l="0" t="0" r="r" b="b"/>
              <a:pathLst>
                <a:path w="54" h="18">
                  <a:moveTo>
                    <a:pt x="54" y="18"/>
                  </a:moveTo>
                  <a:lnTo>
                    <a:pt x="54" y="18"/>
                  </a:lnTo>
                  <a:lnTo>
                    <a:pt x="0" y="0"/>
                  </a:lnTo>
                  <a:lnTo>
                    <a:pt x="5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1" name="Rectangle 465"/>
            <p:cNvSpPr>
              <a:spLocks noChangeArrowheads="1"/>
            </p:cNvSpPr>
            <p:nvPr/>
          </p:nvSpPr>
          <p:spPr bwMode="auto">
            <a:xfrm>
              <a:off x="3564" y="253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2" name="Freeform 466"/>
            <p:cNvSpPr>
              <a:spLocks/>
            </p:cNvSpPr>
            <p:nvPr/>
          </p:nvSpPr>
          <p:spPr bwMode="auto">
            <a:xfrm>
              <a:off x="3060" y="2520"/>
              <a:ext cx="234" cy="240"/>
            </a:xfrm>
            <a:custGeom>
              <a:avLst/>
              <a:gdLst>
                <a:gd name="T0" fmla="*/ 84 w 234"/>
                <a:gd name="T1" fmla="*/ 72 h 240"/>
                <a:gd name="T2" fmla="*/ 84 w 234"/>
                <a:gd name="T3" fmla="*/ 102 h 240"/>
                <a:gd name="T4" fmla="*/ 66 w 234"/>
                <a:gd name="T5" fmla="*/ 102 h 240"/>
                <a:gd name="T6" fmla="*/ 54 w 234"/>
                <a:gd name="T7" fmla="*/ 126 h 240"/>
                <a:gd name="T8" fmla="*/ 42 w 234"/>
                <a:gd name="T9" fmla="*/ 126 h 240"/>
                <a:gd name="T10" fmla="*/ 48 w 234"/>
                <a:gd name="T11" fmla="*/ 120 h 240"/>
                <a:gd name="T12" fmla="*/ 12 w 234"/>
                <a:gd name="T13" fmla="*/ 150 h 240"/>
                <a:gd name="T14" fmla="*/ 12 w 234"/>
                <a:gd name="T15" fmla="*/ 156 h 240"/>
                <a:gd name="T16" fmla="*/ 12 w 234"/>
                <a:gd name="T17" fmla="*/ 168 h 240"/>
                <a:gd name="T18" fmla="*/ 12 w 234"/>
                <a:gd name="T19" fmla="*/ 168 h 240"/>
                <a:gd name="T20" fmla="*/ 12 w 234"/>
                <a:gd name="T21" fmla="*/ 168 h 240"/>
                <a:gd name="T22" fmla="*/ 18 w 234"/>
                <a:gd name="T23" fmla="*/ 162 h 240"/>
                <a:gd name="T24" fmla="*/ 18 w 234"/>
                <a:gd name="T25" fmla="*/ 186 h 240"/>
                <a:gd name="T26" fmla="*/ 12 w 234"/>
                <a:gd name="T27" fmla="*/ 186 h 240"/>
                <a:gd name="T28" fmla="*/ 0 w 234"/>
                <a:gd name="T29" fmla="*/ 234 h 240"/>
                <a:gd name="T30" fmla="*/ 0 w 234"/>
                <a:gd name="T31" fmla="*/ 240 h 240"/>
                <a:gd name="T32" fmla="*/ 24 w 234"/>
                <a:gd name="T33" fmla="*/ 210 h 240"/>
                <a:gd name="T34" fmla="*/ 66 w 234"/>
                <a:gd name="T35" fmla="*/ 216 h 240"/>
                <a:gd name="T36" fmla="*/ 102 w 234"/>
                <a:gd name="T37" fmla="*/ 204 h 240"/>
                <a:gd name="T38" fmla="*/ 108 w 234"/>
                <a:gd name="T39" fmla="*/ 174 h 240"/>
                <a:gd name="T40" fmla="*/ 150 w 234"/>
                <a:gd name="T41" fmla="*/ 162 h 240"/>
                <a:gd name="T42" fmla="*/ 162 w 234"/>
                <a:gd name="T43" fmla="*/ 150 h 240"/>
                <a:gd name="T44" fmla="*/ 192 w 234"/>
                <a:gd name="T45" fmla="*/ 156 h 240"/>
                <a:gd name="T46" fmla="*/ 234 w 234"/>
                <a:gd name="T47" fmla="*/ 90 h 240"/>
                <a:gd name="T48" fmla="*/ 192 w 234"/>
                <a:gd name="T49" fmla="*/ 0 h 240"/>
                <a:gd name="T50" fmla="*/ 186 w 234"/>
                <a:gd name="T51" fmla="*/ 0 h 240"/>
                <a:gd name="T52" fmla="*/ 186 w 234"/>
                <a:gd name="T53" fmla="*/ 0 h 240"/>
                <a:gd name="T54" fmla="*/ 120 w 234"/>
                <a:gd name="T55" fmla="*/ 24 h 240"/>
                <a:gd name="T56" fmla="*/ 66 w 234"/>
                <a:gd name="T57" fmla="*/ 18 h 240"/>
                <a:gd name="T58" fmla="*/ 78 w 234"/>
                <a:gd name="T59" fmla="*/ 78 h 240"/>
                <a:gd name="T60" fmla="*/ 84 w 234"/>
                <a:gd name="T61"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40">
                  <a:moveTo>
                    <a:pt x="84" y="72"/>
                  </a:moveTo>
                  <a:lnTo>
                    <a:pt x="84" y="102"/>
                  </a:lnTo>
                  <a:lnTo>
                    <a:pt x="66" y="102"/>
                  </a:lnTo>
                  <a:lnTo>
                    <a:pt x="54" y="126"/>
                  </a:lnTo>
                  <a:lnTo>
                    <a:pt x="42" y="126"/>
                  </a:lnTo>
                  <a:lnTo>
                    <a:pt x="48" y="120"/>
                  </a:lnTo>
                  <a:lnTo>
                    <a:pt x="12" y="150"/>
                  </a:lnTo>
                  <a:lnTo>
                    <a:pt x="12" y="156"/>
                  </a:lnTo>
                  <a:lnTo>
                    <a:pt x="12" y="168"/>
                  </a:lnTo>
                  <a:lnTo>
                    <a:pt x="12" y="168"/>
                  </a:lnTo>
                  <a:lnTo>
                    <a:pt x="12" y="168"/>
                  </a:lnTo>
                  <a:lnTo>
                    <a:pt x="18" y="162"/>
                  </a:lnTo>
                  <a:lnTo>
                    <a:pt x="18" y="186"/>
                  </a:lnTo>
                  <a:lnTo>
                    <a:pt x="12" y="186"/>
                  </a:lnTo>
                  <a:lnTo>
                    <a:pt x="0" y="234"/>
                  </a:lnTo>
                  <a:lnTo>
                    <a:pt x="0" y="240"/>
                  </a:lnTo>
                  <a:lnTo>
                    <a:pt x="24" y="210"/>
                  </a:lnTo>
                  <a:lnTo>
                    <a:pt x="66" y="216"/>
                  </a:lnTo>
                  <a:lnTo>
                    <a:pt x="102" y="204"/>
                  </a:lnTo>
                  <a:lnTo>
                    <a:pt x="108" y="174"/>
                  </a:lnTo>
                  <a:lnTo>
                    <a:pt x="150" y="162"/>
                  </a:lnTo>
                  <a:lnTo>
                    <a:pt x="162" y="150"/>
                  </a:lnTo>
                  <a:lnTo>
                    <a:pt x="192" y="156"/>
                  </a:lnTo>
                  <a:lnTo>
                    <a:pt x="234" y="90"/>
                  </a:lnTo>
                  <a:lnTo>
                    <a:pt x="192" y="0"/>
                  </a:lnTo>
                  <a:lnTo>
                    <a:pt x="186" y="0"/>
                  </a:lnTo>
                  <a:lnTo>
                    <a:pt x="186" y="0"/>
                  </a:lnTo>
                  <a:lnTo>
                    <a:pt x="120" y="24"/>
                  </a:lnTo>
                  <a:lnTo>
                    <a:pt x="66" y="18"/>
                  </a:lnTo>
                  <a:lnTo>
                    <a:pt x="78" y="78"/>
                  </a:lnTo>
                  <a:lnTo>
                    <a:pt x="8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3" name="Freeform 467"/>
            <p:cNvSpPr>
              <a:spLocks/>
            </p:cNvSpPr>
            <p:nvPr/>
          </p:nvSpPr>
          <p:spPr bwMode="auto">
            <a:xfrm>
              <a:off x="3126" y="2538"/>
              <a:ext cx="54" cy="6"/>
            </a:xfrm>
            <a:custGeom>
              <a:avLst/>
              <a:gdLst>
                <a:gd name="T0" fmla="*/ 0 w 54"/>
                <a:gd name="T1" fmla="*/ 0 h 6"/>
                <a:gd name="T2" fmla="*/ 0 w 54"/>
                <a:gd name="T3" fmla="*/ 0 h 6"/>
                <a:gd name="T4" fmla="*/ 54 w 54"/>
                <a:gd name="T5" fmla="*/ 6 h 6"/>
                <a:gd name="T6" fmla="*/ 0 w 54"/>
                <a:gd name="T7" fmla="*/ 0 h 6"/>
              </a:gdLst>
              <a:ahLst/>
              <a:cxnLst>
                <a:cxn ang="0">
                  <a:pos x="T0" y="T1"/>
                </a:cxn>
                <a:cxn ang="0">
                  <a:pos x="T2" y="T3"/>
                </a:cxn>
                <a:cxn ang="0">
                  <a:pos x="T4" y="T5"/>
                </a:cxn>
                <a:cxn ang="0">
                  <a:pos x="T6" y="T7"/>
                </a:cxn>
              </a:cxnLst>
              <a:rect l="0" t="0" r="r" b="b"/>
              <a:pathLst>
                <a:path w="54" h="6">
                  <a:moveTo>
                    <a:pt x="0" y="0"/>
                  </a:moveTo>
                  <a:lnTo>
                    <a:pt x="0" y="0"/>
                  </a:lnTo>
                  <a:lnTo>
                    <a:pt x="5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4" name="Rectangle 468"/>
            <p:cNvSpPr>
              <a:spLocks noChangeArrowheads="1"/>
            </p:cNvSpPr>
            <p:nvPr/>
          </p:nvSpPr>
          <p:spPr bwMode="auto">
            <a:xfrm>
              <a:off x="3246" y="2520"/>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5" name="Freeform 469"/>
            <p:cNvSpPr>
              <a:spLocks/>
            </p:cNvSpPr>
            <p:nvPr/>
          </p:nvSpPr>
          <p:spPr bwMode="auto">
            <a:xfrm>
              <a:off x="3054" y="2730"/>
              <a:ext cx="78" cy="66"/>
            </a:xfrm>
            <a:custGeom>
              <a:avLst/>
              <a:gdLst>
                <a:gd name="T0" fmla="*/ 72 w 78"/>
                <a:gd name="T1" fmla="*/ 6 h 66"/>
                <a:gd name="T2" fmla="*/ 30 w 78"/>
                <a:gd name="T3" fmla="*/ 0 h 66"/>
                <a:gd name="T4" fmla="*/ 6 w 78"/>
                <a:gd name="T5" fmla="*/ 30 h 66"/>
                <a:gd name="T6" fmla="*/ 6 w 78"/>
                <a:gd name="T7" fmla="*/ 42 h 66"/>
                <a:gd name="T8" fmla="*/ 0 w 78"/>
                <a:gd name="T9" fmla="*/ 48 h 66"/>
                <a:gd name="T10" fmla="*/ 6 w 78"/>
                <a:gd name="T11" fmla="*/ 54 h 66"/>
                <a:gd name="T12" fmla="*/ 6 w 78"/>
                <a:gd name="T13" fmla="*/ 54 h 66"/>
                <a:gd name="T14" fmla="*/ 12 w 78"/>
                <a:gd name="T15" fmla="*/ 48 h 66"/>
                <a:gd name="T16" fmla="*/ 18 w 78"/>
                <a:gd name="T17" fmla="*/ 54 h 66"/>
                <a:gd name="T18" fmla="*/ 30 w 78"/>
                <a:gd name="T19" fmla="*/ 66 h 66"/>
                <a:gd name="T20" fmla="*/ 42 w 78"/>
                <a:gd name="T21" fmla="*/ 60 h 66"/>
                <a:gd name="T22" fmla="*/ 60 w 78"/>
                <a:gd name="T23" fmla="*/ 48 h 66"/>
                <a:gd name="T24" fmla="*/ 66 w 78"/>
                <a:gd name="T25" fmla="*/ 48 h 66"/>
                <a:gd name="T26" fmla="*/ 72 w 78"/>
                <a:gd name="T27" fmla="*/ 42 h 66"/>
                <a:gd name="T28" fmla="*/ 78 w 78"/>
                <a:gd name="T29" fmla="*/ 36 h 66"/>
                <a:gd name="T30" fmla="*/ 72 w 78"/>
                <a:gd name="T31" fmla="*/ 24 h 66"/>
                <a:gd name="T32" fmla="*/ 66 w 78"/>
                <a:gd name="T33" fmla="*/ 6 h 66"/>
                <a:gd name="T34" fmla="*/ 72 w 78"/>
                <a:gd name="T35"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6">
                  <a:moveTo>
                    <a:pt x="72" y="6"/>
                  </a:moveTo>
                  <a:lnTo>
                    <a:pt x="30" y="0"/>
                  </a:lnTo>
                  <a:lnTo>
                    <a:pt x="6" y="30"/>
                  </a:lnTo>
                  <a:lnTo>
                    <a:pt x="6" y="42"/>
                  </a:lnTo>
                  <a:lnTo>
                    <a:pt x="0" y="48"/>
                  </a:lnTo>
                  <a:lnTo>
                    <a:pt x="6" y="54"/>
                  </a:lnTo>
                  <a:lnTo>
                    <a:pt x="6" y="54"/>
                  </a:lnTo>
                  <a:lnTo>
                    <a:pt x="12" y="48"/>
                  </a:lnTo>
                  <a:lnTo>
                    <a:pt x="18" y="54"/>
                  </a:lnTo>
                  <a:lnTo>
                    <a:pt x="30" y="66"/>
                  </a:lnTo>
                  <a:lnTo>
                    <a:pt x="42" y="60"/>
                  </a:lnTo>
                  <a:lnTo>
                    <a:pt x="60" y="48"/>
                  </a:lnTo>
                  <a:lnTo>
                    <a:pt x="66" y="48"/>
                  </a:lnTo>
                  <a:lnTo>
                    <a:pt x="72" y="42"/>
                  </a:lnTo>
                  <a:lnTo>
                    <a:pt x="78" y="36"/>
                  </a:lnTo>
                  <a:lnTo>
                    <a:pt x="72" y="24"/>
                  </a:lnTo>
                  <a:lnTo>
                    <a:pt x="66" y="6"/>
                  </a:lnTo>
                  <a:lnTo>
                    <a:pt x="7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6" name="Freeform 470"/>
            <p:cNvSpPr>
              <a:spLocks/>
            </p:cNvSpPr>
            <p:nvPr/>
          </p:nvSpPr>
          <p:spPr bwMode="auto">
            <a:xfrm>
              <a:off x="3060" y="2778"/>
              <a:ext cx="66" cy="84"/>
            </a:xfrm>
            <a:custGeom>
              <a:avLst/>
              <a:gdLst>
                <a:gd name="T0" fmla="*/ 60 w 66"/>
                <a:gd name="T1" fmla="*/ 0 h 84"/>
                <a:gd name="T2" fmla="*/ 60 w 66"/>
                <a:gd name="T3" fmla="*/ 0 h 84"/>
                <a:gd name="T4" fmla="*/ 54 w 66"/>
                <a:gd name="T5" fmla="*/ 0 h 84"/>
                <a:gd name="T6" fmla="*/ 36 w 66"/>
                <a:gd name="T7" fmla="*/ 12 h 84"/>
                <a:gd name="T8" fmla="*/ 24 w 66"/>
                <a:gd name="T9" fmla="*/ 18 h 84"/>
                <a:gd name="T10" fmla="*/ 12 w 66"/>
                <a:gd name="T11" fmla="*/ 6 h 84"/>
                <a:gd name="T12" fmla="*/ 6 w 66"/>
                <a:gd name="T13" fmla="*/ 0 h 84"/>
                <a:gd name="T14" fmla="*/ 0 w 66"/>
                <a:gd name="T15" fmla="*/ 6 h 84"/>
                <a:gd name="T16" fmla="*/ 0 w 66"/>
                <a:gd name="T17" fmla="*/ 6 h 84"/>
                <a:gd name="T18" fmla="*/ 0 w 66"/>
                <a:gd name="T19" fmla="*/ 36 h 84"/>
                <a:gd name="T20" fmla="*/ 12 w 66"/>
                <a:gd name="T21" fmla="*/ 78 h 84"/>
                <a:gd name="T22" fmla="*/ 18 w 66"/>
                <a:gd name="T23" fmla="*/ 84 h 84"/>
                <a:gd name="T24" fmla="*/ 18 w 66"/>
                <a:gd name="T25" fmla="*/ 84 h 84"/>
                <a:gd name="T26" fmla="*/ 36 w 66"/>
                <a:gd name="T27" fmla="*/ 78 h 84"/>
                <a:gd name="T28" fmla="*/ 66 w 66"/>
                <a:gd name="T29" fmla="*/ 24 h 84"/>
                <a:gd name="T30" fmla="*/ 48 w 66"/>
                <a:gd name="T31" fmla="*/ 12 h 84"/>
                <a:gd name="T32" fmla="*/ 60 w 66"/>
                <a:gd name="T33" fmla="*/ 0 h 84"/>
                <a:gd name="T34" fmla="*/ 60 w 66"/>
                <a:gd name="T3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4">
                  <a:moveTo>
                    <a:pt x="60" y="0"/>
                  </a:moveTo>
                  <a:lnTo>
                    <a:pt x="60" y="0"/>
                  </a:lnTo>
                  <a:lnTo>
                    <a:pt x="54" y="0"/>
                  </a:lnTo>
                  <a:lnTo>
                    <a:pt x="36" y="12"/>
                  </a:lnTo>
                  <a:lnTo>
                    <a:pt x="24" y="18"/>
                  </a:lnTo>
                  <a:lnTo>
                    <a:pt x="12" y="6"/>
                  </a:lnTo>
                  <a:lnTo>
                    <a:pt x="6" y="0"/>
                  </a:lnTo>
                  <a:lnTo>
                    <a:pt x="0" y="6"/>
                  </a:lnTo>
                  <a:lnTo>
                    <a:pt x="0" y="6"/>
                  </a:lnTo>
                  <a:lnTo>
                    <a:pt x="0" y="36"/>
                  </a:lnTo>
                  <a:lnTo>
                    <a:pt x="12" y="78"/>
                  </a:lnTo>
                  <a:lnTo>
                    <a:pt x="18" y="84"/>
                  </a:lnTo>
                  <a:lnTo>
                    <a:pt x="18" y="84"/>
                  </a:lnTo>
                  <a:lnTo>
                    <a:pt x="36" y="78"/>
                  </a:lnTo>
                  <a:lnTo>
                    <a:pt x="66" y="24"/>
                  </a:lnTo>
                  <a:lnTo>
                    <a:pt x="48" y="12"/>
                  </a:lnTo>
                  <a:lnTo>
                    <a:pt x="60" y="0"/>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7" name="Freeform 471"/>
            <p:cNvSpPr>
              <a:spLocks/>
            </p:cNvSpPr>
            <p:nvPr/>
          </p:nvSpPr>
          <p:spPr bwMode="auto">
            <a:xfrm>
              <a:off x="3060" y="2778"/>
              <a:ext cx="12" cy="6"/>
            </a:xfrm>
            <a:custGeom>
              <a:avLst/>
              <a:gdLst>
                <a:gd name="T0" fmla="*/ 12 w 12"/>
                <a:gd name="T1" fmla="*/ 6 h 6"/>
                <a:gd name="T2" fmla="*/ 6 w 12"/>
                <a:gd name="T3" fmla="*/ 0 h 6"/>
                <a:gd name="T4" fmla="*/ 0 w 12"/>
                <a:gd name="T5" fmla="*/ 6 h 6"/>
                <a:gd name="T6" fmla="*/ 6 w 12"/>
                <a:gd name="T7" fmla="*/ 0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6" y="0"/>
                  </a:lnTo>
                  <a:lnTo>
                    <a:pt x="0" y="6"/>
                  </a:lnTo>
                  <a:lnTo>
                    <a:pt x="6"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8" name="Freeform 472"/>
            <p:cNvSpPr>
              <a:spLocks/>
            </p:cNvSpPr>
            <p:nvPr/>
          </p:nvSpPr>
          <p:spPr bwMode="auto">
            <a:xfrm>
              <a:off x="3096" y="2778"/>
              <a:ext cx="24" cy="12"/>
            </a:xfrm>
            <a:custGeom>
              <a:avLst/>
              <a:gdLst>
                <a:gd name="T0" fmla="*/ 24 w 24"/>
                <a:gd name="T1" fmla="*/ 0 h 12"/>
                <a:gd name="T2" fmla="*/ 24 w 24"/>
                <a:gd name="T3" fmla="*/ 0 h 12"/>
                <a:gd name="T4" fmla="*/ 18 w 24"/>
                <a:gd name="T5" fmla="*/ 0 h 12"/>
                <a:gd name="T6" fmla="*/ 0 w 24"/>
                <a:gd name="T7" fmla="*/ 12 h 12"/>
                <a:gd name="T8" fmla="*/ 18 w 24"/>
                <a:gd name="T9" fmla="*/ 0 h 12"/>
                <a:gd name="T10" fmla="*/ 24 w 24"/>
                <a:gd name="T11" fmla="*/ 0 h 12"/>
              </a:gdLst>
              <a:ahLst/>
              <a:cxnLst>
                <a:cxn ang="0">
                  <a:pos x="T0" y="T1"/>
                </a:cxn>
                <a:cxn ang="0">
                  <a:pos x="T2" y="T3"/>
                </a:cxn>
                <a:cxn ang="0">
                  <a:pos x="T4" y="T5"/>
                </a:cxn>
                <a:cxn ang="0">
                  <a:pos x="T6" y="T7"/>
                </a:cxn>
                <a:cxn ang="0">
                  <a:pos x="T8" y="T9"/>
                </a:cxn>
                <a:cxn ang="0">
                  <a:pos x="T10" y="T11"/>
                </a:cxn>
              </a:cxnLst>
              <a:rect l="0" t="0" r="r" b="b"/>
              <a:pathLst>
                <a:path w="24" h="12">
                  <a:moveTo>
                    <a:pt x="24" y="0"/>
                  </a:moveTo>
                  <a:lnTo>
                    <a:pt x="24" y="0"/>
                  </a:lnTo>
                  <a:lnTo>
                    <a:pt x="18" y="0"/>
                  </a:lnTo>
                  <a:lnTo>
                    <a:pt x="0" y="12"/>
                  </a:lnTo>
                  <a:lnTo>
                    <a:pt x="18"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9" name="Freeform 473"/>
            <p:cNvSpPr>
              <a:spLocks/>
            </p:cNvSpPr>
            <p:nvPr/>
          </p:nvSpPr>
          <p:spPr bwMode="auto">
            <a:xfrm>
              <a:off x="2250" y="2598"/>
              <a:ext cx="222" cy="234"/>
            </a:xfrm>
            <a:custGeom>
              <a:avLst/>
              <a:gdLst>
                <a:gd name="T0" fmla="*/ 114 w 222"/>
                <a:gd name="T1" fmla="*/ 222 h 234"/>
                <a:gd name="T2" fmla="*/ 114 w 222"/>
                <a:gd name="T3" fmla="*/ 216 h 234"/>
                <a:gd name="T4" fmla="*/ 102 w 222"/>
                <a:gd name="T5" fmla="*/ 186 h 234"/>
                <a:gd name="T6" fmla="*/ 156 w 222"/>
                <a:gd name="T7" fmla="*/ 162 h 234"/>
                <a:gd name="T8" fmla="*/ 204 w 222"/>
                <a:gd name="T9" fmla="*/ 186 h 234"/>
                <a:gd name="T10" fmla="*/ 222 w 222"/>
                <a:gd name="T11" fmla="*/ 42 h 234"/>
                <a:gd name="T12" fmla="*/ 192 w 222"/>
                <a:gd name="T13" fmla="*/ 18 h 234"/>
                <a:gd name="T14" fmla="*/ 174 w 222"/>
                <a:gd name="T15" fmla="*/ 48 h 234"/>
                <a:gd name="T16" fmla="*/ 168 w 222"/>
                <a:gd name="T17" fmla="*/ 0 h 234"/>
                <a:gd name="T18" fmla="*/ 168 w 222"/>
                <a:gd name="T19" fmla="*/ 0 h 234"/>
                <a:gd name="T20" fmla="*/ 168 w 222"/>
                <a:gd name="T21" fmla="*/ 0 h 234"/>
                <a:gd name="T22" fmla="*/ 168 w 222"/>
                <a:gd name="T23" fmla="*/ 0 h 234"/>
                <a:gd name="T24" fmla="*/ 96 w 222"/>
                <a:gd name="T25" fmla="*/ 0 h 234"/>
                <a:gd name="T26" fmla="*/ 96 w 222"/>
                <a:gd name="T27" fmla="*/ 18 h 234"/>
                <a:gd name="T28" fmla="*/ 96 w 222"/>
                <a:gd name="T29" fmla="*/ 48 h 234"/>
                <a:gd name="T30" fmla="*/ 96 w 222"/>
                <a:gd name="T31" fmla="*/ 48 h 234"/>
                <a:gd name="T32" fmla="*/ 96 w 222"/>
                <a:gd name="T33" fmla="*/ 48 h 234"/>
                <a:gd name="T34" fmla="*/ 30 w 222"/>
                <a:gd name="T35" fmla="*/ 48 h 234"/>
                <a:gd name="T36" fmla="*/ 30 w 222"/>
                <a:gd name="T37" fmla="*/ 48 h 234"/>
                <a:gd name="T38" fmla="*/ 30 w 222"/>
                <a:gd name="T39" fmla="*/ 48 h 234"/>
                <a:gd name="T40" fmla="*/ 30 w 222"/>
                <a:gd name="T41" fmla="*/ 48 h 234"/>
                <a:gd name="T42" fmla="*/ 24 w 222"/>
                <a:gd name="T43" fmla="*/ 72 h 234"/>
                <a:gd name="T44" fmla="*/ 18 w 222"/>
                <a:gd name="T45" fmla="*/ 78 h 234"/>
                <a:gd name="T46" fmla="*/ 18 w 222"/>
                <a:gd name="T47" fmla="*/ 102 h 234"/>
                <a:gd name="T48" fmla="*/ 0 w 222"/>
                <a:gd name="T49" fmla="*/ 120 h 234"/>
                <a:gd name="T50" fmla="*/ 18 w 222"/>
                <a:gd name="T51" fmla="*/ 162 h 234"/>
                <a:gd name="T52" fmla="*/ 48 w 222"/>
                <a:gd name="T53" fmla="*/ 198 h 234"/>
                <a:gd name="T54" fmla="*/ 84 w 222"/>
                <a:gd name="T55" fmla="*/ 234 h 234"/>
                <a:gd name="T56" fmla="*/ 84 w 222"/>
                <a:gd name="T57" fmla="*/ 234 h 234"/>
                <a:gd name="T58" fmla="*/ 84 w 222"/>
                <a:gd name="T59" fmla="*/ 234 h 234"/>
                <a:gd name="T60" fmla="*/ 84 w 222"/>
                <a:gd name="T61" fmla="*/ 234 h 234"/>
                <a:gd name="T62" fmla="*/ 114 w 222"/>
                <a:gd name="T63" fmla="*/ 2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234">
                  <a:moveTo>
                    <a:pt x="114" y="222"/>
                  </a:moveTo>
                  <a:lnTo>
                    <a:pt x="114" y="216"/>
                  </a:lnTo>
                  <a:lnTo>
                    <a:pt x="102" y="186"/>
                  </a:lnTo>
                  <a:lnTo>
                    <a:pt x="156" y="162"/>
                  </a:lnTo>
                  <a:lnTo>
                    <a:pt x="204" y="186"/>
                  </a:lnTo>
                  <a:lnTo>
                    <a:pt x="222" y="42"/>
                  </a:lnTo>
                  <a:lnTo>
                    <a:pt x="192" y="18"/>
                  </a:lnTo>
                  <a:lnTo>
                    <a:pt x="174" y="48"/>
                  </a:lnTo>
                  <a:lnTo>
                    <a:pt x="168" y="0"/>
                  </a:lnTo>
                  <a:lnTo>
                    <a:pt x="168" y="0"/>
                  </a:lnTo>
                  <a:lnTo>
                    <a:pt x="168" y="0"/>
                  </a:lnTo>
                  <a:lnTo>
                    <a:pt x="168" y="0"/>
                  </a:lnTo>
                  <a:lnTo>
                    <a:pt x="96" y="0"/>
                  </a:lnTo>
                  <a:lnTo>
                    <a:pt x="96" y="18"/>
                  </a:lnTo>
                  <a:lnTo>
                    <a:pt x="96" y="48"/>
                  </a:lnTo>
                  <a:lnTo>
                    <a:pt x="96" y="48"/>
                  </a:lnTo>
                  <a:lnTo>
                    <a:pt x="96" y="48"/>
                  </a:lnTo>
                  <a:lnTo>
                    <a:pt x="30" y="48"/>
                  </a:lnTo>
                  <a:lnTo>
                    <a:pt x="30" y="48"/>
                  </a:lnTo>
                  <a:lnTo>
                    <a:pt x="30" y="48"/>
                  </a:lnTo>
                  <a:lnTo>
                    <a:pt x="30" y="48"/>
                  </a:lnTo>
                  <a:lnTo>
                    <a:pt x="24" y="72"/>
                  </a:lnTo>
                  <a:lnTo>
                    <a:pt x="18" y="78"/>
                  </a:lnTo>
                  <a:lnTo>
                    <a:pt x="18" y="102"/>
                  </a:lnTo>
                  <a:lnTo>
                    <a:pt x="0" y="120"/>
                  </a:lnTo>
                  <a:lnTo>
                    <a:pt x="18" y="162"/>
                  </a:lnTo>
                  <a:lnTo>
                    <a:pt x="48" y="198"/>
                  </a:lnTo>
                  <a:lnTo>
                    <a:pt x="84" y="234"/>
                  </a:lnTo>
                  <a:lnTo>
                    <a:pt x="84" y="234"/>
                  </a:lnTo>
                  <a:lnTo>
                    <a:pt x="84" y="234"/>
                  </a:lnTo>
                  <a:lnTo>
                    <a:pt x="84" y="234"/>
                  </a:lnTo>
                  <a:lnTo>
                    <a:pt x="114" y="22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0" name="Rectangle 474"/>
            <p:cNvSpPr>
              <a:spLocks noChangeArrowheads="1"/>
            </p:cNvSpPr>
            <p:nvPr/>
          </p:nvSpPr>
          <p:spPr bwMode="auto">
            <a:xfrm>
              <a:off x="2280" y="2646"/>
              <a:ext cx="6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1" name="Rectangle 475"/>
            <p:cNvSpPr>
              <a:spLocks noChangeArrowheads="1"/>
            </p:cNvSpPr>
            <p:nvPr/>
          </p:nvSpPr>
          <p:spPr bwMode="auto">
            <a:xfrm>
              <a:off x="2346" y="2598"/>
              <a:ext cx="1" cy="18"/>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2" name="Freeform 476"/>
            <p:cNvSpPr>
              <a:spLocks/>
            </p:cNvSpPr>
            <p:nvPr/>
          </p:nvSpPr>
          <p:spPr bwMode="auto">
            <a:xfrm>
              <a:off x="2334" y="2532"/>
              <a:ext cx="318" cy="354"/>
            </a:xfrm>
            <a:custGeom>
              <a:avLst/>
              <a:gdLst>
                <a:gd name="T0" fmla="*/ 96 w 318"/>
                <a:gd name="T1" fmla="*/ 348 h 354"/>
                <a:gd name="T2" fmla="*/ 132 w 318"/>
                <a:gd name="T3" fmla="*/ 324 h 354"/>
                <a:gd name="T4" fmla="*/ 150 w 318"/>
                <a:gd name="T5" fmla="*/ 342 h 354"/>
                <a:gd name="T6" fmla="*/ 180 w 318"/>
                <a:gd name="T7" fmla="*/ 318 h 354"/>
                <a:gd name="T8" fmla="*/ 210 w 318"/>
                <a:gd name="T9" fmla="*/ 288 h 354"/>
                <a:gd name="T10" fmla="*/ 228 w 318"/>
                <a:gd name="T11" fmla="*/ 204 h 354"/>
                <a:gd name="T12" fmla="*/ 270 w 318"/>
                <a:gd name="T13" fmla="*/ 186 h 354"/>
                <a:gd name="T14" fmla="*/ 318 w 318"/>
                <a:gd name="T15" fmla="*/ 6 h 354"/>
                <a:gd name="T16" fmla="*/ 288 w 318"/>
                <a:gd name="T17" fmla="*/ 24 h 354"/>
                <a:gd name="T18" fmla="*/ 288 w 318"/>
                <a:gd name="T19" fmla="*/ 24 h 354"/>
                <a:gd name="T20" fmla="*/ 288 w 318"/>
                <a:gd name="T21" fmla="*/ 24 h 354"/>
                <a:gd name="T22" fmla="*/ 246 w 318"/>
                <a:gd name="T23" fmla="*/ 0 h 354"/>
                <a:gd name="T24" fmla="*/ 228 w 318"/>
                <a:gd name="T25" fmla="*/ 12 h 354"/>
                <a:gd name="T26" fmla="*/ 204 w 318"/>
                <a:gd name="T27" fmla="*/ 30 h 354"/>
                <a:gd name="T28" fmla="*/ 204 w 318"/>
                <a:gd name="T29" fmla="*/ 90 h 354"/>
                <a:gd name="T30" fmla="*/ 90 w 318"/>
                <a:gd name="T31" fmla="*/ 66 h 354"/>
                <a:gd name="T32" fmla="*/ 84 w 318"/>
                <a:gd name="T33" fmla="*/ 66 h 354"/>
                <a:gd name="T34" fmla="*/ 84 w 318"/>
                <a:gd name="T35" fmla="*/ 66 h 354"/>
                <a:gd name="T36" fmla="*/ 84 w 318"/>
                <a:gd name="T37" fmla="*/ 66 h 354"/>
                <a:gd name="T38" fmla="*/ 84 w 318"/>
                <a:gd name="T39" fmla="*/ 66 h 354"/>
                <a:gd name="T40" fmla="*/ 84 w 318"/>
                <a:gd name="T41" fmla="*/ 66 h 354"/>
                <a:gd name="T42" fmla="*/ 84 w 318"/>
                <a:gd name="T43" fmla="*/ 66 h 354"/>
                <a:gd name="T44" fmla="*/ 90 w 318"/>
                <a:gd name="T45" fmla="*/ 114 h 354"/>
                <a:gd name="T46" fmla="*/ 108 w 318"/>
                <a:gd name="T47" fmla="*/ 84 h 354"/>
                <a:gd name="T48" fmla="*/ 138 w 318"/>
                <a:gd name="T49" fmla="*/ 108 h 354"/>
                <a:gd name="T50" fmla="*/ 120 w 318"/>
                <a:gd name="T51" fmla="*/ 252 h 354"/>
                <a:gd name="T52" fmla="*/ 72 w 318"/>
                <a:gd name="T53" fmla="*/ 228 h 354"/>
                <a:gd name="T54" fmla="*/ 18 w 318"/>
                <a:gd name="T55" fmla="*/ 252 h 354"/>
                <a:gd name="T56" fmla="*/ 30 w 318"/>
                <a:gd name="T57" fmla="*/ 282 h 354"/>
                <a:gd name="T58" fmla="*/ 30 w 318"/>
                <a:gd name="T59" fmla="*/ 288 h 354"/>
                <a:gd name="T60" fmla="*/ 30 w 318"/>
                <a:gd name="T61" fmla="*/ 288 h 354"/>
                <a:gd name="T62" fmla="*/ 30 w 318"/>
                <a:gd name="T63" fmla="*/ 288 h 354"/>
                <a:gd name="T64" fmla="*/ 0 w 318"/>
                <a:gd name="T65" fmla="*/ 300 h 354"/>
                <a:gd name="T66" fmla="*/ 0 w 318"/>
                <a:gd name="T67" fmla="*/ 312 h 354"/>
                <a:gd name="T68" fmla="*/ 36 w 318"/>
                <a:gd name="T69" fmla="*/ 336 h 354"/>
                <a:gd name="T70" fmla="*/ 36 w 318"/>
                <a:gd name="T71" fmla="*/ 354 h 354"/>
                <a:gd name="T72" fmla="*/ 72 w 318"/>
                <a:gd name="T73" fmla="*/ 324 h 354"/>
                <a:gd name="T74" fmla="*/ 96 w 318"/>
                <a:gd name="T75"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354">
                  <a:moveTo>
                    <a:pt x="96" y="348"/>
                  </a:moveTo>
                  <a:lnTo>
                    <a:pt x="132" y="324"/>
                  </a:lnTo>
                  <a:lnTo>
                    <a:pt x="150" y="342"/>
                  </a:lnTo>
                  <a:lnTo>
                    <a:pt x="180" y="318"/>
                  </a:lnTo>
                  <a:lnTo>
                    <a:pt x="210" y="288"/>
                  </a:lnTo>
                  <a:lnTo>
                    <a:pt x="228" y="204"/>
                  </a:lnTo>
                  <a:lnTo>
                    <a:pt x="270" y="186"/>
                  </a:lnTo>
                  <a:lnTo>
                    <a:pt x="318" y="6"/>
                  </a:lnTo>
                  <a:lnTo>
                    <a:pt x="288" y="24"/>
                  </a:lnTo>
                  <a:lnTo>
                    <a:pt x="288" y="24"/>
                  </a:lnTo>
                  <a:lnTo>
                    <a:pt x="288" y="24"/>
                  </a:lnTo>
                  <a:lnTo>
                    <a:pt x="246" y="0"/>
                  </a:lnTo>
                  <a:lnTo>
                    <a:pt x="228" y="12"/>
                  </a:lnTo>
                  <a:lnTo>
                    <a:pt x="204" y="30"/>
                  </a:lnTo>
                  <a:lnTo>
                    <a:pt x="204" y="90"/>
                  </a:lnTo>
                  <a:lnTo>
                    <a:pt x="90" y="66"/>
                  </a:lnTo>
                  <a:lnTo>
                    <a:pt x="84" y="66"/>
                  </a:lnTo>
                  <a:lnTo>
                    <a:pt x="84" y="66"/>
                  </a:lnTo>
                  <a:lnTo>
                    <a:pt x="84" y="66"/>
                  </a:lnTo>
                  <a:lnTo>
                    <a:pt x="84" y="66"/>
                  </a:lnTo>
                  <a:lnTo>
                    <a:pt x="84" y="66"/>
                  </a:lnTo>
                  <a:lnTo>
                    <a:pt x="84" y="66"/>
                  </a:lnTo>
                  <a:lnTo>
                    <a:pt x="90" y="114"/>
                  </a:lnTo>
                  <a:lnTo>
                    <a:pt x="108" y="84"/>
                  </a:lnTo>
                  <a:lnTo>
                    <a:pt x="138" y="108"/>
                  </a:lnTo>
                  <a:lnTo>
                    <a:pt x="120" y="252"/>
                  </a:lnTo>
                  <a:lnTo>
                    <a:pt x="72" y="228"/>
                  </a:lnTo>
                  <a:lnTo>
                    <a:pt x="18" y="252"/>
                  </a:lnTo>
                  <a:lnTo>
                    <a:pt x="30" y="282"/>
                  </a:lnTo>
                  <a:lnTo>
                    <a:pt x="30" y="288"/>
                  </a:lnTo>
                  <a:lnTo>
                    <a:pt x="30" y="288"/>
                  </a:lnTo>
                  <a:lnTo>
                    <a:pt x="30" y="288"/>
                  </a:lnTo>
                  <a:lnTo>
                    <a:pt x="0" y="300"/>
                  </a:lnTo>
                  <a:lnTo>
                    <a:pt x="0" y="312"/>
                  </a:lnTo>
                  <a:lnTo>
                    <a:pt x="36" y="336"/>
                  </a:lnTo>
                  <a:lnTo>
                    <a:pt x="36" y="354"/>
                  </a:lnTo>
                  <a:lnTo>
                    <a:pt x="72" y="324"/>
                  </a:lnTo>
                  <a:lnTo>
                    <a:pt x="96" y="3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3" name="Freeform 477"/>
            <p:cNvSpPr>
              <a:spLocks/>
            </p:cNvSpPr>
            <p:nvPr/>
          </p:nvSpPr>
          <p:spPr bwMode="auto">
            <a:xfrm>
              <a:off x="2562" y="2532"/>
              <a:ext cx="18" cy="12"/>
            </a:xfrm>
            <a:custGeom>
              <a:avLst/>
              <a:gdLst>
                <a:gd name="T0" fmla="*/ 0 w 18"/>
                <a:gd name="T1" fmla="*/ 12 h 12"/>
                <a:gd name="T2" fmla="*/ 18 w 18"/>
                <a:gd name="T3" fmla="*/ 0 h 12"/>
                <a:gd name="T4" fmla="*/ 18 w 18"/>
                <a:gd name="T5" fmla="*/ 0 h 12"/>
                <a:gd name="T6" fmla="*/ 0 w 18"/>
                <a:gd name="T7" fmla="*/ 12 h 12"/>
              </a:gdLst>
              <a:ahLst/>
              <a:cxnLst>
                <a:cxn ang="0">
                  <a:pos x="T0" y="T1"/>
                </a:cxn>
                <a:cxn ang="0">
                  <a:pos x="T2" y="T3"/>
                </a:cxn>
                <a:cxn ang="0">
                  <a:pos x="T4" y="T5"/>
                </a:cxn>
                <a:cxn ang="0">
                  <a:pos x="T6" y="T7"/>
                </a:cxn>
              </a:cxnLst>
              <a:rect l="0" t="0" r="r" b="b"/>
              <a:pathLst>
                <a:path w="18" h="12">
                  <a:moveTo>
                    <a:pt x="0" y="12"/>
                  </a:moveTo>
                  <a:lnTo>
                    <a:pt x="18" y="0"/>
                  </a:lnTo>
                  <a:lnTo>
                    <a:pt x="18"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4" name="Freeform 478"/>
            <p:cNvSpPr>
              <a:spLocks/>
            </p:cNvSpPr>
            <p:nvPr/>
          </p:nvSpPr>
          <p:spPr bwMode="auto">
            <a:xfrm>
              <a:off x="2622" y="2538"/>
              <a:ext cx="30" cy="18"/>
            </a:xfrm>
            <a:custGeom>
              <a:avLst/>
              <a:gdLst>
                <a:gd name="T0" fmla="*/ 0 w 30"/>
                <a:gd name="T1" fmla="*/ 18 h 18"/>
                <a:gd name="T2" fmla="*/ 0 w 30"/>
                <a:gd name="T3" fmla="*/ 18 h 18"/>
                <a:gd name="T4" fmla="*/ 30 w 30"/>
                <a:gd name="T5" fmla="*/ 0 h 18"/>
                <a:gd name="T6" fmla="*/ 30 w 30"/>
                <a:gd name="T7" fmla="*/ 0 h 18"/>
                <a:gd name="T8" fmla="*/ 0 w 30"/>
                <a:gd name="T9" fmla="*/ 18 h 18"/>
              </a:gdLst>
              <a:ahLst/>
              <a:cxnLst>
                <a:cxn ang="0">
                  <a:pos x="T0" y="T1"/>
                </a:cxn>
                <a:cxn ang="0">
                  <a:pos x="T2" y="T3"/>
                </a:cxn>
                <a:cxn ang="0">
                  <a:pos x="T4" y="T5"/>
                </a:cxn>
                <a:cxn ang="0">
                  <a:pos x="T6" y="T7"/>
                </a:cxn>
                <a:cxn ang="0">
                  <a:pos x="T8" y="T9"/>
                </a:cxn>
              </a:cxnLst>
              <a:rect l="0" t="0" r="r" b="b"/>
              <a:pathLst>
                <a:path w="30" h="18">
                  <a:moveTo>
                    <a:pt x="0" y="18"/>
                  </a:moveTo>
                  <a:lnTo>
                    <a:pt x="0" y="18"/>
                  </a:lnTo>
                  <a:lnTo>
                    <a:pt x="30" y="0"/>
                  </a:lnTo>
                  <a:lnTo>
                    <a:pt x="30"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5" name="Freeform 479"/>
            <p:cNvSpPr>
              <a:spLocks/>
            </p:cNvSpPr>
            <p:nvPr/>
          </p:nvSpPr>
          <p:spPr bwMode="auto">
            <a:xfrm>
              <a:off x="2418" y="2598"/>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6" name="Rectangle 480"/>
            <p:cNvSpPr>
              <a:spLocks noChangeArrowheads="1"/>
            </p:cNvSpPr>
            <p:nvPr/>
          </p:nvSpPr>
          <p:spPr bwMode="auto">
            <a:xfrm>
              <a:off x="2418" y="259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7" name="Freeform 481"/>
            <p:cNvSpPr>
              <a:spLocks/>
            </p:cNvSpPr>
            <p:nvPr/>
          </p:nvSpPr>
          <p:spPr bwMode="auto">
            <a:xfrm>
              <a:off x="2334" y="2820"/>
              <a:ext cx="30" cy="12"/>
            </a:xfrm>
            <a:custGeom>
              <a:avLst/>
              <a:gdLst>
                <a:gd name="T0" fmla="*/ 30 w 30"/>
                <a:gd name="T1" fmla="*/ 0 h 12"/>
                <a:gd name="T2" fmla="*/ 0 w 30"/>
                <a:gd name="T3" fmla="*/ 12 h 12"/>
                <a:gd name="T4" fmla="*/ 0 w 30"/>
                <a:gd name="T5" fmla="*/ 12 h 12"/>
                <a:gd name="T6" fmla="*/ 30 w 30"/>
                <a:gd name="T7" fmla="*/ 0 h 12"/>
                <a:gd name="T8" fmla="*/ 30 w 30"/>
                <a:gd name="T9" fmla="*/ 0 h 12"/>
              </a:gdLst>
              <a:ahLst/>
              <a:cxnLst>
                <a:cxn ang="0">
                  <a:pos x="T0" y="T1"/>
                </a:cxn>
                <a:cxn ang="0">
                  <a:pos x="T2" y="T3"/>
                </a:cxn>
                <a:cxn ang="0">
                  <a:pos x="T4" y="T5"/>
                </a:cxn>
                <a:cxn ang="0">
                  <a:pos x="T6" y="T7"/>
                </a:cxn>
                <a:cxn ang="0">
                  <a:pos x="T8" y="T9"/>
                </a:cxn>
              </a:cxnLst>
              <a:rect l="0" t="0" r="r" b="b"/>
              <a:pathLst>
                <a:path w="30" h="12">
                  <a:moveTo>
                    <a:pt x="30" y="0"/>
                  </a:moveTo>
                  <a:lnTo>
                    <a:pt x="0" y="12"/>
                  </a:lnTo>
                  <a:lnTo>
                    <a:pt x="0" y="12"/>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8" name="Freeform 482"/>
            <p:cNvSpPr>
              <a:spLocks/>
            </p:cNvSpPr>
            <p:nvPr/>
          </p:nvSpPr>
          <p:spPr bwMode="auto">
            <a:xfrm>
              <a:off x="2352" y="2760"/>
              <a:ext cx="54" cy="54"/>
            </a:xfrm>
            <a:custGeom>
              <a:avLst/>
              <a:gdLst>
                <a:gd name="T0" fmla="*/ 12 w 54"/>
                <a:gd name="T1" fmla="*/ 54 h 54"/>
                <a:gd name="T2" fmla="*/ 0 w 54"/>
                <a:gd name="T3" fmla="*/ 24 h 54"/>
                <a:gd name="T4" fmla="*/ 54 w 54"/>
                <a:gd name="T5" fmla="*/ 0 h 54"/>
                <a:gd name="T6" fmla="*/ 0 w 54"/>
                <a:gd name="T7" fmla="*/ 24 h 54"/>
                <a:gd name="T8" fmla="*/ 12 w 54"/>
                <a:gd name="T9" fmla="*/ 54 h 54"/>
              </a:gdLst>
              <a:ahLst/>
              <a:cxnLst>
                <a:cxn ang="0">
                  <a:pos x="T0" y="T1"/>
                </a:cxn>
                <a:cxn ang="0">
                  <a:pos x="T2" y="T3"/>
                </a:cxn>
                <a:cxn ang="0">
                  <a:pos x="T4" y="T5"/>
                </a:cxn>
                <a:cxn ang="0">
                  <a:pos x="T6" y="T7"/>
                </a:cxn>
                <a:cxn ang="0">
                  <a:pos x="T8" y="T9"/>
                </a:cxn>
              </a:cxnLst>
              <a:rect l="0" t="0" r="r" b="b"/>
              <a:pathLst>
                <a:path w="54" h="54">
                  <a:moveTo>
                    <a:pt x="12" y="54"/>
                  </a:moveTo>
                  <a:lnTo>
                    <a:pt x="0" y="24"/>
                  </a:lnTo>
                  <a:lnTo>
                    <a:pt x="54" y="0"/>
                  </a:lnTo>
                  <a:lnTo>
                    <a:pt x="0" y="24"/>
                  </a:lnTo>
                  <a:lnTo>
                    <a:pt x="1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9" name="Freeform 483"/>
            <p:cNvSpPr>
              <a:spLocks/>
            </p:cNvSpPr>
            <p:nvPr/>
          </p:nvSpPr>
          <p:spPr bwMode="auto">
            <a:xfrm>
              <a:off x="3078" y="2718"/>
              <a:ext cx="432" cy="438"/>
            </a:xfrm>
            <a:custGeom>
              <a:avLst/>
              <a:gdLst>
                <a:gd name="T0" fmla="*/ 318 w 432"/>
                <a:gd name="T1" fmla="*/ 84 h 438"/>
                <a:gd name="T2" fmla="*/ 174 w 432"/>
                <a:gd name="T3" fmla="*/ 0 h 438"/>
                <a:gd name="T4" fmla="*/ 144 w 432"/>
                <a:gd name="T5" fmla="*/ 48 h 438"/>
                <a:gd name="T6" fmla="*/ 162 w 432"/>
                <a:gd name="T7" fmla="*/ 54 h 438"/>
                <a:gd name="T8" fmla="*/ 126 w 432"/>
                <a:gd name="T9" fmla="*/ 84 h 438"/>
                <a:gd name="T10" fmla="*/ 126 w 432"/>
                <a:gd name="T11" fmla="*/ 66 h 438"/>
                <a:gd name="T12" fmla="*/ 102 w 432"/>
                <a:gd name="T13" fmla="*/ 60 h 438"/>
                <a:gd name="T14" fmla="*/ 84 w 432"/>
                <a:gd name="T15" fmla="*/ 78 h 438"/>
                <a:gd name="T16" fmla="*/ 78 w 432"/>
                <a:gd name="T17" fmla="*/ 48 h 438"/>
                <a:gd name="T18" fmla="*/ 84 w 432"/>
                <a:gd name="T19" fmla="*/ 6 h 438"/>
                <a:gd name="T20" fmla="*/ 42 w 432"/>
                <a:gd name="T21" fmla="*/ 18 h 438"/>
                <a:gd name="T22" fmla="*/ 48 w 432"/>
                <a:gd name="T23" fmla="*/ 36 h 438"/>
                <a:gd name="T24" fmla="*/ 54 w 432"/>
                <a:gd name="T25" fmla="*/ 48 h 438"/>
                <a:gd name="T26" fmla="*/ 48 w 432"/>
                <a:gd name="T27" fmla="*/ 54 h 438"/>
                <a:gd name="T28" fmla="*/ 30 w 432"/>
                <a:gd name="T29" fmla="*/ 72 h 438"/>
                <a:gd name="T30" fmla="*/ 48 w 432"/>
                <a:gd name="T31" fmla="*/ 84 h 438"/>
                <a:gd name="T32" fmla="*/ 48 w 432"/>
                <a:gd name="T33" fmla="*/ 84 h 438"/>
                <a:gd name="T34" fmla="*/ 48 w 432"/>
                <a:gd name="T35" fmla="*/ 84 h 438"/>
                <a:gd name="T36" fmla="*/ 24 w 432"/>
                <a:gd name="T37" fmla="*/ 138 h 438"/>
                <a:gd name="T38" fmla="*/ 0 w 432"/>
                <a:gd name="T39" fmla="*/ 144 h 438"/>
                <a:gd name="T40" fmla="*/ 12 w 432"/>
                <a:gd name="T41" fmla="*/ 204 h 438"/>
                <a:gd name="T42" fmla="*/ 0 w 432"/>
                <a:gd name="T43" fmla="*/ 216 h 438"/>
                <a:gd name="T44" fmla="*/ 42 w 432"/>
                <a:gd name="T45" fmla="*/ 246 h 438"/>
                <a:gd name="T46" fmla="*/ 36 w 432"/>
                <a:gd name="T47" fmla="*/ 264 h 438"/>
                <a:gd name="T48" fmla="*/ 48 w 432"/>
                <a:gd name="T49" fmla="*/ 300 h 438"/>
                <a:gd name="T50" fmla="*/ 48 w 432"/>
                <a:gd name="T51" fmla="*/ 300 h 438"/>
                <a:gd name="T52" fmla="*/ 48 w 432"/>
                <a:gd name="T53" fmla="*/ 300 h 438"/>
                <a:gd name="T54" fmla="*/ 126 w 432"/>
                <a:gd name="T55" fmla="*/ 348 h 438"/>
                <a:gd name="T56" fmla="*/ 126 w 432"/>
                <a:gd name="T57" fmla="*/ 348 h 438"/>
                <a:gd name="T58" fmla="*/ 126 w 432"/>
                <a:gd name="T59" fmla="*/ 348 h 438"/>
                <a:gd name="T60" fmla="*/ 168 w 432"/>
                <a:gd name="T61" fmla="*/ 354 h 438"/>
                <a:gd name="T62" fmla="*/ 168 w 432"/>
                <a:gd name="T63" fmla="*/ 348 h 438"/>
                <a:gd name="T64" fmla="*/ 186 w 432"/>
                <a:gd name="T65" fmla="*/ 366 h 438"/>
                <a:gd name="T66" fmla="*/ 192 w 432"/>
                <a:gd name="T67" fmla="*/ 408 h 438"/>
                <a:gd name="T68" fmla="*/ 210 w 432"/>
                <a:gd name="T69" fmla="*/ 432 h 438"/>
                <a:gd name="T70" fmla="*/ 210 w 432"/>
                <a:gd name="T71" fmla="*/ 438 h 438"/>
                <a:gd name="T72" fmla="*/ 354 w 432"/>
                <a:gd name="T73" fmla="*/ 426 h 438"/>
                <a:gd name="T74" fmla="*/ 432 w 432"/>
                <a:gd name="T75" fmla="*/ 390 h 438"/>
                <a:gd name="T76" fmla="*/ 402 w 432"/>
                <a:gd name="T77" fmla="*/ 366 h 438"/>
                <a:gd name="T78" fmla="*/ 378 w 432"/>
                <a:gd name="T79" fmla="*/ 300 h 438"/>
                <a:gd name="T80" fmla="*/ 390 w 432"/>
                <a:gd name="T81" fmla="*/ 294 h 438"/>
                <a:gd name="T82" fmla="*/ 390 w 432"/>
                <a:gd name="T83" fmla="*/ 252 h 438"/>
                <a:gd name="T84" fmla="*/ 360 w 432"/>
                <a:gd name="T85" fmla="*/ 222 h 438"/>
                <a:gd name="T86" fmla="*/ 378 w 432"/>
                <a:gd name="T87" fmla="*/ 174 h 438"/>
                <a:gd name="T88" fmla="*/ 378 w 432"/>
                <a:gd name="T89" fmla="*/ 150 h 438"/>
                <a:gd name="T90" fmla="*/ 384 w 432"/>
                <a:gd name="T91" fmla="*/ 150 h 438"/>
                <a:gd name="T92" fmla="*/ 324 w 432"/>
                <a:gd name="T93" fmla="*/ 120 h 438"/>
                <a:gd name="T94" fmla="*/ 318 w 432"/>
                <a:gd name="T95" fmla="*/ 8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 h="438">
                  <a:moveTo>
                    <a:pt x="318" y="84"/>
                  </a:moveTo>
                  <a:lnTo>
                    <a:pt x="174" y="0"/>
                  </a:lnTo>
                  <a:lnTo>
                    <a:pt x="144" y="48"/>
                  </a:lnTo>
                  <a:lnTo>
                    <a:pt x="162" y="54"/>
                  </a:lnTo>
                  <a:lnTo>
                    <a:pt x="126" y="84"/>
                  </a:lnTo>
                  <a:lnTo>
                    <a:pt x="126" y="66"/>
                  </a:lnTo>
                  <a:lnTo>
                    <a:pt x="102" y="60"/>
                  </a:lnTo>
                  <a:lnTo>
                    <a:pt x="84" y="78"/>
                  </a:lnTo>
                  <a:lnTo>
                    <a:pt x="78" y="48"/>
                  </a:lnTo>
                  <a:lnTo>
                    <a:pt x="84" y="6"/>
                  </a:lnTo>
                  <a:lnTo>
                    <a:pt x="42" y="18"/>
                  </a:lnTo>
                  <a:lnTo>
                    <a:pt x="48" y="36"/>
                  </a:lnTo>
                  <a:lnTo>
                    <a:pt x="54" y="48"/>
                  </a:lnTo>
                  <a:lnTo>
                    <a:pt x="48" y="54"/>
                  </a:lnTo>
                  <a:lnTo>
                    <a:pt x="30" y="72"/>
                  </a:lnTo>
                  <a:lnTo>
                    <a:pt x="48" y="84"/>
                  </a:lnTo>
                  <a:lnTo>
                    <a:pt x="48" y="84"/>
                  </a:lnTo>
                  <a:lnTo>
                    <a:pt x="48" y="84"/>
                  </a:lnTo>
                  <a:lnTo>
                    <a:pt x="24" y="138"/>
                  </a:lnTo>
                  <a:lnTo>
                    <a:pt x="0" y="144"/>
                  </a:lnTo>
                  <a:lnTo>
                    <a:pt x="12" y="204"/>
                  </a:lnTo>
                  <a:lnTo>
                    <a:pt x="0" y="216"/>
                  </a:lnTo>
                  <a:lnTo>
                    <a:pt x="42" y="246"/>
                  </a:lnTo>
                  <a:lnTo>
                    <a:pt x="36" y="264"/>
                  </a:lnTo>
                  <a:lnTo>
                    <a:pt x="48" y="300"/>
                  </a:lnTo>
                  <a:lnTo>
                    <a:pt x="48" y="300"/>
                  </a:lnTo>
                  <a:lnTo>
                    <a:pt x="48" y="300"/>
                  </a:lnTo>
                  <a:lnTo>
                    <a:pt x="126" y="348"/>
                  </a:lnTo>
                  <a:lnTo>
                    <a:pt x="126" y="348"/>
                  </a:lnTo>
                  <a:lnTo>
                    <a:pt x="126" y="348"/>
                  </a:lnTo>
                  <a:lnTo>
                    <a:pt x="168" y="354"/>
                  </a:lnTo>
                  <a:lnTo>
                    <a:pt x="168" y="348"/>
                  </a:lnTo>
                  <a:lnTo>
                    <a:pt x="186" y="366"/>
                  </a:lnTo>
                  <a:lnTo>
                    <a:pt x="192" y="408"/>
                  </a:lnTo>
                  <a:lnTo>
                    <a:pt x="210" y="432"/>
                  </a:lnTo>
                  <a:lnTo>
                    <a:pt x="210" y="438"/>
                  </a:lnTo>
                  <a:lnTo>
                    <a:pt x="354" y="426"/>
                  </a:lnTo>
                  <a:lnTo>
                    <a:pt x="432" y="390"/>
                  </a:lnTo>
                  <a:lnTo>
                    <a:pt x="402" y="366"/>
                  </a:lnTo>
                  <a:lnTo>
                    <a:pt x="378" y="300"/>
                  </a:lnTo>
                  <a:lnTo>
                    <a:pt x="390" y="294"/>
                  </a:lnTo>
                  <a:lnTo>
                    <a:pt x="390" y="252"/>
                  </a:lnTo>
                  <a:lnTo>
                    <a:pt x="360" y="222"/>
                  </a:lnTo>
                  <a:lnTo>
                    <a:pt x="378" y="174"/>
                  </a:lnTo>
                  <a:lnTo>
                    <a:pt x="378" y="150"/>
                  </a:lnTo>
                  <a:lnTo>
                    <a:pt x="384" y="150"/>
                  </a:lnTo>
                  <a:lnTo>
                    <a:pt x="324" y="120"/>
                  </a:lnTo>
                  <a:lnTo>
                    <a:pt x="318"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0" name="Freeform 484"/>
            <p:cNvSpPr>
              <a:spLocks/>
            </p:cNvSpPr>
            <p:nvPr/>
          </p:nvSpPr>
          <p:spPr bwMode="auto">
            <a:xfrm>
              <a:off x="3252" y="3096"/>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1" name="Freeform 485"/>
            <p:cNvSpPr>
              <a:spLocks/>
            </p:cNvSpPr>
            <p:nvPr/>
          </p:nvSpPr>
          <p:spPr bwMode="auto">
            <a:xfrm>
              <a:off x="3126" y="2754"/>
              <a:ext cx="6" cy="18"/>
            </a:xfrm>
            <a:custGeom>
              <a:avLst/>
              <a:gdLst>
                <a:gd name="T0" fmla="*/ 0 w 6"/>
                <a:gd name="T1" fmla="*/ 18 h 18"/>
                <a:gd name="T2" fmla="*/ 6 w 6"/>
                <a:gd name="T3" fmla="*/ 12 h 18"/>
                <a:gd name="T4" fmla="*/ 0 w 6"/>
                <a:gd name="T5" fmla="*/ 0 h 18"/>
                <a:gd name="T6" fmla="*/ 6 w 6"/>
                <a:gd name="T7" fmla="*/ 12 h 18"/>
                <a:gd name="T8" fmla="*/ 0 w 6"/>
                <a:gd name="T9" fmla="*/ 18 h 18"/>
              </a:gdLst>
              <a:ahLst/>
              <a:cxnLst>
                <a:cxn ang="0">
                  <a:pos x="T0" y="T1"/>
                </a:cxn>
                <a:cxn ang="0">
                  <a:pos x="T2" y="T3"/>
                </a:cxn>
                <a:cxn ang="0">
                  <a:pos x="T4" y="T5"/>
                </a:cxn>
                <a:cxn ang="0">
                  <a:pos x="T6" y="T7"/>
                </a:cxn>
                <a:cxn ang="0">
                  <a:pos x="T8" y="T9"/>
                </a:cxn>
              </a:cxnLst>
              <a:rect l="0" t="0" r="r" b="b"/>
              <a:pathLst>
                <a:path w="6" h="18">
                  <a:moveTo>
                    <a:pt x="0" y="18"/>
                  </a:moveTo>
                  <a:lnTo>
                    <a:pt x="6" y="12"/>
                  </a:lnTo>
                  <a:lnTo>
                    <a:pt x="0" y="0"/>
                  </a:lnTo>
                  <a:lnTo>
                    <a:pt x="6" y="12"/>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2" name="Freeform 486"/>
            <p:cNvSpPr>
              <a:spLocks/>
            </p:cNvSpPr>
            <p:nvPr/>
          </p:nvSpPr>
          <p:spPr bwMode="auto">
            <a:xfrm>
              <a:off x="3108" y="2790"/>
              <a:ext cx="18" cy="12"/>
            </a:xfrm>
            <a:custGeom>
              <a:avLst/>
              <a:gdLst>
                <a:gd name="T0" fmla="*/ 18 w 18"/>
                <a:gd name="T1" fmla="*/ 12 h 12"/>
                <a:gd name="T2" fmla="*/ 0 w 18"/>
                <a:gd name="T3" fmla="*/ 0 h 12"/>
                <a:gd name="T4" fmla="*/ 18 w 18"/>
                <a:gd name="T5" fmla="*/ 12 h 12"/>
                <a:gd name="T6" fmla="*/ 18 w 18"/>
                <a:gd name="T7" fmla="*/ 12 h 12"/>
              </a:gdLst>
              <a:ahLst/>
              <a:cxnLst>
                <a:cxn ang="0">
                  <a:pos x="T0" y="T1"/>
                </a:cxn>
                <a:cxn ang="0">
                  <a:pos x="T2" y="T3"/>
                </a:cxn>
                <a:cxn ang="0">
                  <a:pos x="T4" y="T5"/>
                </a:cxn>
                <a:cxn ang="0">
                  <a:pos x="T6" y="T7"/>
                </a:cxn>
              </a:cxnLst>
              <a:rect l="0" t="0" r="r" b="b"/>
              <a:pathLst>
                <a:path w="18" h="12">
                  <a:moveTo>
                    <a:pt x="18" y="12"/>
                  </a:moveTo>
                  <a:lnTo>
                    <a:pt x="0" y="0"/>
                  </a:lnTo>
                  <a:lnTo>
                    <a:pt x="18" y="12"/>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3" name="Freeform 487"/>
            <p:cNvSpPr>
              <a:spLocks/>
            </p:cNvSpPr>
            <p:nvPr/>
          </p:nvSpPr>
          <p:spPr bwMode="auto">
            <a:xfrm>
              <a:off x="3198" y="3066"/>
              <a:ext cx="126" cy="307"/>
            </a:xfrm>
            <a:custGeom>
              <a:avLst/>
              <a:gdLst>
                <a:gd name="T0" fmla="*/ 36 w 126"/>
                <a:gd name="T1" fmla="*/ 48 h 307"/>
                <a:gd name="T2" fmla="*/ 18 w 126"/>
                <a:gd name="T3" fmla="*/ 114 h 307"/>
                <a:gd name="T4" fmla="*/ 0 w 126"/>
                <a:gd name="T5" fmla="*/ 168 h 307"/>
                <a:gd name="T6" fmla="*/ 6 w 126"/>
                <a:gd name="T7" fmla="*/ 186 h 307"/>
                <a:gd name="T8" fmla="*/ 6 w 126"/>
                <a:gd name="T9" fmla="*/ 186 h 307"/>
                <a:gd name="T10" fmla="*/ 18 w 126"/>
                <a:gd name="T11" fmla="*/ 180 h 307"/>
                <a:gd name="T12" fmla="*/ 24 w 126"/>
                <a:gd name="T13" fmla="*/ 192 h 307"/>
                <a:gd name="T14" fmla="*/ 36 w 126"/>
                <a:gd name="T15" fmla="*/ 210 h 307"/>
                <a:gd name="T16" fmla="*/ 66 w 126"/>
                <a:gd name="T17" fmla="*/ 198 h 307"/>
                <a:gd name="T18" fmla="*/ 72 w 126"/>
                <a:gd name="T19" fmla="*/ 229 h 307"/>
                <a:gd name="T20" fmla="*/ 60 w 126"/>
                <a:gd name="T21" fmla="*/ 265 h 307"/>
                <a:gd name="T22" fmla="*/ 84 w 126"/>
                <a:gd name="T23" fmla="*/ 289 h 307"/>
                <a:gd name="T24" fmla="*/ 108 w 126"/>
                <a:gd name="T25" fmla="*/ 307 h 307"/>
                <a:gd name="T26" fmla="*/ 126 w 126"/>
                <a:gd name="T27" fmla="*/ 265 h 307"/>
                <a:gd name="T28" fmla="*/ 120 w 126"/>
                <a:gd name="T29" fmla="*/ 210 h 307"/>
                <a:gd name="T30" fmla="*/ 78 w 126"/>
                <a:gd name="T31" fmla="*/ 168 h 307"/>
                <a:gd name="T32" fmla="*/ 84 w 126"/>
                <a:gd name="T33" fmla="*/ 168 h 307"/>
                <a:gd name="T34" fmla="*/ 96 w 126"/>
                <a:gd name="T35" fmla="*/ 186 h 307"/>
                <a:gd name="T36" fmla="*/ 96 w 126"/>
                <a:gd name="T37" fmla="*/ 204 h 307"/>
                <a:gd name="T38" fmla="*/ 84 w 126"/>
                <a:gd name="T39" fmla="*/ 192 h 307"/>
                <a:gd name="T40" fmla="*/ 72 w 126"/>
                <a:gd name="T41" fmla="*/ 192 h 307"/>
                <a:gd name="T42" fmla="*/ 54 w 126"/>
                <a:gd name="T43" fmla="*/ 126 h 307"/>
                <a:gd name="T44" fmla="*/ 42 w 126"/>
                <a:gd name="T45" fmla="*/ 114 h 307"/>
                <a:gd name="T46" fmla="*/ 54 w 126"/>
                <a:gd name="T47" fmla="*/ 84 h 307"/>
                <a:gd name="T48" fmla="*/ 54 w 126"/>
                <a:gd name="T49" fmla="*/ 36 h 307"/>
                <a:gd name="T50" fmla="*/ 54 w 126"/>
                <a:gd name="T51" fmla="*/ 30 h 307"/>
                <a:gd name="T52" fmla="*/ 54 w 126"/>
                <a:gd name="T53" fmla="*/ 30 h 307"/>
                <a:gd name="T54" fmla="*/ 54 w 126"/>
                <a:gd name="T55" fmla="*/ 30 h 307"/>
                <a:gd name="T56" fmla="*/ 42 w 126"/>
                <a:gd name="T57" fmla="*/ 18 h 307"/>
                <a:gd name="T58" fmla="*/ 48 w 126"/>
                <a:gd name="T59" fmla="*/ 6 h 307"/>
                <a:gd name="T60" fmla="*/ 48 w 126"/>
                <a:gd name="T61" fmla="*/ 6 h 307"/>
                <a:gd name="T62" fmla="*/ 48 w 126"/>
                <a:gd name="T63" fmla="*/ 6 h 307"/>
                <a:gd name="T64" fmla="*/ 6 w 126"/>
                <a:gd name="T65" fmla="*/ 0 h 307"/>
                <a:gd name="T66" fmla="*/ 18 w 126"/>
                <a:gd name="T67" fmla="*/ 6 h 307"/>
                <a:gd name="T68" fmla="*/ 36 w 126"/>
                <a:gd name="T69" fmla="*/ 4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307">
                  <a:moveTo>
                    <a:pt x="36" y="48"/>
                  </a:moveTo>
                  <a:lnTo>
                    <a:pt x="18" y="114"/>
                  </a:lnTo>
                  <a:lnTo>
                    <a:pt x="0" y="168"/>
                  </a:lnTo>
                  <a:lnTo>
                    <a:pt x="6" y="186"/>
                  </a:lnTo>
                  <a:lnTo>
                    <a:pt x="6" y="186"/>
                  </a:lnTo>
                  <a:lnTo>
                    <a:pt x="18" y="180"/>
                  </a:lnTo>
                  <a:lnTo>
                    <a:pt x="24" y="192"/>
                  </a:lnTo>
                  <a:lnTo>
                    <a:pt x="36" y="210"/>
                  </a:lnTo>
                  <a:lnTo>
                    <a:pt x="66" y="198"/>
                  </a:lnTo>
                  <a:lnTo>
                    <a:pt x="72" y="229"/>
                  </a:lnTo>
                  <a:lnTo>
                    <a:pt x="60" y="265"/>
                  </a:lnTo>
                  <a:lnTo>
                    <a:pt x="84" y="289"/>
                  </a:lnTo>
                  <a:lnTo>
                    <a:pt x="108" y="307"/>
                  </a:lnTo>
                  <a:lnTo>
                    <a:pt x="126" y="265"/>
                  </a:lnTo>
                  <a:lnTo>
                    <a:pt x="120" y="210"/>
                  </a:lnTo>
                  <a:lnTo>
                    <a:pt x="78" y="168"/>
                  </a:lnTo>
                  <a:lnTo>
                    <a:pt x="84" y="168"/>
                  </a:lnTo>
                  <a:lnTo>
                    <a:pt x="96" y="186"/>
                  </a:lnTo>
                  <a:lnTo>
                    <a:pt x="96" y="204"/>
                  </a:lnTo>
                  <a:lnTo>
                    <a:pt x="84" y="192"/>
                  </a:lnTo>
                  <a:lnTo>
                    <a:pt x="72" y="192"/>
                  </a:lnTo>
                  <a:lnTo>
                    <a:pt x="54" y="126"/>
                  </a:lnTo>
                  <a:lnTo>
                    <a:pt x="42" y="114"/>
                  </a:lnTo>
                  <a:lnTo>
                    <a:pt x="54" y="84"/>
                  </a:lnTo>
                  <a:lnTo>
                    <a:pt x="54" y="36"/>
                  </a:lnTo>
                  <a:lnTo>
                    <a:pt x="54" y="30"/>
                  </a:lnTo>
                  <a:lnTo>
                    <a:pt x="54" y="30"/>
                  </a:lnTo>
                  <a:lnTo>
                    <a:pt x="54" y="30"/>
                  </a:lnTo>
                  <a:lnTo>
                    <a:pt x="42" y="18"/>
                  </a:lnTo>
                  <a:lnTo>
                    <a:pt x="48" y="6"/>
                  </a:lnTo>
                  <a:lnTo>
                    <a:pt x="48" y="6"/>
                  </a:lnTo>
                  <a:lnTo>
                    <a:pt x="48" y="6"/>
                  </a:lnTo>
                  <a:lnTo>
                    <a:pt x="6" y="0"/>
                  </a:lnTo>
                  <a:lnTo>
                    <a:pt x="18" y="6"/>
                  </a:lnTo>
                  <a:lnTo>
                    <a:pt x="3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4" name="Freeform 488"/>
            <p:cNvSpPr>
              <a:spLocks/>
            </p:cNvSpPr>
            <p:nvPr/>
          </p:nvSpPr>
          <p:spPr bwMode="auto">
            <a:xfrm>
              <a:off x="3252" y="3096"/>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5" name="Freeform 489"/>
            <p:cNvSpPr>
              <a:spLocks/>
            </p:cNvSpPr>
            <p:nvPr/>
          </p:nvSpPr>
          <p:spPr bwMode="auto">
            <a:xfrm>
              <a:off x="3204" y="3066"/>
              <a:ext cx="42" cy="6"/>
            </a:xfrm>
            <a:custGeom>
              <a:avLst/>
              <a:gdLst>
                <a:gd name="T0" fmla="*/ 42 w 42"/>
                <a:gd name="T1" fmla="*/ 6 h 6"/>
                <a:gd name="T2" fmla="*/ 0 w 42"/>
                <a:gd name="T3" fmla="*/ 0 h 6"/>
                <a:gd name="T4" fmla="*/ 0 w 42"/>
                <a:gd name="T5" fmla="*/ 0 h 6"/>
                <a:gd name="T6" fmla="*/ 42 w 42"/>
                <a:gd name="T7" fmla="*/ 6 h 6"/>
                <a:gd name="T8" fmla="*/ 42 w 42"/>
                <a:gd name="T9" fmla="*/ 6 h 6"/>
              </a:gdLst>
              <a:ahLst/>
              <a:cxnLst>
                <a:cxn ang="0">
                  <a:pos x="T0" y="T1"/>
                </a:cxn>
                <a:cxn ang="0">
                  <a:pos x="T2" y="T3"/>
                </a:cxn>
                <a:cxn ang="0">
                  <a:pos x="T4" y="T5"/>
                </a:cxn>
                <a:cxn ang="0">
                  <a:pos x="T6" y="T7"/>
                </a:cxn>
                <a:cxn ang="0">
                  <a:pos x="T8" y="T9"/>
                </a:cxn>
              </a:cxnLst>
              <a:rect l="0" t="0" r="r" b="b"/>
              <a:pathLst>
                <a:path w="42" h="6">
                  <a:moveTo>
                    <a:pt x="42" y="6"/>
                  </a:moveTo>
                  <a:lnTo>
                    <a:pt x="0" y="0"/>
                  </a:lnTo>
                  <a:lnTo>
                    <a:pt x="0" y="0"/>
                  </a:lnTo>
                  <a:lnTo>
                    <a:pt x="42" y="6"/>
                  </a:lnTo>
                  <a:lnTo>
                    <a:pt x="4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6" name="Freeform 490"/>
            <p:cNvSpPr>
              <a:spLocks/>
            </p:cNvSpPr>
            <p:nvPr/>
          </p:nvSpPr>
          <p:spPr bwMode="auto">
            <a:xfrm>
              <a:off x="2370" y="2478"/>
              <a:ext cx="768" cy="750"/>
            </a:xfrm>
            <a:custGeom>
              <a:avLst/>
              <a:gdLst>
                <a:gd name="T0" fmla="*/ 186 w 768"/>
                <a:gd name="T1" fmla="*/ 444 h 750"/>
                <a:gd name="T2" fmla="*/ 288 w 768"/>
                <a:gd name="T3" fmla="*/ 528 h 750"/>
                <a:gd name="T4" fmla="*/ 306 w 768"/>
                <a:gd name="T5" fmla="*/ 486 h 750"/>
                <a:gd name="T6" fmla="*/ 390 w 768"/>
                <a:gd name="T7" fmla="*/ 498 h 750"/>
                <a:gd name="T8" fmla="*/ 492 w 768"/>
                <a:gd name="T9" fmla="*/ 642 h 750"/>
                <a:gd name="T10" fmla="*/ 588 w 768"/>
                <a:gd name="T11" fmla="*/ 684 h 750"/>
                <a:gd name="T12" fmla="*/ 654 w 768"/>
                <a:gd name="T13" fmla="*/ 702 h 750"/>
                <a:gd name="T14" fmla="*/ 708 w 768"/>
                <a:gd name="T15" fmla="*/ 696 h 750"/>
                <a:gd name="T16" fmla="*/ 660 w 768"/>
                <a:gd name="T17" fmla="*/ 690 h 750"/>
                <a:gd name="T18" fmla="*/ 666 w 768"/>
                <a:gd name="T19" fmla="*/ 630 h 750"/>
                <a:gd name="T20" fmla="*/ 666 w 768"/>
                <a:gd name="T21" fmla="*/ 576 h 750"/>
                <a:gd name="T22" fmla="*/ 672 w 768"/>
                <a:gd name="T23" fmla="*/ 564 h 750"/>
                <a:gd name="T24" fmla="*/ 672 w 768"/>
                <a:gd name="T25" fmla="*/ 558 h 750"/>
                <a:gd name="T26" fmla="*/ 678 w 768"/>
                <a:gd name="T27" fmla="*/ 552 h 750"/>
                <a:gd name="T28" fmla="*/ 684 w 768"/>
                <a:gd name="T29" fmla="*/ 552 h 750"/>
                <a:gd name="T30" fmla="*/ 732 w 768"/>
                <a:gd name="T31" fmla="*/ 504 h 750"/>
                <a:gd name="T32" fmla="*/ 690 w 768"/>
                <a:gd name="T33" fmla="*/ 450 h 750"/>
                <a:gd name="T34" fmla="*/ 684 w 768"/>
                <a:gd name="T35" fmla="*/ 414 h 750"/>
                <a:gd name="T36" fmla="*/ 696 w 768"/>
                <a:gd name="T37" fmla="*/ 384 h 750"/>
                <a:gd name="T38" fmla="*/ 690 w 768"/>
                <a:gd name="T39" fmla="*/ 330 h 750"/>
                <a:gd name="T40" fmla="*/ 690 w 768"/>
                <a:gd name="T41" fmla="*/ 306 h 750"/>
                <a:gd name="T42" fmla="*/ 684 w 768"/>
                <a:gd name="T43" fmla="*/ 300 h 750"/>
                <a:gd name="T44" fmla="*/ 678 w 768"/>
                <a:gd name="T45" fmla="*/ 288 h 750"/>
                <a:gd name="T46" fmla="*/ 690 w 768"/>
                <a:gd name="T47" fmla="*/ 276 h 750"/>
                <a:gd name="T48" fmla="*/ 690 w 768"/>
                <a:gd name="T49" fmla="*/ 234 h 750"/>
                <a:gd name="T50" fmla="*/ 702 w 768"/>
                <a:gd name="T51" fmla="*/ 198 h 750"/>
                <a:gd name="T52" fmla="*/ 702 w 768"/>
                <a:gd name="T53" fmla="*/ 192 h 750"/>
                <a:gd name="T54" fmla="*/ 738 w 768"/>
                <a:gd name="T55" fmla="*/ 162 h 750"/>
                <a:gd name="T56" fmla="*/ 768 w 768"/>
                <a:gd name="T57" fmla="*/ 120 h 750"/>
                <a:gd name="T58" fmla="*/ 756 w 768"/>
                <a:gd name="T59" fmla="*/ 60 h 750"/>
                <a:gd name="T60" fmla="*/ 714 w 768"/>
                <a:gd name="T61" fmla="*/ 24 h 750"/>
                <a:gd name="T62" fmla="*/ 624 w 768"/>
                <a:gd name="T63" fmla="*/ 0 h 750"/>
                <a:gd name="T64" fmla="*/ 432 w 768"/>
                <a:gd name="T65" fmla="*/ 36 h 750"/>
                <a:gd name="T66" fmla="*/ 432 w 768"/>
                <a:gd name="T67" fmla="*/ 36 h 750"/>
                <a:gd name="T68" fmla="*/ 282 w 768"/>
                <a:gd name="T69" fmla="*/ 60 h 750"/>
                <a:gd name="T70" fmla="*/ 192 w 768"/>
                <a:gd name="T71" fmla="*/ 258 h 750"/>
                <a:gd name="T72" fmla="*/ 144 w 768"/>
                <a:gd name="T73" fmla="*/ 372 h 750"/>
                <a:gd name="T74" fmla="*/ 96 w 768"/>
                <a:gd name="T75" fmla="*/ 378 h 750"/>
                <a:gd name="T76" fmla="*/ 36 w 768"/>
                <a:gd name="T77" fmla="*/ 378 h 750"/>
                <a:gd name="T78" fmla="*/ 0 w 768"/>
                <a:gd name="T79" fmla="*/ 408 h 750"/>
                <a:gd name="T80" fmla="*/ 12 w 768"/>
                <a:gd name="T81" fmla="*/ 438 h 750"/>
                <a:gd name="T82" fmla="*/ 18 w 768"/>
                <a:gd name="T83" fmla="*/ 456 h 750"/>
                <a:gd name="T84" fmla="*/ 18 w 768"/>
                <a:gd name="T85" fmla="*/ 45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8" h="750">
                  <a:moveTo>
                    <a:pt x="66" y="438"/>
                  </a:moveTo>
                  <a:lnTo>
                    <a:pt x="186" y="444"/>
                  </a:lnTo>
                  <a:lnTo>
                    <a:pt x="228" y="534"/>
                  </a:lnTo>
                  <a:lnTo>
                    <a:pt x="288" y="528"/>
                  </a:lnTo>
                  <a:lnTo>
                    <a:pt x="306" y="486"/>
                  </a:lnTo>
                  <a:lnTo>
                    <a:pt x="306" y="486"/>
                  </a:lnTo>
                  <a:lnTo>
                    <a:pt x="306" y="486"/>
                  </a:lnTo>
                  <a:lnTo>
                    <a:pt x="390" y="498"/>
                  </a:lnTo>
                  <a:lnTo>
                    <a:pt x="408" y="654"/>
                  </a:lnTo>
                  <a:lnTo>
                    <a:pt x="492" y="642"/>
                  </a:lnTo>
                  <a:lnTo>
                    <a:pt x="492" y="636"/>
                  </a:lnTo>
                  <a:lnTo>
                    <a:pt x="588" y="684"/>
                  </a:lnTo>
                  <a:lnTo>
                    <a:pt x="618" y="696"/>
                  </a:lnTo>
                  <a:lnTo>
                    <a:pt x="654" y="702"/>
                  </a:lnTo>
                  <a:lnTo>
                    <a:pt x="720" y="750"/>
                  </a:lnTo>
                  <a:lnTo>
                    <a:pt x="708" y="696"/>
                  </a:lnTo>
                  <a:lnTo>
                    <a:pt x="660" y="690"/>
                  </a:lnTo>
                  <a:lnTo>
                    <a:pt x="660" y="690"/>
                  </a:lnTo>
                  <a:lnTo>
                    <a:pt x="660" y="690"/>
                  </a:lnTo>
                  <a:lnTo>
                    <a:pt x="666" y="630"/>
                  </a:lnTo>
                  <a:lnTo>
                    <a:pt x="672" y="576"/>
                  </a:lnTo>
                  <a:lnTo>
                    <a:pt x="666" y="576"/>
                  </a:lnTo>
                  <a:lnTo>
                    <a:pt x="672" y="564"/>
                  </a:lnTo>
                  <a:lnTo>
                    <a:pt x="672" y="564"/>
                  </a:lnTo>
                  <a:lnTo>
                    <a:pt x="672" y="564"/>
                  </a:lnTo>
                  <a:lnTo>
                    <a:pt x="672" y="558"/>
                  </a:lnTo>
                  <a:lnTo>
                    <a:pt x="672" y="552"/>
                  </a:lnTo>
                  <a:lnTo>
                    <a:pt x="678" y="552"/>
                  </a:lnTo>
                  <a:lnTo>
                    <a:pt x="678" y="552"/>
                  </a:lnTo>
                  <a:lnTo>
                    <a:pt x="684" y="552"/>
                  </a:lnTo>
                  <a:lnTo>
                    <a:pt x="738" y="534"/>
                  </a:lnTo>
                  <a:lnTo>
                    <a:pt x="732" y="504"/>
                  </a:lnTo>
                  <a:lnTo>
                    <a:pt x="708" y="492"/>
                  </a:lnTo>
                  <a:lnTo>
                    <a:pt x="690" y="450"/>
                  </a:lnTo>
                  <a:lnTo>
                    <a:pt x="696" y="432"/>
                  </a:lnTo>
                  <a:lnTo>
                    <a:pt x="684" y="414"/>
                  </a:lnTo>
                  <a:lnTo>
                    <a:pt x="690" y="396"/>
                  </a:lnTo>
                  <a:lnTo>
                    <a:pt x="696" y="384"/>
                  </a:lnTo>
                  <a:lnTo>
                    <a:pt x="684" y="378"/>
                  </a:lnTo>
                  <a:lnTo>
                    <a:pt x="690" y="330"/>
                  </a:lnTo>
                  <a:lnTo>
                    <a:pt x="690" y="336"/>
                  </a:lnTo>
                  <a:lnTo>
                    <a:pt x="690" y="306"/>
                  </a:lnTo>
                  <a:lnTo>
                    <a:pt x="690" y="306"/>
                  </a:lnTo>
                  <a:lnTo>
                    <a:pt x="684" y="300"/>
                  </a:lnTo>
                  <a:lnTo>
                    <a:pt x="678" y="312"/>
                  </a:lnTo>
                  <a:lnTo>
                    <a:pt x="678" y="288"/>
                  </a:lnTo>
                  <a:lnTo>
                    <a:pt x="684" y="270"/>
                  </a:lnTo>
                  <a:lnTo>
                    <a:pt x="690" y="276"/>
                  </a:lnTo>
                  <a:lnTo>
                    <a:pt x="702" y="228"/>
                  </a:lnTo>
                  <a:lnTo>
                    <a:pt x="690" y="234"/>
                  </a:lnTo>
                  <a:lnTo>
                    <a:pt x="702" y="210"/>
                  </a:lnTo>
                  <a:lnTo>
                    <a:pt x="702" y="198"/>
                  </a:lnTo>
                  <a:lnTo>
                    <a:pt x="702" y="192"/>
                  </a:lnTo>
                  <a:lnTo>
                    <a:pt x="702" y="192"/>
                  </a:lnTo>
                  <a:lnTo>
                    <a:pt x="702" y="192"/>
                  </a:lnTo>
                  <a:lnTo>
                    <a:pt x="738" y="162"/>
                  </a:lnTo>
                  <a:lnTo>
                    <a:pt x="738" y="150"/>
                  </a:lnTo>
                  <a:lnTo>
                    <a:pt x="768" y="120"/>
                  </a:lnTo>
                  <a:lnTo>
                    <a:pt x="756" y="60"/>
                  </a:lnTo>
                  <a:lnTo>
                    <a:pt x="756" y="60"/>
                  </a:lnTo>
                  <a:lnTo>
                    <a:pt x="756" y="54"/>
                  </a:lnTo>
                  <a:lnTo>
                    <a:pt x="714" y="24"/>
                  </a:lnTo>
                  <a:lnTo>
                    <a:pt x="660" y="30"/>
                  </a:lnTo>
                  <a:lnTo>
                    <a:pt x="624" y="0"/>
                  </a:lnTo>
                  <a:lnTo>
                    <a:pt x="456" y="30"/>
                  </a:lnTo>
                  <a:lnTo>
                    <a:pt x="432" y="36"/>
                  </a:lnTo>
                  <a:lnTo>
                    <a:pt x="432" y="36"/>
                  </a:lnTo>
                  <a:lnTo>
                    <a:pt x="432" y="36"/>
                  </a:lnTo>
                  <a:lnTo>
                    <a:pt x="294" y="6"/>
                  </a:lnTo>
                  <a:lnTo>
                    <a:pt x="282" y="60"/>
                  </a:lnTo>
                  <a:lnTo>
                    <a:pt x="234" y="240"/>
                  </a:lnTo>
                  <a:lnTo>
                    <a:pt x="192" y="258"/>
                  </a:lnTo>
                  <a:lnTo>
                    <a:pt x="174" y="342"/>
                  </a:lnTo>
                  <a:lnTo>
                    <a:pt x="144" y="372"/>
                  </a:lnTo>
                  <a:lnTo>
                    <a:pt x="114" y="396"/>
                  </a:lnTo>
                  <a:lnTo>
                    <a:pt x="96" y="378"/>
                  </a:lnTo>
                  <a:lnTo>
                    <a:pt x="60" y="402"/>
                  </a:lnTo>
                  <a:lnTo>
                    <a:pt x="36" y="378"/>
                  </a:lnTo>
                  <a:lnTo>
                    <a:pt x="0" y="408"/>
                  </a:lnTo>
                  <a:lnTo>
                    <a:pt x="0" y="408"/>
                  </a:lnTo>
                  <a:lnTo>
                    <a:pt x="6" y="414"/>
                  </a:lnTo>
                  <a:lnTo>
                    <a:pt x="12" y="438"/>
                  </a:lnTo>
                  <a:lnTo>
                    <a:pt x="18" y="438"/>
                  </a:lnTo>
                  <a:lnTo>
                    <a:pt x="18" y="456"/>
                  </a:lnTo>
                  <a:lnTo>
                    <a:pt x="18" y="456"/>
                  </a:lnTo>
                  <a:lnTo>
                    <a:pt x="18" y="456"/>
                  </a:lnTo>
                  <a:lnTo>
                    <a:pt x="66" y="4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7" name="Freeform 491"/>
            <p:cNvSpPr>
              <a:spLocks/>
            </p:cNvSpPr>
            <p:nvPr/>
          </p:nvSpPr>
          <p:spPr bwMode="auto">
            <a:xfrm>
              <a:off x="3126" y="253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8" name="Freeform 492"/>
            <p:cNvSpPr>
              <a:spLocks/>
            </p:cNvSpPr>
            <p:nvPr/>
          </p:nvSpPr>
          <p:spPr bwMode="auto">
            <a:xfrm>
              <a:off x="2802" y="2508"/>
              <a:ext cx="24" cy="6"/>
            </a:xfrm>
            <a:custGeom>
              <a:avLst/>
              <a:gdLst>
                <a:gd name="T0" fmla="*/ 0 w 24"/>
                <a:gd name="T1" fmla="*/ 6 h 6"/>
                <a:gd name="T2" fmla="*/ 24 w 24"/>
                <a:gd name="T3" fmla="*/ 0 h 6"/>
                <a:gd name="T4" fmla="*/ 0 w 24"/>
                <a:gd name="T5" fmla="*/ 6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9" name="Freeform 493"/>
            <p:cNvSpPr>
              <a:spLocks/>
            </p:cNvSpPr>
            <p:nvPr/>
          </p:nvSpPr>
          <p:spPr bwMode="auto">
            <a:xfrm>
              <a:off x="2652" y="2484"/>
              <a:ext cx="12" cy="54"/>
            </a:xfrm>
            <a:custGeom>
              <a:avLst/>
              <a:gdLst>
                <a:gd name="T0" fmla="*/ 0 w 12"/>
                <a:gd name="T1" fmla="*/ 54 h 54"/>
                <a:gd name="T2" fmla="*/ 12 w 12"/>
                <a:gd name="T3" fmla="*/ 0 h 54"/>
                <a:gd name="T4" fmla="*/ 0 w 12"/>
                <a:gd name="T5" fmla="*/ 54 h 54"/>
                <a:gd name="T6" fmla="*/ 0 w 12"/>
                <a:gd name="T7" fmla="*/ 54 h 54"/>
              </a:gdLst>
              <a:ahLst/>
              <a:cxnLst>
                <a:cxn ang="0">
                  <a:pos x="T0" y="T1"/>
                </a:cxn>
                <a:cxn ang="0">
                  <a:pos x="T2" y="T3"/>
                </a:cxn>
                <a:cxn ang="0">
                  <a:pos x="T4" y="T5"/>
                </a:cxn>
                <a:cxn ang="0">
                  <a:pos x="T6" y="T7"/>
                </a:cxn>
              </a:cxnLst>
              <a:rect l="0" t="0" r="r" b="b"/>
              <a:pathLst>
                <a:path w="12" h="54">
                  <a:moveTo>
                    <a:pt x="0" y="54"/>
                  </a:moveTo>
                  <a:lnTo>
                    <a:pt x="12" y="0"/>
                  </a:lnTo>
                  <a:lnTo>
                    <a:pt x="0" y="54"/>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0" name="Rectangle 494"/>
            <p:cNvSpPr>
              <a:spLocks noChangeArrowheads="1"/>
            </p:cNvSpPr>
            <p:nvPr/>
          </p:nvSpPr>
          <p:spPr bwMode="auto">
            <a:xfrm>
              <a:off x="3072" y="2676"/>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1" name="Freeform 495"/>
            <p:cNvSpPr>
              <a:spLocks/>
            </p:cNvSpPr>
            <p:nvPr/>
          </p:nvSpPr>
          <p:spPr bwMode="auto">
            <a:xfrm>
              <a:off x="3072" y="2640"/>
              <a:ext cx="36" cy="30"/>
            </a:xfrm>
            <a:custGeom>
              <a:avLst/>
              <a:gdLst>
                <a:gd name="T0" fmla="*/ 0 w 36"/>
                <a:gd name="T1" fmla="*/ 30 h 30"/>
                <a:gd name="T2" fmla="*/ 0 w 36"/>
                <a:gd name="T3" fmla="*/ 30 h 30"/>
                <a:gd name="T4" fmla="*/ 36 w 36"/>
                <a:gd name="T5" fmla="*/ 0 h 30"/>
                <a:gd name="T6" fmla="*/ 0 w 36"/>
                <a:gd name="T7" fmla="*/ 30 h 30"/>
              </a:gdLst>
              <a:ahLst/>
              <a:cxnLst>
                <a:cxn ang="0">
                  <a:pos x="T0" y="T1"/>
                </a:cxn>
                <a:cxn ang="0">
                  <a:pos x="T2" y="T3"/>
                </a:cxn>
                <a:cxn ang="0">
                  <a:pos x="T4" y="T5"/>
                </a:cxn>
                <a:cxn ang="0">
                  <a:pos x="T6" y="T7"/>
                </a:cxn>
              </a:cxnLst>
              <a:rect l="0" t="0" r="r" b="b"/>
              <a:pathLst>
                <a:path w="36" h="30">
                  <a:moveTo>
                    <a:pt x="0" y="30"/>
                  </a:moveTo>
                  <a:lnTo>
                    <a:pt x="0" y="30"/>
                  </a:lnTo>
                  <a:lnTo>
                    <a:pt x="36" y="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2" name="Freeform 496"/>
            <p:cNvSpPr>
              <a:spLocks/>
            </p:cNvSpPr>
            <p:nvPr/>
          </p:nvSpPr>
          <p:spPr bwMode="auto">
            <a:xfrm>
              <a:off x="3054" y="2778"/>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3" name="Freeform 497"/>
            <p:cNvSpPr>
              <a:spLocks/>
            </p:cNvSpPr>
            <p:nvPr/>
          </p:nvSpPr>
          <p:spPr bwMode="auto">
            <a:xfrm>
              <a:off x="2514" y="2736"/>
              <a:ext cx="48" cy="114"/>
            </a:xfrm>
            <a:custGeom>
              <a:avLst/>
              <a:gdLst>
                <a:gd name="T0" fmla="*/ 0 w 48"/>
                <a:gd name="T1" fmla="*/ 114 h 114"/>
                <a:gd name="T2" fmla="*/ 30 w 48"/>
                <a:gd name="T3" fmla="*/ 84 h 114"/>
                <a:gd name="T4" fmla="*/ 48 w 48"/>
                <a:gd name="T5" fmla="*/ 0 h 114"/>
                <a:gd name="T6" fmla="*/ 30 w 48"/>
                <a:gd name="T7" fmla="*/ 84 h 114"/>
                <a:gd name="T8" fmla="*/ 0 w 48"/>
                <a:gd name="T9" fmla="*/ 114 h 114"/>
              </a:gdLst>
              <a:ahLst/>
              <a:cxnLst>
                <a:cxn ang="0">
                  <a:pos x="T0" y="T1"/>
                </a:cxn>
                <a:cxn ang="0">
                  <a:pos x="T2" y="T3"/>
                </a:cxn>
                <a:cxn ang="0">
                  <a:pos x="T4" y="T5"/>
                </a:cxn>
                <a:cxn ang="0">
                  <a:pos x="T6" y="T7"/>
                </a:cxn>
                <a:cxn ang="0">
                  <a:pos x="T8" y="T9"/>
                </a:cxn>
              </a:cxnLst>
              <a:rect l="0" t="0" r="r" b="b"/>
              <a:pathLst>
                <a:path w="48" h="114">
                  <a:moveTo>
                    <a:pt x="0" y="114"/>
                  </a:moveTo>
                  <a:lnTo>
                    <a:pt x="30" y="84"/>
                  </a:lnTo>
                  <a:lnTo>
                    <a:pt x="48" y="0"/>
                  </a:lnTo>
                  <a:lnTo>
                    <a:pt x="30" y="84"/>
                  </a:lnTo>
                  <a:lnTo>
                    <a:pt x="0"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4" name="Freeform 498"/>
            <p:cNvSpPr>
              <a:spLocks/>
            </p:cNvSpPr>
            <p:nvPr/>
          </p:nvSpPr>
          <p:spPr bwMode="auto">
            <a:xfrm>
              <a:off x="2604" y="2538"/>
              <a:ext cx="48" cy="180"/>
            </a:xfrm>
            <a:custGeom>
              <a:avLst/>
              <a:gdLst>
                <a:gd name="T0" fmla="*/ 0 w 48"/>
                <a:gd name="T1" fmla="*/ 180 h 180"/>
                <a:gd name="T2" fmla="*/ 48 w 48"/>
                <a:gd name="T3" fmla="*/ 0 h 180"/>
                <a:gd name="T4" fmla="*/ 48 w 48"/>
                <a:gd name="T5" fmla="*/ 0 h 180"/>
                <a:gd name="T6" fmla="*/ 0 w 48"/>
                <a:gd name="T7" fmla="*/ 180 h 180"/>
              </a:gdLst>
              <a:ahLst/>
              <a:cxnLst>
                <a:cxn ang="0">
                  <a:pos x="T0" y="T1"/>
                </a:cxn>
                <a:cxn ang="0">
                  <a:pos x="T2" y="T3"/>
                </a:cxn>
                <a:cxn ang="0">
                  <a:pos x="T4" y="T5"/>
                </a:cxn>
                <a:cxn ang="0">
                  <a:pos x="T6" y="T7"/>
                </a:cxn>
              </a:cxnLst>
              <a:rect l="0" t="0" r="r" b="b"/>
              <a:pathLst>
                <a:path w="48" h="180">
                  <a:moveTo>
                    <a:pt x="0" y="180"/>
                  </a:moveTo>
                  <a:lnTo>
                    <a:pt x="48" y="0"/>
                  </a:lnTo>
                  <a:lnTo>
                    <a:pt x="48" y="0"/>
                  </a:lnTo>
                  <a:lnTo>
                    <a:pt x="0" y="18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5" name="Freeform 499"/>
            <p:cNvSpPr>
              <a:spLocks/>
            </p:cNvSpPr>
            <p:nvPr/>
          </p:nvSpPr>
          <p:spPr bwMode="auto">
            <a:xfrm>
              <a:off x="2370" y="2856"/>
              <a:ext cx="60" cy="30"/>
            </a:xfrm>
            <a:custGeom>
              <a:avLst/>
              <a:gdLst>
                <a:gd name="T0" fmla="*/ 60 w 60"/>
                <a:gd name="T1" fmla="*/ 24 h 30"/>
                <a:gd name="T2" fmla="*/ 36 w 60"/>
                <a:gd name="T3" fmla="*/ 0 h 30"/>
                <a:gd name="T4" fmla="*/ 0 w 60"/>
                <a:gd name="T5" fmla="*/ 30 h 30"/>
                <a:gd name="T6" fmla="*/ 36 w 60"/>
                <a:gd name="T7" fmla="*/ 0 h 30"/>
                <a:gd name="T8" fmla="*/ 60 w 60"/>
                <a:gd name="T9" fmla="*/ 24 h 30"/>
              </a:gdLst>
              <a:ahLst/>
              <a:cxnLst>
                <a:cxn ang="0">
                  <a:pos x="T0" y="T1"/>
                </a:cxn>
                <a:cxn ang="0">
                  <a:pos x="T2" y="T3"/>
                </a:cxn>
                <a:cxn ang="0">
                  <a:pos x="T4" y="T5"/>
                </a:cxn>
                <a:cxn ang="0">
                  <a:pos x="T6" y="T7"/>
                </a:cxn>
                <a:cxn ang="0">
                  <a:pos x="T8" y="T9"/>
                </a:cxn>
              </a:cxnLst>
              <a:rect l="0" t="0" r="r" b="b"/>
              <a:pathLst>
                <a:path w="60" h="30">
                  <a:moveTo>
                    <a:pt x="60" y="24"/>
                  </a:moveTo>
                  <a:lnTo>
                    <a:pt x="36" y="0"/>
                  </a:lnTo>
                  <a:lnTo>
                    <a:pt x="0" y="30"/>
                  </a:lnTo>
                  <a:lnTo>
                    <a:pt x="36" y="0"/>
                  </a:lnTo>
                  <a:lnTo>
                    <a:pt x="6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6" name="Rectangle 500"/>
            <p:cNvSpPr>
              <a:spLocks noChangeArrowheads="1"/>
            </p:cNvSpPr>
            <p:nvPr/>
          </p:nvSpPr>
          <p:spPr bwMode="auto">
            <a:xfrm>
              <a:off x="2652" y="253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7" name="Freeform 501"/>
            <p:cNvSpPr>
              <a:spLocks/>
            </p:cNvSpPr>
            <p:nvPr/>
          </p:nvSpPr>
          <p:spPr bwMode="auto">
            <a:xfrm>
              <a:off x="3120" y="3745"/>
              <a:ext cx="54" cy="66"/>
            </a:xfrm>
            <a:custGeom>
              <a:avLst/>
              <a:gdLst>
                <a:gd name="T0" fmla="*/ 48 w 54"/>
                <a:gd name="T1" fmla="*/ 6 h 66"/>
                <a:gd name="T2" fmla="*/ 48 w 54"/>
                <a:gd name="T3" fmla="*/ 6 h 66"/>
                <a:gd name="T4" fmla="*/ 48 w 54"/>
                <a:gd name="T5" fmla="*/ 6 h 66"/>
                <a:gd name="T6" fmla="*/ 42 w 54"/>
                <a:gd name="T7" fmla="*/ 6 h 66"/>
                <a:gd name="T8" fmla="*/ 24 w 54"/>
                <a:gd name="T9" fmla="*/ 0 h 66"/>
                <a:gd name="T10" fmla="*/ 12 w 54"/>
                <a:gd name="T11" fmla="*/ 6 h 66"/>
                <a:gd name="T12" fmla="*/ 6 w 54"/>
                <a:gd name="T13" fmla="*/ 12 h 66"/>
                <a:gd name="T14" fmla="*/ 0 w 54"/>
                <a:gd name="T15" fmla="*/ 48 h 66"/>
                <a:gd name="T16" fmla="*/ 36 w 54"/>
                <a:gd name="T17" fmla="*/ 66 h 66"/>
                <a:gd name="T18" fmla="*/ 42 w 54"/>
                <a:gd name="T19" fmla="*/ 54 h 66"/>
                <a:gd name="T20" fmla="*/ 48 w 54"/>
                <a:gd name="T21" fmla="*/ 48 h 66"/>
                <a:gd name="T22" fmla="*/ 54 w 54"/>
                <a:gd name="T23" fmla="*/ 48 h 66"/>
                <a:gd name="T24" fmla="*/ 48 w 54"/>
                <a:gd name="T25" fmla="*/ 6 h 66"/>
                <a:gd name="T26" fmla="*/ 48 w 54"/>
                <a:gd name="T27" fmla="*/ 6 h 66"/>
                <a:gd name="T28" fmla="*/ 48 w 54"/>
                <a:gd name="T2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66">
                  <a:moveTo>
                    <a:pt x="48" y="6"/>
                  </a:moveTo>
                  <a:lnTo>
                    <a:pt x="48" y="6"/>
                  </a:lnTo>
                  <a:lnTo>
                    <a:pt x="48" y="6"/>
                  </a:lnTo>
                  <a:lnTo>
                    <a:pt x="42" y="6"/>
                  </a:lnTo>
                  <a:lnTo>
                    <a:pt x="24" y="0"/>
                  </a:lnTo>
                  <a:lnTo>
                    <a:pt x="12" y="6"/>
                  </a:lnTo>
                  <a:lnTo>
                    <a:pt x="6" y="12"/>
                  </a:lnTo>
                  <a:lnTo>
                    <a:pt x="0" y="48"/>
                  </a:lnTo>
                  <a:lnTo>
                    <a:pt x="36" y="66"/>
                  </a:lnTo>
                  <a:lnTo>
                    <a:pt x="42" y="54"/>
                  </a:lnTo>
                  <a:lnTo>
                    <a:pt x="48" y="48"/>
                  </a:lnTo>
                  <a:lnTo>
                    <a:pt x="54" y="48"/>
                  </a:lnTo>
                  <a:lnTo>
                    <a:pt x="48" y="6"/>
                  </a:lnTo>
                  <a:lnTo>
                    <a:pt x="48" y="6"/>
                  </a:lnTo>
                  <a:lnTo>
                    <a:pt x="4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8" name="Freeform 502"/>
            <p:cNvSpPr>
              <a:spLocks/>
            </p:cNvSpPr>
            <p:nvPr/>
          </p:nvSpPr>
          <p:spPr bwMode="auto">
            <a:xfrm>
              <a:off x="2358" y="2916"/>
              <a:ext cx="504" cy="499"/>
            </a:xfrm>
            <a:custGeom>
              <a:avLst/>
              <a:gdLst>
                <a:gd name="T0" fmla="*/ 24 w 504"/>
                <a:gd name="T1" fmla="*/ 463 h 499"/>
                <a:gd name="T2" fmla="*/ 48 w 504"/>
                <a:gd name="T3" fmla="*/ 451 h 499"/>
                <a:gd name="T4" fmla="*/ 54 w 504"/>
                <a:gd name="T5" fmla="*/ 445 h 499"/>
                <a:gd name="T6" fmla="*/ 54 w 504"/>
                <a:gd name="T7" fmla="*/ 445 h 499"/>
                <a:gd name="T8" fmla="*/ 54 w 504"/>
                <a:gd name="T9" fmla="*/ 445 h 499"/>
                <a:gd name="T10" fmla="*/ 66 w 504"/>
                <a:gd name="T11" fmla="*/ 451 h 499"/>
                <a:gd name="T12" fmla="*/ 90 w 504"/>
                <a:gd name="T13" fmla="*/ 469 h 499"/>
                <a:gd name="T14" fmla="*/ 264 w 504"/>
                <a:gd name="T15" fmla="*/ 469 h 499"/>
                <a:gd name="T16" fmla="*/ 264 w 504"/>
                <a:gd name="T17" fmla="*/ 469 h 499"/>
                <a:gd name="T18" fmla="*/ 282 w 504"/>
                <a:gd name="T19" fmla="*/ 487 h 499"/>
                <a:gd name="T20" fmla="*/ 396 w 504"/>
                <a:gd name="T21" fmla="*/ 499 h 499"/>
                <a:gd name="T22" fmla="*/ 462 w 504"/>
                <a:gd name="T23" fmla="*/ 481 h 499"/>
                <a:gd name="T24" fmla="*/ 462 w 504"/>
                <a:gd name="T25" fmla="*/ 481 h 499"/>
                <a:gd name="T26" fmla="*/ 462 w 504"/>
                <a:gd name="T27" fmla="*/ 481 h 499"/>
                <a:gd name="T28" fmla="*/ 438 w 504"/>
                <a:gd name="T29" fmla="*/ 457 h 499"/>
                <a:gd name="T30" fmla="*/ 414 w 504"/>
                <a:gd name="T31" fmla="*/ 439 h 499"/>
                <a:gd name="T32" fmla="*/ 414 w 504"/>
                <a:gd name="T33" fmla="*/ 366 h 499"/>
                <a:gd name="T34" fmla="*/ 414 w 504"/>
                <a:gd name="T35" fmla="*/ 288 h 499"/>
                <a:gd name="T36" fmla="*/ 414 w 504"/>
                <a:gd name="T37" fmla="*/ 288 h 499"/>
                <a:gd name="T38" fmla="*/ 414 w 504"/>
                <a:gd name="T39" fmla="*/ 288 h 499"/>
                <a:gd name="T40" fmla="*/ 456 w 504"/>
                <a:gd name="T41" fmla="*/ 288 h 499"/>
                <a:gd name="T42" fmla="*/ 492 w 504"/>
                <a:gd name="T43" fmla="*/ 288 h 499"/>
                <a:gd name="T44" fmla="*/ 498 w 504"/>
                <a:gd name="T45" fmla="*/ 240 h 499"/>
                <a:gd name="T46" fmla="*/ 504 w 504"/>
                <a:gd name="T47" fmla="*/ 204 h 499"/>
                <a:gd name="T48" fmla="*/ 420 w 504"/>
                <a:gd name="T49" fmla="*/ 216 h 499"/>
                <a:gd name="T50" fmla="*/ 402 w 504"/>
                <a:gd name="T51" fmla="*/ 60 h 499"/>
                <a:gd name="T52" fmla="*/ 318 w 504"/>
                <a:gd name="T53" fmla="*/ 48 h 499"/>
                <a:gd name="T54" fmla="*/ 300 w 504"/>
                <a:gd name="T55" fmla="*/ 90 h 499"/>
                <a:gd name="T56" fmla="*/ 240 w 504"/>
                <a:gd name="T57" fmla="*/ 96 h 499"/>
                <a:gd name="T58" fmla="*/ 198 w 504"/>
                <a:gd name="T59" fmla="*/ 6 h 499"/>
                <a:gd name="T60" fmla="*/ 78 w 504"/>
                <a:gd name="T61" fmla="*/ 0 h 499"/>
                <a:gd name="T62" fmla="*/ 30 w 504"/>
                <a:gd name="T63" fmla="*/ 18 h 499"/>
                <a:gd name="T64" fmla="*/ 30 w 504"/>
                <a:gd name="T65" fmla="*/ 24 h 499"/>
                <a:gd name="T66" fmla="*/ 48 w 504"/>
                <a:gd name="T67" fmla="*/ 48 h 499"/>
                <a:gd name="T68" fmla="*/ 66 w 504"/>
                <a:gd name="T69" fmla="*/ 108 h 499"/>
                <a:gd name="T70" fmla="*/ 60 w 504"/>
                <a:gd name="T71" fmla="*/ 132 h 499"/>
                <a:gd name="T72" fmla="*/ 66 w 504"/>
                <a:gd name="T73" fmla="*/ 168 h 499"/>
                <a:gd name="T74" fmla="*/ 78 w 504"/>
                <a:gd name="T75" fmla="*/ 186 h 499"/>
                <a:gd name="T76" fmla="*/ 84 w 504"/>
                <a:gd name="T77" fmla="*/ 192 h 499"/>
                <a:gd name="T78" fmla="*/ 90 w 504"/>
                <a:gd name="T79" fmla="*/ 204 h 499"/>
                <a:gd name="T80" fmla="*/ 84 w 504"/>
                <a:gd name="T81" fmla="*/ 210 h 499"/>
                <a:gd name="T82" fmla="*/ 84 w 504"/>
                <a:gd name="T83" fmla="*/ 246 h 499"/>
                <a:gd name="T84" fmla="*/ 60 w 504"/>
                <a:gd name="T85" fmla="*/ 276 h 499"/>
                <a:gd name="T86" fmla="*/ 48 w 504"/>
                <a:gd name="T87" fmla="*/ 282 h 499"/>
                <a:gd name="T88" fmla="*/ 48 w 504"/>
                <a:gd name="T89" fmla="*/ 294 h 499"/>
                <a:gd name="T90" fmla="*/ 36 w 504"/>
                <a:gd name="T91" fmla="*/ 306 h 499"/>
                <a:gd name="T92" fmla="*/ 12 w 504"/>
                <a:gd name="T93" fmla="*/ 403 h 499"/>
                <a:gd name="T94" fmla="*/ 0 w 504"/>
                <a:gd name="T95" fmla="*/ 415 h 499"/>
                <a:gd name="T96" fmla="*/ 0 w 504"/>
                <a:gd name="T97" fmla="*/ 469 h 499"/>
                <a:gd name="T98" fmla="*/ 12 w 504"/>
                <a:gd name="T99" fmla="*/ 457 h 499"/>
                <a:gd name="T100" fmla="*/ 24 w 504"/>
                <a:gd name="T101" fmla="*/ 46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499">
                  <a:moveTo>
                    <a:pt x="24" y="463"/>
                  </a:moveTo>
                  <a:lnTo>
                    <a:pt x="48" y="451"/>
                  </a:lnTo>
                  <a:lnTo>
                    <a:pt x="54" y="445"/>
                  </a:lnTo>
                  <a:lnTo>
                    <a:pt x="54" y="445"/>
                  </a:lnTo>
                  <a:lnTo>
                    <a:pt x="54" y="445"/>
                  </a:lnTo>
                  <a:lnTo>
                    <a:pt x="66" y="451"/>
                  </a:lnTo>
                  <a:lnTo>
                    <a:pt x="90" y="469"/>
                  </a:lnTo>
                  <a:lnTo>
                    <a:pt x="264" y="469"/>
                  </a:lnTo>
                  <a:lnTo>
                    <a:pt x="264" y="469"/>
                  </a:lnTo>
                  <a:lnTo>
                    <a:pt x="282" y="487"/>
                  </a:lnTo>
                  <a:lnTo>
                    <a:pt x="396" y="499"/>
                  </a:lnTo>
                  <a:lnTo>
                    <a:pt x="462" y="481"/>
                  </a:lnTo>
                  <a:lnTo>
                    <a:pt x="462" y="481"/>
                  </a:lnTo>
                  <a:lnTo>
                    <a:pt x="462" y="481"/>
                  </a:lnTo>
                  <a:lnTo>
                    <a:pt x="438" y="457"/>
                  </a:lnTo>
                  <a:lnTo>
                    <a:pt x="414" y="439"/>
                  </a:lnTo>
                  <a:lnTo>
                    <a:pt x="414" y="366"/>
                  </a:lnTo>
                  <a:lnTo>
                    <a:pt x="414" y="288"/>
                  </a:lnTo>
                  <a:lnTo>
                    <a:pt x="414" y="288"/>
                  </a:lnTo>
                  <a:lnTo>
                    <a:pt x="414" y="288"/>
                  </a:lnTo>
                  <a:lnTo>
                    <a:pt x="456" y="288"/>
                  </a:lnTo>
                  <a:lnTo>
                    <a:pt x="492" y="288"/>
                  </a:lnTo>
                  <a:lnTo>
                    <a:pt x="498" y="240"/>
                  </a:lnTo>
                  <a:lnTo>
                    <a:pt x="504" y="204"/>
                  </a:lnTo>
                  <a:lnTo>
                    <a:pt x="420" y="216"/>
                  </a:lnTo>
                  <a:lnTo>
                    <a:pt x="402" y="60"/>
                  </a:lnTo>
                  <a:lnTo>
                    <a:pt x="318" y="48"/>
                  </a:lnTo>
                  <a:lnTo>
                    <a:pt x="300" y="90"/>
                  </a:lnTo>
                  <a:lnTo>
                    <a:pt x="240" y="96"/>
                  </a:lnTo>
                  <a:lnTo>
                    <a:pt x="198" y="6"/>
                  </a:lnTo>
                  <a:lnTo>
                    <a:pt x="78" y="0"/>
                  </a:lnTo>
                  <a:lnTo>
                    <a:pt x="30" y="18"/>
                  </a:lnTo>
                  <a:lnTo>
                    <a:pt x="30" y="24"/>
                  </a:lnTo>
                  <a:lnTo>
                    <a:pt x="48" y="48"/>
                  </a:lnTo>
                  <a:lnTo>
                    <a:pt x="66" y="108"/>
                  </a:lnTo>
                  <a:lnTo>
                    <a:pt x="60" y="132"/>
                  </a:lnTo>
                  <a:lnTo>
                    <a:pt x="66" y="168"/>
                  </a:lnTo>
                  <a:lnTo>
                    <a:pt x="78" y="186"/>
                  </a:lnTo>
                  <a:lnTo>
                    <a:pt x="84" y="192"/>
                  </a:lnTo>
                  <a:lnTo>
                    <a:pt x="90" y="204"/>
                  </a:lnTo>
                  <a:lnTo>
                    <a:pt x="84" y="210"/>
                  </a:lnTo>
                  <a:lnTo>
                    <a:pt x="84" y="246"/>
                  </a:lnTo>
                  <a:lnTo>
                    <a:pt x="60" y="276"/>
                  </a:lnTo>
                  <a:lnTo>
                    <a:pt x="48" y="282"/>
                  </a:lnTo>
                  <a:lnTo>
                    <a:pt x="48" y="294"/>
                  </a:lnTo>
                  <a:lnTo>
                    <a:pt x="36" y="306"/>
                  </a:lnTo>
                  <a:lnTo>
                    <a:pt x="12" y="403"/>
                  </a:lnTo>
                  <a:lnTo>
                    <a:pt x="0" y="415"/>
                  </a:lnTo>
                  <a:lnTo>
                    <a:pt x="0" y="469"/>
                  </a:lnTo>
                  <a:lnTo>
                    <a:pt x="12" y="457"/>
                  </a:lnTo>
                  <a:lnTo>
                    <a:pt x="24" y="46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9" name="Freeform 503"/>
            <p:cNvSpPr>
              <a:spLocks/>
            </p:cNvSpPr>
            <p:nvPr/>
          </p:nvSpPr>
          <p:spPr bwMode="auto">
            <a:xfrm>
              <a:off x="2388" y="2916"/>
              <a:ext cx="48" cy="18"/>
            </a:xfrm>
            <a:custGeom>
              <a:avLst/>
              <a:gdLst>
                <a:gd name="T0" fmla="*/ 0 w 48"/>
                <a:gd name="T1" fmla="*/ 18 h 18"/>
                <a:gd name="T2" fmla="*/ 0 w 48"/>
                <a:gd name="T3" fmla="*/ 18 h 18"/>
                <a:gd name="T4" fmla="*/ 48 w 48"/>
                <a:gd name="T5" fmla="*/ 0 h 18"/>
                <a:gd name="T6" fmla="*/ 0 w 48"/>
                <a:gd name="T7" fmla="*/ 18 h 18"/>
              </a:gdLst>
              <a:ahLst/>
              <a:cxnLst>
                <a:cxn ang="0">
                  <a:pos x="T0" y="T1"/>
                </a:cxn>
                <a:cxn ang="0">
                  <a:pos x="T2" y="T3"/>
                </a:cxn>
                <a:cxn ang="0">
                  <a:pos x="T4" y="T5"/>
                </a:cxn>
                <a:cxn ang="0">
                  <a:pos x="T6" y="T7"/>
                </a:cxn>
              </a:cxnLst>
              <a:rect l="0" t="0" r="r" b="b"/>
              <a:pathLst>
                <a:path w="48" h="18">
                  <a:moveTo>
                    <a:pt x="0" y="18"/>
                  </a:moveTo>
                  <a:lnTo>
                    <a:pt x="0" y="18"/>
                  </a:lnTo>
                  <a:lnTo>
                    <a:pt x="48"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0" name="Freeform 504"/>
            <p:cNvSpPr>
              <a:spLocks/>
            </p:cNvSpPr>
            <p:nvPr/>
          </p:nvSpPr>
          <p:spPr bwMode="auto">
            <a:xfrm>
              <a:off x="2598" y="2964"/>
              <a:ext cx="78" cy="48"/>
            </a:xfrm>
            <a:custGeom>
              <a:avLst/>
              <a:gdLst>
                <a:gd name="T0" fmla="*/ 60 w 78"/>
                <a:gd name="T1" fmla="*/ 42 h 48"/>
                <a:gd name="T2" fmla="*/ 0 w 78"/>
                <a:gd name="T3" fmla="*/ 48 h 48"/>
                <a:gd name="T4" fmla="*/ 60 w 78"/>
                <a:gd name="T5" fmla="*/ 42 h 48"/>
                <a:gd name="T6" fmla="*/ 78 w 78"/>
                <a:gd name="T7" fmla="*/ 0 h 48"/>
                <a:gd name="T8" fmla="*/ 78 w 78"/>
                <a:gd name="T9" fmla="*/ 0 h 48"/>
                <a:gd name="T10" fmla="*/ 60 w 78"/>
                <a:gd name="T11" fmla="*/ 42 h 48"/>
              </a:gdLst>
              <a:ahLst/>
              <a:cxnLst>
                <a:cxn ang="0">
                  <a:pos x="T0" y="T1"/>
                </a:cxn>
                <a:cxn ang="0">
                  <a:pos x="T2" y="T3"/>
                </a:cxn>
                <a:cxn ang="0">
                  <a:pos x="T4" y="T5"/>
                </a:cxn>
                <a:cxn ang="0">
                  <a:pos x="T6" y="T7"/>
                </a:cxn>
                <a:cxn ang="0">
                  <a:pos x="T8" y="T9"/>
                </a:cxn>
                <a:cxn ang="0">
                  <a:pos x="T10" y="T11"/>
                </a:cxn>
              </a:cxnLst>
              <a:rect l="0" t="0" r="r" b="b"/>
              <a:pathLst>
                <a:path w="78" h="48">
                  <a:moveTo>
                    <a:pt x="60" y="42"/>
                  </a:moveTo>
                  <a:lnTo>
                    <a:pt x="0" y="48"/>
                  </a:lnTo>
                  <a:lnTo>
                    <a:pt x="60" y="42"/>
                  </a:lnTo>
                  <a:lnTo>
                    <a:pt x="78" y="0"/>
                  </a:lnTo>
                  <a:lnTo>
                    <a:pt x="78" y="0"/>
                  </a:lnTo>
                  <a:lnTo>
                    <a:pt x="6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1" name="Freeform 505"/>
            <p:cNvSpPr>
              <a:spLocks/>
            </p:cNvSpPr>
            <p:nvPr/>
          </p:nvSpPr>
          <p:spPr bwMode="auto">
            <a:xfrm>
              <a:off x="2772" y="3012"/>
              <a:ext cx="462" cy="403"/>
            </a:xfrm>
            <a:custGeom>
              <a:avLst/>
              <a:gdLst>
                <a:gd name="T0" fmla="*/ 360 w 462"/>
                <a:gd name="T1" fmla="*/ 24 h 403"/>
                <a:gd name="T2" fmla="*/ 342 w 462"/>
                <a:gd name="T3" fmla="*/ 18 h 403"/>
                <a:gd name="T4" fmla="*/ 336 w 462"/>
                <a:gd name="T5" fmla="*/ 0 h 403"/>
                <a:gd name="T6" fmla="*/ 282 w 462"/>
                <a:gd name="T7" fmla="*/ 18 h 403"/>
                <a:gd name="T8" fmla="*/ 288 w 462"/>
                <a:gd name="T9" fmla="*/ 24 h 403"/>
                <a:gd name="T10" fmla="*/ 276 w 462"/>
                <a:gd name="T11" fmla="*/ 42 h 403"/>
                <a:gd name="T12" fmla="*/ 270 w 462"/>
                <a:gd name="T13" fmla="*/ 42 h 403"/>
                <a:gd name="T14" fmla="*/ 264 w 462"/>
                <a:gd name="T15" fmla="*/ 96 h 403"/>
                <a:gd name="T16" fmla="*/ 258 w 462"/>
                <a:gd name="T17" fmla="*/ 156 h 403"/>
                <a:gd name="T18" fmla="*/ 306 w 462"/>
                <a:gd name="T19" fmla="*/ 162 h 403"/>
                <a:gd name="T20" fmla="*/ 318 w 462"/>
                <a:gd name="T21" fmla="*/ 216 h 403"/>
                <a:gd name="T22" fmla="*/ 252 w 462"/>
                <a:gd name="T23" fmla="*/ 168 h 403"/>
                <a:gd name="T24" fmla="*/ 216 w 462"/>
                <a:gd name="T25" fmla="*/ 162 h 403"/>
                <a:gd name="T26" fmla="*/ 186 w 462"/>
                <a:gd name="T27" fmla="*/ 150 h 403"/>
                <a:gd name="T28" fmla="*/ 90 w 462"/>
                <a:gd name="T29" fmla="*/ 102 h 403"/>
                <a:gd name="T30" fmla="*/ 90 w 462"/>
                <a:gd name="T31" fmla="*/ 108 h 403"/>
                <a:gd name="T32" fmla="*/ 90 w 462"/>
                <a:gd name="T33" fmla="*/ 108 h 403"/>
                <a:gd name="T34" fmla="*/ 84 w 462"/>
                <a:gd name="T35" fmla="*/ 144 h 403"/>
                <a:gd name="T36" fmla="*/ 78 w 462"/>
                <a:gd name="T37" fmla="*/ 192 h 403"/>
                <a:gd name="T38" fmla="*/ 78 w 462"/>
                <a:gd name="T39" fmla="*/ 192 h 403"/>
                <a:gd name="T40" fmla="*/ 78 w 462"/>
                <a:gd name="T41" fmla="*/ 192 h 403"/>
                <a:gd name="T42" fmla="*/ 42 w 462"/>
                <a:gd name="T43" fmla="*/ 192 h 403"/>
                <a:gd name="T44" fmla="*/ 0 w 462"/>
                <a:gd name="T45" fmla="*/ 192 h 403"/>
                <a:gd name="T46" fmla="*/ 0 w 462"/>
                <a:gd name="T47" fmla="*/ 270 h 403"/>
                <a:gd name="T48" fmla="*/ 0 w 462"/>
                <a:gd name="T49" fmla="*/ 343 h 403"/>
                <a:gd name="T50" fmla="*/ 24 w 462"/>
                <a:gd name="T51" fmla="*/ 361 h 403"/>
                <a:gd name="T52" fmla="*/ 48 w 462"/>
                <a:gd name="T53" fmla="*/ 385 h 403"/>
                <a:gd name="T54" fmla="*/ 78 w 462"/>
                <a:gd name="T55" fmla="*/ 373 h 403"/>
                <a:gd name="T56" fmla="*/ 126 w 462"/>
                <a:gd name="T57" fmla="*/ 391 h 403"/>
                <a:gd name="T58" fmla="*/ 126 w 462"/>
                <a:gd name="T59" fmla="*/ 391 h 403"/>
                <a:gd name="T60" fmla="*/ 126 w 462"/>
                <a:gd name="T61" fmla="*/ 391 h 403"/>
                <a:gd name="T62" fmla="*/ 126 w 462"/>
                <a:gd name="T63" fmla="*/ 397 h 403"/>
                <a:gd name="T64" fmla="*/ 186 w 462"/>
                <a:gd name="T65" fmla="*/ 403 h 403"/>
                <a:gd name="T66" fmla="*/ 192 w 462"/>
                <a:gd name="T67" fmla="*/ 403 h 403"/>
                <a:gd name="T68" fmla="*/ 222 w 462"/>
                <a:gd name="T69" fmla="*/ 355 h 403"/>
                <a:gd name="T70" fmla="*/ 234 w 462"/>
                <a:gd name="T71" fmla="*/ 355 h 403"/>
                <a:gd name="T72" fmla="*/ 246 w 462"/>
                <a:gd name="T73" fmla="*/ 343 h 403"/>
                <a:gd name="T74" fmla="*/ 258 w 462"/>
                <a:gd name="T75" fmla="*/ 349 h 403"/>
                <a:gd name="T76" fmla="*/ 264 w 462"/>
                <a:gd name="T77" fmla="*/ 319 h 403"/>
                <a:gd name="T78" fmla="*/ 330 w 462"/>
                <a:gd name="T79" fmla="*/ 307 h 403"/>
                <a:gd name="T80" fmla="*/ 318 w 462"/>
                <a:gd name="T81" fmla="*/ 276 h 403"/>
                <a:gd name="T82" fmla="*/ 432 w 462"/>
                <a:gd name="T83" fmla="*/ 240 h 403"/>
                <a:gd name="T84" fmla="*/ 426 w 462"/>
                <a:gd name="T85" fmla="*/ 222 h 403"/>
                <a:gd name="T86" fmla="*/ 444 w 462"/>
                <a:gd name="T87" fmla="*/ 168 h 403"/>
                <a:gd name="T88" fmla="*/ 462 w 462"/>
                <a:gd name="T89" fmla="*/ 102 h 403"/>
                <a:gd name="T90" fmla="*/ 444 w 462"/>
                <a:gd name="T91" fmla="*/ 60 h 403"/>
                <a:gd name="T92" fmla="*/ 432 w 462"/>
                <a:gd name="T93" fmla="*/ 54 h 403"/>
                <a:gd name="T94" fmla="*/ 432 w 462"/>
                <a:gd name="T95" fmla="*/ 54 h 403"/>
                <a:gd name="T96" fmla="*/ 354 w 462"/>
                <a:gd name="T97" fmla="*/ 6 h 403"/>
                <a:gd name="T98" fmla="*/ 360 w 462"/>
                <a:gd name="T99" fmla="*/ 18 h 403"/>
                <a:gd name="T100" fmla="*/ 360 w 462"/>
                <a:gd name="T101"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2" h="403">
                  <a:moveTo>
                    <a:pt x="360" y="24"/>
                  </a:moveTo>
                  <a:lnTo>
                    <a:pt x="342" y="18"/>
                  </a:lnTo>
                  <a:lnTo>
                    <a:pt x="336" y="0"/>
                  </a:lnTo>
                  <a:lnTo>
                    <a:pt x="282" y="18"/>
                  </a:lnTo>
                  <a:lnTo>
                    <a:pt x="288" y="24"/>
                  </a:lnTo>
                  <a:lnTo>
                    <a:pt x="276" y="42"/>
                  </a:lnTo>
                  <a:lnTo>
                    <a:pt x="270" y="42"/>
                  </a:lnTo>
                  <a:lnTo>
                    <a:pt x="264" y="96"/>
                  </a:lnTo>
                  <a:lnTo>
                    <a:pt x="258" y="156"/>
                  </a:lnTo>
                  <a:lnTo>
                    <a:pt x="306" y="162"/>
                  </a:lnTo>
                  <a:lnTo>
                    <a:pt x="318" y="216"/>
                  </a:lnTo>
                  <a:lnTo>
                    <a:pt x="252" y="168"/>
                  </a:lnTo>
                  <a:lnTo>
                    <a:pt x="216" y="162"/>
                  </a:lnTo>
                  <a:lnTo>
                    <a:pt x="186" y="150"/>
                  </a:lnTo>
                  <a:lnTo>
                    <a:pt x="90" y="102"/>
                  </a:lnTo>
                  <a:lnTo>
                    <a:pt x="90" y="108"/>
                  </a:lnTo>
                  <a:lnTo>
                    <a:pt x="90" y="108"/>
                  </a:lnTo>
                  <a:lnTo>
                    <a:pt x="84" y="144"/>
                  </a:lnTo>
                  <a:lnTo>
                    <a:pt x="78" y="192"/>
                  </a:lnTo>
                  <a:lnTo>
                    <a:pt x="78" y="192"/>
                  </a:lnTo>
                  <a:lnTo>
                    <a:pt x="78" y="192"/>
                  </a:lnTo>
                  <a:lnTo>
                    <a:pt x="42" y="192"/>
                  </a:lnTo>
                  <a:lnTo>
                    <a:pt x="0" y="192"/>
                  </a:lnTo>
                  <a:lnTo>
                    <a:pt x="0" y="270"/>
                  </a:lnTo>
                  <a:lnTo>
                    <a:pt x="0" y="343"/>
                  </a:lnTo>
                  <a:lnTo>
                    <a:pt x="24" y="361"/>
                  </a:lnTo>
                  <a:lnTo>
                    <a:pt x="48" y="385"/>
                  </a:lnTo>
                  <a:lnTo>
                    <a:pt x="78" y="373"/>
                  </a:lnTo>
                  <a:lnTo>
                    <a:pt x="126" y="391"/>
                  </a:lnTo>
                  <a:lnTo>
                    <a:pt x="126" y="391"/>
                  </a:lnTo>
                  <a:lnTo>
                    <a:pt x="126" y="391"/>
                  </a:lnTo>
                  <a:lnTo>
                    <a:pt x="126" y="397"/>
                  </a:lnTo>
                  <a:lnTo>
                    <a:pt x="186" y="403"/>
                  </a:lnTo>
                  <a:lnTo>
                    <a:pt x="192" y="403"/>
                  </a:lnTo>
                  <a:lnTo>
                    <a:pt x="222" y="355"/>
                  </a:lnTo>
                  <a:lnTo>
                    <a:pt x="234" y="355"/>
                  </a:lnTo>
                  <a:lnTo>
                    <a:pt x="246" y="343"/>
                  </a:lnTo>
                  <a:lnTo>
                    <a:pt x="258" y="349"/>
                  </a:lnTo>
                  <a:lnTo>
                    <a:pt x="264" y="319"/>
                  </a:lnTo>
                  <a:lnTo>
                    <a:pt x="330" y="307"/>
                  </a:lnTo>
                  <a:lnTo>
                    <a:pt x="318" y="276"/>
                  </a:lnTo>
                  <a:lnTo>
                    <a:pt x="432" y="240"/>
                  </a:lnTo>
                  <a:lnTo>
                    <a:pt x="426" y="222"/>
                  </a:lnTo>
                  <a:lnTo>
                    <a:pt x="444" y="168"/>
                  </a:lnTo>
                  <a:lnTo>
                    <a:pt x="462" y="102"/>
                  </a:lnTo>
                  <a:lnTo>
                    <a:pt x="444" y="60"/>
                  </a:lnTo>
                  <a:lnTo>
                    <a:pt x="432" y="54"/>
                  </a:lnTo>
                  <a:lnTo>
                    <a:pt x="432" y="54"/>
                  </a:lnTo>
                  <a:lnTo>
                    <a:pt x="354" y="6"/>
                  </a:lnTo>
                  <a:lnTo>
                    <a:pt x="360" y="18"/>
                  </a:lnTo>
                  <a:lnTo>
                    <a:pt x="36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2" name="Freeform 506"/>
            <p:cNvSpPr>
              <a:spLocks/>
            </p:cNvSpPr>
            <p:nvPr/>
          </p:nvSpPr>
          <p:spPr bwMode="auto">
            <a:xfrm>
              <a:off x="3042" y="3030"/>
              <a:ext cx="6" cy="12"/>
            </a:xfrm>
            <a:custGeom>
              <a:avLst/>
              <a:gdLst>
                <a:gd name="T0" fmla="*/ 0 w 6"/>
                <a:gd name="T1" fmla="*/ 0 h 12"/>
                <a:gd name="T2" fmla="*/ 0 w 6"/>
                <a:gd name="T3" fmla="*/ 6 h 12"/>
                <a:gd name="T4" fmla="*/ 0 w 6"/>
                <a:gd name="T5" fmla="*/ 12 h 12"/>
                <a:gd name="T6" fmla="*/ 6 w 6"/>
                <a:gd name="T7" fmla="*/ 0 h 12"/>
                <a:gd name="T8" fmla="*/ 0 w 6"/>
                <a:gd name="T9" fmla="*/ 0 h 12"/>
              </a:gdLst>
              <a:ahLst/>
              <a:cxnLst>
                <a:cxn ang="0">
                  <a:pos x="T0" y="T1"/>
                </a:cxn>
                <a:cxn ang="0">
                  <a:pos x="T2" y="T3"/>
                </a:cxn>
                <a:cxn ang="0">
                  <a:pos x="T4" y="T5"/>
                </a:cxn>
                <a:cxn ang="0">
                  <a:pos x="T6" y="T7"/>
                </a:cxn>
                <a:cxn ang="0">
                  <a:pos x="T8" y="T9"/>
                </a:cxn>
              </a:cxnLst>
              <a:rect l="0" t="0" r="r" b="b"/>
              <a:pathLst>
                <a:path w="6" h="12">
                  <a:moveTo>
                    <a:pt x="0" y="0"/>
                  </a:moveTo>
                  <a:lnTo>
                    <a:pt x="0" y="6"/>
                  </a:lnTo>
                  <a:lnTo>
                    <a:pt x="0" y="12"/>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3" name="Freeform 507"/>
            <p:cNvSpPr>
              <a:spLocks/>
            </p:cNvSpPr>
            <p:nvPr/>
          </p:nvSpPr>
          <p:spPr bwMode="auto">
            <a:xfrm>
              <a:off x="3126" y="3018"/>
              <a:ext cx="78" cy="48"/>
            </a:xfrm>
            <a:custGeom>
              <a:avLst/>
              <a:gdLst>
                <a:gd name="T0" fmla="*/ 78 w 78"/>
                <a:gd name="T1" fmla="*/ 48 h 48"/>
                <a:gd name="T2" fmla="*/ 0 w 78"/>
                <a:gd name="T3" fmla="*/ 0 h 48"/>
                <a:gd name="T4" fmla="*/ 0 w 78"/>
                <a:gd name="T5" fmla="*/ 0 h 48"/>
                <a:gd name="T6" fmla="*/ 78 w 78"/>
                <a:gd name="T7" fmla="*/ 48 h 48"/>
                <a:gd name="T8" fmla="*/ 78 w 78"/>
                <a:gd name="T9" fmla="*/ 48 h 48"/>
              </a:gdLst>
              <a:ahLst/>
              <a:cxnLst>
                <a:cxn ang="0">
                  <a:pos x="T0" y="T1"/>
                </a:cxn>
                <a:cxn ang="0">
                  <a:pos x="T2" y="T3"/>
                </a:cxn>
                <a:cxn ang="0">
                  <a:pos x="T4" y="T5"/>
                </a:cxn>
                <a:cxn ang="0">
                  <a:pos x="T6" y="T7"/>
                </a:cxn>
                <a:cxn ang="0">
                  <a:pos x="T8" y="T9"/>
                </a:cxn>
              </a:cxnLst>
              <a:rect l="0" t="0" r="r" b="b"/>
              <a:pathLst>
                <a:path w="78" h="48">
                  <a:moveTo>
                    <a:pt x="78" y="48"/>
                  </a:moveTo>
                  <a:lnTo>
                    <a:pt x="0" y="0"/>
                  </a:lnTo>
                  <a:lnTo>
                    <a:pt x="0" y="0"/>
                  </a:lnTo>
                  <a:lnTo>
                    <a:pt x="78" y="48"/>
                  </a:lnTo>
                  <a:lnTo>
                    <a:pt x="7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4" name="Freeform 508"/>
            <p:cNvSpPr>
              <a:spLocks/>
            </p:cNvSpPr>
            <p:nvPr/>
          </p:nvSpPr>
          <p:spPr bwMode="auto">
            <a:xfrm>
              <a:off x="3216" y="3072"/>
              <a:ext cx="18" cy="108"/>
            </a:xfrm>
            <a:custGeom>
              <a:avLst/>
              <a:gdLst>
                <a:gd name="T0" fmla="*/ 0 w 18"/>
                <a:gd name="T1" fmla="*/ 0 h 108"/>
                <a:gd name="T2" fmla="*/ 18 w 18"/>
                <a:gd name="T3" fmla="*/ 42 h 108"/>
                <a:gd name="T4" fmla="*/ 0 w 18"/>
                <a:gd name="T5" fmla="*/ 108 h 108"/>
                <a:gd name="T6" fmla="*/ 18 w 18"/>
                <a:gd name="T7" fmla="*/ 42 h 108"/>
                <a:gd name="T8" fmla="*/ 0 w 18"/>
                <a:gd name="T9" fmla="*/ 0 h 108"/>
              </a:gdLst>
              <a:ahLst/>
              <a:cxnLst>
                <a:cxn ang="0">
                  <a:pos x="T0" y="T1"/>
                </a:cxn>
                <a:cxn ang="0">
                  <a:pos x="T2" y="T3"/>
                </a:cxn>
                <a:cxn ang="0">
                  <a:pos x="T4" y="T5"/>
                </a:cxn>
                <a:cxn ang="0">
                  <a:pos x="T6" y="T7"/>
                </a:cxn>
                <a:cxn ang="0">
                  <a:pos x="T8" y="T9"/>
                </a:cxn>
              </a:cxnLst>
              <a:rect l="0" t="0" r="r" b="b"/>
              <a:pathLst>
                <a:path w="18" h="108">
                  <a:moveTo>
                    <a:pt x="0" y="0"/>
                  </a:moveTo>
                  <a:lnTo>
                    <a:pt x="18" y="42"/>
                  </a:lnTo>
                  <a:lnTo>
                    <a:pt x="0" y="108"/>
                  </a:lnTo>
                  <a:lnTo>
                    <a:pt x="18"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5" name="Freeform 509"/>
            <p:cNvSpPr>
              <a:spLocks/>
            </p:cNvSpPr>
            <p:nvPr/>
          </p:nvSpPr>
          <p:spPr bwMode="auto">
            <a:xfrm>
              <a:off x="2862" y="3114"/>
              <a:ext cx="126" cy="60"/>
            </a:xfrm>
            <a:custGeom>
              <a:avLst/>
              <a:gdLst>
                <a:gd name="T0" fmla="*/ 126 w 126"/>
                <a:gd name="T1" fmla="*/ 60 h 60"/>
                <a:gd name="T2" fmla="*/ 96 w 126"/>
                <a:gd name="T3" fmla="*/ 48 h 60"/>
                <a:gd name="T4" fmla="*/ 0 w 126"/>
                <a:gd name="T5" fmla="*/ 0 h 60"/>
                <a:gd name="T6" fmla="*/ 96 w 126"/>
                <a:gd name="T7" fmla="*/ 48 h 60"/>
                <a:gd name="T8" fmla="*/ 126 w 126"/>
                <a:gd name="T9" fmla="*/ 60 h 60"/>
              </a:gdLst>
              <a:ahLst/>
              <a:cxnLst>
                <a:cxn ang="0">
                  <a:pos x="T0" y="T1"/>
                </a:cxn>
                <a:cxn ang="0">
                  <a:pos x="T2" y="T3"/>
                </a:cxn>
                <a:cxn ang="0">
                  <a:pos x="T4" y="T5"/>
                </a:cxn>
                <a:cxn ang="0">
                  <a:pos x="T6" y="T7"/>
                </a:cxn>
                <a:cxn ang="0">
                  <a:pos x="T8" y="T9"/>
                </a:cxn>
              </a:cxnLst>
              <a:rect l="0" t="0" r="r" b="b"/>
              <a:pathLst>
                <a:path w="126" h="60">
                  <a:moveTo>
                    <a:pt x="126" y="60"/>
                  </a:moveTo>
                  <a:lnTo>
                    <a:pt x="96" y="48"/>
                  </a:lnTo>
                  <a:lnTo>
                    <a:pt x="0" y="0"/>
                  </a:lnTo>
                  <a:lnTo>
                    <a:pt x="96" y="48"/>
                  </a:lnTo>
                  <a:lnTo>
                    <a:pt x="126"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6" name="Freeform 510"/>
            <p:cNvSpPr>
              <a:spLocks/>
            </p:cNvSpPr>
            <p:nvPr/>
          </p:nvSpPr>
          <p:spPr bwMode="auto">
            <a:xfrm>
              <a:off x="3042" y="3036"/>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7" name="Freeform 511"/>
            <p:cNvSpPr>
              <a:spLocks/>
            </p:cNvSpPr>
            <p:nvPr/>
          </p:nvSpPr>
          <p:spPr bwMode="auto">
            <a:xfrm>
              <a:off x="3030" y="3108"/>
              <a:ext cx="6" cy="60"/>
            </a:xfrm>
            <a:custGeom>
              <a:avLst/>
              <a:gdLst>
                <a:gd name="T0" fmla="*/ 0 w 6"/>
                <a:gd name="T1" fmla="*/ 60 h 60"/>
                <a:gd name="T2" fmla="*/ 0 w 6"/>
                <a:gd name="T3" fmla="*/ 60 h 60"/>
                <a:gd name="T4" fmla="*/ 6 w 6"/>
                <a:gd name="T5" fmla="*/ 0 h 60"/>
                <a:gd name="T6" fmla="*/ 0 w 6"/>
                <a:gd name="T7" fmla="*/ 60 h 60"/>
              </a:gdLst>
              <a:ahLst/>
              <a:cxnLst>
                <a:cxn ang="0">
                  <a:pos x="T0" y="T1"/>
                </a:cxn>
                <a:cxn ang="0">
                  <a:pos x="T2" y="T3"/>
                </a:cxn>
                <a:cxn ang="0">
                  <a:pos x="T4" y="T5"/>
                </a:cxn>
                <a:cxn ang="0">
                  <a:pos x="T6" y="T7"/>
                </a:cxn>
              </a:cxnLst>
              <a:rect l="0" t="0" r="r" b="b"/>
              <a:pathLst>
                <a:path w="6" h="60">
                  <a:moveTo>
                    <a:pt x="0" y="60"/>
                  </a:moveTo>
                  <a:lnTo>
                    <a:pt x="0" y="60"/>
                  </a:lnTo>
                  <a:lnTo>
                    <a:pt x="6" y="0"/>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8" name="Freeform 512"/>
            <p:cNvSpPr>
              <a:spLocks/>
            </p:cNvSpPr>
            <p:nvPr/>
          </p:nvSpPr>
          <p:spPr bwMode="auto">
            <a:xfrm>
              <a:off x="2814" y="3204"/>
              <a:ext cx="36" cy="0"/>
            </a:xfrm>
            <a:custGeom>
              <a:avLst/>
              <a:gdLst>
                <a:gd name="T0" fmla="*/ 36 w 36"/>
                <a:gd name="T1" fmla="*/ 0 w 36"/>
                <a:gd name="T2" fmla="*/ 36 w 36"/>
                <a:gd name="T3" fmla="*/ 36 w 36"/>
              </a:gdLst>
              <a:ahLst/>
              <a:cxnLst>
                <a:cxn ang="0">
                  <a:pos x="T0" y="0"/>
                </a:cxn>
                <a:cxn ang="0">
                  <a:pos x="T1" y="0"/>
                </a:cxn>
                <a:cxn ang="0">
                  <a:pos x="T2" y="0"/>
                </a:cxn>
                <a:cxn ang="0">
                  <a:pos x="T3" y="0"/>
                </a:cxn>
              </a:cxnLst>
              <a:rect l="0" t="0" r="r" b="b"/>
              <a:pathLst>
                <a:path w="36">
                  <a:moveTo>
                    <a:pt x="36" y="0"/>
                  </a:moveTo>
                  <a:lnTo>
                    <a:pt x="0" y="0"/>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9" name="Freeform 513"/>
            <p:cNvSpPr>
              <a:spLocks/>
            </p:cNvSpPr>
            <p:nvPr/>
          </p:nvSpPr>
          <p:spPr bwMode="auto">
            <a:xfrm>
              <a:off x="2772" y="3204"/>
              <a:ext cx="0" cy="78"/>
            </a:xfrm>
            <a:custGeom>
              <a:avLst/>
              <a:gdLst>
                <a:gd name="T0" fmla="*/ 0 h 78"/>
                <a:gd name="T1" fmla="*/ 78 h 78"/>
                <a:gd name="T2" fmla="*/ 0 h 78"/>
                <a:gd name="T3" fmla="*/ 0 h 78"/>
              </a:gdLst>
              <a:ahLst/>
              <a:cxnLst>
                <a:cxn ang="0">
                  <a:pos x="0" y="T0"/>
                </a:cxn>
                <a:cxn ang="0">
                  <a:pos x="0" y="T1"/>
                </a:cxn>
                <a:cxn ang="0">
                  <a:pos x="0" y="T2"/>
                </a:cxn>
                <a:cxn ang="0">
                  <a:pos x="0" y="T3"/>
                </a:cxn>
              </a:cxnLst>
              <a:rect l="0" t="0" r="r" b="b"/>
              <a:pathLst>
                <a:path h="78">
                  <a:moveTo>
                    <a:pt x="0" y="0"/>
                  </a:moveTo>
                  <a:lnTo>
                    <a:pt x="0" y="7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0" name="Freeform 514"/>
            <p:cNvSpPr>
              <a:spLocks/>
            </p:cNvSpPr>
            <p:nvPr/>
          </p:nvSpPr>
          <p:spPr bwMode="auto">
            <a:xfrm>
              <a:off x="2856" y="3120"/>
              <a:ext cx="6" cy="36"/>
            </a:xfrm>
            <a:custGeom>
              <a:avLst/>
              <a:gdLst>
                <a:gd name="T0" fmla="*/ 6 w 6"/>
                <a:gd name="T1" fmla="*/ 0 h 36"/>
                <a:gd name="T2" fmla="*/ 0 w 6"/>
                <a:gd name="T3" fmla="*/ 36 h 36"/>
                <a:gd name="T4" fmla="*/ 6 w 6"/>
                <a:gd name="T5" fmla="*/ 0 h 36"/>
                <a:gd name="T6" fmla="*/ 6 w 6"/>
                <a:gd name="T7" fmla="*/ 0 h 36"/>
              </a:gdLst>
              <a:ahLst/>
              <a:cxnLst>
                <a:cxn ang="0">
                  <a:pos x="T0" y="T1"/>
                </a:cxn>
                <a:cxn ang="0">
                  <a:pos x="T2" y="T3"/>
                </a:cxn>
                <a:cxn ang="0">
                  <a:pos x="T4" y="T5"/>
                </a:cxn>
                <a:cxn ang="0">
                  <a:pos x="T6" y="T7"/>
                </a:cxn>
              </a:cxnLst>
              <a:rect l="0" t="0" r="r" b="b"/>
              <a:pathLst>
                <a:path w="6" h="36">
                  <a:moveTo>
                    <a:pt x="6" y="0"/>
                  </a:moveTo>
                  <a:lnTo>
                    <a:pt x="0" y="3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1" name="Freeform 515"/>
            <p:cNvSpPr>
              <a:spLocks/>
            </p:cNvSpPr>
            <p:nvPr/>
          </p:nvSpPr>
          <p:spPr bwMode="auto">
            <a:xfrm>
              <a:off x="2796" y="3373"/>
              <a:ext cx="24" cy="24"/>
            </a:xfrm>
            <a:custGeom>
              <a:avLst/>
              <a:gdLst>
                <a:gd name="T0" fmla="*/ 24 w 24"/>
                <a:gd name="T1" fmla="*/ 24 h 24"/>
                <a:gd name="T2" fmla="*/ 24 w 24"/>
                <a:gd name="T3" fmla="*/ 24 h 24"/>
                <a:gd name="T4" fmla="*/ 0 w 24"/>
                <a:gd name="T5" fmla="*/ 0 h 24"/>
                <a:gd name="T6" fmla="*/ 24 w 24"/>
                <a:gd name="T7" fmla="*/ 24 h 24"/>
              </a:gdLst>
              <a:ahLst/>
              <a:cxnLst>
                <a:cxn ang="0">
                  <a:pos x="T0" y="T1"/>
                </a:cxn>
                <a:cxn ang="0">
                  <a:pos x="T2" y="T3"/>
                </a:cxn>
                <a:cxn ang="0">
                  <a:pos x="T4" y="T5"/>
                </a:cxn>
                <a:cxn ang="0">
                  <a:pos x="T6" y="T7"/>
                </a:cxn>
              </a:cxnLst>
              <a:rect l="0" t="0" r="r" b="b"/>
              <a:pathLst>
                <a:path w="24" h="24">
                  <a:moveTo>
                    <a:pt x="24" y="24"/>
                  </a:moveTo>
                  <a:lnTo>
                    <a:pt x="24" y="24"/>
                  </a:lnTo>
                  <a:lnTo>
                    <a:pt x="0" y="0"/>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2" name="Freeform 516"/>
            <p:cNvSpPr>
              <a:spLocks noEditPoints="1"/>
            </p:cNvSpPr>
            <p:nvPr/>
          </p:nvSpPr>
          <p:spPr bwMode="auto">
            <a:xfrm>
              <a:off x="3090" y="3108"/>
              <a:ext cx="420" cy="685"/>
            </a:xfrm>
            <a:custGeom>
              <a:avLst/>
              <a:gdLst>
                <a:gd name="T0" fmla="*/ 180 w 420"/>
                <a:gd name="T1" fmla="*/ 72 h 685"/>
                <a:gd name="T2" fmla="*/ 228 w 420"/>
                <a:gd name="T3" fmla="*/ 168 h 685"/>
                <a:gd name="T4" fmla="*/ 234 w 420"/>
                <a:gd name="T5" fmla="*/ 223 h 685"/>
                <a:gd name="T6" fmla="*/ 216 w 420"/>
                <a:gd name="T7" fmla="*/ 265 h 685"/>
                <a:gd name="T8" fmla="*/ 216 w 420"/>
                <a:gd name="T9" fmla="*/ 265 h 685"/>
                <a:gd name="T10" fmla="*/ 168 w 420"/>
                <a:gd name="T11" fmla="*/ 223 h 685"/>
                <a:gd name="T12" fmla="*/ 168 w 420"/>
                <a:gd name="T13" fmla="*/ 223 h 685"/>
                <a:gd name="T14" fmla="*/ 174 w 420"/>
                <a:gd name="T15" fmla="*/ 156 h 685"/>
                <a:gd name="T16" fmla="*/ 132 w 420"/>
                <a:gd name="T17" fmla="*/ 150 h 685"/>
                <a:gd name="T18" fmla="*/ 114 w 420"/>
                <a:gd name="T19" fmla="*/ 144 h 685"/>
                <a:gd name="T20" fmla="*/ 114 w 420"/>
                <a:gd name="T21" fmla="*/ 144 h 685"/>
                <a:gd name="T22" fmla="*/ 114 w 420"/>
                <a:gd name="T23" fmla="*/ 144 h 685"/>
                <a:gd name="T24" fmla="*/ 12 w 420"/>
                <a:gd name="T25" fmla="*/ 211 h 685"/>
                <a:gd name="T26" fmla="*/ 18 w 420"/>
                <a:gd name="T27" fmla="*/ 223 h 685"/>
                <a:gd name="T28" fmla="*/ 108 w 420"/>
                <a:gd name="T29" fmla="*/ 355 h 685"/>
                <a:gd name="T30" fmla="*/ 78 w 420"/>
                <a:gd name="T31" fmla="*/ 469 h 685"/>
                <a:gd name="T32" fmla="*/ 60 w 420"/>
                <a:gd name="T33" fmla="*/ 505 h 685"/>
                <a:gd name="T34" fmla="*/ 60 w 420"/>
                <a:gd name="T35" fmla="*/ 547 h 685"/>
                <a:gd name="T36" fmla="*/ 78 w 420"/>
                <a:gd name="T37" fmla="*/ 577 h 685"/>
                <a:gd name="T38" fmla="*/ 84 w 420"/>
                <a:gd name="T39" fmla="*/ 685 h 685"/>
                <a:gd name="T40" fmla="*/ 108 w 420"/>
                <a:gd name="T41" fmla="*/ 661 h 685"/>
                <a:gd name="T42" fmla="*/ 96 w 420"/>
                <a:gd name="T43" fmla="*/ 649 h 685"/>
                <a:gd name="T44" fmla="*/ 114 w 420"/>
                <a:gd name="T45" fmla="*/ 631 h 685"/>
                <a:gd name="T46" fmla="*/ 180 w 420"/>
                <a:gd name="T47" fmla="*/ 607 h 685"/>
                <a:gd name="T48" fmla="*/ 210 w 420"/>
                <a:gd name="T49" fmla="*/ 565 h 685"/>
                <a:gd name="T50" fmla="*/ 210 w 420"/>
                <a:gd name="T51" fmla="*/ 535 h 685"/>
                <a:gd name="T52" fmla="*/ 204 w 420"/>
                <a:gd name="T53" fmla="*/ 487 h 685"/>
                <a:gd name="T54" fmla="*/ 192 w 420"/>
                <a:gd name="T55" fmla="*/ 427 h 685"/>
                <a:gd name="T56" fmla="*/ 180 w 420"/>
                <a:gd name="T57" fmla="*/ 391 h 685"/>
                <a:gd name="T58" fmla="*/ 240 w 420"/>
                <a:gd name="T59" fmla="*/ 337 h 685"/>
                <a:gd name="T60" fmla="*/ 258 w 420"/>
                <a:gd name="T61" fmla="*/ 325 h 685"/>
                <a:gd name="T62" fmla="*/ 270 w 420"/>
                <a:gd name="T63" fmla="*/ 319 h 685"/>
                <a:gd name="T64" fmla="*/ 324 w 420"/>
                <a:gd name="T65" fmla="*/ 271 h 685"/>
                <a:gd name="T66" fmla="*/ 354 w 420"/>
                <a:gd name="T67" fmla="*/ 259 h 685"/>
                <a:gd name="T68" fmla="*/ 378 w 420"/>
                <a:gd name="T69" fmla="*/ 241 h 685"/>
                <a:gd name="T70" fmla="*/ 414 w 420"/>
                <a:gd name="T71" fmla="*/ 199 h 685"/>
                <a:gd name="T72" fmla="*/ 420 w 420"/>
                <a:gd name="T73" fmla="*/ 168 h 685"/>
                <a:gd name="T74" fmla="*/ 414 w 420"/>
                <a:gd name="T75" fmla="*/ 156 h 685"/>
                <a:gd name="T76" fmla="*/ 414 w 420"/>
                <a:gd name="T77" fmla="*/ 108 h 685"/>
                <a:gd name="T78" fmla="*/ 414 w 420"/>
                <a:gd name="T79" fmla="*/ 90 h 685"/>
                <a:gd name="T80" fmla="*/ 420 w 420"/>
                <a:gd name="T81" fmla="*/ 24 h 685"/>
                <a:gd name="T82" fmla="*/ 420 w 420"/>
                <a:gd name="T83" fmla="*/ 0 h 685"/>
                <a:gd name="T84" fmla="*/ 198 w 420"/>
                <a:gd name="T85" fmla="*/ 48 h 685"/>
                <a:gd name="T86" fmla="*/ 30 w 420"/>
                <a:gd name="T87" fmla="*/ 211 h 685"/>
                <a:gd name="T88" fmla="*/ 48 w 420"/>
                <a:gd name="T89" fmla="*/ 211 h 685"/>
                <a:gd name="T90" fmla="*/ 48 w 420"/>
                <a:gd name="T91" fmla="*/ 22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0" h="685">
                  <a:moveTo>
                    <a:pt x="198" y="48"/>
                  </a:moveTo>
                  <a:lnTo>
                    <a:pt x="180" y="72"/>
                  </a:lnTo>
                  <a:lnTo>
                    <a:pt x="186" y="126"/>
                  </a:lnTo>
                  <a:lnTo>
                    <a:pt x="228" y="168"/>
                  </a:lnTo>
                  <a:lnTo>
                    <a:pt x="234" y="223"/>
                  </a:lnTo>
                  <a:lnTo>
                    <a:pt x="234" y="223"/>
                  </a:lnTo>
                  <a:lnTo>
                    <a:pt x="234" y="223"/>
                  </a:lnTo>
                  <a:lnTo>
                    <a:pt x="216" y="265"/>
                  </a:lnTo>
                  <a:lnTo>
                    <a:pt x="216" y="265"/>
                  </a:lnTo>
                  <a:lnTo>
                    <a:pt x="216" y="265"/>
                  </a:lnTo>
                  <a:lnTo>
                    <a:pt x="192" y="247"/>
                  </a:lnTo>
                  <a:lnTo>
                    <a:pt x="168" y="223"/>
                  </a:lnTo>
                  <a:lnTo>
                    <a:pt x="168" y="223"/>
                  </a:lnTo>
                  <a:lnTo>
                    <a:pt x="168" y="223"/>
                  </a:lnTo>
                  <a:lnTo>
                    <a:pt x="180" y="187"/>
                  </a:lnTo>
                  <a:lnTo>
                    <a:pt x="174" y="156"/>
                  </a:lnTo>
                  <a:lnTo>
                    <a:pt x="144" y="168"/>
                  </a:lnTo>
                  <a:lnTo>
                    <a:pt x="132" y="150"/>
                  </a:lnTo>
                  <a:lnTo>
                    <a:pt x="126" y="138"/>
                  </a:lnTo>
                  <a:lnTo>
                    <a:pt x="114" y="144"/>
                  </a:lnTo>
                  <a:lnTo>
                    <a:pt x="114" y="144"/>
                  </a:lnTo>
                  <a:lnTo>
                    <a:pt x="114" y="144"/>
                  </a:lnTo>
                  <a:lnTo>
                    <a:pt x="114" y="144"/>
                  </a:lnTo>
                  <a:lnTo>
                    <a:pt x="114" y="144"/>
                  </a:lnTo>
                  <a:lnTo>
                    <a:pt x="0" y="180"/>
                  </a:lnTo>
                  <a:lnTo>
                    <a:pt x="12" y="211"/>
                  </a:lnTo>
                  <a:lnTo>
                    <a:pt x="12" y="211"/>
                  </a:lnTo>
                  <a:lnTo>
                    <a:pt x="18" y="223"/>
                  </a:lnTo>
                  <a:lnTo>
                    <a:pt x="108" y="247"/>
                  </a:lnTo>
                  <a:lnTo>
                    <a:pt x="108" y="355"/>
                  </a:lnTo>
                  <a:lnTo>
                    <a:pt x="120" y="391"/>
                  </a:lnTo>
                  <a:lnTo>
                    <a:pt x="78" y="469"/>
                  </a:lnTo>
                  <a:lnTo>
                    <a:pt x="66" y="469"/>
                  </a:lnTo>
                  <a:lnTo>
                    <a:pt x="60" y="505"/>
                  </a:lnTo>
                  <a:lnTo>
                    <a:pt x="60" y="505"/>
                  </a:lnTo>
                  <a:lnTo>
                    <a:pt x="60" y="547"/>
                  </a:lnTo>
                  <a:lnTo>
                    <a:pt x="72" y="565"/>
                  </a:lnTo>
                  <a:lnTo>
                    <a:pt x="78" y="577"/>
                  </a:lnTo>
                  <a:lnTo>
                    <a:pt x="78" y="643"/>
                  </a:lnTo>
                  <a:lnTo>
                    <a:pt x="84" y="685"/>
                  </a:lnTo>
                  <a:lnTo>
                    <a:pt x="108" y="685"/>
                  </a:lnTo>
                  <a:lnTo>
                    <a:pt x="108" y="661"/>
                  </a:lnTo>
                  <a:lnTo>
                    <a:pt x="102" y="667"/>
                  </a:lnTo>
                  <a:lnTo>
                    <a:pt x="96" y="649"/>
                  </a:lnTo>
                  <a:lnTo>
                    <a:pt x="108" y="631"/>
                  </a:lnTo>
                  <a:lnTo>
                    <a:pt x="114" y="631"/>
                  </a:lnTo>
                  <a:lnTo>
                    <a:pt x="138" y="613"/>
                  </a:lnTo>
                  <a:lnTo>
                    <a:pt x="180" y="607"/>
                  </a:lnTo>
                  <a:lnTo>
                    <a:pt x="210" y="577"/>
                  </a:lnTo>
                  <a:lnTo>
                    <a:pt x="210" y="565"/>
                  </a:lnTo>
                  <a:lnTo>
                    <a:pt x="198" y="565"/>
                  </a:lnTo>
                  <a:lnTo>
                    <a:pt x="210" y="535"/>
                  </a:lnTo>
                  <a:lnTo>
                    <a:pt x="210" y="487"/>
                  </a:lnTo>
                  <a:lnTo>
                    <a:pt x="204" y="487"/>
                  </a:lnTo>
                  <a:lnTo>
                    <a:pt x="204" y="469"/>
                  </a:lnTo>
                  <a:lnTo>
                    <a:pt x="192" y="427"/>
                  </a:lnTo>
                  <a:lnTo>
                    <a:pt x="180" y="415"/>
                  </a:lnTo>
                  <a:lnTo>
                    <a:pt x="180" y="391"/>
                  </a:lnTo>
                  <a:lnTo>
                    <a:pt x="204" y="379"/>
                  </a:lnTo>
                  <a:lnTo>
                    <a:pt x="240" y="337"/>
                  </a:lnTo>
                  <a:lnTo>
                    <a:pt x="240" y="343"/>
                  </a:lnTo>
                  <a:lnTo>
                    <a:pt x="258" y="325"/>
                  </a:lnTo>
                  <a:lnTo>
                    <a:pt x="258" y="319"/>
                  </a:lnTo>
                  <a:lnTo>
                    <a:pt x="270" y="319"/>
                  </a:lnTo>
                  <a:lnTo>
                    <a:pt x="276" y="301"/>
                  </a:lnTo>
                  <a:lnTo>
                    <a:pt x="324" y="271"/>
                  </a:lnTo>
                  <a:lnTo>
                    <a:pt x="342" y="277"/>
                  </a:lnTo>
                  <a:lnTo>
                    <a:pt x="354" y="259"/>
                  </a:lnTo>
                  <a:lnTo>
                    <a:pt x="378" y="247"/>
                  </a:lnTo>
                  <a:lnTo>
                    <a:pt x="378" y="241"/>
                  </a:lnTo>
                  <a:lnTo>
                    <a:pt x="390" y="235"/>
                  </a:lnTo>
                  <a:lnTo>
                    <a:pt x="414" y="199"/>
                  </a:lnTo>
                  <a:lnTo>
                    <a:pt x="408" y="193"/>
                  </a:lnTo>
                  <a:lnTo>
                    <a:pt x="420" y="168"/>
                  </a:lnTo>
                  <a:lnTo>
                    <a:pt x="414" y="162"/>
                  </a:lnTo>
                  <a:lnTo>
                    <a:pt x="414" y="156"/>
                  </a:lnTo>
                  <a:lnTo>
                    <a:pt x="414" y="150"/>
                  </a:lnTo>
                  <a:lnTo>
                    <a:pt x="414" y="108"/>
                  </a:lnTo>
                  <a:lnTo>
                    <a:pt x="408" y="102"/>
                  </a:lnTo>
                  <a:lnTo>
                    <a:pt x="414" y="90"/>
                  </a:lnTo>
                  <a:lnTo>
                    <a:pt x="408" y="48"/>
                  </a:lnTo>
                  <a:lnTo>
                    <a:pt x="420" y="24"/>
                  </a:lnTo>
                  <a:lnTo>
                    <a:pt x="420" y="6"/>
                  </a:lnTo>
                  <a:lnTo>
                    <a:pt x="420" y="0"/>
                  </a:lnTo>
                  <a:lnTo>
                    <a:pt x="342" y="36"/>
                  </a:lnTo>
                  <a:lnTo>
                    <a:pt x="198" y="48"/>
                  </a:lnTo>
                  <a:close/>
                  <a:moveTo>
                    <a:pt x="48" y="223"/>
                  </a:moveTo>
                  <a:lnTo>
                    <a:pt x="30" y="211"/>
                  </a:lnTo>
                  <a:lnTo>
                    <a:pt x="36" y="205"/>
                  </a:lnTo>
                  <a:lnTo>
                    <a:pt x="48" y="211"/>
                  </a:lnTo>
                  <a:lnTo>
                    <a:pt x="84" y="211"/>
                  </a:lnTo>
                  <a:lnTo>
                    <a:pt x="48" y="22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3" name="Freeform 517"/>
            <p:cNvSpPr>
              <a:spLocks/>
            </p:cNvSpPr>
            <p:nvPr/>
          </p:nvSpPr>
          <p:spPr bwMode="auto">
            <a:xfrm>
              <a:off x="3258" y="3295"/>
              <a:ext cx="12" cy="36"/>
            </a:xfrm>
            <a:custGeom>
              <a:avLst/>
              <a:gdLst>
                <a:gd name="T0" fmla="*/ 0 w 12"/>
                <a:gd name="T1" fmla="*/ 36 h 36"/>
                <a:gd name="T2" fmla="*/ 0 w 12"/>
                <a:gd name="T3" fmla="*/ 36 h 36"/>
                <a:gd name="T4" fmla="*/ 12 w 12"/>
                <a:gd name="T5" fmla="*/ 0 h 36"/>
                <a:gd name="T6" fmla="*/ 0 w 12"/>
                <a:gd name="T7" fmla="*/ 36 h 36"/>
              </a:gdLst>
              <a:ahLst/>
              <a:cxnLst>
                <a:cxn ang="0">
                  <a:pos x="T0" y="T1"/>
                </a:cxn>
                <a:cxn ang="0">
                  <a:pos x="T2" y="T3"/>
                </a:cxn>
                <a:cxn ang="0">
                  <a:pos x="T4" y="T5"/>
                </a:cxn>
                <a:cxn ang="0">
                  <a:pos x="T6" y="T7"/>
                </a:cxn>
              </a:cxnLst>
              <a:rect l="0" t="0" r="r" b="b"/>
              <a:pathLst>
                <a:path w="12" h="36">
                  <a:moveTo>
                    <a:pt x="0" y="36"/>
                  </a:moveTo>
                  <a:lnTo>
                    <a:pt x="0" y="36"/>
                  </a:lnTo>
                  <a:lnTo>
                    <a:pt x="12"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4" name="Freeform 518"/>
            <p:cNvSpPr>
              <a:spLocks/>
            </p:cNvSpPr>
            <p:nvPr/>
          </p:nvSpPr>
          <p:spPr bwMode="auto">
            <a:xfrm>
              <a:off x="3282" y="3355"/>
              <a:ext cx="24" cy="18"/>
            </a:xfrm>
            <a:custGeom>
              <a:avLst/>
              <a:gdLst>
                <a:gd name="T0" fmla="*/ 24 w 24"/>
                <a:gd name="T1" fmla="*/ 18 h 18"/>
                <a:gd name="T2" fmla="*/ 24 w 24"/>
                <a:gd name="T3" fmla="*/ 18 h 18"/>
                <a:gd name="T4" fmla="*/ 0 w 24"/>
                <a:gd name="T5" fmla="*/ 0 h 18"/>
                <a:gd name="T6" fmla="*/ 24 w 24"/>
                <a:gd name="T7" fmla="*/ 18 h 18"/>
              </a:gdLst>
              <a:ahLst/>
              <a:cxnLst>
                <a:cxn ang="0">
                  <a:pos x="T0" y="T1"/>
                </a:cxn>
                <a:cxn ang="0">
                  <a:pos x="T2" y="T3"/>
                </a:cxn>
                <a:cxn ang="0">
                  <a:pos x="T4" y="T5"/>
                </a:cxn>
                <a:cxn ang="0">
                  <a:pos x="T6" y="T7"/>
                </a:cxn>
              </a:cxnLst>
              <a:rect l="0" t="0" r="r" b="b"/>
              <a:pathLst>
                <a:path w="24" h="18">
                  <a:moveTo>
                    <a:pt x="24" y="18"/>
                  </a:moveTo>
                  <a:lnTo>
                    <a:pt x="24" y="18"/>
                  </a:lnTo>
                  <a:lnTo>
                    <a:pt x="0" y="0"/>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5" name="Freeform 519"/>
            <p:cNvSpPr>
              <a:spLocks/>
            </p:cNvSpPr>
            <p:nvPr/>
          </p:nvSpPr>
          <p:spPr bwMode="auto">
            <a:xfrm>
              <a:off x="3318" y="3276"/>
              <a:ext cx="6" cy="55"/>
            </a:xfrm>
            <a:custGeom>
              <a:avLst/>
              <a:gdLst>
                <a:gd name="T0" fmla="*/ 6 w 6"/>
                <a:gd name="T1" fmla="*/ 55 h 55"/>
                <a:gd name="T2" fmla="*/ 0 w 6"/>
                <a:gd name="T3" fmla="*/ 0 h 55"/>
                <a:gd name="T4" fmla="*/ 6 w 6"/>
                <a:gd name="T5" fmla="*/ 55 h 55"/>
                <a:gd name="T6" fmla="*/ 6 w 6"/>
                <a:gd name="T7" fmla="*/ 55 h 55"/>
              </a:gdLst>
              <a:ahLst/>
              <a:cxnLst>
                <a:cxn ang="0">
                  <a:pos x="T0" y="T1"/>
                </a:cxn>
                <a:cxn ang="0">
                  <a:pos x="T2" y="T3"/>
                </a:cxn>
                <a:cxn ang="0">
                  <a:pos x="T4" y="T5"/>
                </a:cxn>
                <a:cxn ang="0">
                  <a:pos x="T6" y="T7"/>
                </a:cxn>
              </a:cxnLst>
              <a:rect l="0" t="0" r="r" b="b"/>
              <a:pathLst>
                <a:path w="6" h="55">
                  <a:moveTo>
                    <a:pt x="6" y="55"/>
                  </a:moveTo>
                  <a:lnTo>
                    <a:pt x="0" y="0"/>
                  </a:lnTo>
                  <a:lnTo>
                    <a:pt x="6" y="55"/>
                  </a:lnTo>
                  <a:lnTo>
                    <a:pt x="6" y="5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6" name="Freeform 520"/>
            <p:cNvSpPr>
              <a:spLocks/>
            </p:cNvSpPr>
            <p:nvPr/>
          </p:nvSpPr>
          <p:spPr bwMode="auto">
            <a:xfrm>
              <a:off x="3222" y="3258"/>
              <a:ext cx="42" cy="18"/>
            </a:xfrm>
            <a:custGeom>
              <a:avLst/>
              <a:gdLst>
                <a:gd name="T0" fmla="*/ 0 w 42"/>
                <a:gd name="T1" fmla="*/ 0 h 18"/>
                <a:gd name="T2" fmla="*/ 12 w 42"/>
                <a:gd name="T3" fmla="*/ 18 h 18"/>
                <a:gd name="T4" fmla="*/ 42 w 42"/>
                <a:gd name="T5" fmla="*/ 6 h 18"/>
                <a:gd name="T6" fmla="*/ 12 w 42"/>
                <a:gd name="T7" fmla="*/ 18 h 18"/>
                <a:gd name="T8" fmla="*/ 0 w 42"/>
                <a:gd name="T9" fmla="*/ 0 h 18"/>
              </a:gdLst>
              <a:ahLst/>
              <a:cxnLst>
                <a:cxn ang="0">
                  <a:pos x="T0" y="T1"/>
                </a:cxn>
                <a:cxn ang="0">
                  <a:pos x="T2" y="T3"/>
                </a:cxn>
                <a:cxn ang="0">
                  <a:pos x="T4" y="T5"/>
                </a:cxn>
                <a:cxn ang="0">
                  <a:pos x="T6" y="T7"/>
                </a:cxn>
                <a:cxn ang="0">
                  <a:pos x="T8" y="T9"/>
                </a:cxn>
              </a:cxnLst>
              <a:rect l="0" t="0" r="r" b="b"/>
              <a:pathLst>
                <a:path w="42" h="18">
                  <a:moveTo>
                    <a:pt x="0" y="0"/>
                  </a:moveTo>
                  <a:lnTo>
                    <a:pt x="12" y="18"/>
                  </a:lnTo>
                  <a:lnTo>
                    <a:pt x="42" y="6"/>
                  </a:lnTo>
                  <a:lnTo>
                    <a:pt x="12"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7" name="Rectangle 521"/>
            <p:cNvSpPr>
              <a:spLocks noChangeArrowheads="1"/>
            </p:cNvSpPr>
            <p:nvPr/>
          </p:nvSpPr>
          <p:spPr bwMode="auto">
            <a:xfrm>
              <a:off x="3204" y="325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8" name="Freeform 522"/>
            <p:cNvSpPr>
              <a:spLocks/>
            </p:cNvSpPr>
            <p:nvPr/>
          </p:nvSpPr>
          <p:spPr bwMode="auto">
            <a:xfrm>
              <a:off x="3090" y="3252"/>
              <a:ext cx="114" cy="36"/>
            </a:xfrm>
            <a:custGeom>
              <a:avLst/>
              <a:gdLst>
                <a:gd name="T0" fmla="*/ 114 w 114"/>
                <a:gd name="T1" fmla="*/ 0 h 36"/>
                <a:gd name="T2" fmla="*/ 114 w 114"/>
                <a:gd name="T3" fmla="*/ 0 h 36"/>
                <a:gd name="T4" fmla="*/ 0 w 114"/>
                <a:gd name="T5" fmla="*/ 36 h 36"/>
                <a:gd name="T6" fmla="*/ 114 w 114"/>
                <a:gd name="T7" fmla="*/ 0 h 36"/>
              </a:gdLst>
              <a:ahLst/>
              <a:cxnLst>
                <a:cxn ang="0">
                  <a:pos x="T0" y="T1"/>
                </a:cxn>
                <a:cxn ang="0">
                  <a:pos x="T2" y="T3"/>
                </a:cxn>
                <a:cxn ang="0">
                  <a:pos x="T4" y="T5"/>
                </a:cxn>
                <a:cxn ang="0">
                  <a:pos x="T6" y="T7"/>
                </a:cxn>
              </a:cxnLst>
              <a:rect l="0" t="0" r="r" b="b"/>
              <a:pathLst>
                <a:path w="114" h="36">
                  <a:moveTo>
                    <a:pt x="114" y="0"/>
                  </a:moveTo>
                  <a:lnTo>
                    <a:pt x="114" y="0"/>
                  </a:lnTo>
                  <a:lnTo>
                    <a:pt x="0" y="36"/>
                  </a:lnTo>
                  <a:lnTo>
                    <a:pt x="11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9" name="Freeform 523"/>
            <p:cNvSpPr>
              <a:spLocks/>
            </p:cNvSpPr>
            <p:nvPr/>
          </p:nvSpPr>
          <p:spPr bwMode="auto">
            <a:xfrm>
              <a:off x="2898" y="3319"/>
              <a:ext cx="312" cy="294"/>
            </a:xfrm>
            <a:custGeom>
              <a:avLst/>
              <a:gdLst>
                <a:gd name="T0" fmla="*/ 300 w 312"/>
                <a:gd name="T1" fmla="*/ 36 h 294"/>
                <a:gd name="T2" fmla="*/ 210 w 312"/>
                <a:gd name="T3" fmla="*/ 12 h 294"/>
                <a:gd name="T4" fmla="*/ 204 w 312"/>
                <a:gd name="T5" fmla="*/ 0 h 294"/>
                <a:gd name="T6" fmla="*/ 204 w 312"/>
                <a:gd name="T7" fmla="*/ 0 h 294"/>
                <a:gd name="T8" fmla="*/ 138 w 312"/>
                <a:gd name="T9" fmla="*/ 12 h 294"/>
                <a:gd name="T10" fmla="*/ 132 w 312"/>
                <a:gd name="T11" fmla="*/ 42 h 294"/>
                <a:gd name="T12" fmla="*/ 144 w 312"/>
                <a:gd name="T13" fmla="*/ 42 h 294"/>
                <a:gd name="T14" fmla="*/ 120 w 312"/>
                <a:gd name="T15" fmla="*/ 48 h 294"/>
                <a:gd name="T16" fmla="*/ 108 w 312"/>
                <a:gd name="T17" fmla="*/ 60 h 294"/>
                <a:gd name="T18" fmla="*/ 102 w 312"/>
                <a:gd name="T19" fmla="*/ 60 h 294"/>
                <a:gd name="T20" fmla="*/ 78 w 312"/>
                <a:gd name="T21" fmla="*/ 90 h 294"/>
                <a:gd name="T22" fmla="*/ 66 w 312"/>
                <a:gd name="T23" fmla="*/ 96 h 294"/>
                <a:gd name="T24" fmla="*/ 66 w 312"/>
                <a:gd name="T25" fmla="*/ 96 h 294"/>
                <a:gd name="T26" fmla="*/ 60 w 312"/>
                <a:gd name="T27" fmla="*/ 96 h 294"/>
                <a:gd name="T28" fmla="*/ 0 w 312"/>
                <a:gd name="T29" fmla="*/ 90 h 294"/>
                <a:gd name="T30" fmla="*/ 6 w 312"/>
                <a:gd name="T31" fmla="*/ 102 h 294"/>
                <a:gd name="T32" fmla="*/ 24 w 312"/>
                <a:gd name="T33" fmla="*/ 144 h 294"/>
                <a:gd name="T34" fmla="*/ 96 w 312"/>
                <a:gd name="T35" fmla="*/ 204 h 294"/>
                <a:gd name="T36" fmla="*/ 108 w 312"/>
                <a:gd name="T37" fmla="*/ 252 h 294"/>
                <a:gd name="T38" fmla="*/ 162 w 312"/>
                <a:gd name="T39" fmla="*/ 276 h 294"/>
                <a:gd name="T40" fmla="*/ 174 w 312"/>
                <a:gd name="T41" fmla="*/ 270 h 294"/>
                <a:gd name="T42" fmla="*/ 204 w 312"/>
                <a:gd name="T43" fmla="*/ 282 h 294"/>
                <a:gd name="T44" fmla="*/ 210 w 312"/>
                <a:gd name="T45" fmla="*/ 282 h 294"/>
                <a:gd name="T46" fmla="*/ 228 w 312"/>
                <a:gd name="T47" fmla="*/ 276 h 294"/>
                <a:gd name="T48" fmla="*/ 240 w 312"/>
                <a:gd name="T49" fmla="*/ 288 h 294"/>
                <a:gd name="T50" fmla="*/ 252 w 312"/>
                <a:gd name="T51" fmla="*/ 294 h 294"/>
                <a:gd name="T52" fmla="*/ 258 w 312"/>
                <a:gd name="T53" fmla="*/ 258 h 294"/>
                <a:gd name="T54" fmla="*/ 270 w 312"/>
                <a:gd name="T55" fmla="*/ 258 h 294"/>
                <a:gd name="T56" fmla="*/ 312 w 312"/>
                <a:gd name="T57" fmla="*/ 180 h 294"/>
                <a:gd name="T58" fmla="*/ 300 w 312"/>
                <a:gd name="T59" fmla="*/ 144 h 294"/>
                <a:gd name="T60" fmla="*/ 300 w 312"/>
                <a:gd name="T61" fmla="*/ 3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 h="294">
                  <a:moveTo>
                    <a:pt x="300" y="36"/>
                  </a:moveTo>
                  <a:lnTo>
                    <a:pt x="210" y="12"/>
                  </a:lnTo>
                  <a:lnTo>
                    <a:pt x="204" y="0"/>
                  </a:lnTo>
                  <a:lnTo>
                    <a:pt x="204" y="0"/>
                  </a:lnTo>
                  <a:lnTo>
                    <a:pt x="138" y="12"/>
                  </a:lnTo>
                  <a:lnTo>
                    <a:pt x="132" y="42"/>
                  </a:lnTo>
                  <a:lnTo>
                    <a:pt x="144" y="42"/>
                  </a:lnTo>
                  <a:lnTo>
                    <a:pt x="120" y="48"/>
                  </a:lnTo>
                  <a:lnTo>
                    <a:pt x="108" y="60"/>
                  </a:lnTo>
                  <a:lnTo>
                    <a:pt x="102" y="60"/>
                  </a:lnTo>
                  <a:lnTo>
                    <a:pt x="78" y="90"/>
                  </a:lnTo>
                  <a:lnTo>
                    <a:pt x="66" y="96"/>
                  </a:lnTo>
                  <a:lnTo>
                    <a:pt x="66" y="96"/>
                  </a:lnTo>
                  <a:lnTo>
                    <a:pt x="60" y="96"/>
                  </a:lnTo>
                  <a:lnTo>
                    <a:pt x="0" y="90"/>
                  </a:lnTo>
                  <a:lnTo>
                    <a:pt x="6" y="102"/>
                  </a:lnTo>
                  <a:lnTo>
                    <a:pt x="24" y="144"/>
                  </a:lnTo>
                  <a:lnTo>
                    <a:pt x="96" y="204"/>
                  </a:lnTo>
                  <a:lnTo>
                    <a:pt x="108" y="252"/>
                  </a:lnTo>
                  <a:lnTo>
                    <a:pt x="162" y="276"/>
                  </a:lnTo>
                  <a:lnTo>
                    <a:pt x="174" y="270"/>
                  </a:lnTo>
                  <a:lnTo>
                    <a:pt x="204" y="282"/>
                  </a:lnTo>
                  <a:lnTo>
                    <a:pt x="210" y="282"/>
                  </a:lnTo>
                  <a:lnTo>
                    <a:pt x="228" y="276"/>
                  </a:lnTo>
                  <a:lnTo>
                    <a:pt x="240" y="288"/>
                  </a:lnTo>
                  <a:lnTo>
                    <a:pt x="252" y="294"/>
                  </a:lnTo>
                  <a:lnTo>
                    <a:pt x="258" y="258"/>
                  </a:lnTo>
                  <a:lnTo>
                    <a:pt x="270" y="258"/>
                  </a:lnTo>
                  <a:lnTo>
                    <a:pt x="312" y="180"/>
                  </a:lnTo>
                  <a:lnTo>
                    <a:pt x="300" y="144"/>
                  </a:lnTo>
                  <a:lnTo>
                    <a:pt x="30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0" name="Freeform 524"/>
            <p:cNvSpPr>
              <a:spLocks/>
            </p:cNvSpPr>
            <p:nvPr/>
          </p:nvSpPr>
          <p:spPr bwMode="auto">
            <a:xfrm>
              <a:off x="3036" y="3319"/>
              <a:ext cx="66" cy="12"/>
            </a:xfrm>
            <a:custGeom>
              <a:avLst/>
              <a:gdLst>
                <a:gd name="T0" fmla="*/ 66 w 66"/>
                <a:gd name="T1" fmla="*/ 0 h 12"/>
                <a:gd name="T2" fmla="*/ 66 w 66"/>
                <a:gd name="T3" fmla="*/ 0 h 12"/>
                <a:gd name="T4" fmla="*/ 0 w 66"/>
                <a:gd name="T5" fmla="*/ 12 h 12"/>
                <a:gd name="T6" fmla="*/ 66 w 66"/>
                <a:gd name="T7" fmla="*/ 0 h 12"/>
              </a:gdLst>
              <a:ahLst/>
              <a:cxnLst>
                <a:cxn ang="0">
                  <a:pos x="T0" y="T1"/>
                </a:cxn>
                <a:cxn ang="0">
                  <a:pos x="T2" y="T3"/>
                </a:cxn>
                <a:cxn ang="0">
                  <a:pos x="T4" y="T5"/>
                </a:cxn>
                <a:cxn ang="0">
                  <a:pos x="T6" y="T7"/>
                </a:cxn>
              </a:cxnLst>
              <a:rect l="0" t="0" r="r" b="b"/>
              <a:pathLst>
                <a:path w="66" h="12">
                  <a:moveTo>
                    <a:pt x="66" y="0"/>
                  </a:moveTo>
                  <a:lnTo>
                    <a:pt x="66" y="0"/>
                  </a:lnTo>
                  <a:lnTo>
                    <a:pt x="0" y="12"/>
                  </a:lnTo>
                  <a:lnTo>
                    <a:pt x="6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1" name="Freeform 525"/>
            <p:cNvSpPr>
              <a:spLocks/>
            </p:cNvSpPr>
            <p:nvPr/>
          </p:nvSpPr>
          <p:spPr bwMode="auto">
            <a:xfrm>
              <a:off x="3102" y="3319"/>
              <a:ext cx="108" cy="180"/>
            </a:xfrm>
            <a:custGeom>
              <a:avLst/>
              <a:gdLst>
                <a:gd name="T0" fmla="*/ 0 w 108"/>
                <a:gd name="T1" fmla="*/ 0 h 180"/>
                <a:gd name="T2" fmla="*/ 6 w 108"/>
                <a:gd name="T3" fmla="*/ 12 h 180"/>
                <a:gd name="T4" fmla="*/ 96 w 108"/>
                <a:gd name="T5" fmla="*/ 36 h 180"/>
                <a:gd name="T6" fmla="*/ 96 w 108"/>
                <a:gd name="T7" fmla="*/ 144 h 180"/>
                <a:gd name="T8" fmla="*/ 108 w 108"/>
                <a:gd name="T9" fmla="*/ 180 h 180"/>
                <a:gd name="T10" fmla="*/ 96 w 108"/>
                <a:gd name="T11" fmla="*/ 144 h 180"/>
                <a:gd name="T12" fmla="*/ 96 w 108"/>
                <a:gd name="T13" fmla="*/ 36 h 180"/>
                <a:gd name="T14" fmla="*/ 6 w 108"/>
                <a:gd name="T15" fmla="*/ 12 h 180"/>
                <a:gd name="T16" fmla="*/ 0 w 108"/>
                <a:gd name="T17" fmla="*/ 0 h 180"/>
                <a:gd name="T18" fmla="*/ 0 w 108"/>
                <a:gd name="T19" fmla="*/ 0 h 180"/>
                <a:gd name="T20" fmla="*/ 0 w 108"/>
                <a:gd name="T21" fmla="*/ 0 h 180"/>
                <a:gd name="T22" fmla="*/ 0 w 108"/>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80">
                  <a:moveTo>
                    <a:pt x="0" y="0"/>
                  </a:moveTo>
                  <a:lnTo>
                    <a:pt x="6" y="12"/>
                  </a:lnTo>
                  <a:lnTo>
                    <a:pt x="96" y="36"/>
                  </a:lnTo>
                  <a:lnTo>
                    <a:pt x="96" y="144"/>
                  </a:lnTo>
                  <a:lnTo>
                    <a:pt x="108" y="180"/>
                  </a:lnTo>
                  <a:lnTo>
                    <a:pt x="96" y="144"/>
                  </a:lnTo>
                  <a:lnTo>
                    <a:pt x="96" y="36"/>
                  </a:lnTo>
                  <a:lnTo>
                    <a:pt x="6" y="1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2" name="Freeform 526"/>
            <p:cNvSpPr>
              <a:spLocks noEditPoints="1"/>
            </p:cNvSpPr>
            <p:nvPr/>
          </p:nvSpPr>
          <p:spPr bwMode="auto">
            <a:xfrm>
              <a:off x="2688" y="3403"/>
              <a:ext cx="372" cy="390"/>
            </a:xfrm>
            <a:custGeom>
              <a:avLst/>
              <a:gdLst>
                <a:gd name="T0" fmla="*/ 318 w 372"/>
                <a:gd name="T1" fmla="*/ 168 h 390"/>
                <a:gd name="T2" fmla="*/ 306 w 372"/>
                <a:gd name="T3" fmla="*/ 120 h 390"/>
                <a:gd name="T4" fmla="*/ 234 w 372"/>
                <a:gd name="T5" fmla="*/ 60 h 390"/>
                <a:gd name="T6" fmla="*/ 216 w 372"/>
                <a:gd name="T7" fmla="*/ 18 h 390"/>
                <a:gd name="T8" fmla="*/ 210 w 372"/>
                <a:gd name="T9" fmla="*/ 6 h 390"/>
                <a:gd name="T10" fmla="*/ 210 w 372"/>
                <a:gd name="T11" fmla="*/ 6 h 390"/>
                <a:gd name="T12" fmla="*/ 210 w 372"/>
                <a:gd name="T13" fmla="*/ 0 h 390"/>
                <a:gd name="T14" fmla="*/ 210 w 372"/>
                <a:gd name="T15" fmla="*/ 0 h 390"/>
                <a:gd name="T16" fmla="*/ 144 w 372"/>
                <a:gd name="T17" fmla="*/ 42 h 390"/>
                <a:gd name="T18" fmla="*/ 144 w 372"/>
                <a:gd name="T19" fmla="*/ 42 h 390"/>
                <a:gd name="T20" fmla="*/ 144 w 372"/>
                <a:gd name="T21" fmla="*/ 42 h 390"/>
                <a:gd name="T22" fmla="*/ 126 w 372"/>
                <a:gd name="T23" fmla="*/ 12 h 390"/>
                <a:gd name="T24" fmla="*/ 36 w 372"/>
                <a:gd name="T25" fmla="*/ 30 h 390"/>
                <a:gd name="T26" fmla="*/ 36 w 372"/>
                <a:gd name="T27" fmla="*/ 174 h 390"/>
                <a:gd name="T28" fmla="*/ 0 w 372"/>
                <a:gd name="T29" fmla="*/ 186 h 390"/>
                <a:gd name="T30" fmla="*/ 0 w 372"/>
                <a:gd name="T31" fmla="*/ 288 h 390"/>
                <a:gd name="T32" fmla="*/ 0 w 372"/>
                <a:gd name="T33" fmla="*/ 294 h 390"/>
                <a:gd name="T34" fmla="*/ 0 w 372"/>
                <a:gd name="T35" fmla="*/ 288 h 390"/>
                <a:gd name="T36" fmla="*/ 36 w 372"/>
                <a:gd name="T37" fmla="*/ 342 h 390"/>
                <a:gd name="T38" fmla="*/ 36 w 372"/>
                <a:gd name="T39" fmla="*/ 354 h 390"/>
                <a:gd name="T40" fmla="*/ 36 w 372"/>
                <a:gd name="T41" fmla="*/ 366 h 390"/>
                <a:gd name="T42" fmla="*/ 24 w 372"/>
                <a:gd name="T43" fmla="*/ 384 h 390"/>
                <a:gd name="T44" fmla="*/ 54 w 372"/>
                <a:gd name="T45" fmla="*/ 390 h 390"/>
                <a:gd name="T46" fmla="*/ 96 w 372"/>
                <a:gd name="T47" fmla="*/ 378 h 390"/>
                <a:gd name="T48" fmla="*/ 138 w 372"/>
                <a:gd name="T49" fmla="*/ 324 h 390"/>
                <a:gd name="T50" fmla="*/ 138 w 372"/>
                <a:gd name="T51" fmla="*/ 324 h 390"/>
                <a:gd name="T52" fmla="*/ 138 w 372"/>
                <a:gd name="T53" fmla="*/ 324 h 390"/>
                <a:gd name="T54" fmla="*/ 192 w 372"/>
                <a:gd name="T55" fmla="*/ 342 h 390"/>
                <a:gd name="T56" fmla="*/ 228 w 372"/>
                <a:gd name="T57" fmla="*/ 330 h 390"/>
                <a:gd name="T58" fmla="*/ 246 w 372"/>
                <a:gd name="T59" fmla="*/ 288 h 390"/>
                <a:gd name="T60" fmla="*/ 336 w 372"/>
                <a:gd name="T61" fmla="*/ 204 h 390"/>
                <a:gd name="T62" fmla="*/ 348 w 372"/>
                <a:gd name="T63" fmla="*/ 198 h 390"/>
                <a:gd name="T64" fmla="*/ 372 w 372"/>
                <a:gd name="T65" fmla="*/ 192 h 390"/>
                <a:gd name="T66" fmla="*/ 318 w 372"/>
                <a:gd name="T67" fmla="*/ 168 h 390"/>
                <a:gd name="T68" fmla="*/ 240 w 372"/>
                <a:gd name="T69" fmla="*/ 150 h 390"/>
                <a:gd name="T70" fmla="*/ 228 w 372"/>
                <a:gd name="T71" fmla="*/ 138 h 390"/>
                <a:gd name="T72" fmla="*/ 198 w 372"/>
                <a:gd name="T73" fmla="*/ 138 h 390"/>
                <a:gd name="T74" fmla="*/ 198 w 372"/>
                <a:gd name="T75" fmla="*/ 120 h 390"/>
                <a:gd name="T76" fmla="*/ 216 w 372"/>
                <a:gd name="T77" fmla="*/ 114 h 390"/>
                <a:gd name="T78" fmla="*/ 234 w 372"/>
                <a:gd name="T79" fmla="*/ 90 h 390"/>
                <a:gd name="T80" fmla="*/ 222 w 372"/>
                <a:gd name="T81" fmla="*/ 114 h 390"/>
                <a:gd name="T82" fmla="*/ 228 w 372"/>
                <a:gd name="T83" fmla="*/ 132 h 390"/>
                <a:gd name="T84" fmla="*/ 240 w 372"/>
                <a:gd name="T85" fmla="*/ 108 h 390"/>
                <a:gd name="T86" fmla="*/ 240 w 372"/>
                <a:gd name="T87" fmla="*/ 132 h 390"/>
                <a:gd name="T88" fmla="*/ 252 w 372"/>
                <a:gd name="T89" fmla="*/ 144 h 390"/>
                <a:gd name="T90" fmla="*/ 240 w 372"/>
                <a:gd name="T91" fmla="*/ 1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2" h="390">
                  <a:moveTo>
                    <a:pt x="318" y="168"/>
                  </a:moveTo>
                  <a:lnTo>
                    <a:pt x="306" y="120"/>
                  </a:lnTo>
                  <a:lnTo>
                    <a:pt x="234" y="60"/>
                  </a:lnTo>
                  <a:lnTo>
                    <a:pt x="216" y="18"/>
                  </a:lnTo>
                  <a:lnTo>
                    <a:pt x="210" y="6"/>
                  </a:lnTo>
                  <a:lnTo>
                    <a:pt x="210" y="6"/>
                  </a:lnTo>
                  <a:lnTo>
                    <a:pt x="210" y="0"/>
                  </a:lnTo>
                  <a:lnTo>
                    <a:pt x="210" y="0"/>
                  </a:lnTo>
                  <a:lnTo>
                    <a:pt x="144" y="42"/>
                  </a:lnTo>
                  <a:lnTo>
                    <a:pt x="144" y="42"/>
                  </a:lnTo>
                  <a:lnTo>
                    <a:pt x="144" y="42"/>
                  </a:lnTo>
                  <a:lnTo>
                    <a:pt x="126" y="12"/>
                  </a:lnTo>
                  <a:lnTo>
                    <a:pt x="36" y="30"/>
                  </a:lnTo>
                  <a:lnTo>
                    <a:pt x="36" y="174"/>
                  </a:lnTo>
                  <a:lnTo>
                    <a:pt x="0" y="186"/>
                  </a:lnTo>
                  <a:lnTo>
                    <a:pt x="0" y="288"/>
                  </a:lnTo>
                  <a:lnTo>
                    <a:pt x="0" y="294"/>
                  </a:lnTo>
                  <a:lnTo>
                    <a:pt x="0" y="288"/>
                  </a:lnTo>
                  <a:lnTo>
                    <a:pt x="36" y="342"/>
                  </a:lnTo>
                  <a:lnTo>
                    <a:pt x="36" y="354"/>
                  </a:lnTo>
                  <a:lnTo>
                    <a:pt x="36" y="366"/>
                  </a:lnTo>
                  <a:lnTo>
                    <a:pt x="24" y="384"/>
                  </a:lnTo>
                  <a:lnTo>
                    <a:pt x="54" y="390"/>
                  </a:lnTo>
                  <a:lnTo>
                    <a:pt x="96" y="378"/>
                  </a:lnTo>
                  <a:lnTo>
                    <a:pt x="138" y="324"/>
                  </a:lnTo>
                  <a:lnTo>
                    <a:pt x="138" y="324"/>
                  </a:lnTo>
                  <a:lnTo>
                    <a:pt x="138" y="324"/>
                  </a:lnTo>
                  <a:lnTo>
                    <a:pt x="192" y="342"/>
                  </a:lnTo>
                  <a:lnTo>
                    <a:pt x="228" y="330"/>
                  </a:lnTo>
                  <a:lnTo>
                    <a:pt x="246" y="288"/>
                  </a:lnTo>
                  <a:lnTo>
                    <a:pt x="336" y="204"/>
                  </a:lnTo>
                  <a:lnTo>
                    <a:pt x="348" y="198"/>
                  </a:lnTo>
                  <a:lnTo>
                    <a:pt x="372" y="192"/>
                  </a:lnTo>
                  <a:lnTo>
                    <a:pt x="318" y="168"/>
                  </a:lnTo>
                  <a:close/>
                  <a:moveTo>
                    <a:pt x="240" y="150"/>
                  </a:moveTo>
                  <a:lnTo>
                    <a:pt x="228" y="138"/>
                  </a:lnTo>
                  <a:lnTo>
                    <a:pt x="198" y="138"/>
                  </a:lnTo>
                  <a:lnTo>
                    <a:pt x="198" y="120"/>
                  </a:lnTo>
                  <a:lnTo>
                    <a:pt x="216" y="114"/>
                  </a:lnTo>
                  <a:lnTo>
                    <a:pt x="234" y="90"/>
                  </a:lnTo>
                  <a:lnTo>
                    <a:pt x="222" y="114"/>
                  </a:lnTo>
                  <a:lnTo>
                    <a:pt x="228" y="132"/>
                  </a:lnTo>
                  <a:lnTo>
                    <a:pt x="240" y="108"/>
                  </a:lnTo>
                  <a:lnTo>
                    <a:pt x="240" y="132"/>
                  </a:lnTo>
                  <a:lnTo>
                    <a:pt x="252" y="144"/>
                  </a:lnTo>
                  <a:lnTo>
                    <a:pt x="240" y="15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3" name="Freeform 527"/>
            <p:cNvSpPr>
              <a:spLocks/>
            </p:cNvSpPr>
            <p:nvPr/>
          </p:nvSpPr>
          <p:spPr bwMode="auto">
            <a:xfrm>
              <a:off x="2898" y="3409"/>
              <a:ext cx="6" cy="12"/>
            </a:xfrm>
            <a:custGeom>
              <a:avLst/>
              <a:gdLst>
                <a:gd name="T0" fmla="*/ 6 w 6"/>
                <a:gd name="T1" fmla="*/ 12 h 12"/>
                <a:gd name="T2" fmla="*/ 0 w 6"/>
                <a:gd name="T3" fmla="*/ 0 h 12"/>
                <a:gd name="T4" fmla="*/ 0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4" name="Freeform 528"/>
            <p:cNvSpPr>
              <a:spLocks noEditPoints="1"/>
            </p:cNvSpPr>
            <p:nvPr/>
          </p:nvSpPr>
          <p:spPr bwMode="auto">
            <a:xfrm>
              <a:off x="2358" y="3361"/>
              <a:ext cx="540" cy="540"/>
            </a:xfrm>
            <a:custGeom>
              <a:avLst/>
              <a:gdLst>
                <a:gd name="T0" fmla="*/ 210 w 540"/>
                <a:gd name="T1" fmla="*/ 504 h 540"/>
                <a:gd name="T2" fmla="*/ 246 w 540"/>
                <a:gd name="T3" fmla="*/ 540 h 540"/>
                <a:gd name="T4" fmla="*/ 294 w 540"/>
                <a:gd name="T5" fmla="*/ 534 h 540"/>
                <a:gd name="T6" fmla="*/ 330 w 540"/>
                <a:gd name="T7" fmla="*/ 510 h 540"/>
                <a:gd name="T8" fmla="*/ 330 w 540"/>
                <a:gd name="T9" fmla="*/ 336 h 540"/>
                <a:gd name="T10" fmla="*/ 330 w 540"/>
                <a:gd name="T11" fmla="*/ 330 h 540"/>
                <a:gd name="T12" fmla="*/ 330 w 540"/>
                <a:gd name="T13" fmla="*/ 228 h 540"/>
                <a:gd name="T14" fmla="*/ 366 w 540"/>
                <a:gd name="T15" fmla="*/ 216 h 540"/>
                <a:gd name="T16" fmla="*/ 366 w 540"/>
                <a:gd name="T17" fmla="*/ 72 h 540"/>
                <a:gd name="T18" fmla="*/ 456 w 540"/>
                <a:gd name="T19" fmla="*/ 54 h 540"/>
                <a:gd name="T20" fmla="*/ 474 w 540"/>
                <a:gd name="T21" fmla="*/ 84 h 540"/>
                <a:gd name="T22" fmla="*/ 540 w 540"/>
                <a:gd name="T23" fmla="*/ 42 h 540"/>
                <a:gd name="T24" fmla="*/ 492 w 540"/>
                <a:gd name="T25" fmla="*/ 24 h 540"/>
                <a:gd name="T26" fmla="*/ 396 w 540"/>
                <a:gd name="T27" fmla="*/ 54 h 540"/>
                <a:gd name="T28" fmla="*/ 282 w 540"/>
                <a:gd name="T29" fmla="*/ 42 h 540"/>
                <a:gd name="T30" fmla="*/ 264 w 540"/>
                <a:gd name="T31" fmla="*/ 24 h 540"/>
                <a:gd name="T32" fmla="*/ 264 w 540"/>
                <a:gd name="T33" fmla="*/ 24 h 540"/>
                <a:gd name="T34" fmla="*/ 90 w 540"/>
                <a:gd name="T35" fmla="*/ 24 h 540"/>
                <a:gd name="T36" fmla="*/ 66 w 540"/>
                <a:gd name="T37" fmla="*/ 6 h 540"/>
                <a:gd name="T38" fmla="*/ 54 w 540"/>
                <a:gd name="T39" fmla="*/ 0 h 540"/>
                <a:gd name="T40" fmla="*/ 48 w 540"/>
                <a:gd name="T41" fmla="*/ 6 h 540"/>
                <a:gd name="T42" fmla="*/ 24 w 540"/>
                <a:gd name="T43" fmla="*/ 18 h 540"/>
                <a:gd name="T44" fmla="*/ 12 w 540"/>
                <a:gd name="T45" fmla="*/ 12 h 540"/>
                <a:gd name="T46" fmla="*/ 0 w 540"/>
                <a:gd name="T47" fmla="*/ 24 h 540"/>
                <a:gd name="T48" fmla="*/ 0 w 540"/>
                <a:gd name="T49" fmla="*/ 48 h 540"/>
                <a:gd name="T50" fmla="*/ 6 w 540"/>
                <a:gd name="T51" fmla="*/ 66 h 540"/>
                <a:gd name="T52" fmla="*/ 24 w 540"/>
                <a:gd name="T53" fmla="*/ 84 h 540"/>
                <a:gd name="T54" fmla="*/ 90 w 540"/>
                <a:gd name="T55" fmla="*/ 216 h 540"/>
                <a:gd name="T56" fmla="*/ 108 w 540"/>
                <a:gd name="T57" fmla="*/ 246 h 540"/>
                <a:gd name="T58" fmla="*/ 108 w 540"/>
                <a:gd name="T59" fmla="*/ 318 h 540"/>
                <a:gd name="T60" fmla="*/ 126 w 540"/>
                <a:gd name="T61" fmla="*/ 354 h 540"/>
                <a:gd name="T62" fmla="*/ 126 w 540"/>
                <a:gd name="T63" fmla="*/ 378 h 540"/>
                <a:gd name="T64" fmla="*/ 138 w 540"/>
                <a:gd name="T65" fmla="*/ 456 h 540"/>
                <a:gd name="T66" fmla="*/ 156 w 540"/>
                <a:gd name="T67" fmla="*/ 480 h 540"/>
                <a:gd name="T68" fmla="*/ 162 w 540"/>
                <a:gd name="T69" fmla="*/ 492 h 540"/>
                <a:gd name="T70" fmla="*/ 186 w 540"/>
                <a:gd name="T71" fmla="*/ 516 h 540"/>
                <a:gd name="T72" fmla="*/ 192 w 540"/>
                <a:gd name="T73" fmla="*/ 522 h 540"/>
                <a:gd name="T74" fmla="*/ 192 w 540"/>
                <a:gd name="T75" fmla="*/ 522 h 540"/>
                <a:gd name="T76" fmla="*/ 192 w 540"/>
                <a:gd name="T77" fmla="*/ 522 h 540"/>
                <a:gd name="T78" fmla="*/ 210 w 540"/>
                <a:gd name="T79" fmla="*/ 504 h 540"/>
                <a:gd name="T80" fmla="*/ 186 w 540"/>
                <a:gd name="T81" fmla="*/ 90 h 540"/>
                <a:gd name="T82" fmla="*/ 174 w 540"/>
                <a:gd name="T83" fmla="*/ 102 h 540"/>
                <a:gd name="T84" fmla="*/ 168 w 540"/>
                <a:gd name="T85" fmla="*/ 96 h 540"/>
                <a:gd name="T86" fmla="*/ 174 w 540"/>
                <a:gd name="T87" fmla="*/ 78 h 540"/>
                <a:gd name="T88" fmla="*/ 180 w 540"/>
                <a:gd name="T89" fmla="*/ 84 h 540"/>
                <a:gd name="T90" fmla="*/ 192 w 540"/>
                <a:gd name="T91" fmla="*/ 72 h 540"/>
                <a:gd name="T92" fmla="*/ 216 w 540"/>
                <a:gd name="T93" fmla="*/ 84 h 540"/>
                <a:gd name="T94" fmla="*/ 186 w 540"/>
                <a:gd name="T95" fmla="*/ 9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0" h="540">
                  <a:moveTo>
                    <a:pt x="210" y="504"/>
                  </a:moveTo>
                  <a:lnTo>
                    <a:pt x="246" y="540"/>
                  </a:lnTo>
                  <a:lnTo>
                    <a:pt x="294" y="534"/>
                  </a:lnTo>
                  <a:lnTo>
                    <a:pt x="330" y="510"/>
                  </a:lnTo>
                  <a:lnTo>
                    <a:pt x="330" y="336"/>
                  </a:lnTo>
                  <a:lnTo>
                    <a:pt x="330" y="330"/>
                  </a:lnTo>
                  <a:lnTo>
                    <a:pt x="330" y="228"/>
                  </a:lnTo>
                  <a:lnTo>
                    <a:pt x="366" y="216"/>
                  </a:lnTo>
                  <a:lnTo>
                    <a:pt x="366" y="72"/>
                  </a:lnTo>
                  <a:lnTo>
                    <a:pt x="456" y="54"/>
                  </a:lnTo>
                  <a:lnTo>
                    <a:pt x="474" y="84"/>
                  </a:lnTo>
                  <a:lnTo>
                    <a:pt x="540" y="42"/>
                  </a:lnTo>
                  <a:lnTo>
                    <a:pt x="492" y="24"/>
                  </a:lnTo>
                  <a:lnTo>
                    <a:pt x="396" y="54"/>
                  </a:lnTo>
                  <a:lnTo>
                    <a:pt x="282" y="42"/>
                  </a:lnTo>
                  <a:lnTo>
                    <a:pt x="264" y="24"/>
                  </a:lnTo>
                  <a:lnTo>
                    <a:pt x="264" y="24"/>
                  </a:lnTo>
                  <a:lnTo>
                    <a:pt x="90" y="24"/>
                  </a:lnTo>
                  <a:lnTo>
                    <a:pt x="66" y="6"/>
                  </a:lnTo>
                  <a:lnTo>
                    <a:pt x="54" y="0"/>
                  </a:lnTo>
                  <a:lnTo>
                    <a:pt x="48" y="6"/>
                  </a:lnTo>
                  <a:lnTo>
                    <a:pt x="24" y="18"/>
                  </a:lnTo>
                  <a:lnTo>
                    <a:pt x="12" y="12"/>
                  </a:lnTo>
                  <a:lnTo>
                    <a:pt x="0" y="24"/>
                  </a:lnTo>
                  <a:lnTo>
                    <a:pt x="0" y="48"/>
                  </a:lnTo>
                  <a:lnTo>
                    <a:pt x="6" y="66"/>
                  </a:lnTo>
                  <a:lnTo>
                    <a:pt x="24" y="84"/>
                  </a:lnTo>
                  <a:lnTo>
                    <a:pt x="90" y="216"/>
                  </a:lnTo>
                  <a:lnTo>
                    <a:pt x="108" y="246"/>
                  </a:lnTo>
                  <a:lnTo>
                    <a:pt x="108" y="318"/>
                  </a:lnTo>
                  <a:lnTo>
                    <a:pt x="126" y="354"/>
                  </a:lnTo>
                  <a:lnTo>
                    <a:pt x="126" y="378"/>
                  </a:lnTo>
                  <a:lnTo>
                    <a:pt x="138" y="456"/>
                  </a:lnTo>
                  <a:lnTo>
                    <a:pt x="156" y="480"/>
                  </a:lnTo>
                  <a:lnTo>
                    <a:pt x="162" y="492"/>
                  </a:lnTo>
                  <a:lnTo>
                    <a:pt x="186" y="516"/>
                  </a:lnTo>
                  <a:lnTo>
                    <a:pt x="192" y="522"/>
                  </a:lnTo>
                  <a:lnTo>
                    <a:pt x="192" y="522"/>
                  </a:lnTo>
                  <a:lnTo>
                    <a:pt x="192" y="522"/>
                  </a:lnTo>
                  <a:lnTo>
                    <a:pt x="210" y="504"/>
                  </a:lnTo>
                  <a:close/>
                  <a:moveTo>
                    <a:pt x="186" y="90"/>
                  </a:moveTo>
                  <a:lnTo>
                    <a:pt x="174" y="102"/>
                  </a:lnTo>
                  <a:lnTo>
                    <a:pt x="168" y="96"/>
                  </a:lnTo>
                  <a:lnTo>
                    <a:pt x="174" y="78"/>
                  </a:lnTo>
                  <a:lnTo>
                    <a:pt x="180" y="84"/>
                  </a:lnTo>
                  <a:lnTo>
                    <a:pt x="192" y="72"/>
                  </a:lnTo>
                  <a:lnTo>
                    <a:pt x="216" y="84"/>
                  </a:lnTo>
                  <a:lnTo>
                    <a:pt x="186"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5" name="Freeform 529"/>
            <p:cNvSpPr>
              <a:spLocks/>
            </p:cNvSpPr>
            <p:nvPr/>
          </p:nvSpPr>
          <p:spPr bwMode="auto">
            <a:xfrm>
              <a:off x="2424" y="3367"/>
              <a:ext cx="198" cy="18"/>
            </a:xfrm>
            <a:custGeom>
              <a:avLst/>
              <a:gdLst>
                <a:gd name="T0" fmla="*/ 0 w 198"/>
                <a:gd name="T1" fmla="*/ 0 h 18"/>
                <a:gd name="T2" fmla="*/ 24 w 198"/>
                <a:gd name="T3" fmla="*/ 18 h 18"/>
                <a:gd name="T4" fmla="*/ 198 w 198"/>
                <a:gd name="T5" fmla="*/ 18 h 18"/>
                <a:gd name="T6" fmla="*/ 24 w 198"/>
                <a:gd name="T7" fmla="*/ 18 h 18"/>
                <a:gd name="T8" fmla="*/ 0 w 198"/>
                <a:gd name="T9" fmla="*/ 0 h 18"/>
              </a:gdLst>
              <a:ahLst/>
              <a:cxnLst>
                <a:cxn ang="0">
                  <a:pos x="T0" y="T1"/>
                </a:cxn>
                <a:cxn ang="0">
                  <a:pos x="T2" y="T3"/>
                </a:cxn>
                <a:cxn ang="0">
                  <a:pos x="T4" y="T5"/>
                </a:cxn>
                <a:cxn ang="0">
                  <a:pos x="T6" y="T7"/>
                </a:cxn>
                <a:cxn ang="0">
                  <a:pos x="T8" y="T9"/>
                </a:cxn>
              </a:cxnLst>
              <a:rect l="0" t="0" r="r" b="b"/>
              <a:pathLst>
                <a:path w="198" h="18">
                  <a:moveTo>
                    <a:pt x="0" y="0"/>
                  </a:moveTo>
                  <a:lnTo>
                    <a:pt x="24" y="18"/>
                  </a:lnTo>
                  <a:lnTo>
                    <a:pt x="198" y="18"/>
                  </a:lnTo>
                  <a:lnTo>
                    <a:pt x="24"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6" name="Freeform 530"/>
            <p:cNvSpPr>
              <a:spLocks/>
            </p:cNvSpPr>
            <p:nvPr/>
          </p:nvSpPr>
          <p:spPr bwMode="auto">
            <a:xfrm>
              <a:off x="2406" y="3361"/>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7" name="Freeform 531"/>
            <p:cNvSpPr>
              <a:spLocks/>
            </p:cNvSpPr>
            <p:nvPr/>
          </p:nvSpPr>
          <p:spPr bwMode="auto">
            <a:xfrm>
              <a:off x="2688" y="3589"/>
              <a:ext cx="0" cy="108"/>
            </a:xfrm>
            <a:custGeom>
              <a:avLst/>
              <a:gdLst>
                <a:gd name="T0" fmla="*/ 0 h 108"/>
                <a:gd name="T1" fmla="*/ 102 h 108"/>
                <a:gd name="T2" fmla="*/ 108 h 108"/>
                <a:gd name="T3" fmla="*/ 102 h 108"/>
                <a:gd name="T4" fmla="*/ 0 h 108"/>
              </a:gdLst>
              <a:ahLst/>
              <a:cxnLst>
                <a:cxn ang="0">
                  <a:pos x="0" y="T0"/>
                </a:cxn>
                <a:cxn ang="0">
                  <a:pos x="0" y="T1"/>
                </a:cxn>
                <a:cxn ang="0">
                  <a:pos x="0" y="T2"/>
                </a:cxn>
                <a:cxn ang="0">
                  <a:pos x="0" y="T3"/>
                </a:cxn>
                <a:cxn ang="0">
                  <a:pos x="0" y="T4"/>
                </a:cxn>
              </a:cxnLst>
              <a:rect l="0" t="0" r="r" b="b"/>
              <a:pathLst>
                <a:path h="108">
                  <a:moveTo>
                    <a:pt x="0" y="0"/>
                  </a:moveTo>
                  <a:lnTo>
                    <a:pt x="0" y="102"/>
                  </a:lnTo>
                  <a:lnTo>
                    <a:pt x="0" y="108"/>
                  </a:lnTo>
                  <a:lnTo>
                    <a:pt x="0" y="10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8" name="Freeform 532"/>
            <p:cNvSpPr>
              <a:spLocks/>
            </p:cNvSpPr>
            <p:nvPr/>
          </p:nvSpPr>
          <p:spPr bwMode="auto">
            <a:xfrm>
              <a:off x="2814" y="3415"/>
              <a:ext cx="18" cy="30"/>
            </a:xfrm>
            <a:custGeom>
              <a:avLst/>
              <a:gdLst>
                <a:gd name="T0" fmla="*/ 18 w 18"/>
                <a:gd name="T1" fmla="*/ 30 h 30"/>
                <a:gd name="T2" fmla="*/ 0 w 18"/>
                <a:gd name="T3" fmla="*/ 0 h 30"/>
                <a:gd name="T4" fmla="*/ 18 w 18"/>
                <a:gd name="T5" fmla="*/ 30 h 30"/>
                <a:gd name="T6" fmla="*/ 18 w 18"/>
                <a:gd name="T7" fmla="*/ 30 h 30"/>
              </a:gdLst>
              <a:ahLst/>
              <a:cxnLst>
                <a:cxn ang="0">
                  <a:pos x="T0" y="T1"/>
                </a:cxn>
                <a:cxn ang="0">
                  <a:pos x="T2" y="T3"/>
                </a:cxn>
                <a:cxn ang="0">
                  <a:pos x="T4" y="T5"/>
                </a:cxn>
                <a:cxn ang="0">
                  <a:pos x="T6" y="T7"/>
                </a:cxn>
              </a:cxnLst>
              <a:rect l="0" t="0" r="r" b="b"/>
              <a:pathLst>
                <a:path w="18" h="30">
                  <a:moveTo>
                    <a:pt x="18" y="30"/>
                  </a:moveTo>
                  <a:lnTo>
                    <a:pt x="0" y="0"/>
                  </a:lnTo>
                  <a:lnTo>
                    <a:pt x="18" y="30"/>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9" name="Rectangle 533"/>
            <p:cNvSpPr>
              <a:spLocks noChangeArrowheads="1"/>
            </p:cNvSpPr>
            <p:nvPr/>
          </p:nvSpPr>
          <p:spPr bwMode="auto">
            <a:xfrm>
              <a:off x="3150" y="361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0" name="Freeform 534"/>
            <p:cNvSpPr>
              <a:spLocks noEditPoints="1"/>
            </p:cNvSpPr>
            <p:nvPr/>
          </p:nvSpPr>
          <p:spPr bwMode="auto">
            <a:xfrm>
              <a:off x="2550" y="3589"/>
              <a:ext cx="648" cy="576"/>
            </a:xfrm>
            <a:custGeom>
              <a:avLst/>
              <a:gdLst>
                <a:gd name="T0" fmla="*/ 606 w 648"/>
                <a:gd name="T1" fmla="*/ 222 h 576"/>
                <a:gd name="T2" fmla="*/ 606 w 648"/>
                <a:gd name="T3" fmla="*/ 222 h 576"/>
                <a:gd name="T4" fmla="*/ 576 w 648"/>
                <a:gd name="T5" fmla="*/ 168 h 576"/>
                <a:gd name="T6" fmla="*/ 594 w 648"/>
                <a:gd name="T7" fmla="*/ 156 h 576"/>
                <a:gd name="T8" fmla="*/ 618 w 648"/>
                <a:gd name="T9" fmla="*/ 162 h 576"/>
                <a:gd name="T10" fmla="*/ 618 w 648"/>
                <a:gd name="T11" fmla="*/ 96 h 576"/>
                <a:gd name="T12" fmla="*/ 600 w 648"/>
                <a:gd name="T13" fmla="*/ 66 h 576"/>
                <a:gd name="T14" fmla="*/ 600 w 648"/>
                <a:gd name="T15" fmla="*/ 24 h 576"/>
                <a:gd name="T16" fmla="*/ 576 w 648"/>
                <a:gd name="T17" fmla="*/ 6 h 576"/>
                <a:gd name="T18" fmla="*/ 552 w 648"/>
                <a:gd name="T19" fmla="*/ 12 h 576"/>
                <a:gd name="T20" fmla="*/ 552 w 648"/>
                <a:gd name="T21" fmla="*/ 12 h 576"/>
                <a:gd name="T22" fmla="*/ 510 w 648"/>
                <a:gd name="T23" fmla="*/ 6 h 576"/>
                <a:gd name="T24" fmla="*/ 474 w 648"/>
                <a:gd name="T25" fmla="*/ 18 h 576"/>
                <a:gd name="T26" fmla="*/ 366 w 648"/>
                <a:gd name="T27" fmla="*/ 144 h 576"/>
                <a:gd name="T28" fmla="*/ 276 w 648"/>
                <a:gd name="T29" fmla="*/ 138 h 576"/>
                <a:gd name="T30" fmla="*/ 192 w 648"/>
                <a:gd name="T31" fmla="*/ 204 h 576"/>
                <a:gd name="T32" fmla="*/ 174 w 648"/>
                <a:gd name="T33" fmla="*/ 180 h 576"/>
                <a:gd name="T34" fmla="*/ 174 w 648"/>
                <a:gd name="T35" fmla="*/ 156 h 576"/>
                <a:gd name="T36" fmla="*/ 138 w 648"/>
                <a:gd name="T37" fmla="*/ 282 h 576"/>
                <a:gd name="T38" fmla="*/ 54 w 648"/>
                <a:gd name="T39" fmla="*/ 312 h 576"/>
                <a:gd name="T40" fmla="*/ 0 w 648"/>
                <a:gd name="T41" fmla="*/ 294 h 576"/>
                <a:gd name="T42" fmla="*/ 0 w 648"/>
                <a:gd name="T43" fmla="*/ 300 h 576"/>
                <a:gd name="T44" fmla="*/ 48 w 648"/>
                <a:gd name="T45" fmla="*/ 408 h 576"/>
                <a:gd name="T46" fmla="*/ 72 w 648"/>
                <a:gd name="T47" fmla="*/ 474 h 576"/>
                <a:gd name="T48" fmla="*/ 54 w 648"/>
                <a:gd name="T49" fmla="*/ 480 h 576"/>
                <a:gd name="T50" fmla="*/ 60 w 648"/>
                <a:gd name="T51" fmla="*/ 498 h 576"/>
                <a:gd name="T52" fmla="*/ 78 w 648"/>
                <a:gd name="T53" fmla="*/ 534 h 576"/>
                <a:gd name="T54" fmla="*/ 78 w 648"/>
                <a:gd name="T55" fmla="*/ 564 h 576"/>
                <a:gd name="T56" fmla="*/ 90 w 648"/>
                <a:gd name="T57" fmla="*/ 546 h 576"/>
                <a:gd name="T58" fmla="*/ 108 w 648"/>
                <a:gd name="T59" fmla="*/ 564 h 576"/>
                <a:gd name="T60" fmla="*/ 144 w 648"/>
                <a:gd name="T61" fmla="*/ 576 h 576"/>
                <a:gd name="T62" fmla="*/ 174 w 648"/>
                <a:gd name="T63" fmla="*/ 558 h 576"/>
                <a:gd name="T64" fmla="*/ 192 w 648"/>
                <a:gd name="T65" fmla="*/ 558 h 576"/>
                <a:gd name="T66" fmla="*/ 228 w 648"/>
                <a:gd name="T67" fmla="*/ 546 h 576"/>
                <a:gd name="T68" fmla="*/ 264 w 648"/>
                <a:gd name="T69" fmla="*/ 552 h 576"/>
                <a:gd name="T70" fmla="*/ 330 w 648"/>
                <a:gd name="T71" fmla="*/ 552 h 576"/>
                <a:gd name="T72" fmla="*/ 366 w 648"/>
                <a:gd name="T73" fmla="*/ 546 h 576"/>
                <a:gd name="T74" fmla="*/ 408 w 648"/>
                <a:gd name="T75" fmla="*/ 528 h 576"/>
                <a:gd name="T76" fmla="*/ 510 w 648"/>
                <a:gd name="T77" fmla="*/ 432 h 576"/>
                <a:gd name="T78" fmla="*/ 576 w 648"/>
                <a:gd name="T79" fmla="*/ 348 h 576"/>
                <a:gd name="T80" fmla="*/ 624 w 648"/>
                <a:gd name="T81" fmla="*/ 294 h 576"/>
                <a:gd name="T82" fmla="*/ 648 w 648"/>
                <a:gd name="T83" fmla="*/ 204 h 576"/>
                <a:gd name="T84" fmla="*/ 612 w 648"/>
                <a:gd name="T85" fmla="*/ 210 h 576"/>
                <a:gd name="T86" fmla="*/ 420 w 648"/>
                <a:gd name="T87" fmla="*/ 336 h 576"/>
                <a:gd name="T88" fmla="*/ 456 w 648"/>
                <a:gd name="T89" fmla="*/ 282 h 576"/>
                <a:gd name="T90" fmla="*/ 516 w 648"/>
                <a:gd name="T91" fmla="*/ 3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8" h="576">
                  <a:moveTo>
                    <a:pt x="612" y="210"/>
                  </a:moveTo>
                  <a:lnTo>
                    <a:pt x="606" y="222"/>
                  </a:lnTo>
                  <a:lnTo>
                    <a:pt x="606" y="222"/>
                  </a:lnTo>
                  <a:lnTo>
                    <a:pt x="606" y="222"/>
                  </a:lnTo>
                  <a:lnTo>
                    <a:pt x="570" y="204"/>
                  </a:lnTo>
                  <a:lnTo>
                    <a:pt x="576" y="168"/>
                  </a:lnTo>
                  <a:lnTo>
                    <a:pt x="582" y="162"/>
                  </a:lnTo>
                  <a:lnTo>
                    <a:pt x="594" y="156"/>
                  </a:lnTo>
                  <a:lnTo>
                    <a:pt x="612" y="162"/>
                  </a:lnTo>
                  <a:lnTo>
                    <a:pt x="618" y="162"/>
                  </a:lnTo>
                  <a:lnTo>
                    <a:pt x="618" y="162"/>
                  </a:lnTo>
                  <a:lnTo>
                    <a:pt x="618" y="96"/>
                  </a:lnTo>
                  <a:lnTo>
                    <a:pt x="612" y="84"/>
                  </a:lnTo>
                  <a:lnTo>
                    <a:pt x="600" y="66"/>
                  </a:lnTo>
                  <a:lnTo>
                    <a:pt x="600" y="24"/>
                  </a:lnTo>
                  <a:lnTo>
                    <a:pt x="600" y="24"/>
                  </a:lnTo>
                  <a:lnTo>
                    <a:pt x="588" y="18"/>
                  </a:lnTo>
                  <a:lnTo>
                    <a:pt x="576" y="6"/>
                  </a:lnTo>
                  <a:lnTo>
                    <a:pt x="558" y="12"/>
                  </a:lnTo>
                  <a:lnTo>
                    <a:pt x="552" y="12"/>
                  </a:lnTo>
                  <a:lnTo>
                    <a:pt x="552" y="12"/>
                  </a:lnTo>
                  <a:lnTo>
                    <a:pt x="552" y="12"/>
                  </a:lnTo>
                  <a:lnTo>
                    <a:pt x="522" y="0"/>
                  </a:lnTo>
                  <a:lnTo>
                    <a:pt x="510" y="6"/>
                  </a:lnTo>
                  <a:lnTo>
                    <a:pt x="486" y="12"/>
                  </a:lnTo>
                  <a:lnTo>
                    <a:pt x="474" y="18"/>
                  </a:lnTo>
                  <a:lnTo>
                    <a:pt x="384" y="102"/>
                  </a:lnTo>
                  <a:lnTo>
                    <a:pt x="366" y="144"/>
                  </a:lnTo>
                  <a:lnTo>
                    <a:pt x="330" y="156"/>
                  </a:lnTo>
                  <a:lnTo>
                    <a:pt x="276" y="138"/>
                  </a:lnTo>
                  <a:lnTo>
                    <a:pt x="234" y="192"/>
                  </a:lnTo>
                  <a:lnTo>
                    <a:pt x="192" y="204"/>
                  </a:lnTo>
                  <a:lnTo>
                    <a:pt x="162" y="198"/>
                  </a:lnTo>
                  <a:lnTo>
                    <a:pt x="174" y="180"/>
                  </a:lnTo>
                  <a:lnTo>
                    <a:pt x="174" y="168"/>
                  </a:lnTo>
                  <a:lnTo>
                    <a:pt x="174" y="156"/>
                  </a:lnTo>
                  <a:lnTo>
                    <a:pt x="138" y="102"/>
                  </a:lnTo>
                  <a:lnTo>
                    <a:pt x="138" y="282"/>
                  </a:lnTo>
                  <a:lnTo>
                    <a:pt x="102" y="306"/>
                  </a:lnTo>
                  <a:lnTo>
                    <a:pt x="54" y="312"/>
                  </a:lnTo>
                  <a:lnTo>
                    <a:pt x="18" y="276"/>
                  </a:lnTo>
                  <a:lnTo>
                    <a:pt x="0" y="294"/>
                  </a:lnTo>
                  <a:lnTo>
                    <a:pt x="0" y="294"/>
                  </a:lnTo>
                  <a:lnTo>
                    <a:pt x="0" y="300"/>
                  </a:lnTo>
                  <a:lnTo>
                    <a:pt x="6" y="306"/>
                  </a:lnTo>
                  <a:lnTo>
                    <a:pt x="48" y="408"/>
                  </a:lnTo>
                  <a:lnTo>
                    <a:pt x="72" y="438"/>
                  </a:lnTo>
                  <a:lnTo>
                    <a:pt x="72" y="474"/>
                  </a:lnTo>
                  <a:lnTo>
                    <a:pt x="66" y="486"/>
                  </a:lnTo>
                  <a:lnTo>
                    <a:pt x="54" y="480"/>
                  </a:lnTo>
                  <a:lnTo>
                    <a:pt x="54" y="492"/>
                  </a:lnTo>
                  <a:lnTo>
                    <a:pt x="60" y="498"/>
                  </a:lnTo>
                  <a:lnTo>
                    <a:pt x="60" y="504"/>
                  </a:lnTo>
                  <a:lnTo>
                    <a:pt x="78" y="534"/>
                  </a:lnTo>
                  <a:lnTo>
                    <a:pt x="72" y="552"/>
                  </a:lnTo>
                  <a:lnTo>
                    <a:pt x="78" y="564"/>
                  </a:lnTo>
                  <a:lnTo>
                    <a:pt x="78" y="546"/>
                  </a:lnTo>
                  <a:lnTo>
                    <a:pt x="90" y="546"/>
                  </a:lnTo>
                  <a:lnTo>
                    <a:pt x="90" y="558"/>
                  </a:lnTo>
                  <a:lnTo>
                    <a:pt x="108" y="564"/>
                  </a:lnTo>
                  <a:lnTo>
                    <a:pt x="114" y="576"/>
                  </a:lnTo>
                  <a:lnTo>
                    <a:pt x="144" y="576"/>
                  </a:lnTo>
                  <a:lnTo>
                    <a:pt x="156" y="564"/>
                  </a:lnTo>
                  <a:lnTo>
                    <a:pt x="174" y="558"/>
                  </a:lnTo>
                  <a:lnTo>
                    <a:pt x="186" y="564"/>
                  </a:lnTo>
                  <a:lnTo>
                    <a:pt x="192" y="558"/>
                  </a:lnTo>
                  <a:lnTo>
                    <a:pt x="210" y="564"/>
                  </a:lnTo>
                  <a:lnTo>
                    <a:pt x="228" y="546"/>
                  </a:lnTo>
                  <a:lnTo>
                    <a:pt x="252" y="546"/>
                  </a:lnTo>
                  <a:lnTo>
                    <a:pt x="264" y="552"/>
                  </a:lnTo>
                  <a:lnTo>
                    <a:pt x="282" y="540"/>
                  </a:lnTo>
                  <a:lnTo>
                    <a:pt x="330" y="552"/>
                  </a:lnTo>
                  <a:lnTo>
                    <a:pt x="336" y="540"/>
                  </a:lnTo>
                  <a:lnTo>
                    <a:pt x="366" y="546"/>
                  </a:lnTo>
                  <a:lnTo>
                    <a:pt x="366" y="528"/>
                  </a:lnTo>
                  <a:lnTo>
                    <a:pt x="408" y="528"/>
                  </a:lnTo>
                  <a:lnTo>
                    <a:pt x="492" y="462"/>
                  </a:lnTo>
                  <a:lnTo>
                    <a:pt x="510" y="432"/>
                  </a:lnTo>
                  <a:lnTo>
                    <a:pt x="540" y="408"/>
                  </a:lnTo>
                  <a:lnTo>
                    <a:pt x="576" y="348"/>
                  </a:lnTo>
                  <a:lnTo>
                    <a:pt x="588" y="312"/>
                  </a:lnTo>
                  <a:lnTo>
                    <a:pt x="624" y="294"/>
                  </a:lnTo>
                  <a:lnTo>
                    <a:pt x="648" y="204"/>
                  </a:lnTo>
                  <a:lnTo>
                    <a:pt x="648" y="204"/>
                  </a:lnTo>
                  <a:lnTo>
                    <a:pt x="618" y="204"/>
                  </a:lnTo>
                  <a:lnTo>
                    <a:pt x="612" y="210"/>
                  </a:lnTo>
                  <a:close/>
                  <a:moveTo>
                    <a:pt x="462" y="384"/>
                  </a:moveTo>
                  <a:lnTo>
                    <a:pt x="420" y="336"/>
                  </a:lnTo>
                  <a:lnTo>
                    <a:pt x="438" y="318"/>
                  </a:lnTo>
                  <a:lnTo>
                    <a:pt x="456" y="282"/>
                  </a:lnTo>
                  <a:lnTo>
                    <a:pt x="504" y="288"/>
                  </a:lnTo>
                  <a:lnTo>
                    <a:pt x="516" y="324"/>
                  </a:lnTo>
                  <a:lnTo>
                    <a:pt x="462" y="3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1" name="Rectangle 535"/>
            <p:cNvSpPr>
              <a:spLocks noChangeArrowheads="1"/>
            </p:cNvSpPr>
            <p:nvPr/>
          </p:nvSpPr>
          <p:spPr bwMode="auto">
            <a:xfrm>
              <a:off x="3168" y="375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2" name="Freeform 536"/>
            <p:cNvSpPr>
              <a:spLocks/>
            </p:cNvSpPr>
            <p:nvPr/>
          </p:nvSpPr>
          <p:spPr bwMode="auto">
            <a:xfrm>
              <a:off x="3132" y="3745"/>
              <a:ext cx="30" cy="6"/>
            </a:xfrm>
            <a:custGeom>
              <a:avLst/>
              <a:gdLst>
                <a:gd name="T0" fmla="*/ 30 w 30"/>
                <a:gd name="T1" fmla="*/ 6 h 6"/>
                <a:gd name="T2" fmla="*/ 12 w 30"/>
                <a:gd name="T3" fmla="*/ 0 h 6"/>
                <a:gd name="T4" fmla="*/ 0 w 30"/>
                <a:gd name="T5" fmla="*/ 6 h 6"/>
                <a:gd name="T6" fmla="*/ 12 w 30"/>
                <a:gd name="T7" fmla="*/ 0 h 6"/>
                <a:gd name="T8" fmla="*/ 30 w 30"/>
                <a:gd name="T9" fmla="*/ 6 h 6"/>
              </a:gdLst>
              <a:ahLst/>
              <a:cxnLst>
                <a:cxn ang="0">
                  <a:pos x="T0" y="T1"/>
                </a:cxn>
                <a:cxn ang="0">
                  <a:pos x="T2" y="T3"/>
                </a:cxn>
                <a:cxn ang="0">
                  <a:pos x="T4" y="T5"/>
                </a:cxn>
                <a:cxn ang="0">
                  <a:pos x="T6" y="T7"/>
                </a:cxn>
                <a:cxn ang="0">
                  <a:pos x="T8" y="T9"/>
                </a:cxn>
              </a:cxnLst>
              <a:rect l="0" t="0" r="r" b="b"/>
              <a:pathLst>
                <a:path w="30" h="6">
                  <a:moveTo>
                    <a:pt x="30" y="6"/>
                  </a:moveTo>
                  <a:lnTo>
                    <a:pt x="12" y="0"/>
                  </a:lnTo>
                  <a:lnTo>
                    <a:pt x="0" y="6"/>
                  </a:lnTo>
                  <a:lnTo>
                    <a:pt x="12" y="0"/>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3" name="Freeform 537"/>
            <p:cNvSpPr>
              <a:spLocks/>
            </p:cNvSpPr>
            <p:nvPr/>
          </p:nvSpPr>
          <p:spPr bwMode="auto">
            <a:xfrm>
              <a:off x="3156" y="3799"/>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4" name="Freeform 538"/>
            <p:cNvSpPr>
              <a:spLocks/>
            </p:cNvSpPr>
            <p:nvPr/>
          </p:nvSpPr>
          <p:spPr bwMode="auto">
            <a:xfrm>
              <a:off x="3150" y="3613"/>
              <a:ext cx="12" cy="60"/>
            </a:xfrm>
            <a:custGeom>
              <a:avLst/>
              <a:gdLst>
                <a:gd name="T0" fmla="*/ 0 w 12"/>
                <a:gd name="T1" fmla="*/ 0 h 60"/>
                <a:gd name="T2" fmla="*/ 0 w 12"/>
                <a:gd name="T3" fmla="*/ 42 h 60"/>
                <a:gd name="T4" fmla="*/ 12 w 12"/>
                <a:gd name="T5" fmla="*/ 60 h 60"/>
                <a:gd name="T6" fmla="*/ 0 w 12"/>
                <a:gd name="T7" fmla="*/ 42 h 60"/>
                <a:gd name="T8" fmla="*/ 0 w 12"/>
                <a:gd name="T9" fmla="*/ 0 h 60"/>
                <a:gd name="T10" fmla="*/ 0 w 12"/>
                <a:gd name="T11" fmla="*/ 0 h 60"/>
                <a:gd name="T12" fmla="*/ 0 w 12"/>
                <a:gd name="T13" fmla="*/ 0 h 60"/>
                <a:gd name="T14" fmla="*/ 0 w 12"/>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0">
                  <a:moveTo>
                    <a:pt x="0" y="0"/>
                  </a:moveTo>
                  <a:lnTo>
                    <a:pt x="0" y="42"/>
                  </a:lnTo>
                  <a:lnTo>
                    <a:pt x="12" y="60"/>
                  </a:lnTo>
                  <a:lnTo>
                    <a:pt x="0" y="4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5" name="Freeform 539"/>
            <p:cNvSpPr>
              <a:spLocks/>
            </p:cNvSpPr>
            <p:nvPr/>
          </p:nvSpPr>
          <p:spPr bwMode="auto">
            <a:xfrm>
              <a:off x="3102" y="3601"/>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6" name="Freeform 540"/>
            <p:cNvSpPr>
              <a:spLocks/>
            </p:cNvSpPr>
            <p:nvPr/>
          </p:nvSpPr>
          <p:spPr bwMode="auto">
            <a:xfrm>
              <a:off x="3060" y="3589"/>
              <a:ext cx="12" cy="6"/>
            </a:xfrm>
            <a:custGeom>
              <a:avLst/>
              <a:gdLst>
                <a:gd name="T0" fmla="*/ 0 w 12"/>
                <a:gd name="T1" fmla="*/ 6 h 6"/>
                <a:gd name="T2" fmla="*/ 12 w 12"/>
                <a:gd name="T3" fmla="*/ 0 h 6"/>
                <a:gd name="T4" fmla="*/ 0 w 12"/>
                <a:gd name="T5" fmla="*/ 6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7" name="Freeform 541"/>
            <p:cNvSpPr>
              <a:spLocks/>
            </p:cNvSpPr>
            <p:nvPr/>
          </p:nvSpPr>
          <p:spPr bwMode="auto">
            <a:xfrm>
              <a:off x="3138" y="3607"/>
              <a:ext cx="12" cy="6"/>
            </a:xfrm>
            <a:custGeom>
              <a:avLst/>
              <a:gdLst>
                <a:gd name="T0" fmla="*/ 0 w 12"/>
                <a:gd name="T1" fmla="*/ 0 h 6"/>
                <a:gd name="T2" fmla="*/ 12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8" name="Freeform 542"/>
            <p:cNvSpPr>
              <a:spLocks/>
            </p:cNvSpPr>
            <p:nvPr/>
          </p:nvSpPr>
          <p:spPr bwMode="auto">
            <a:xfrm>
              <a:off x="2826" y="3727"/>
              <a:ext cx="54" cy="18"/>
            </a:xfrm>
            <a:custGeom>
              <a:avLst/>
              <a:gdLst>
                <a:gd name="T0" fmla="*/ 0 w 54"/>
                <a:gd name="T1" fmla="*/ 0 h 18"/>
                <a:gd name="T2" fmla="*/ 54 w 54"/>
                <a:gd name="T3" fmla="*/ 18 h 18"/>
                <a:gd name="T4" fmla="*/ 0 w 54"/>
                <a:gd name="T5" fmla="*/ 0 h 18"/>
                <a:gd name="T6" fmla="*/ 0 w 54"/>
                <a:gd name="T7" fmla="*/ 0 h 18"/>
              </a:gdLst>
              <a:ahLst/>
              <a:cxnLst>
                <a:cxn ang="0">
                  <a:pos x="T0" y="T1"/>
                </a:cxn>
                <a:cxn ang="0">
                  <a:pos x="T2" y="T3"/>
                </a:cxn>
                <a:cxn ang="0">
                  <a:pos x="T4" y="T5"/>
                </a:cxn>
                <a:cxn ang="0">
                  <a:pos x="T6" y="T7"/>
                </a:cxn>
              </a:cxnLst>
              <a:rect l="0" t="0" r="r" b="b"/>
              <a:pathLst>
                <a:path w="54" h="18">
                  <a:moveTo>
                    <a:pt x="0" y="0"/>
                  </a:moveTo>
                  <a:lnTo>
                    <a:pt x="54"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9" name="Freeform 543"/>
            <p:cNvSpPr>
              <a:spLocks/>
            </p:cNvSpPr>
            <p:nvPr/>
          </p:nvSpPr>
          <p:spPr bwMode="auto">
            <a:xfrm>
              <a:off x="2688" y="3691"/>
              <a:ext cx="36" cy="66"/>
            </a:xfrm>
            <a:custGeom>
              <a:avLst/>
              <a:gdLst>
                <a:gd name="T0" fmla="*/ 0 w 36"/>
                <a:gd name="T1" fmla="*/ 0 h 66"/>
                <a:gd name="T2" fmla="*/ 36 w 36"/>
                <a:gd name="T3" fmla="*/ 54 h 66"/>
                <a:gd name="T4" fmla="*/ 36 w 36"/>
                <a:gd name="T5" fmla="*/ 66 h 66"/>
                <a:gd name="T6" fmla="*/ 36 w 36"/>
                <a:gd name="T7" fmla="*/ 54 h 66"/>
                <a:gd name="T8" fmla="*/ 0 w 36"/>
                <a:gd name="T9" fmla="*/ 0 h 66"/>
              </a:gdLst>
              <a:ahLst/>
              <a:cxnLst>
                <a:cxn ang="0">
                  <a:pos x="T0" y="T1"/>
                </a:cxn>
                <a:cxn ang="0">
                  <a:pos x="T2" y="T3"/>
                </a:cxn>
                <a:cxn ang="0">
                  <a:pos x="T4" y="T5"/>
                </a:cxn>
                <a:cxn ang="0">
                  <a:pos x="T6" y="T7"/>
                </a:cxn>
                <a:cxn ang="0">
                  <a:pos x="T8" y="T9"/>
                </a:cxn>
              </a:cxnLst>
              <a:rect l="0" t="0" r="r" b="b"/>
              <a:pathLst>
                <a:path w="36" h="66">
                  <a:moveTo>
                    <a:pt x="0" y="0"/>
                  </a:moveTo>
                  <a:lnTo>
                    <a:pt x="36" y="54"/>
                  </a:lnTo>
                  <a:lnTo>
                    <a:pt x="36" y="66"/>
                  </a:lnTo>
                  <a:lnTo>
                    <a:pt x="36" y="5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0" name="Freeform 544"/>
            <p:cNvSpPr>
              <a:spLocks/>
            </p:cNvSpPr>
            <p:nvPr/>
          </p:nvSpPr>
          <p:spPr bwMode="auto">
            <a:xfrm>
              <a:off x="3036" y="3595"/>
              <a:ext cx="24" cy="6"/>
            </a:xfrm>
            <a:custGeom>
              <a:avLst/>
              <a:gdLst>
                <a:gd name="T0" fmla="*/ 0 w 24"/>
                <a:gd name="T1" fmla="*/ 6 h 6"/>
                <a:gd name="T2" fmla="*/ 24 w 24"/>
                <a:gd name="T3" fmla="*/ 0 h 6"/>
                <a:gd name="T4" fmla="*/ 24 w 24"/>
                <a:gd name="T5" fmla="*/ 0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1" name="Freeform 545"/>
            <p:cNvSpPr>
              <a:spLocks/>
            </p:cNvSpPr>
            <p:nvPr/>
          </p:nvSpPr>
          <p:spPr bwMode="auto">
            <a:xfrm>
              <a:off x="2550" y="3865"/>
              <a:ext cx="18" cy="18"/>
            </a:xfrm>
            <a:custGeom>
              <a:avLst/>
              <a:gdLst>
                <a:gd name="T0" fmla="*/ 0 w 18"/>
                <a:gd name="T1" fmla="*/ 18 h 18"/>
                <a:gd name="T2" fmla="*/ 0 w 18"/>
                <a:gd name="T3" fmla="*/ 18 h 18"/>
                <a:gd name="T4" fmla="*/ 18 w 18"/>
                <a:gd name="T5" fmla="*/ 0 h 18"/>
                <a:gd name="T6" fmla="*/ 0 w 18"/>
                <a:gd name="T7" fmla="*/ 18 h 18"/>
              </a:gdLst>
              <a:ahLst/>
              <a:cxnLst>
                <a:cxn ang="0">
                  <a:pos x="T0" y="T1"/>
                </a:cxn>
                <a:cxn ang="0">
                  <a:pos x="T2" y="T3"/>
                </a:cxn>
                <a:cxn ang="0">
                  <a:pos x="T4" y="T5"/>
                </a:cxn>
                <a:cxn ang="0">
                  <a:pos x="T6" y="T7"/>
                </a:cxn>
              </a:cxnLst>
              <a:rect l="0" t="0" r="r" b="b"/>
              <a:pathLst>
                <a:path w="18" h="18">
                  <a:moveTo>
                    <a:pt x="0" y="18"/>
                  </a:moveTo>
                  <a:lnTo>
                    <a:pt x="0" y="18"/>
                  </a:lnTo>
                  <a:lnTo>
                    <a:pt x="18"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2" name="Freeform 546"/>
            <p:cNvSpPr>
              <a:spLocks/>
            </p:cNvSpPr>
            <p:nvPr/>
          </p:nvSpPr>
          <p:spPr bwMode="auto">
            <a:xfrm>
              <a:off x="2970" y="3871"/>
              <a:ext cx="96" cy="102"/>
            </a:xfrm>
            <a:custGeom>
              <a:avLst/>
              <a:gdLst>
                <a:gd name="T0" fmla="*/ 36 w 96"/>
                <a:gd name="T1" fmla="*/ 0 h 102"/>
                <a:gd name="T2" fmla="*/ 18 w 96"/>
                <a:gd name="T3" fmla="*/ 36 h 102"/>
                <a:gd name="T4" fmla="*/ 0 w 96"/>
                <a:gd name="T5" fmla="*/ 54 h 102"/>
                <a:gd name="T6" fmla="*/ 42 w 96"/>
                <a:gd name="T7" fmla="*/ 102 h 102"/>
                <a:gd name="T8" fmla="*/ 96 w 96"/>
                <a:gd name="T9" fmla="*/ 42 h 102"/>
                <a:gd name="T10" fmla="*/ 84 w 96"/>
                <a:gd name="T11" fmla="*/ 6 h 102"/>
                <a:gd name="T12" fmla="*/ 36 w 96"/>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96" h="102">
                  <a:moveTo>
                    <a:pt x="36" y="0"/>
                  </a:moveTo>
                  <a:lnTo>
                    <a:pt x="18" y="36"/>
                  </a:lnTo>
                  <a:lnTo>
                    <a:pt x="0" y="54"/>
                  </a:lnTo>
                  <a:lnTo>
                    <a:pt x="42" y="102"/>
                  </a:lnTo>
                  <a:lnTo>
                    <a:pt x="96" y="42"/>
                  </a:lnTo>
                  <a:lnTo>
                    <a:pt x="84" y="6"/>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3" name="Freeform 547"/>
            <p:cNvSpPr>
              <a:spLocks/>
            </p:cNvSpPr>
            <p:nvPr/>
          </p:nvSpPr>
          <p:spPr bwMode="auto">
            <a:xfrm>
              <a:off x="3600" y="3174"/>
              <a:ext cx="282" cy="571"/>
            </a:xfrm>
            <a:custGeom>
              <a:avLst/>
              <a:gdLst>
                <a:gd name="T0" fmla="*/ 240 w 282"/>
                <a:gd name="T1" fmla="*/ 0 h 571"/>
                <a:gd name="T2" fmla="*/ 168 w 282"/>
                <a:gd name="T3" fmla="*/ 121 h 571"/>
                <a:gd name="T4" fmla="*/ 60 w 282"/>
                <a:gd name="T5" fmla="*/ 169 h 571"/>
                <a:gd name="T6" fmla="*/ 36 w 282"/>
                <a:gd name="T7" fmla="*/ 223 h 571"/>
                <a:gd name="T8" fmla="*/ 66 w 282"/>
                <a:gd name="T9" fmla="*/ 319 h 571"/>
                <a:gd name="T10" fmla="*/ 0 w 282"/>
                <a:gd name="T11" fmla="*/ 403 h 571"/>
                <a:gd name="T12" fmla="*/ 18 w 282"/>
                <a:gd name="T13" fmla="*/ 511 h 571"/>
                <a:gd name="T14" fmla="*/ 90 w 282"/>
                <a:gd name="T15" fmla="*/ 571 h 571"/>
                <a:gd name="T16" fmla="*/ 162 w 282"/>
                <a:gd name="T17" fmla="*/ 541 h 571"/>
                <a:gd name="T18" fmla="*/ 282 w 282"/>
                <a:gd name="T19" fmla="*/ 151 h 571"/>
                <a:gd name="T20" fmla="*/ 276 w 282"/>
                <a:gd name="T21" fmla="*/ 48 h 571"/>
                <a:gd name="T22" fmla="*/ 240 w 282"/>
                <a:gd name="T23"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571">
                  <a:moveTo>
                    <a:pt x="240" y="0"/>
                  </a:moveTo>
                  <a:lnTo>
                    <a:pt x="168" y="121"/>
                  </a:lnTo>
                  <a:lnTo>
                    <a:pt x="60" y="169"/>
                  </a:lnTo>
                  <a:lnTo>
                    <a:pt x="36" y="223"/>
                  </a:lnTo>
                  <a:lnTo>
                    <a:pt x="66" y="319"/>
                  </a:lnTo>
                  <a:lnTo>
                    <a:pt x="0" y="403"/>
                  </a:lnTo>
                  <a:lnTo>
                    <a:pt x="18" y="511"/>
                  </a:lnTo>
                  <a:lnTo>
                    <a:pt x="90" y="571"/>
                  </a:lnTo>
                  <a:lnTo>
                    <a:pt x="162" y="541"/>
                  </a:lnTo>
                  <a:lnTo>
                    <a:pt x="282" y="151"/>
                  </a:lnTo>
                  <a:lnTo>
                    <a:pt x="276" y="48"/>
                  </a:lnTo>
                  <a:lnTo>
                    <a:pt x="24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4" name="Freeform 548"/>
            <p:cNvSpPr>
              <a:spLocks/>
            </p:cNvSpPr>
            <p:nvPr/>
          </p:nvSpPr>
          <p:spPr bwMode="auto">
            <a:xfrm>
              <a:off x="0" y="2706"/>
              <a:ext cx="522" cy="1015"/>
            </a:xfrm>
            <a:custGeom>
              <a:avLst/>
              <a:gdLst>
                <a:gd name="T0" fmla="*/ 96 w 522"/>
                <a:gd name="T1" fmla="*/ 955 h 1015"/>
                <a:gd name="T2" fmla="*/ 126 w 522"/>
                <a:gd name="T3" fmla="*/ 931 h 1015"/>
                <a:gd name="T4" fmla="*/ 132 w 522"/>
                <a:gd name="T5" fmla="*/ 919 h 1015"/>
                <a:gd name="T6" fmla="*/ 228 w 522"/>
                <a:gd name="T7" fmla="*/ 919 h 1015"/>
                <a:gd name="T8" fmla="*/ 234 w 522"/>
                <a:gd name="T9" fmla="*/ 895 h 1015"/>
                <a:gd name="T10" fmla="*/ 270 w 522"/>
                <a:gd name="T11" fmla="*/ 877 h 1015"/>
                <a:gd name="T12" fmla="*/ 270 w 522"/>
                <a:gd name="T13" fmla="*/ 841 h 1015"/>
                <a:gd name="T14" fmla="*/ 294 w 522"/>
                <a:gd name="T15" fmla="*/ 811 h 1015"/>
                <a:gd name="T16" fmla="*/ 306 w 522"/>
                <a:gd name="T17" fmla="*/ 787 h 1015"/>
                <a:gd name="T18" fmla="*/ 324 w 522"/>
                <a:gd name="T19" fmla="*/ 775 h 1015"/>
                <a:gd name="T20" fmla="*/ 324 w 522"/>
                <a:gd name="T21" fmla="*/ 721 h 1015"/>
                <a:gd name="T22" fmla="*/ 342 w 522"/>
                <a:gd name="T23" fmla="*/ 697 h 1015"/>
                <a:gd name="T24" fmla="*/ 348 w 522"/>
                <a:gd name="T25" fmla="*/ 613 h 1015"/>
                <a:gd name="T26" fmla="*/ 348 w 522"/>
                <a:gd name="T27" fmla="*/ 589 h 1015"/>
                <a:gd name="T28" fmla="*/ 354 w 522"/>
                <a:gd name="T29" fmla="*/ 504 h 1015"/>
                <a:gd name="T30" fmla="*/ 378 w 522"/>
                <a:gd name="T31" fmla="*/ 504 h 1015"/>
                <a:gd name="T32" fmla="*/ 414 w 522"/>
                <a:gd name="T33" fmla="*/ 432 h 1015"/>
                <a:gd name="T34" fmla="*/ 468 w 522"/>
                <a:gd name="T35" fmla="*/ 396 h 1015"/>
                <a:gd name="T36" fmla="*/ 510 w 522"/>
                <a:gd name="T37" fmla="*/ 330 h 1015"/>
                <a:gd name="T38" fmla="*/ 522 w 522"/>
                <a:gd name="T39" fmla="*/ 252 h 1015"/>
                <a:gd name="T40" fmla="*/ 486 w 522"/>
                <a:gd name="T41" fmla="*/ 186 h 1015"/>
                <a:gd name="T42" fmla="*/ 438 w 522"/>
                <a:gd name="T43" fmla="*/ 186 h 1015"/>
                <a:gd name="T44" fmla="*/ 366 w 522"/>
                <a:gd name="T45" fmla="*/ 120 h 1015"/>
                <a:gd name="T46" fmla="*/ 318 w 522"/>
                <a:gd name="T47" fmla="*/ 96 h 1015"/>
                <a:gd name="T48" fmla="*/ 240 w 522"/>
                <a:gd name="T49" fmla="*/ 102 h 1015"/>
                <a:gd name="T50" fmla="*/ 174 w 522"/>
                <a:gd name="T51" fmla="*/ 72 h 1015"/>
                <a:gd name="T52" fmla="*/ 138 w 522"/>
                <a:gd name="T53" fmla="*/ 90 h 1015"/>
                <a:gd name="T54" fmla="*/ 120 w 522"/>
                <a:gd name="T55" fmla="*/ 42 h 1015"/>
                <a:gd name="T56" fmla="*/ 102 w 522"/>
                <a:gd name="T57" fmla="*/ 48 h 1015"/>
                <a:gd name="T58" fmla="*/ 102 w 522"/>
                <a:gd name="T59" fmla="*/ 36 h 1015"/>
                <a:gd name="T60" fmla="*/ 6 w 522"/>
                <a:gd name="T61" fmla="*/ 0 h 1015"/>
                <a:gd name="T62" fmla="*/ 0 w 522"/>
                <a:gd name="T63" fmla="*/ 6 h 1015"/>
                <a:gd name="T64" fmla="*/ 0 w 522"/>
                <a:gd name="T65" fmla="*/ 1015 h 1015"/>
                <a:gd name="T66" fmla="*/ 60 w 522"/>
                <a:gd name="T67" fmla="*/ 961 h 1015"/>
                <a:gd name="T68" fmla="*/ 96 w 522"/>
                <a:gd name="T69" fmla="*/ 95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1015">
                  <a:moveTo>
                    <a:pt x="96" y="955"/>
                  </a:moveTo>
                  <a:lnTo>
                    <a:pt x="126" y="931"/>
                  </a:lnTo>
                  <a:lnTo>
                    <a:pt x="132" y="919"/>
                  </a:lnTo>
                  <a:lnTo>
                    <a:pt x="228" y="919"/>
                  </a:lnTo>
                  <a:lnTo>
                    <a:pt x="234" y="895"/>
                  </a:lnTo>
                  <a:lnTo>
                    <a:pt x="270" y="877"/>
                  </a:lnTo>
                  <a:lnTo>
                    <a:pt x="270" y="841"/>
                  </a:lnTo>
                  <a:lnTo>
                    <a:pt x="294" y="811"/>
                  </a:lnTo>
                  <a:lnTo>
                    <a:pt x="306" y="787"/>
                  </a:lnTo>
                  <a:lnTo>
                    <a:pt x="324" y="775"/>
                  </a:lnTo>
                  <a:lnTo>
                    <a:pt x="324" y="721"/>
                  </a:lnTo>
                  <a:lnTo>
                    <a:pt x="342" y="697"/>
                  </a:lnTo>
                  <a:lnTo>
                    <a:pt x="348" y="613"/>
                  </a:lnTo>
                  <a:lnTo>
                    <a:pt x="348" y="589"/>
                  </a:lnTo>
                  <a:lnTo>
                    <a:pt x="354" y="504"/>
                  </a:lnTo>
                  <a:lnTo>
                    <a:pt x="378" y="504"/>
                  </a:lnTo>
                  <a:lnTo>
                    <a:pt x="414" y="432"/>
                  </a:lnTo>
                  <a:lnTo>
                    <a:pt x="468" y="396"/>
                  </a:lnTo>
                  <a:lnTo>
                    <a:pt x="510" y="330"/>
                  </a:lnTo>
                  <a:lnTo>
                    <a:pt x="522" y="252"/>
                  </a:lnTo>
                  <a:lnTo>
                    <a:pt x="486" y="186"/>
                  </a:lnTo>
                  <a:lnTo>
                    <a:pt x="438" y="186"/>
                  </a:lnTo>
                  <a:lnTo>
                    <a:pt x="366" y="120"/>
                  </a:lnTo>
                  <a:lnTo>
                    <a:pt x="318" y="96"/>
                  </a:lnTo>
                  <a:lnTo>
                    <a:pt x="240" y="102"/>
                  </a:lnTo>
                  <a:lnTo>
                    <a:pt x="174" y="72"/>
                  </a:lnTo>
                  <a:lnTo>
                    <a:pt x="138" y="90"/>
                  </a:lnTo>
                  <a:lnTo>
                    <a:pt x="120" y="42"/>
                  </a:lnTo>
                  <a:lnTo>
                    <a:pt x="102" y="48"/>
                  </a:lnTo>
                  <a:lnTo>
                    <a:pt x="102" y="36"/>
                  </a:lnTo>
                  <a:lnTo>
                    <a:pt x="6" y="0"/>
                  </a:lnTo>
                  <a:lnTo>
                    <a:pt x="0" y="6"/>
                  </a:lnTo>
                  <a:lnTo>
                    <a:pt x="0" y="1015"/>
                  </a:lnTo>
                  <a:lnTo>
                    <a:pt x="60" y="961"/>
                  </a:lnTo>
                  <a:lnTo>
                    <a:pt x="96" y="95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2982452"/>
            <a:ext cx="7981200" cy="1250591"/>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4481868"/>
            <a:ext cx="7980363" cy="1608955"/>
          </a:xfrm>
        </p:spPr>
        <p:txBody>
          <a:bodyPr>
            <a:normAutofit/>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435"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436"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29/05/2017</a:t>
            </a:fld>
            <a:endParaRPr lang="en-US" dirty="0"/>
          </a:p>
        </p:txBody>
      </p:sp>
      <p:sp>
        <p:nvSpPr>
          <p:cNvPr id="1437"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14468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TAM">
    <p:spTree>
      <p:nvGrpSpPr>
        <p:cNvPr id="1" name=""/>
        <p:cNvGrpSpPr/>
        <p:nvPr/>
      </p:nvGrpSpPr>
      <p:grpSpPr>
        <a:xfrm>
          <a:off x="0" y="0"/>
          <a:ext cx="0" cy="0"/>
          <a:chOff x="0" y="0"/>
          <a:chExt cx="0" cy="0"/>
        </a:xfrm>
      </p:grpSpPr>
      <p:grpSp>
        <p:nvGrpSpPr>
          <p:cNvPr id="887" name="Group 4"/>
          <p:cNvGrpSpPr>
            <a:grpSpLocks noChangeAspect="1"/>
          </p:cNvGrpSpPr>
          <p:nvPr userDrawn="1"/>
        </p:nvGrpSpPr>
        <p:grpSpPr bwMode="auto">
          <a:xfrm>
            <a:off x="1588" y="0"/>
            <a:ext cx="9140825" cy="6858000"/>
            <a:chOff x="1" y="0"/>
            <a:chExt cx="5758" cy="4320"/>
          </a:xfrm>
          <a:solidFill>
            <a:schemeClr val="accent4"/>
          </a:solidFill>
        </p:grpSpPr>
        <p:sp>
          <p:nvSpPr>
            <p:cNvPr id="88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90" name="Group 4"/>
          <p:cNvGrpSpPr>
            <a:grpSpLocks noChangeAspect="1"/>
          </p:cNvGrpSpPr>
          <p:nvPr userDrawn="1"/>
        </p:nvGrpSpPr>
        <p:grpSpPr bwMode="auto">
          <a:xfrm>
            <a:off x="641607" y="-23074"/>
            <a:ext cx="8499475" cy="6564313"/>
            <a:chOff x="398" y="0"/>
            <a:chExt cx="5354" cy="4135"/>
          </a:xfrm>
          <a:solidFill>
            <a:schemeClr val="accent4"/>
          </a:solidFill>
        </p:grpSpPr>
        <p:grpSp>
          <p:nvGrpSpPr>
            <p:cNvPr id="891" name="Group 205"/>
            <p:cNvGrpSpPr>
              <a:grpSpLocks/>
            </p:cNvGrpSpPr>
            <p:nvPr/>
          </p:nvGrpSpPr>
          <p:grpSpPr bwMode="auto">
            <a:xfrm>
              <a:off x="398" y="0"/>
              <a:ext cx="5354" cy="1921"/>
              <a:chOff x="398" y="0"/>
              <a:chExt cx="5354" cy="1921"/>
            </a:xfrm>
            <a:grpFill/>
          </p:grpSpPr>
          <p:sp>
            <p:nvSpPr>
              <p:cNvPr id="1008" name="Freeform 5"/>
              <p:cNvSpPr>
                <a:spLocks/>
              </p:cNvSpPr>
              <p:nvPr/>
            </p:nvSpPr>
            <p:spPr bwMode="auto">
              <a:xfrm>
                <a:off x="5578" y="0"/>
                <a:ext cx="18" cy="12"/>
              </a:xfrm>
              <a:custGeom>
                <a:avLst/>
                <a:gdLst>
                  <a:gd name="T0" fmla="*/ 18 w 18"/>
                  <a:gd name="T1" fmla="*/ 0 h 12"/>
                  <a:gd name="T2" fmla="*/ 6 w 18"/>
                  <a:gd name="T3" fmla="*/ 0 h 12"/>
                  <a:gd name="T4" fmla="*/ 0 w 18"/>
                  <a:gd name="T5" fmla="*/ 0 h 12"/>
                  <a:gd name="T6" fmla="*/ 0 w 18"/>
                  <a:gd name="T7" fmla="*/ 12 h 12"/>
                  <a:gd name="T8" fmla="*/ 0 w 18"/>
                  <a:gd name="T9" fmla="*/ 12 h 12"/>
                  <a:gd name="T10" fmla="*/ 18 w 18"/>
                  <a:gd name="T11" fmla="*/ 12 h 12"/>
                  <a:gd name="T12" fmla="*/ 18 w 1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18" y="0"/>
                    </a:moveTo>
                    <a:lnTo>
                      <a:pt x="6" y="0"/>
                    </a:lnTo>
                    <a:lnTo>
                      <a:pt x="0" y="0"/>
                    </a:lnTo>
                    <a:lnTo>
                      <a:pt x="0" y="12"/>
                    </a:lnTo>
                    <a:lnTo>
                      <a:pt x="0" y="12"/>
                    </a:lnTo>
                    <a:lnTo>
                      <a:pt x="18" y="12"/>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9" name="Freeform 6"/>
              <p:cNvSpPr>
                <a:spLocks/>
              </p:cNvSpPr>
              <p:nvPr/>
            </p:nvSpPr>
            <p:spPr bwMode="auto">
              <a:xfrm>
                <a:off x="5584" y="0"/>
                <a:ext cx="12" cy="12"/>
              </a:xfrm>
              <a:custGeom>
                <a:avLst/>
                <a:gdLst>
                  <a:gd name="T0" fmla="*/ 0 w 12"/>
                  <a:gd name="T1" fmla="*/ 0 h 12"/>
                  <a:gd name="T2" fmla="*/ 12 w 12"/>
                  <a:gd name="T3" fmla="*/ 0 h 12"/>
                  <a:gd name="T4" fmla="*/ 12 w 12"/>
                  <a:gd name="T5" fmla="*/ 12 h 12"/>
                  <a:gd name="T6" fmla="*/ 12 w 12"/>
                  <a:gd name="T7" fmla="*/ 12 h 12"/>
                  <a:gd name="T8" fmla="*/ 12 w 12"/>
                  <a:gd name="T9" fmla="*/ 0 h 12"/>
                  <a:gd name="T10" fmla="*/ 0 w 12"/>
                  <a:gd name="T11" fmla="*/ 0 h 12"/>
                  <a:gd name="T12" fmla="*/ 0 w 12"/>
                  <a:gd name="T13" fmla="*/ 0 h 12"/>
                  <a:gd name="T14" fmla="*/ 0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0" y="0"/>
                    </a:moveTo>
                    <a:lnTo>
                      <a:pt x="12" y="0"/>
                    </a:lnTo>
                    <a:lnTo>
                      <a:pt x="12" y="12"/>
                    </a:lnTo>
                    <a:lnTo>
                      <a:pt x="12" y="12"/>
                    </a:lnTo>
                    <a:lnTo>
                      <a:pt x="12"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0" name="Freeform 7"/>
              <p:cNvSpPr>
                <a:spLocks/>
              </p:cNvSpPr>
              <p:nvPr/>
            </p:nvSpPr>
            <p:spPr bwMode="auto">
              <a:xfrm>
                <a:off x="5578" y="0"/>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1" name="Rectangle 8"/>
              <p:cNvSpPr>
                <a:spLocks noChangeArrowheads="1"/>
              </p:cNvSpPr>
              <p:nvPr/>
            </p:nvSpPr>
            <p:spPr bwMode="auto">
              <a:xfrm>
                <a:off x="5584" y="0"/>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2" name="Rectangle 9"/>
              <p:cNvSpPr>
                <a:spLocks noChangeArrowheads="1"/>
              </p:cNvSpPr>
              <p:nvPr/>
            </p:nvSpPr>
            <p:spPr bwMode="auto">
              <a:xfrm>
                <a:off x="1845" y="6"/>
                <a:ext cx="18"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3" name="Rectangle 10"/>
              <p:cNvSpPr>
                <a:spLocks noChangeArrowheads="1"/>
              </p:cNvSpPr>
              <p:nvPr/>
            </p:nvSpPr>
            <p:spPr bwMode="auto">
              <a:xfrm>
                <a:off x="5751" y="156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4" name="Freeform 11"/>
              <p:cNvSpPr>
                <a:spLocks/>
              </p:cNvSpPr>
              <p:nvPr/>
            </p:nvSpPr>
            <p:spPr bwMode="auto">
              <a:xfrm>
                <a:off x="5703" y="102"/>
                <a:ext cx="48" cy="90"/>
              </a:xfrm>
              <a:custGeom>
                <a:avLst/>
                <a:gdLst>
                  <a:gd name="T0" fmla="*/ 48 w 48"/>
                  <a:gd name="T1" fmla="*/ 0 h 90"/>
                  <a:gd name="T2" fmla="*/ 42 w 48"/>
                  <a:gd name="T3" fmla="*/ 0 h 90"/>
                  <a:gd name="T4" fmla="*/ 6 w 48"/>
                  <a:gd name="T5" fmla="*/ 12 h 90"/>
                  <a:gd name="T6" fmla="*/ 6 w 48"/>
                  <a:gd name="T7" fmla="*/ 18 h 90"/>
                  <a:gd name="T8" fmla="*/ 6 w 48"/>
                  <a:gd name="T9" fmla="*/ 24 h 90"/>
                  <a:gd name="T10" fmla="*/ 18 w 48"/>
                  <a:gd name="T11" fmla="*/ 24 h 90"/>
                  <a:gd name="T12" fmla="*/ 6 w 48"/>
                  <a:gd name="T13" fmla="*/ 54 h 90"/>
                  <a:gd name="T14" fmla="*/ 0 w 48"/>
                  <a:gd name="T15" fmla="*/ 60 h 90"/>
                  <a:gd name="T16" fmla="*/ 6 w 48"/>
                  <a:gd name="T17" fmla="*/ 66 h 90"/>
                  <a:gd name="T18" fmla="*/ 30 w 48"/>
                  <a:gd name="T19" fmla="*/ 66 h 90"/>
                  <a:gd name="T20" fmla="*/ 6 w 48"/>
                  <a:gd name="T21" fmla="*/ 84 h 90"/>
                  <a:gd name="T22" fmla="*/ 6 w 48"/>
                  <a:gd name="T23" fmla="*/ 90 h 90"/>
                  <a:gd name="T24" fmla="*/ 48 w 48"/>
                  <a:gd name="T25" fmla="*/ 60 h 90"/>
                  <a:gd name="T26" fmla="*/ 48 w 48"/>
                  <a:gd name="T27" fmla="*/ 6 h 90"/>
                  <a:gd name="T28" fmla="*/ 48 w 48"/>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90">
                    <a:moveTo>
                      <a:pt x="48" y="0"/>
                    </a:moveTo>
                    <a:lnTo>
                      <a:pt x="42" y="0"/>
                    </a:lnTo>
                    <a:lnTo>
                      <a:pt x="6" y="12"/>
                    </a:lnTo>
                    <a:lnTo>
                      <a:pt x="6" y="18"/>
                    </a:lnTo>
                    <a:lnTo>
                      <a:pt x="6" y="24"/>
                    </a:lnTo>
                    <a:lnTo>
                      <a:pt x="18" y="24"/>
                    </a:lnTo>
                    <a:lnTo>
                      <a:pt x="6" y="54"/>
                    </a:lnTo>
                    <a:lnTo>
                      <a:pt x="0" y="60"/>
                    </a:lnTo>
                    <a:lnTo>
                      <a:pt x="6" y="66"/>
                    </a:lnTo>
                    <a:lnTo>
                      <a:pt x="30" y="66"/>
                    </a:lnTo>
                    <a:lnTo>
                      <a:pt x="6" y="84"/>
                    </a:lnTo>
                    <a:lnTo>
                      <a:pt x="6" y="90"/>
                    </a:lnTo>
                    <a:lnTo>
                      <a:pt x="48" y="60"/>
                    </a:lnTo>
                    <a:lnTo>
                      <a:pt x="48" y="6"/>
                    </a:lnTo>
                    <a:lnTo>
                      <a:pt x="4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5" name="Freeform 12"/>
              <p:cNvSpPr>
                <a:spLocks/>
              </p:cNvSpPr>
              <p:nvPr/>
            </p:nvSpPr>
            <p:spPr bwMode="auto">
              <a:xfrm>
                <a:off x="5709" y="180"/>
                <a:ext cx="42" cy="143"/>
              </a:xfrm>
              <a:custGeom>
                <a:avLst/>
                <a:gdLst>
                  <a:gd name="T0" fmla="*/ 30 w 42"/>
                  <a:gd name="T1" fmla="*/ 0 h 143"/>
                  <a:gd name="T2" fmla="*/ 0 w 42"/>
                  <a:gd name="T3" fmla="*/ 24 h 143"/>
                  <a:gd name="T4" fmla="*/ 0 w 42"/>
                  <a:gd name="T5" fmla="*/ 41 h 143"/>
                  <a:gd name="T6" fmla="*/ 30 w 42"/>
                  <a:gd name="T7" fmla="*/ 41 h 143"/>
                  <a:gd name="T8" fmla="*/ 30 w 42"/>
                  <a:gd name="T9" fmla="*/ 89 h 143"/>
                  <a:gd name="T10" fmla="*/ 6 w 42"/>
                  <a:gd name="T11" fmla="*/ 89 h 143"/>
                  <a:gd name="T12" fmla="*/ 42 w 42"/>
                  <a:gd name="T13" fmla="*/ 143 h 143"/>
                  <a:gd name="T14" fmla="*/ 42 w 42"/>
                  <a:gd name="T15" fmla="*/ 0 h 143"/>
                  <a:gd name="T16" fmla="*/ 30 w 42"/>
                  <a:gd name="T1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43">
                    <a:moveTo>
                      <a:pt x="30" y="0"/>
                    </a:moveTo>
                    <a:lnTo>
                      <a:pt x="0" y="24"/>
                    </a:lnTo>
                    <a:lnTo>
                      <a:pt x="0" y="41"/>
                    </a:lnTo>
                    <a:lnTo>
                      <a:pt x="30" y="41"/>
                    </a:lnTo>
                    <a:lnTo>
                      <a:pt x="30" y="89"/>
                    </a:lnTo>
                    <a:lnTo>
                      <a:pt x="6" y="89"/>
                    </a:lnTo>
                    <a:lnTo>
                      <a:pt x="42" y="143"/>
                    </a:lnTo>
                    <a:lnTo>
                      <a:pt x="42" y="0"/>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6" name="Freeform 13"/>
              <p:cNvSpPr>
                <a:spLocks/>
              </p:cNvSpPr>
              <p:nvPr/>
            </p:nvSpPr>
            <p:spPr bwMode="auto">
              <a:xfrm>
                <a:off x="5596" y="12"/>
                <a:ext cx="113" cy="12"/>
              </a:xfrm>
              <a:custGeom>
                <a:avLst/>
                <a:gdLst>
                  <a:gd name="T0" fmla="*/ 0 w 113"/>
                  <a:gd name="T1" fmla="*/ 0 h 12"/>
                  <a:gd name="T2" fmla="*/ 89 w 113"/>
                  <a:gd name="T3" fmla="*/ 12 h 12"/>
                  <a:gd name="T4" fmla="*/ 113 w 113"/>
                  <a:gd name="T5" fmla="*/ 0 h 12"/>
                  <a:gd name="T6" fmla="*/ 0 w 113"/>
                  <a:gd name="T7" fmla="*/ 0 h 12"/>
                  <a:gd name="T8" fmla="*/ 0 w 113"/>
                  <a:gd name="T9" fmla="*/ 0 h 12"/>
                  <a:gd name="T10" fmla="*/ 0 w 113"/>
                  <a:gd name="T11" fmla="*/ 0 h 12"/>
                </a:gdLst>
                <a:ahLst/>
                <a:cxnLst>
                  <a:cxn ang="0">
                    <a:pos x="T0" y="T1"/>
                  </a:cxn>
                  <a:cxn ang="0">
                    <a:pos x="T2" y="T3"/>
                  </a:cxn>
                  <a:cxn ang="0">
                    <a:pos x="T4" y="T5"/>
                  </a:cxn>
                  <a:cxn ang="0">
                    <a:pos x="T6" y="T7"/>
                  </a:cxn>
                  <a:cxn ang="0">
                    <a:pos x="T8" y="T9"/>
                  </a:cxn>
                  <a:cxn ang="0">
                    <a:pos x="T10" y="T11"/>
                  </a:cxn>
                </a:cxnLst>
                <a:rect l="0" t="0" r="r" b="b"/>
                <a:pathLst>
                  <a:path w="113" h="12">
                    <a:moveTo>
                      <a:pt x="0" y="0"/>
                    </a:moveTo>
                    <a:lnTo>
                      <a:pt x="89" y="12"/>
                    </a:lnTo>
                    <a:lnTo>
                      <a:pt x="113"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7" name="Freeform 14"/>
              <p:cNvSpPr>
                <a:spLocks/>
              </p:cNvSpPr>
              <p:nvPr/>
            </p:nvSpPr>
            <p:spPr bwMode="auto">
              <a:xfrm>
                <a:off x="5458" y="12"/>
                <a:ext cx="138" cy="78"/>
              </a:xfrm>
              <a:custGeom>
                <a:avLst/>
                <a:gdLst>
                  <a:gd name="T0" fmla="*/ 0 w 138"/>
                  <a:gd name="T1" fmla="*/ 12 h 78"/>
                  <a:gd name="T2" fmla="*/ 30 w 138"/>
                  <a:gd name="T3" fmla="*/ 42 h 78"/>
                  <a:gd name="T4" fmla="*/ 30 w 138"/>
                  <a:gd name="T5" fmla="*/ 48 h 78"/>
                  <a:gd name="T6" fmla="*/ 72 w 138"/>
                  <a:gd name="T7" fmla="*/ 30 h 78"/>
                  <a:gd name="T8" fmla="*/ 72 w 138"/>
                  <a:gd name="T9" fmla="*/ 30 h 78"/>
                  <a:gd name="T10" fmla="*/ 72 w 138"/>
                  <a:gd name="T11" fmla="*/ 30 h 78"/>
                  <a:gd name="T12" fmla="*/ 96 w 138"/>
                  <a:gd name="T13" fmla="*/ 60 h 78"/>
                  <a:gd name="T14" fmla="*/ 90 w 138"/>
                  <a:gd name="T15" fmla="*/ 78 h 78"/>
                  <a:gd name="T16" fmla="*/ 120 w 138"/>
                  <a:gd name="T17" fmla="*/ 72 h 78"/>
                  <a:gd name="T18" fmla="*/ 120 w 138"/>
                  <a:gd name="T19" fmla="*/ 72 h 78"/>
                  <a:gd name="T20" fmla="*/ 120 w 138"/>
                  <a:gd name="T21" fmla="*/ 72 h 78"/>
                  <a:gd name="T22" fmla="*/ 120 w 138"/>
                  <a:gd name="T23" fmla="*/ 54 h 78"/>
                  <a:gd name="T24" fmla="*/ 138 w 138"/>
                  <a:gd name="T25" fmla="*/ 36 h 78"/>
                  <a:gd name="T26" fmla="*/ 120 w 138"/>
                  <a:gd name="T27" fmla="*/ 12 h 78"/>
                  <a:gd name="T28" fmla="*/ 120 w 138"/>
                  <a:gd name="T29" fmla="*/ 0 h 78"/>
                  <a:gd name="T30" fmla="*/ 18 w 138"/>
                  <a:gd name="T31" fmla="*/ 0 h 78"/>
                  <a:gd name="T32" fmla="*/ 12 w 138"/>
                  <a:gd name="T33" fmla="*/ 6 h 78"/>
                  <a:gd name="T34" fmla="*/ 0 w 138"/>
                  <a:gd name="T35"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78">
                    <a:moveTo>
                      <a:pt x="0" y="12"/>
                    </a:moveTo>
                    <a:lnTo>
                      <a:pt x="30" y="42"/>
                    </a:lnTo>
                    <a:lnTo>
                      <a:pt x="30" y="48"/>
                    </a:lnTo>
                    <a:lnTo>
                      <a:pt x="72" y="30"/>
                    </a:lnTo>
                    <a:lnTo>
                      <a:pt x="72" y="30"/>
                    </a:lnTo>
                    <a:lnTo>
                      <a:pt x="72" y="30"/>
                    </a:lnTo>
                    <a:lnTo>
                      <a:pt x="96" y="60"/>
                    </a:lnTo>
                    <a:lnTo>
                      <a:pt x="90" y="78"/>
                    </a:lnTo>
                    <a:lnTo>
                      <a:pt x="120" y="72"/>
                    </a:lnTo>
                    <a:lnTo>
                      <a:pt x="120" y="72"/>
                    </a:lnTo>
                    <a:lnTo>
                      <a:pt x="120" y="72"/>
                    </a:lnTo>
                    <a:lnTo>
                      <a:pt x="120" y="54"/>
                    </a:lnTo>
                    <a:lnTo>
                      <a:pt x="138" y="36"/>
                    </a:lnTo>
                    <a:lnTo>
                      <a:pt x="120" y="12"/>
                    </a:lnTo>
                    <a:lnTo>
                      <a:pt x="120" y="0"/>
                    </a:lnTo>
                    <a:lnTo>
                      <a:pt x="18" y="0"/>
                    </a:lnTo>
                    <a:lnTo>
                      <a:pt x="12" y="6"/>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8" name="Freeform 15"/>
              <p:cNvSpPr>
                <a:spLocks/>
              </p:cNvSpPr>
              <p:nvPr/>
            </p:nvSpPr>
            <p:spPr bwMode="auto">
              <a:xfrm>
                <a:off x="5488" y="42"/>
                <a:ext cx="66" cy="54"/>
              </a:xfrm>
              <a:custGeom>
                <a:avLst/>
                <a:gdLst>
                  <a:gd name="T0" fmla="*/ 60 w 66"/>
                  <a:gd name="T1" fmla="*/ 48 h 54"/>
                  <a:gd name="T2" fmla="*/ 66 w 66"/>
                  <a:gd name="T3" fmla="*/ 30 h 54"/>
                  <a:gd name="T4" fmla="*/ 42 w 66"/>
                  <a:gd name="T5" fmla="*/ 0 h 54"/>
                  <a:gd name="T6" fmla="*/ 0 w 66"/>
                  <a:gd name="T7" fmla="*/ 18 h 54"/>
                  <a:gd name="T8" fmla="*/ 0 w 66"/>
                  <a:gd name="T9" fmla="*/ 30 h 54"/>
                  <a:gd name="T10" fmla="*/ 24 w 66"/>
                  <a:gd name="T11" fmla="*/ 54 h 54"/>
                  <a:gd name="T12" fmla="*/ 24 w 66"/>
                  <a:gd name="T13" fmla="*/ 54 h 54"/>
                  <a:gd name="T14" fmla="*/ 24 w 66"/>
                  <a:gd name="T15" fmla="*/ 54 h 54"/>
                  <a:gd name="T16" fmla="*/ 60 w 66"/>
                  <a:gd name="T1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4">
                    <a:moveTo>
                      <a:pt x="60" y="48"/>
                    </a:moveTo>
                    <a:lnTo>
                      <a:pt x="66" y="30"/>
                    </a:lnTo>
                    <a:lnTo>
                      <a:pt x="42" y="0"/>
                    </a:lnTo>
                    <a:lnTo>
                      <a:pt x="0" y="18"/>
                    </a:lnTo>
                    <a:lnTo>
                      <a:pt x="0" y="30"/>
                    </a:lnTo>
                    <a:lnTo>
                      <a:pt x="24" y="54"/>
                    </a:lnTo>
                    <a:lnTo>
                      <a:pt x="24" y="54"/>
                    </a:lnTo>
                    <a:lnTo>
                      <a:pt x="24" y="54"/>
                    </a:lnTo>
                    <a:lnTo>
                      <a:pt x="6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9" name="Freeform 16"/>
              <p:cNvSpPr>
                <a:spLocks/>
              </p:cNvSpPr>
              <p:nvPr/>
            </p:nvSpPr>
            <p:spPr bwMode="auto">
              <a:xfrm>
                <a:off x="5530" y="42"/>
                <a:ext cx="24" cy="30"/>
              </a:xfrm>
              <a:custGeom>
                <a:avLst/>
                <a:gdLst>
                  <a:gd name="T0" fmla="*/ 0 w 24"/>
                  <a:gd name="T1" fmla="*/ 0 h 30"/>
                  <a:gd name="T2" fmla="*/ 0 w 24"/>
                  <a:gd name="T3" fmla="*/ 0 h 30"/>
                  <a:gd name="T4" fmla="*/ 24 w 24"/>
                  <a:gd name="T5" fmla="*/ 30 h 30"/>
                  <a:gd name="T6" fmla="*/ 0 w 24"/>
                  <a:gd name="T7" fmla="*/ 0 h 30"/>
                </a:gdLst>
                <a:ahLst/>
                <a:cxnLst>
                  <a:cxn ang="0">
                    <a:pos x="T0" y="T1"/>
                  </a:cxn>
                  <a:cxn ang="0">
                    <a:pos x="T2" y="T3"/>
                  </a:cxn>
                  <a:cxn ang="0">
                    <a:pos x="T4" y="T5"/>
                  </a:cxn>
                  <a:cxn ang="0">
                    <a:pos x="T6" y="T7"/>
                  </a:cxn>
                </a:cxnLst>
                <a:rect l="0" t="0" r="r" b="b"/>
                <a:pathLst>
                  <a:path w="24" h="30">
                    <a:moveTo>
                      <a:pt x="0" y="0"/>
                    </a:moveTo>
                    <a:lnTo>
                      <a:pt x="0" y="0"/>
                    </a:lnTo>
                    <a:lnTo>
                      <a:pt x="24" y="3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0" name="Freeform 17"/>
              <p:cNvSpPr>
                <a:spLocks/>
              </p:cNvSpPr>
              <p:nvPr/>
            </p:nvSpPr>
            <p:spPr bwMode="auto">
              <a:xfrm>
                <a:off x="5440" y="24"/>
                <a:ext cx="48" cy="90"/>
              </a:xfrm>
              <a:custGeom>
                <a:avLst/>
                <a:gdLst>
                  <a:gd name="T0" fmla="*/ 36 w 48"/>
                  <a:gd name="T1" fmla="*/ 54 h 90"/>
                  <a:gd name="T2" fmla="*/ 48 w 48"/>
                  <a:gd name="T3" fmla="*/ 48 h 90"/>
                  <a:gd name="T4" fmla="*/ 48 w 48"/>
                  <a:gd name="T5" fmla="*/ 48 h 90"/>
                  <a:gd name="T6" fmla="*/ 48 w 48"/>
                  <a:gd name="T7" fmla="*/ 48 h 90"/>
                  <a:gd name="T8" fmla="*/ 48 w 48"/>
                  <a:gd name="T9" fmla="*/ 48 h 90"/>
                  <a:gd name="T10" fmla="*/ 48 w 48"/>
                  <a:gd name="T11" fmla="*/ 36 h 90"/>
                  <a:gd name="T12" fmla="*/ 48 w 48"/>
                  <a:gd name="T13" fmla="*/ 36 h 90"/>
                  <a:gd name="T14" fmla="*/ 48 w 48"/>
                  <a:gd name="T15" fmla="*/ 36 h 90"/>
                  <a:gd name="T16" fmla="*/ 48 w 48"/>
                  <a:gd name="T17" fmla="*/ 36 h 90"/>
                  <a:gd name="T18" fmla="*/ 48 w 48"/>
                  <a:gd name="T19" fmla="*/ 30 h 90"/>
                  <a:gd name="T20" fmla="*/ 18 w 48"/>
                  <a:gd name="T21" fmla="*/ 0 h 90"/>
                  <a:gd name="T22" fmla="*/ 6 w 48"/>
                  <a:gd name="T23" fmla="*/ 18 h 90"/>
                  <a:gd name="T24" fmla="*/ 0 w 48"/>
                  <a:gd name="T25" fmla="*/ 60 h 90"/>
                  <a:gd name="T26" fmla="*/ 0 w 48"/>
                  <a:gd name="T27" fmla="*/ 60 h 90"/>
                  <a:gd name="T28" fmla="*/ 30 w 48"/>
                  <a:gd name="T29" fmla="*/ 90 h 90"/>
                  <a:gd name="T30" fmla="*/ 30 w 48"/>
                  <a:gd name="T31" fmla="*/ 60 h 90"/>
                  <a:gd name="T32" fmla="*/ 36 w 48"/>
                  <a:gd name="T33"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0">
                    <a:moveTo>
                      <a:pt x="36" y="54"/>
                    </a:moveTo>
                    <a:lnTo>
                      <a:pt x="48" y="48"/>
                    </a:lnTo>
                    <a:lnTo>
                      <a:pt x="48" y="48"/>
                    </a:lnTo>
                    <a:lnTo>
                      <a:pt x="48" y="48"/>
                    </a:lnTo>
                    <a:lnTo>
                      <a:pt x="48" y="48"/>
                    </a:lnTo>
                    <a:lnTo>
                      <a:pt x="48" y="36"/>
                    </a:lnTo>
                    <a:lnTo>
                      <a:pt x="48" y="36"/>
                    </a:lnTo>
                    <a:lnTo>
                      <a:pt x="48" y="36"/>
                    </a:lnTo>
                    <a:lnTo>
                      <a:pt x="48" y="36"/>
                    </a:lnTo>
                    <a:lnTo>
                      <a:pt x="48" y="30"/>
                    </a:lnTo>
                    <a:lnTo>
                      <a:pt x="18" y="0"/>
                    </a:lnTo>
                    <a:lnTo>
                      <a:pt x="6" y="18"/>
                    </a:lnTo>
                    <a:lnTo>
                      <a:pt x="0" y="60"/>
                    </a:lnTo>
                    <a:lnTo>
                      <a:pt x="0" y="60"/>
                    </a:lnTo>
                    <a:lnTo>
                      <a:pt x="30" y="90"/>
                    </a:lnTo>
                    <a:lnTo>
                      <a:pt x="30" y="60"/>
                    </a:lnTo>
                    <a:lnTo>
                      <a:pt x="36"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1" name="Freeform 18"/>
              <p:cNvSpPr>
                <a:spLocks/>
              </p:cNvSpPr>
              <p:nvPr/>
            </p:nvSpPr>
            <p:spPr bwMode="auto">
              <a:xfrm>
                <a:off x="5458" y="24"/>
                <a:ext cx="30" cy="36"/>
              </a:xfrm>
              <a:custGeom>
                <a:avLst/>
                <a:gdLst>
                  <a:gd name="T0" fmla="*/ 0 w 30"/>
                  <a:gd name="T1" fmla="*/ 0 h 36"/>
                  <a:gd name="T2" fmla="*/ 0 w 30"/>
                  <a:gd name="T3" fmla="*/ 0 h 36"/>
                  <a:gd name="T4" fmla="*/ 30 w 30"/>
                  <a:gd name="T5" fmla="*/ 30 h 36"/>
                  <a:gd name="T6" fmla="*/ 30 w 30"/>
                  <a:gd name="T7" fmla="*/ 36 h 36"/>
                  <a:gd name="T8" fmla="*/ 30 w 30"/>
                  <a:gd name="T9" fmla="*/ 36 h 36"/>
                  <a:gd name="T10" fmla="*/ 30 w 30"/>
                  <a:gd name="T11" fmla="*/ 30 h 36"/>
                  <a:gd name="T12" fmla="*/ 0 w 3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0" y="0"/>
                    </a:moveTo>
                    <a:lnTo>
                      <a:pt x="0" y="0"/>
                    </a:lnTo>
                    <a:lnTo>
                      <a:pt x="30" y="30"/>
                    </a:lnTo>
                    <a:lnTo>
                      <a:pt x="30" y="36"/>
                    </a:lnTo>
                    <a:lnTo>
                      <a:pt x="30" y="36"/>
                    </a:lnTo>
                    <a:lnTo>
                      <a:pt x="30" y="3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2" name="Freeform 19"/>
              <p:cNvSpPr>
                <a:spLocks/>
              </p:cNvSpPr>
              <p:nvPr/>
            </p:nvSpPr>
            <p:spPr bwMode="auto">
              <a:xfrm>
                <a:off x="5488" y="60"/>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3" name="Freeform 20"/>
              <p:cNvSpPr>
                <a:spLocks/>
              </p:cNvSpPr>
              <p:nvPr/>
            </p:nvSpPr>
            <p:spPr bwMode="auto">
              <a:xfrm>
                <a:off x="5374" y="12"/>
                <a:ext cx="102" cy="72"/>
              </a:xfrm>
              <a:custGeom>
                <a:avLst/>
                <a:gdLst>
                  <a:gd name="T0" fmla="*/ 84 w 102"/>
                  <a:gd name="T1" fmla="*/ 12 h 72"/>
                  <a:gd name="T2" fmla="*/ 84 w 102"/>
                  <a:gd name="T3" fmla="*/ 12 h 72"/>
                  <a:gd name="T4" fmla="*/ 96 w 102"/>
                  <a:gd name="T5" fmla="*/ 6 h 72"/>
                  <a:gd name="T6" fmla="*/ 102 w 102"/>
                  <a:gd name="T7" fmla="*/ 0 h 72"/>
                  <a:gd name="T8" fmla="*/ 0 w 102"/>
                  <a:gd name="T9" fmla="*/ 0 h 72"/>
                  <a:gd name="T10" fmla="*/ 18 w 102"/>
                  <a:gd name="T11" fmla="*/ 30 h 72"/>
                  <a:gd name="T12" fmla="*/ 66 w 102"/>
                  <a:gd name="T13" fmla="*/ 72 h 72"/>
                  <a:gd name="T14" fmla="*/ 72 w 102"/>
                  <a:gd name="T15" fmla="*/ 30 h 72"/>
                  <a:gd name="T16" fmla="*/ 84 w 102"/>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2">
                    <a:moveTo>
                      <a:pt x="84" y="12"/>
                    </a:moveTo>
                    <a:lnTo>
                      <a:pt x="84" y="12"/>
                    </a:lnTo>
                    <a:lnTo>
                      <a:pt x="96" y="6"/>
                    </a:lnTo>
                    <a:lnTo>
                      <a:pt x="102" y="0"/>
                    </a:lnTo>
                    <a:lnTo>
                      <a:pt x="0" y="0"/>
                    </a:lnTo>
                    <a:lnTo>
                      <a:pt x="18" y="30"/>
                    </a:lnTo>
                    <a:lnTo>
                      <a:pt x="66" y="72"/>
                    </a:lnTo>
                    <a:lnTo>
                      <a:pt x="72" y="30"/>
                    </a:lnTo>
                    <a:lnTo>
                      <a:pt x="84"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4" name="Freeform 21"/>
              <p:cNvSpPr>
                <a:spLocks/>
              </p:cNvSpPr>
              <p:nvPr/>
            </p:nvSpPr>
            <p:spPr bwMode="auto">
              <a:xfrm>
                <a:off x="5458" y="18"/>
                <a:ext cx="12" cy="6"/>
              </a:xfrm>
              <a:custGeom>
                <a:avLst/>
                <a:gdLst>
                  <a:gd name="T0" fmla="*/ 0 w 12"/>
                  <a:gd name="T1" fmla="*/ 6 h 6"/>
                  <a:gd name="T2" fmla="*/ 12 w 12"/>
                  <a:gd name="T3" fmla="*/ 0 h 6"/>
                  <a:gd name="T4" fmla="*/ 0 w 12"/>
                  <a:gd name="T5" fmla="*/ 6 h 6"/>
                  <a:gd name="T6" fmla="*/ 0 w 12"/>
                  <a:gd name="T7" fmla="*/ 6 h 6"/>
                  <a:gd name="T8" fmla="*/ 0 w 12"/>
                  <a:gd name="T9" fmla="*/ 6 h 6"/>
                  <a:gd name="T10" fmla="*/ 0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0" y="6"/>
                    </a:moveTo>
                    <a:lnTo>
                      <a:pt x="12" y="0"/>
                    </a:lnTo>
                    <a:lnTo>
                      <a:pt x="0" y="6"/>
                    </a:lnTo>
                    <a:lnTo>
                      <a:pt x="0" y="6"/>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5" name="Freeform 22"/>
              <p:cNvSpPr>
                <a:spLocks/>
              </p:cNvSpPr>
              <p:nvPr/>
            </p:nvSpPr>
            <p:spPr bwMode="auto">
              <a:xfrm>
                <a:off x="5440" y="24"/>
                <a:ext cx="18" cy="60"/>
              </a:xfrm>
              <a:custGeom>
                <a:avLst/>
                <a:gdLst>
                  <a:gd name="T0" fmla="*/ 6 w 18"/>
                  <a:gd name="T1" fmla="*/ 18 h 60"/>
                  <a:gd name="T2" fmla="*/ 18 w 18"/>
                  <a:gd name="T3" fmla="*/ 0 h 60"/>
                  <a:gd name="T4" fmla="*/ 18 w 18"/>
                  <a:gd name="T5" fmla="*/ 0 h 60"/>
                  <a:gd name="T6" fmla="*/ 6 w 18"/>
                  <a:gd name="T7" fmla="*/ 18 h 60"/>
                  <a:gd name="T8" fmla="*/ 0 w 18"/>
                  <a:gd name="T9" fmla="*/ 60 h 60"/>
                  <a:gd name="T10" fmla="*/ 0 w 18"/>
                  <a:gd name="T11" fmla="*/ 60 h 60"/>
                  <a:gd name="T12" fmla="*/ 6 w 18"/>
                  <a:gd name="T13" fmla="*/ 18 h 60"/>
                </a:gdLst>
                <a:ahLst/>
                <a:cxnLst>
                  <a:cxn ang="0">
                    <a:pos x="T0" y="T1"/>
                  </a:cxn>
                  <a:cxn ang="0">
                    <a:pos x="T2" y="T3"/>
                  </a:cxn>
                  <a:cxn ang="0">
                    <a:pos x="T4" y="T5"/>
                  </a:cxn>
                  <a:cxn ang="0">
                    <a:pos x="T6" y="T7"/>
                  </a:cxn>
                  <a:cxn ang="0">
                    <a:pos x="T8" y="T9"/>
                  </a:cxn>
                  <a:cxn ang="0">
                    <a:pos x="T10" y="T11"/>
                  </a:cxn>
                  <a:cxn ang="0">
                    <a:pos x="T12" y="T13"/>
                  </a:cxn>
                </a:cxnLst>
                <a:rect l="0" t="0" r="r" b="b"/>
                <a:pathLst>
                  <a:path w="18" h="60">
                    <a:moveTo>
                      <a:pt x="6" y="18"/>
                    </a:moveTo>
                    <a:lnTo>
                      <a:pt x="18" y="0"/>
                    </a:lnTo>
                    <a:lnTo>
                      <a:pt x="18" y="0"/>
                    </a:lnTo>
                    <a:lnTo>
                      <a:pt x="6" y="18"/>
                    </a:lnTo>
                    <a:lnTo>
                      <a:pt x="0" y="60"/>
                    </a:lnTo>
                    <a:lnTo>
                      <a:pt x="0" y="60"/>
                    </a:lnTo>
                    <a:lnTo>
                      <a:pt x="6"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6" name="Rectangle 23"/>
              <p:cNvSpPr>
                <a:spLocks noChangeArrowheads="1"/>
              </p:cNvSpPr>
              <p:nvPr/>
            </p:nvSpPr>
            <p:spPr bwMode="auto">
              <a:xfrm>
                <a:off x="5458" y="24"/>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7" name="Freeform 24"/>
              <p:cNvSpPr>
                <a:spLocks/>
              </p:cNvSpPr>
              <p:nvPr/>
            </p:nvSpPr>
            <p:spPr bwMode="auto">
              <a:xfrm>
                <a:off x="5332" y="12"/>
                <a:ext cx="60" cy="30"/>
              </a:xfrm>
              <a:custGeom>
                <a:avLst/>
                <a:gdLst>
                  <a:gd name="T0" fmla="*/ 54 w 60"/>
                  <a:gd name="T1" fmla="*/ 24 h 30"/>
                  <a:gd name="T2" fmla="*/ 60 w 60"/>
                  <a:gd name="T3" fmla="*/ 30 h 30"/>
                  <a:gd name="T4" fmla="*/ 60 w 60"/>
                  <a:gd name="T5" fmla="*/ 30 h 30"/>
                  <a:gd name="T6" fmla="*/ 60 w 60"/>
                  <a:gd name="T7" fmla="*/ 30 h 30"/>
                  <a:gd name="T8" fmla="*/ 42 w 60"/>
                  <a:gd name="T9" fmla="*/ 0 h 30"/>
                  <a:gd name="T10" fmla="*/ 0 w 60"/>
                  <a:gd name="T11" fmla="*/ 0 h 30"/>
                  <a:gd name="T12" fmla="*/ 18 w 60"/>
                  <a:gd name="T13" fmla="*/ 18 h 30"/>
                  <a:gd name="T14" fmla="*/ 54 w 60"/>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0">
                    <a:moveTo>
                      <a:pt x="54" y="24"/>
                    </a:moveTo>
                    <a:lnTo>
                      <a:pt x="60" y="30"/>
                    </a:lnTo>
                    <a:lnTo>
                      <a:pt x="60" y="30"/>
                    </a:lnTo>
                    <a:lnTo>
                      <a:pt x="60" y="30"/>
                    </a:lnTo>
                    <a:lnTo>
                      <a:pt x="42" y="0"/>
                    </a:lnTo>
                    <a:lnTo>
                      <a:pt x="0" y="0"/>
                    </a:lnTo>
                    <a:lnTo>
                      <a:pt x="18" y="18"/>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8" name="Freeform 25"/>
              <p:cNvSpPr>
                <a:spLocks/>
              </p:cNvSpPr>
              <p:nvPr/>
            </p:nvSpPr>
            <p:spPr bwMode="auto">
              <a:xfrm>
                <a:off x="5374" y="12"/>
                <a:ext cx="18" cy="30"/>
              </a:xfrm>
              <a:custGeom>
                <a:avLst/>
                <a:gdLst>
                  <a:gd name="T0" fmla="*/ 18 w 18"/>
                  <a:gd name="T1" fmla="*/ 30 h 30"/>
                  <a:gd name="T2" fmla="*/ 18 w 18"/>
                  <a:gd name="T3" fmla="*/ 30 h 30"/>
                  <a:gd name="T4" fmla="*/ 0 w 18"/>
                  <a:gd name="T5" fmla="*/ 0 h 30"/>
                  <a:gd name="T6" fmla="*/ 18 w 18"/>
                  <a:gd name="T7" fmla="*/ 30 h 30"/>
                </a:gdLst>
                <a:ahLst/>
                <a:cxnLst>
                  <a:cxn ang="0">
                    <a:pos x="T0" y="T1"/>
                  </a:cxn>
                  <a:cxn ang="0">
                    <a:pos x="T2" y="T3"/>
                  </a:cxn>
                  <a:cxn ang="0">
                    <a:pos x="T4" y="T5"/>
                  </a:cxn>
                  <a:cxn ang="0">
                    <a:pos x="T6" y="T7"/>
                  </a:cxn>
                </a:cxnLst>
                <a:rect l="0" t="0" r="r" b="b"/>
                <a:pathLst>
                  <a:path w="18" h="30">
                    <a:moveTo>
                      <a:pt x="18" y="30"/>
                    </a:moveTo>
                    <a:lnTo>
                      <a:pt x="18" y="30"/>
                    </a:lnTo>
                    <a:lnTo>
                      <a:pt x="0" y="0"/>
                    </a:lnTo>
                    <a:lnTo>
                      <a:pt x="18"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9" name="Freeform 26"/>
              <p:cNvSpPr>
                <a:spLocks/>
              </p:cNvSpPr>
              <p:nvPr/>
            </p:nvSpPr>
            <p:spPr bwMode="auto">
              <a:xfrm>
                <a:off x="5578" y="12"/>
                <a:ext cx="173" cy="120"/>
              </a:xfrm>
              <a:custGeom>
                <a:avLst/>
                <a:gdLst>
                  <a:gd name="T0" fmla="*/ 18 w 173"/>
                  <a:gd name="T1" fmla="*/ 36 h 120"/>
                  <a:gd name="T2" fmla="*/ 18 w 173"/>
                  <a:gd name="T3" fmla="*/ 36 h 120"/>
                  <a:gd name="T4" fmla="*/ 18 w 173"/>
                  <a:gd name="T5" fmla="*/ 36 h 120"/>
                  <a:gd name="T6" fmla="*/ 0 w 173"/>
                  <a:gd name="T7" fmla="*/ 54 h 120"/>
                  <a:gd name="T8" fmla="*/ 0 w 173"/>
                  <a:gd name="T9" fmla="*/ 72 h 120"/>
                  <a:gd name="T10" fmla="*/ 0 w 173"/>
                  <a:gd name="T11" fmla="*/ 72 h 120"/>
                  <a:gd name="T12" fmla="*/ 24 w 173"/>
                  <a:gd name="T13" fmla="*/ 102 h 120"/>
                  <a:gd name="T14" fmla="*/ 24 w 173"/>
                  <a:gd name="T15" fmla="*/ 120 h 120"/>
                  <a:gd name="T16" fmla="*/ 53 w 173"/>
                  <a:gd name="T17" fmla="*/ 114 h 120"/>
                  <a:gd name="T18" fmla="*/ 77 w 173"/>
                  <a:gd name="T19" fmla="*/ 108 h 120"/>
                  <a:gd name="T20" fmla="*/ 89 w 173"/>
                  <a:gd name="T21" fmla="*/ 120 h 120"/>
                  <a:gd name="T22" fmla="*/ 131 w 173"/>
                  <a:gd name="T23" fmla="*/ 114 h 120"/>
                  <a:gd name="T24" fmla="*/ 131 w 173"/>
                  <a:gd name="T25" fmla="*/ 114 h 120"/>
                  <a:gd name="T26" fmla="*/ 131 w 173"/>
                  <a:gd name="T27" fmla="*/ 114 h 120"/>
                  <a:gd name="T28" fmla="*/ 131 w 173"/>
                  <a:gd name="T29" fmla="*/ 108 h 120"/>
                  <a:gd name="T30" fmla="*/ 131 w 173"/>
                  <a:gd name="T31" fmla="*/ 102 h 120"/>
                  <a:gd name="T32" fmla="*/ 131 w 173"/>
                  <a:gd name="T33" fmla="*/ 102 h 120"/>
                  <a:gd name="T34" fmla="*/ 131 w 173"/>
                  <a:gd name="T35" fmla="*/ 102 h 120"/>
                  <a:gd name="T36" fmla="*/ 167 w 173"/>
                  <a:gd name="T37" fmla="*/ 90 h 120"/>
                  <a:gd name="T38" fmla="*/ 167 w 173"/>
                  <a:gd name="T39" fmla="*/ 90 h 120"/>
                  <a:gd name="T40" fmla="*/ 167 w 173"/>
                  <a:gd name="T41" fmla="*/ 90 h 120"/>
                  <a:gd name="T42" fmla="*/ 173 w 173"/>
                  <a:gd name="T43" fmla="*/ 90 h 120"/>
                  <a:gd name="T44" fmla="*/ 173 w 173"/>
                  <a:gd name="T45" fmla="*/ 96 h 120"/>
                  <a:gd name="T46" fmla="*/ 173 w 173"/>
                  <a:gd name="T47" fmla="*/ 0 h 120"/>
                  <a:gd name="T48" fmla="*/ 131 w 173"/>
                  <a:gd name="T49" fmla="*/ 0 h 120"/>
                  <a:gd name="T50" fmla="*/ 107 w 173"/>
                  <a:gd name="T51" fmla="*/ 12 h 120"/>
                  <a:gd name="T52" fmla="*/ 18 w 173"/>
                  <a:gd name="T53" fmla="*/ 0 h 120"/>
                  <a:gd name="T54" fmla="*/ 18 w 173"/>
                  <a:gd name="T55" fmla="*/ 0 h 120"/>
                  <a:gd name="T56" fmla="*/ 18 w 173"/>
                  <a:gd name="T57" fmla="*/ 0 h 120"/>
                  <a:gd name="T58" fmla="*/ 18 w 173"/>
                  <a:gd name="T59" fmla="*/ 0 h 120"/>
                  <a:gd name="T60" fmla="*/ 0 w 173"/>
                  <a:gd name="T61" fmla="*/ 0 h 120"/>
                  <a:gd name="T62" fmla="*/ 0 w 173"/>
                  <a:gd name="T63" fmla="*/ 12 h 120"/>
                  <a:gd name="T64" fmla="*/ 18 w 173"/>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 h="120">
                    <a:moveTo>
                      <a:pt x="18" y="36"/>
                    </a:moveTo>
                    <a:lnTo>
                      <a:pt x="18" y="36"/>
                    </a:lnTo>
                    <a:lnTo>
                      <a:pt x="18" y="36"/>
                    </a:lnTo>
                    <a:lnTo>
                      <a:pt x="0" y="54"/>
                    </a:lnTo>
                    <a:lnTo>
                      <a:pt x="0" y="72"/>
                    </a:lnTo>
                    <a:lnTo>
                      <a:pt x="0" y="72"/>
                    </a:lnTo>
                    <a:lnTo>
                      <a:pt x="24" y="102"/>
                    </a:lnTo>
                    <a:lnTo>
                      <a:pt x="24" y="120"/>
                    </a:lnTo>
                    <a:lnTo>
                      <a:pt x="53" y="114"/>
                    </a:lnTo>
                    <a:lnTo>
                      <a:pt x="77" y="108"/>
                    </a:lnTo>
                    <a:lnTo>
                      <a:pt x="89" y="120"/>
                    </a:lnTo>
                    <a:lnTo>
                      <a:pt x="131" y="114"/>
                    </a:lnTo>
                    <a:lnTo>
                      <a:pt x="131" y="114"/>
                    </a:lnTo>
                    <a:lnTo>
                      <a:pt x="131" y="114"/>
                    </a:lnTo>
                    <a:lnTo>
                      <a:pt x="131" y="108"/>
                    </a:lnTo>
                    <a:lnTo>
                      <a:pt x="131" y="102"/>
                    </a:lnTo>
                    <a:lnTo>
                      <a:pt x="131" y="102"/>
                    </a:lnTo>
                    <a:lnTo>
                      <a:pt x="131" y="102"/>
                    </a:lnTo>
                    <a:lnTo>
                      <a:pt x="167" y="90"/>
                    </a:lnTo>
                    <a:lnTo>
                      <a:pt x="167" y="90"/>
                    </a:lnTo>
                    <a:lnTo>
                      <a:pt x="167" y="90"/>
                    </a:lnTo>
                    <a:lnTo>
                      <a:pt x="173" y="90"/>
                    </a:lnTo>
                    <a:lnTo>
                      <a:pt x="173" y="96"/>
                    </a:lnTo>
                    <a:lnTo>
                      <a:pt x="173" y="0"/>
                    </a:lnTo>
                    <a:lnTo>
                      <a:pt x="131" y="0"/>
                    </a:lnTo>
                    <a:lnTo>
                      <a:pt x="107" y="12"/>
                    </a:lnTo>
                    <a:lnTo>
                      <a:pt x="18" y="0"/>
                    </a:lnTo>
                    <a:lnTo>
                      <a:pt x="18" y="0"/>
                    </a:lnTo>
                    <a:lnTo>
                      <a:pt x="18" y="0"/>
                    </a:lnTo>
                    <a:lnTo>
                      <a:pt x="18" y="0"/>
                    </a:lnTo>
                    <a:lnTo>
                      <a:pt x="0" y="0"/>
                    </a:lnTo>
                    <a:lnTo>
                      <a:pt x="0" y="12"/>
                    </a:lnTo>
                    <a:lnTo>
                      <a:pt x="1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0" name="Freeform 27"/>
              <p:cNvSpPr>
                <a:spLocks/>
              </p:cNvSpPr>
              <p:nvPr/>
            </p:nvSpPr>
            <p:spPr bwMode="auto">
              <a:xfrm>
                <a:off x="5709" y="12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1" name="Freeform 28"/>
              <p:cNvSpPr>
                <a:spLocks/>
              </p:cNvSpPr>
              <p:nvPr/>
            </p:nvSpPr>
            <p:spPr bwMode="auto">
              <a:xfrm>
                <a:off x="5751" y="102"/>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2" name="Freeform 29"/>
              <p:cNvSpPr>
                <a:spLocks/>
              </p:cNvSpPr>
              <p:nvPr/>
            </p:nvSpPr>
            <p:spPr bwMode="auto">
              <a:xfrm>
                <a:off x="5709" y="102"/>
                <a:ext cx="36" cy="12"/>
              </a:xfrm>
              <a:custGeom>
                <a:avLst/>
                <a:gdLst>
                  <a:gd name="T0" fmla="*/ 0 w 36"/>
                  <a:gd name="T1" fmla="*/ 12 h 12"/>
                  <a:gd name="T2" fmla="*/ 0 w 36"/>
                  <a:gd name="T3" fmla="*/ 12 h 12"/>
                  <a:gd name="T4" fmla="*/ 36 w 36"/>
                  <a:gd name="T5" fmla="*/ 0 h 12"/>
                  <a:gd name="T6" fmla="*/ 36 w 36"/>
                  <a:gd name="T7" fmla="*/ 0 h 12"/>
                  <a:gd name="T8" fmla="*/ 0 w 36"/>
                  <a:gd name="T9" fmla="*/ 12 h 12"/>
                </a:gdLst>
                <a:ahLst/>
                <a:cxnLst>
                  <a:cxn ang="0">
                    <a:pos x="T0" y="T1"/>
                  </a:cxn>
                  <a:cxn ang="0">
                    <a:pos x="T2" y="T3"/>
                  </a:cxn>
                  <a:cxn ang="0">
                    <a:pos x="T4" y="T5"/>
                  </a:cxn>
                  <a:cxn ang="0">
                    <a:pos x="T6" y="T7"/>
                  </a:cxn>
                  <a:cxn ang="0">
                    <a:pos x="T8" y="T9"/>
                  </a:cxn>
                </a:cxnLst>
                <a:rect l="0" t="0" r="r" b="b"/>
                <a:pathLst>
                  <a:path w="36" h="12">
                    <a:moveTo>
                      <a:pt x="0" y="12"/>
                    </a:moveTo>
                    <a:lnTo>
                      <a:pt x="0" y="12"/>
                    </a:lnTo>
                    <a:lnTo>
                      <a:pt x="36" y="0"/>
                    </a:lnTo>
                    <a:lnTo>
                      <a:pt x="36" y="0"/>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3" name="Rectangle 30"/>
              <p:cNvSpPr>
                <a:spLocks noChangeArrowheads="1"/>
              </p:cNvSpPr>
              <p:nvPr/>
            </p:nvSpPr>
            <p:spPr bwMode="auto">
              <a:xfrm>
                <a:off x="5596" y="1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4" name="Freeform 31"/>
              <p:cNvSpPr>
                <a:spLocks/>
              </p:cNvSpPr>
              <p:nvPr/>
            </p:nvSpPr>
            <p:spPr bwMode="auto">
              <a:xfrm>
                <a:off x="5578" y="66"/>
                <a:ext cx="0" cy="18"/>
              </a:xfrm>
              <a:custGeom>
                <a:avLst/>
                <a:gdLst>
                  <a:gd name="T0" fmla="*/ 18 h 18"/>
                  <a:gd name="T1" fmla="*/ 18 h 18"/>
                  <a:gd name="T2" fmla="*/ 0 h 18"/>
                  <a:gd name="T3" fmla="*/ 18 h 18"/>
                </a:gdLst>
                <a:ahLst/>
                <a:cxnLst>
                  <a:cxn ang="0">
                    <a:pos x="0" y="T0"/>
                  </a:cxn>
                  <a:cxn ang="0">
                    <a:pos x="0" y="T1"/>
                  </a:cxn>
                  <a:cxn ang="0">
                    <a:pos x="0" y="T2"/>
                  </a:cxn>
                  <a:cxn ang="0">
                    <a:pos x="0" y="T3"/>
                  </a:cxn>
                </a:cxnLst>
                <a:rect l="0" t="0" r="r" b="b"/>
                <a:pathLst>
                  <a:path h="18">
                    <a:moveTo>
                      <a:pt x="0" y="18"/>
                    </a:moveTo>
                    <a:lnTo>
                      <a:pt x="0" y="18"/>
                    </a:lnTo>
                    <a:lnTo>
                      <a:pt x="0"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5" name="Freeform 32"/>
              <p:cNvSpPr>
                <a:spLocks/>
              </p:cNvSpPr>
              <p:nvPr/>
            </p:nvSpPr>
            <p:spPr bwMode="auto">
              <a:xfrm>
                <a:off x="5578" y="12"/>
                <a:ext cx="18" cy="36"/>
              </a:xfrm>
              <a:custGeom>
                <a:avLst/>
                <a:gdLst>
                  <a:gd name="T0" fmla="*/ 18 w 18"/>
                  <a:gd name="T1" fmla="*/ 36 h 36"/>
                  <a:gd name="T2" fmla="*/ 18 w 18"/>
                  <a:gd name="T3" fmla="*/ 36 h 36"/>
                  <a:gd name="T4" fmla="*/ 0 w 18"/>
                  <a:gd name="T5" fmla="*/ 12 h 36"/>
                  <a:gd name="T6" fmla="*/ 0 w 18"/>
                  <a:gd name="T7" fmla="*/ 0 h 36"/>
                  <a:gd name="T8" fmla="*/ 0 w 18"/>
                  <a:gd name="T9" fmla="*/ 12 h 36"/>
                  <a:gd name="T10" fmla="*/ 18 w 18"/>
                  <a:gd name="T11" fmla="*/ 36 h 36"/>
                </a:gdLst>
                <a:ahLst/>
                <a:cxnLst>
                  <a:cxn ang="0">
                    <a:pos x="T0" y="T1"/>
                  </a:cxn>
                  <a:cxn ang="0">
                    <a:pos x="T2" y="T3"/>
                  </a:cxn>
                  <a:cxn ang="0">
                    <a:pos x="T4" y="T5"/>
                  </a:cxn>
                  <a:cxn ang="0">
                    <a:pos x="T6" y="T7"/>
                  </a:cxn>
                  <a:cxn ang="0">
                    <a:pos x="T8" y="T9"/>
                  </a:cxn>
                  <a:cxn ang="0">
                    <a:pos x="T10" y="T11"/>
                  </a:cxn>
                </a:cxnLst>
                <a:rect l="0" t="0" r="r" b="b"/>
                <a:pathLst>
                  <a:path w="18" h="36">
                    <a:moveTo>
                      <a:pt x="18" y="36"/>
                    </a:moveTo>
                    <a:lnTo>
                      <a:pt x="18" y="36"/>
                    </a:lnTo>
                    <a:lnTo>
                      <a:pt x="0" y="12"/>
                    </a:lnTo>
                    <a:lnTo>
                      <a:pt x="0" y="0"/>
                    </a:lnTo>
                    <a:lnTo>
                      <a:pt x="0" y="12"/>
                    </a:lnTo>
                    <a:lnTo>
                      <a:pt x="1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6" name="Freeform 33"/>
              <p:cNvSpPr>
                <a:spLocks/>
              </p:cNvSpPr>
              <p:nvPr/>
            </p:nvSpPr>
            <p:spPr bwMode="auto">
              <a:xfrm>
                <a:off x="2013" y="820"/>
                <a:ext cx="24" cy="36"/>
              </a:xfrm>
              <a:custGeom>
                <a:avLst/>
                <a:gdLst>
                  <a:gd name="T0" fmla="*/ 24 w 24"/>
                  <a:gd name="T1" fmla="*/ 24 h 36"/>
                  <a:gd name="T2" fmla="*/ 12 w 24"/>
                  <a:gd name="T3" fmla="*/ 0 h 36"/>
                  <a:gd name="T4" fmla="*/ 0 w 24"/>
                  <a:gd name="T5" fmla="*/ 24 h 36"/>
                  <a:gd name="T6" fmla="*/ 18 w 24"/>
                  <a:gd name="T7" fmla="*/ 36 h 36"/>
                  <a:gd name="T8" fmla="*/ 24 w 24"/>
                  <a:gd name="T9" fmla="*/ 24 h 36"/>
                </a:gdLst>
                <a:ahLst/>
                <a:cxnLst>
                  <a:cxn ang="0">
                    <a:pos x="T0" y="T1"/>
                  </a:cxn>
                  <a:cxn ang="0">
                    <a:pos x="T2" y="T3"/>
                  </a:cxn>
                  <a:cxn ang="0">
                    <a:pos x="T4" y="T5"/>
                  </a:cxn>
                  <a:cxn ang="0">
                    <a:pos x="T6" y="T7"/>
                  </a:cxn>
                  <a:cxn ang="0">
                    <a:pos x="T8" y="T9"/>
                  </a:cxn>
                </a:cxnLst>
                <a:rect l="0" t="0" r="r" b="b"/>
                <a:pathLst>
                  <a:path w="24" h="36">
                    <a:moveTo>
                      <a:pt x="24" y="24"/>
                    </a:moveTo>
                    <a:lnTo>
                      <a:pt x="12" y="0"/>
                    </a:lnTo>
                    <a:lnTo>
                      <a:pt x="0" y="24"/>
                    </a:lnTo>
                    <a:lnTo>
                      <a:pt x="18" y="36"/>
                    </a:lnTo>
                    <a:lnTo>
                      <a:pt x="2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7" name="Freeform 34"/>
              <p:cNvSpPr>
                <a:spLocks/>
              </p:cNvSpPr>
              <p:nvPr/>
            </p:nvSpPr>
            <p:spPr bwMode="auto">
              <a:xfrm>
                <a:off x="2408" y="1077"/>
                <a:ext cx="53" cy="24"/>
              </a:xfrm>
              <a:custGeom>
                <a:avLst/>
                <a:gdLst>
                  <a:gd name="T0" fmla="*/ 0 w 53"/>
                  <a:gd name="T1" fmla="*/ 6 h 24"/>
                  <a:gd name="T2" fmla="*/ 11 w 53"/>
                  <a:gd name="T3" fmla="*/ 24 h 24"/>
                  <a:gd name="T4" fmla="*/ 41 w 53"/>
                  <a:gd name="T5" fmla="*/ 24 h 24"/>
                  <a:gd name="T6" fmla="*/ 53 w 53"/>
                  <a:gd name="T7" fmla="*/ 6 h 24"/>
                  <a:gd name="T8" fmla="*/ 35 w 53"/>
                  <a:gd name="T9" fmla="*/ 0 h 24"/>
                  <a:gd name="T10" fmla="*/ 0 w 53"/>
                  <a:gd name="T11" fmla="*/ 6 h 24"/>
                </a:gdLst>
                <a:ahLst/>
                <a:cxnLst>
                  <a:cxn ang="0">
                    <a:pos x="T0" y="T1"/>
                  </a:cxn>
                  <a:cxn ang="0">
                    <a:pos x="T2" y="T3"/>
                  </a:cxn>
                  <a:cxn ang="0">
                    <a:pos x="T4" y="T5"/>
                  </a:cxn>
                  <a:cxn ang="0">
                    <a:pos x="T6" y="T7"/>
                  </a:cxn>
                  <a:cxn ang="0">
                    <a:pos x="T8" y="T9"/>
                  </a:cxn>
                  <a:cxn ang="0">
                    <a:pos x="T10" y="T11"/>
                  </a:cxn>
                </a:cxnLst>
                <a:rect l="0" t="0" r="r" b="b"/>
                <a:pathLst>
                  <a:path w="53" h="24">
                    <a:moveTo>
                      <a:pt x="0" y="6"/>
                    </a:moveTo>
                    <a:lnTo>
                      <a:pt x="11" y="24"/>
                    </a:lnTo>
                    <a:lnTo>
                      <a:pt x="41" y="24"/>
                    </a:lnTo>
                    <a:lnTo>
                      <a:pt x="53" y="6"/>
                    </a:lnTo>
                    <a:lnTo>
                      <a:pt x="35"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8" name="Freeform 35"/>
              <p:cNvSpPr>
                <a:spLocks/>
              </p:cNvSpPr>
              <p:nvPr/>
            </p:nvSpPr>
            <p:spPr bwMode="auto">
              <a:xfrm>
                <a:off x="2258" y="1023"/>
                <a:ext cx="108" cy="84"/>
              </a:xfrm>
              <a:custGeom>
                <a:avLst/>
                <a:gdLst>
                  <a:gd name="T0" fmla="*/ 72 w 108"/>
                  <a:gd name="T1" fmla="*/ 36 h 84"/>
                  <a:gd name="T2" fmla="*/ 60 w 108"/>
                  <a:gd name="T3" fmla="*/ 6 h 84"/>
                  <a:gd name="T4" fmla="*/ 0 w 108"/>
                  <a:gd name="T5" fmla="*/ 0 h 84"/>
                  <a:gd name="T6" fmla="*/ 0 w 108"/>
                  <a:gd name="T7" fmla="*/ 78 h 84"/>
                  <a:gd name="T8" fmla="*/ 0 w 108"/>
                  <a:gd name="T9" fmla="*/ 78 h 84"/>
                  <a:gd name="T10" fmla="*/ 6 w 108"/>
                  <a:gd name="T11" fmla="*/ 84 h 84"/>
                  <a:gd name="T12" fmla="*/ 30 w 108"/>
                  <a:gd name="T13" fmla="*/ 54 h 84"/>
                  <a:gd name="T14" fmla="*/ 48 w 108"/>
                  <a:gd name="T15" fmla="*/ 66 h 84"/>
                  <a:gd name="T16" fmla="*/ 60 w 108"/>
                  <a:gd name="T17" fmla="*/ 54 h 84"/>
                  <a:gd name="T18" fmla="*/ 108 w 108"/>
                  <a:gd name="T19" fmla="*/ 66 h 84"/>
                  <a:gd name="T20" fmla="*/ 102 w 108"/>
                  <a:gd name="T21" fmla="*/ 36 h 84"/>
                  <a:gd name="T22" fmla="*/ 72 w 108"/>
                  <a:gd name="T23" fmla="*/ 3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84">
                    <a:moveTo>
                      <a:pt x="72" y="36"/>
                    </a:moveTo>
                    <a:lnTo>
                      <a:pt x="60" y="6"/>
                    </a:lnTo>
                    <a:lnTo>
                      <a:pt x="0" y="0"/>
                    </a:lnTo>
                    <a:lnTo>
                      <a:pt x="0" y="78"/>
                    </a:lnTo>
                    <a:lnTo>
                      <a:pt x="0" y="78"/>
                    </a:lnTo>
                    <a:lnTo>
                      <a:pt x="6" y="84"/>
                    </a:lnTo>
                    <a:lnTo>
                      <a:pt x="30" y="54"/>
                    </a:lnTo>
                    <a:lnTo>
                      <a:pt x="48" y="66"/>
                    </a:lnTo>
                    <a:lnTo>
                      <a:pt x="60" y="54"/>
                    </a:lnTo>
                    <a:lnTo>
                      <a:pt x="108" y="66"/>
                    </a:lnTo>
                    <a:lnTo>
                      <a:pt x="102" y="36"/>
                    </a:lnTo>
                    <a:lnTo>
                      <a:pt x="72"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9" name="Freeform 36"/>
              <p:cNvSpPr>
                <a:spLocks/>
              </p:cNvSpPr>
              <p:nvPr/>
            </p:nvSpPr>
            <p:spPr bwMode="auto">
              <a:xfrm>
                <a:off x="2162" y="1023"/>
                <a:ext cx="96" cy="78"/>
              </a:xfrm>
              <a:custGeom>
                <a:avLst/>
                <a:gdLst>
                  <a:gd name="T0" fmla="*/ 96 w 96"/>
                  <a:gd name="T1" fmla="*/ 0 h 78"/>
                  <a:gd name="T2" fmla="*/ 78 w 96"/>
                  <a:gd name="T3" fmla="*/ 12 h 78"/>
                  <a:gd name="T4" fmla="*/ 48 w 96"/>
                  <a:gd name="T5" fmla="*/ 0 h 78"/>
                  <a:gd name="T6" fmla="*/ 30 w 96"/>
                  <a:gd name="T7" fmla="*/ 12 h 78"/>
                  <a:gd name="T8" fmla="*/ 54 w 96"/>
                  <a:gd name="T9" fmla="*/ 18 h 78"/>
                  <a:gd name="T10" fmla="*/ 60 w 96"/>
                  <a:gd name="T11" fmla="*/ 54 h 78"/>
                  <a:gd name="T12" fmla="*/ 0 w 96"/>
                  <a:gd name="T13" fmla="*/ 60 h 78"/>
                  <a:gd name="T14" fmla="*/ 12 w 96"/>
                  <a:gd name="T15" fmla="*/ 72 h 78"/>
                  <a:gd name="T16" fmla="*/ 90 w 96"/>
                  <a:gd name="T17" fmla="*/ 66 h 78"/>
                  <a:gd name="T18" fmla="*/ 96 w 96"/>
                  <a:gd name="T19" fmla="*/ 78 h 78"/>
                  <a:gd name="T20" fmla="*/ 96 w 96"/>
                  <a:gd name="T21" fmla="*/ 0 h 78"/>
                  <a:gd name="T22" fmla="*/ 96 w 96"/>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78">
                    <a:moveTo>
                      <a:pt x="96" y="0"/>
                    </a:moveTo>
                    <a:lnTo>
                      <a:pt x="78" y="12"/>
                    </a:lnTo>
                    <a:lnTo>
                      <a:pt x="48" y="0"/>
                    </a:lnTo>
                    <a:lnTo>
                      <a:pt x="30" y="12"/>
                    </a:lnTo>
                    <a:lnTo>
                      <a:pt x="54" y="18"/>
                    </a:lnTo>
                    <a:lnTo>
                      <a:pt x="60" y="54"/>
                    </a:lnTo>
                    <a:lnTo>
                      <a:pt x="0" y="60"/>
                    </a:lnTo>
                    <a:lnTo>
                      <a:pt x="12" y="72"/>
                    </a:lnTo>
                    <a:lnTo>
                      <a:pt x="90" y="66"/>
                    </a:lnTo>
                    <a:lnTo>
                      <a:pt x="96" y="78"/>
                    </a:lnTo>
                    <a:lnTo>
                      <a:pt x="96" y="0"/>
                    </a:lnTo>
                    <a:lnTo>
                      <a:pt x="9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0" name="Freeform 37"/>
              <p:cNvSpPr>
                <a:spLocks/>
              </p:cNvSpPr>
              <p:nvPr/>
            </p:nvSpPr>
            <p:spPr bwMode="auto">
              <a:xfrm>
                <a:off x="2025" y="1077"/>
                <a:ext cx="72" cy="30"/>
              </a:xfrm>
              <a:custGeom>
                <a:avLst/>
                <a:gdLst>
                  <a:gd name="T0" fmla="*/ 0 w 72"/>
                  <a:gd name="T1" fmla="*/ 6 h 30"/>
                  <a:gd name="T2" fmla="*/ 42 w 72"/>
                  <a:gd name="T3" fmla="*/ 30 h 30"/>
                  <a:gd name="T4" fmla="*/ 54 w 72"/>
                  <a:gd name="T5" fmla="*/ 24 h 30"/>
                  <a:gd name="T6" fmla="*/ 72 w 72"/>
                  <a:gd name="T7" fmla="*/ 24 h 30"/>
                  <a:gd name="T8" fmla="*/ 30 w 72"/>
                  <a:gd name="T9" fmla="*/ 0 h 30"/>
                  <a:gd name="T10" fmla="*/ 0 w 72"/>
                  <a:gd name="T11" fmla="*/ 6 h 30"/>
                </a:gdLst>
                <a:ahLst/>
                <a:cxnLst>
                  <a:cxn ang="0">
                    <a:pos x="T0" y="T1"/>
                  </a:cxn>
                  <a:cxn ang="0">
                    <a:pos x="T2" y="T3"/>
                  </a:cxn>
                  <a:cxn ang="0">
                    <a:pos x="T4" y="T5"/>
                  </a:cxn>
                  <a:cxn ang="0">
                    <a:pos x="T6" y="T7"/>
                  </a:cxn>
                  <a:cxn ang="0">
                    <a:pos x="T8" y="T9"/>
                  </a:cxn>
                  <a:cxn ang="0">
                    <a:pos x="T10" y="T11"/>
                  </a:cxn>
                </a:cxnLst>
                <a:rect l="0" t="0" r="r" b="b"/>
                <a:pathLst>
                  <a:path w="72" h="30">
                    <a:moveTo>
                      <a:pt x="0" y="6"/>
                    </a:moveTo>
                    <a:lnTo>
                      <a:pt x="42" y="30"/>
                    </a:lnTo>
                    <a:lnTo>
                      <a:pt x="54" y="24"/>
                    </a:lnTo>
                    <a:lnTo>
                      <a:pt x="72" y="24"/>
                    </a:lnTo>
                    <a:lnTo>
                      <a:pt x="30"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1" name="Freeform 38"/>
              <p:cNvSpPr>
                <a:spLocks/>
              </p:cNvSpPr>
              <p:nvPr/>
            </p:nvSpPr>
            <p:spPr bwMode="auto">
              <a:xfrm>
                <a:off x="1791" y="904"/>
                <a:ext cx="377" cy="125"/>
              </a:xfrm>
              <a:custGeom>
                <a:avLst/>
                <a:gdLst>
                  <a:gd name="T0" fmla="*/ 58 w 63"/>
                  <a:gd name="T1" fmla="*/ 15 h 21"/>
                  <a:gd name="T2" fmla="*/ 53 w 63"/>
                  <a:gd name="T3" fmla="*/ 15 h 21"/>
                  <a:gd name="T4" fmla="*/ 53 w 63"/>
                  <a:gd name="T5" fmla="*/ 13 h 21"/>
                  <a:gd name="T6" fmla="*/ 51 w 63"/>
                  <a:gd name="T7" fmla="*/ 13 h 21"/>
                  <a:gd name="T8" fmla="*/ 38 w 63"/>
                  <a:gd name="T9" fmla="*/ 5 h 21"/>
                  <a:gd name="T10" fmla="*/ 32 w 63"/>
                  <a:gd name="T11" fmla="*/ 4 h 21"/>
                  <a:gd name="T12" fmla="*/ 24 w 63"/>
                  <a:gd name="T13" fmla="*/ 0 h 21"/>
                  <a:gd name="T14" fmla="*/ 2 w 63"/>
                  <a:gd name="T15" fmla="*/ 3 h 21"/>
                  <a:gd name="T16" fmla="*/ 0 w 63"/>
                  <a:gd name="T17" fmla="*/ 8 h 21"/>
                  <a:gd name="T18" fmla="*/ 7 w 63"/>
                  <a:gd name="T19" fmla="*/ 6 h 21"/>
                  <a:gd name="T20" fmla="*/ 11 w 63"/>
                  <a:gd name="T21" fmla="*/ 3 h 21"/>
                  <a:gd name="T22" fmla="*/ 18 w 63"/>
                  <a:gd name="T23" fmla="*/ 3 h 21"/>
                  <a:gd name="T24" fmla="*/ 16 w 63"/>
                  <a:gd name="T25" fmla="*/ 5 h 21"/>
                  <a:gd name="T26" fmla="*/ 36 w 63"/>
                  <a:gd name="T27" fmla="*/ 10 h 21"/>
                  <a:gd name="T28" fmla="*/ 38 w 63"/>
                  <a:gd name="T29" fmla="*/ 15 h 21"/>
                  <a:gd name="T30" fmla="*/ 46 w 63"/>
                  <a:gd name="T31" fmla="*/ 16 h 21"/>
                  <a:gd name="T32" fmla="*/ 41 w 63"/>
                  <a:gd name="T33" fmla="*/ 21 h 21"/>
                  <a:gd name="T34" fmla="*/ 56 w 63"/>
                  <a:gd name="T35" fmla="*/ 21 h 21"/>
                  <a:gd name="T36" fmla="*/ 63 w 63"/>
                  <a:gd name="T37" fmla="*/ 19 h 21"/>
                  <a:gd name="T38" fmla="*/ 58 w 63"/>
                  <a:gd name="T3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21">
                    <a:moveTo>
                      <a:pt x="58" y="15"/>
                    </a:moveTo>
                    <a:cubicBezTo>
                      <a:pt x="53" y="15"/>
                      <a:pt x="53" y="15"/>
                      <a:pt x="53" y="15"/>
                    </a:cubicBezTo>
                    <a:cubicBezTo>
                      <a:pt x="53" y="13"/>
                      <a:pt x="53" y="13"/>
                      <a:pt x="53" y="13"/>
                    </a:cubicBezTo>
                    <a:cubicBezTo>
                      <a:pt x="51" y="13"/>
                      <a:pt x="51" y="13"/>
                      <a:pt x="51" y="13"/>
                    </a:cubicBezTo>
                    <a:cubicBezTo>
                      <a:pt x="38" y="5"/>
                      <a:pt x="38" y="5"/>
                      <a:pt x="38" y="5"/>
                    </a:cubicBezTo>
                    <a:cubicBezTo>
                      <a:pt x="32" y="4"/>
                      <a:pt x="32" y="4"/>
                      <a:pt x="32" y="4"/>
                    </a:cubicBezTo>
                    <a:cubicBezTo>
                      <a:pt x="24" y="0"/>
                      <a:pt x="24" y="0"/>
                      <a:pt x="24" y="0"/>
                    </a:cubicBezTo>
                    <a:cubicBezTo>
                      <a:pt x="2" y="3"/>
                      <a:pt x="2" y="3"/>
                      <a:pt x="2" y="3"/>
                    </a:cubicBezTo>
                    <a:cubicBezTo>
                      <a:pt x="0" y="8"/>
                      <a:pt x="0" y="8"/>
                      <a:pt x="0" y="8"/>
                    </a:cubicBezTo>
                    <a:cubicBezTo>
                      <a:pt x="0" y="8"/>
                      <a:pt x="7" y="6"/>
                      <a:pt x="7" y="6"/>
                    </a:cubicBezTo>
                    <a:cubicBezTo>
                      <a:pt x="11" y="3"/>
                      <a:pt x="11" y="3"/>
                      <a:pt x="11" y="3"/>
                    </a:cubicBezTo>
                    <a:cubicBezTo>
                      <a:pt x="18" y="3"/>
                      <a:pt x="18" y="3"/>
                      <a:pt x="18" y="3"/>
                    </a:cubicBezTo>
                    <a:cubicBezTo>
                      <a:pt x="16" y="5"/>
                      <a:pt x="16" y="5"/>
                      <a:pt x="16" y="5"/>
                    </a:cubicBezTo>
                    <a:cubicBezTo>
                      <a:pt x="36" y="10"/>
                      <a:pt x="36" y="10"/>
                      <a:pt x="36" y="10"/>
                    </a:cubicBezTo>
                    <a:cubicBezTo>
                      <a:pt x="38" y="15"/>
                      <a:pt x="38" y="15"/>
                      <a:pt x="38" y="15"/>
                    </a:cubicBezTo>
                    <a:cubicBezTo>
                      <a:pt x="46" y="16"/>
                      <a:pt x="46" y="16"/>
                      <a:pt x="46" y="16"/>
                    </a:cubicBezTo>
                    <a:cubicBezTo>
                      <a:pt x="41" y="21"/>
                      <a:pt x="41" y="21"/>
                      <a:pt x="41" y="21"/>
                    </a:cubicBezTo>
                    <a:cubicBezTo>
                      <a:pt x="56" y="21"/>
                      <a:pt x="56" y="21"/>
                      <a:pt x="56" y="21"/>
                    </a:cubicBezTo>
                    <a:cubicBezTo>
                      <a:pt x="63" y="19"/>
                      <a:pt x="63" y="19"/>
                      <a:pt x="63" y="19"/>
                    </a:cubicBezTo>
                    <a:lnTo>
                      <a:pt x="58" y="1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2" name="Freeform 39"/>
              <p:cNvSpPr>
                <a:spLocks/>
              </p:cNvSpPr>
              <p:nvPr/>
            </p:nvSpPr>
            <p:spPr bwMode="auto">
              <a:xfrm>
                <a:off x="1851" y="951"/>
                <a:ext cx="18" cy="24"/>
              </a:xfrm>
              <a:custGeom>
                <a:avLst/>
                <a:gdLst>
                  <a:gd name="T0" fmla="*/ 0 w 3"/>
                  <a:gd name="T1" fmla="*/ 4 h 4"/>
                  <a:gd name="T2" fmla="*/ 3 w 3"/>
                  <a:gd name="T3" fmla="*/ 1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3" y="1"/>
                      <a:pt x="3" y="1"/>
                      <a:pt x="3" y="1"/>
                    </a:cubicBezTo>
                    <a:cubicBezTo>
                      <a:pt x="3" y="1"/>
                      <a:pt x="0" y="0"/>
                      <a:pt x="0" y="0"/>
                    </a:cubicBezTo>
                    <a:lnTo>
                      <a:pt x="0" y="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3" name="Freeform 40"/>
              <p:cNvSpPr>
                <a:spLocks/>
              </p:cNvSpPr>
              <p:nvPr/>
            </p:nvSpPr>
            <p:spPr bwMode="auto">
              <a:xfrm>
                <a:off x="5512" y="84"/>
                <a:ext cx="90" cy="72"/>
              </a:xfrm>
              <a:custGeom>
                <a:avLst/>
                <a:gdLst>
                  <a:gd name="T0" fmla="*/ 90 w 90"/>
                  <a:gd name="T1" fmla="*/ 48 h 72"/>
                  <a:gd name="T2" fmla="*/ 90 w 90"/>
                  <a:gd name="T3" fmla="*/ 30 h 72"/>
                  <a:gd name="T4" fmla="*/ 66 w 90"/>
                  <a:gd name="T5" fmla="*/ 0 h 72"/>
                  <a:gd name="T6" fmla="*/ 66 w 90"/>
                  <a:gd name="T7" fmla="*/ 0 h 72"/>
                  <a:gd name="T8" fmla="*/ 66 w 90"/>
                  <a:gd name="T9" fmla="*/ 0 h 72"/>
                  <a:gd name="T10" fmla="*/ 36 w 90"/>
                  <a:gd name="T11" fmla="*/ 6 h 72"/>
                  <a:gd name="T12" fmla="*/ 0 w 90"/>
                  <a:gd name="T13" fmla="*/ 12 h 72"/>
                  <a:gd name="T14" fmla="*/ 0 w 90"/>
                  <a:gd name="T15" fmla="*/ 18 h 72"/>
                  <a:gd name="T16" fmla="*/ 0 w 90"/>
                  <a:gd name="T17" fmla="*/ 54 h 72"/>
                  <a:gd name="T18" fmla="*/ 18 w 90"/>
                  <a:gd name="T19" fmla="*/ 72 h 72"/>
                  <a:gd name="T20" fmla="*/ 72 w 90"/>
                  <a:gd name="T21" fmla="*/ 60 h 72"/>
                  <a:gd name="T22" fmla="*/ 72 w 90"/>
                  <a:gd name="T23" fmla="*/ 60 h 72"/>
                  <a:gd name="T24" fmla="*/ 78 w 90"/>
                  <a:gd name="T25" fmla="*/ 48 h 72"/>
                  <a:gd name="T26" fmla="*/ 90 w 90"/>
                  <a:gd name="T2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2">
                    <a:moveTo>
                      <a:pt x="90" y="48"/>
                    </a:moveTo>
                    <a:lnTo>
                      <a:pt x="90" y="30"/>
                    </a:lnTo>
                    <a:lnTo>
                      <a:pt x="66" y="0"/>
                    </a:lnTo>
                    <a:lnTo>
                      <a:pt x="66" y="0"/>
                    </a:lnTo>
                    <a:lnTo>
                      <a:pt x="66" y="0"/>
                    </a:lnTo>
                    <a:lnTo>
                      <a:pt x="36" y="6"/>
                    </a:lnTo>
                    <a:lnTo>
                      <a:pt x="0" y="12"/>
                    </a:lnTo>
                    <a:lnTo>
                      <a:pt x="0" y="18"/>
                    </a:lnTo>
                    <a:lnTo>
                      <a:pt x="0" y="54"/>
                    </a:lnTo>
                    <a:lnTo>
                      <a:pt x="18" y="72"/>
                    </a:lnTo>
                    <a:lnTo>
                      <a:pt x="72" y="60"/>
                    </a:lnTo>
                    <a:lnTo>
                      <a:pt x="72" y="60"/>
                    </a:lnTo>
                    <a:lnTo>
                      <a:pt x="78" y="48"/>
                    </a:lnTo>
                    <a:lnTo>
                      <a:pt x="9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4" name="Freeform 41"/>
              <p:cNvSpPr>
                <a:spLocks/>
              </p:cNvSpPr>
              <p:nvPr/>
            </p:nvSpPr>
            <p:spPr bwMode="auto">
              <a:xfrm>
                <a:off x="5548" y="84"/>
                <a:ext cx="30" cy="6"/>
              </a:xfrm>
              <a:custGeom>
                <a:avLst/>
                <a:gdLst>
                  <a:gd name="T0" fmla="*/ 30 w 30"/>
                  <a:gd name="T1" fmla="*/ 0 h 6"/>
                  <a:gd name="T2" fmla="*/ 30 w 30"/>
                  <a:gd name="T3" fmla="*/ 0 h 6"/>
                  <a:gd name="T4" fmla="*/ 0 w 30"/>
                  <a:gd name="T5" fmla="*/ 6 h 6"/>
                  <a:gd name="T6" fmla="*/ 0 w 30"/>
                  <a:gd name="T7" fmla="*/ 6 h 6"/>
                  <a:gd name="T8" fmla="*/ 30 w 30"/>
                  <a:gd name="T9" fmla="*/ 0 h 6"/>
                </a:gdLst>
                <a:ahLst/>
                <a:cxnLst>
                  <a:cxn ang="0">
                    <a:pos x="T0" y="T1"/>
                  </a:cxn>
                  <a:cxn ang="0">
                    <a:pos x="T2" y="T3"/>
                  </a:cxn>
                  <a:cxn ang="0">
                    <a:pos x="T4" y="T5"/>
                  </a:cxn>
                  <a:cxn ang="0">
                    <a:pos x="T6" y="T7"/>
                  </a:cxn>
                  <a:cxn ang="0">
                    <a:pos x="T8" y="T9"/>
                  </a:cxn>
                </a:cxnLst>
                <a:rect l="0" t="0" r="r" b="b"/>
                <a:pathLst>
                  <a:path w="30" h="6">
                    <a:moveTo>
                      <a:pt x="30" y="0"/>
                    </a:moveTo>
                    <a:lnTo>
                      <a:pt x="30" y="0"/>
                    </a:lnTo>
                    <a:lnTo>
                      <a:pt x="0" y="6"/>
                    </a:lnTo>
                    <a:lnTo>
                      <a:pt x="0" y="6"/>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5" name="Freeform 42"/>
              <p:cNvSpPr>
                <a:spLocks/>
              </p:cNvSpPr>
              <p:nvPr/>
            </p:nvSpPr>
            <p:spPr bwMode="auto">
              <a:xfrm>
                <a:off x="5512" y="90"/>
                <a:ext cx="36" cy="6"/>
              </a:xfrm>
              <a:custGeom>
                <a:avLst/>
                <a:gdLst>
                  <a:gd name="T0" fmla="*/ 36 w 36"/>
                  <a:gd name="T1" fmla="*/ 0 h 6"/>
                  <a:gd name="T2" fmla="*/ 36 w 36"/>
                  <a:gd name="T3" fmla="*/ 0 h 6"/>
                  <a:gd name="T4" fmla="*/ 0 w 36"/>
                  <a:gd name="T5" fmla="*/ 6 h 6"/>
                  <a:gd name="T6" fmla="*/ 36 w 36"/>
                  <a:gd name="T7" fmla="*/ 0 h 6"/>
                </a:gdLst>
                <a:ahLst/>
                <a:cxnLst>
                  <a:cxn ang="0">
                    <a:pos x="T0" y="T1"/>
                  </a:cxn>
                  <a:cxn ang="0">
                    <a:pos x="T2" y="T3"/>
                  </a:cxn>
                  <a:cxn ang="0">
                    <a:pos x="T4" y="T5"/>
                  </a:cxn>
                  <a:cxn ang="0">
                    <a:pos x="T6" y="T7"/>
                  </a:cxn>
                </a:cxnLst>
                <a:rect l="0" t="0" r="r" b="b"/>
                <a:pathLst>
                  <a:path w="36" h="6">
                    <a:moveTo>
                      <a:pt x="36" y="0"/>
                    </a:moveTo>
                    <a:lnTo>
                      <a:pt x="36" y="0"/>
                    </a:lnTo>
                    <a:lnTo>
                      <a:pt x="0" y="6"/>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6" name="Freeform 43"/>
              <p:cNvSpPr>
                <a:spLocks/>
              </p:cNvSpPr>
              <p:nvPr/>
            </p:nvSpPr>
            <p:spPr bwMode="auto">
              <a:xfrm>
                <a:off x="5470" y="72"/>
                <a:ext cx="60" cy="143"/>
              </a:xfrm>
              <a:custGeom>
                <a:avLst/>
                <a:gdLst>
                  <a:gd name="T0" fmla="*/ 60 w 60"/>
                  <a:gd name="T1" fmla="*/ 84 h 143"/>
                  <a:gd name="T2" fmla="*/ 60 w 60"/>
                  <a:gd name="T3" fmla="*/ 84 h 143"/>
                  <a:gd name="T4" fmla="*/ 60 w 60"/>
                  <a:gd name="T5" fmla="*/ 84 h 143"/>
                  <a:gd name="T6" fmla="*/ 60 w 60"/>
                  <a:gd name="T7" fmla="*/ 84 h 143"/>
                  <a:gd name="T8" fmla="*/ 42 w 60"/>
                  <a:gd name="T9" fmla="*/ 66 h 143"/>
                  <a:gd name="T10" fmla="*/ 42 w 60"/>
                  <a:gd name="T11" fmla="*/ 30 h 143"/>
                  <a:gd name="T12" fmla="*/ 42 w 60"/>
                  <a:gd name="T13" fmla="*/ 24 h 143"/>
                  <a:gd name="T14" fmla="*/ 42 w 60"/>
                  <a:gd name="T15" fmla="*/ 24 h 143"/>
                  <a:gd name="T16" fmla="*/ 18 w 60"/>
                  <a:gd name="T17" fmla="*/ 0 h 143"/>
                  <a:gd name="T18" fmla="*/ 18 w 60"/>
                  <a:gd name="T19" fmla="*/ 0 h 143"/>
                  <a:gd name="T20" fmla="*/ 6 w 60"/>
                  <a:gd name="T21" fmla="*/ 6 h 143"/>
                  <a:gd name="T22" fmla="*/ 0 w 60"/>
                  <a:gd name="T23" fmla="*/ 12 h 143"/>
                  <a:gd name="T24" fmla="*/ 0 w 60"/>
                  <a:gd name="T25" fmla="*/ 42 h 143"/>
                  <a:gd name="T26" fmla="*/ 6 w 60"/>
                  <a:gd name="T27" fmla="*/ 48 h 143"/>
                  <a:gd name="T28" fmla="*/ 0 w 60"/>
                  <a:gd name="T29" fmla="*/ 114 h 143"/>
                  <a:gd name="T30" fmla="*/ 24 w 60"/>
                  <a:gd name="T31" fmla="*/ 138 h 143"/>
                  <a:gd name="T32" fmla="*/ 24 w 60"/>
                  <a:gd name="T33" fmla="*/ 143 h 143"/>
                  <a:gd name="T34" fmla="*/ 60 w 60"/>
                  <a:gd name="T35" fmla="*/ 102 h 143"/>
                  <a:gd name="T36" fmla="*/ 60 w 60"/>
                  <a:gd name="T37" fmla="*/ 8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43">
                    <a:moveTo>
                      <a:pt x="60" y="84"/>
                    </a:moveTo>
                    <a:lnTo>
                      <a:pt x="60" y="84"/>
                    </a:lnTo>
                    <a:lnTo>
                      <a:pt x="60" y="84"/>
                    </a:lnTo>
                    <a:lnTo>
                      <a:pt x="60" y="84"/>
                    </a:lnTo>
                    <a:lnTo>
                      <a:pt x="42" y="66"/>
                    </a:lnTo>
                    <a:lnTo>
                      <a:pt x="42" y="30"/>
                    </a:lnTo>
                    <a:lnTo>
                      <a:pt x="42" y="24"/>
                    </a:lnTo>
                    <a:lnTo>
                      <a:pt x="42" y="24"/>
                    </a:lnTo>
                    <a:lnTo>
                      <a:pt x="18" y="0"/>
                    </a:lnTo>
                    <a:lnTo>
                      <a:pt x="18" y="0"/>
                    </a:lnTo>
                    <a:lnTo>
                      <a:pt x="6" y="6"/>
                    </a:lnTo>
                    <a:lnTo>
                      <a:pt x="0" y="12"/>
                    </a:lnTo>
                    <a:lnTo>
                      <a:pt x="0" y="42"/>
                    </a:lnTo>
                    <a:lnTo>
                      <a:pt x="6" y="48"/>
                    </a:lnTo>
                    <a:lnTo>
                      <a:pt x="0" y="114"/>
                    </a:lnTo>
                    <a:lnTo>
                      <a:pt x="24" y="138"/>
                    </a:lnTo>
                    <a:lnTo>
                      <a:pt x="24" y="143"/>
                    </a:lnTo>
                    <a:lnTo>
                      <a:pt x="60" y="102"/>
                    </a:lnTo>
                    <a:lnTo>
                      <a:pt x="60" y="8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7" name="Freeform 44"/>
              <p:cNvSpPr>
                <a:spLocks/>
              </p:cNvSpPr>
              <p:nvPr/>
            </p:nvSpPr>
            <p:spPr bwMode="auto">
              <a:xfrm>
                <a:off x="5488" y="72"/>
                <a:ext cx="24" cy="24"/>
              </a:xfrm>
              <a:custGeom>
                <a:avLst/>
                <a:gdLst>
                  <a:gd name="T0" fmla="*/ 0 w 24"/>
                  <a:gd name="T1" fmla="*/ 0 h 24"/>
                  <a:gd name="T2" fmla="*/ 0 w 24"/>
                  <a:gd name="T3" fmla="*/ 0 h 24"/>
                  <a:gd name="T4" fmla="*/ 24 w 24"/>
                  <a:gd name="T5" fmla="*/ 24 h 24"/>
                  <a:gd name="T6" fmla="*/ 24 w 24"/>
                  <a:gd name="T7" fmla="*/ 24 h 24"/>
                  <a:gd name="T8" fmla="*/ 24 w 24"/>
                  <a:gd name="T9" fmla="*/ 24 h 24"/>
                  <a:gd name="T10" fmla="*/ 0 w 24"/>
                  <a:gd name="T11" fmla="*/ 0 h 24"/>
                </a:gdLst>
                <a:ahLst/>
                <a:cxnLst>
                  <a:cxn ang="0">
                    <a:pos x="T0" y="T1"/>
                  </a:cxn>
                  <a:cxn ang="0">
                    <a:pos x="T2" y="T3"/>
                  </a:cxn>
                  <a:cxn ang="0">
                    <a:pos x="T4" y="T5"/>
                  </a:cxn>
                  <a:cxn ang="0">
                    <a:pos x="T6" y="T7"/>
                  </a:cxn>
                  <a:cxn ang="0">
                    <a:pos x="T8" y="T9"/>
                  </a:cxn>
                  <a:cxn ang="0">
                    <a:pos x="T10" y="T11"/>
                  </a:cxn>
                </a:cxnLst>
                <a:rect l="0" t="0" r="r" b="b"/>
                <a:pathLst>
                  <a:path w="24" h="24">
                    <a:moveTo>
                      <a:pt x="0" y="0"/>
                    </a:moveTo>
                    <a:lnTo>
                      <a:pt x="0" y="0"/>
                    </a:lnTo>
                    <a:lnTo>
                      <a:pt x="24" y="24"/>
                    </a:lnTo>
                    <a:lnTo>
                      <a:pt x="24" y="24"/>
                    </a:lnTo>
                    <a:lnTo>
                      <a:pt x="24" y="24"/>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8" name="Freeform 45"/>
              <p:cNvSpPr>
                <a:spLocks/>
              </p:cNvSpPr>
              <p:nvPr/>
            </p:nvSpPr>
            <p:spPr bwMode="auto">
              <a:xfrm>
                <a:off x="5470" y="78"/>
                <a:ext cx="6" cy="36"/>
              </a:xfrm>
              <a:custGeom>
                <a:avLst/>
                <a:gdLst>
                  <a:gd name="T0" fmla="*/ 6 w 6"/>
                  <a:gd name="T1" fmla="*/ 0 h 36"/>
                  <a:gd name="T2" fmla="*/ 0 w 6"/>
                  <a:gd name="T3" fmla="*/ 6 h 36"/>
                  <a:gd name="T4" fmla="*/ 0 w 6"/>
                  <a:gd name="T5" fmla="*/ 36 h 36"/>
                  <a:gd name="T6" fmla="*/ 0 w 6"/>
                  <a:gd name="T7" fmla="*/ 6 h 36"/>
                  <a:gd name="T8" fmla="*/ 6 w 6"/>
                  <a:gd name="T9" fmla="*/ 0 h 36"/>
                </a:gdLst>
                <a:ahLst/>
                <a:cxnLst>
                  <a:cxn ang="0">
                    <a:pos x="T0" y="T1"/>
                  </a:cxn>
                  <a:cxn ang="0">
                    <a:pos x="T2" y="T3"/>
                  </a:cxn>
                  <a:cxn ang="0">
                    <a:pos x="T4" y="T5"/>
                  </a:cxn>
                  <a:cxn ang="0">
                    <a:pos x="T6" y="T7"/>
                  </a:cxn>
                  <a:cxn ang="0">
                    <a:pos x="T8" y="T9"/>
                  </a:cxn>
                </a:cxnLst>
                <a:rect l="0" t="0" r="r" b="b"/>
                <a:pathLst>
                  <a:path w="6" h="36">
                    <a:moveTo>
                      <a:pt x="6" y="0"/>
                    </a:moveTo>
                    <a:lnTo>
                      <a:pt x="0" y="6"/>
                    </a:lnTo>
                    <a:lnTo>
                      <a:pt x="0" y="36"/>
                    </a:lnTo>
                    <a:lnTo>
                      <a:pt x="0" y="6"/>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9" name="Rectangle 46"/>
              <p:cNvSpPr>
                <a:spLocks noChangeArrowheads="1"/>
              </p:cNvSpPr>
              <p:nvPr/>
            </p:nvSpPr>
            <p:spPr bwMode="auto">
              <a:xfrm>
                <a:off x="5488" y="7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0" name="Freeform 47"/>
              <p:cNvSpPr>
                <a:spLocks/>
              </p:cNvSpPr>
              <p:nvPr/>
            </p:nvSpPr>
            <p:spPr bwMode="auto">
              <a:xfrm>
                <a:off x="5512" y="102"/>
                <a:ext cx="18" cy="54"/>
              </a:xfrm>
              <a:custGeom>
                <a:avLst/>
                <a:gdLst>
                  <a:gd name="T0" fmla="*/ 0 w 18"/>
                  <a:gd name="T1" fmla="*/ 0 h 54"/>
                  <a:gd name="T2" fmla="*/ 0 w 18"/>
                  <a:gd name="T3" fmla="*/ 36 h 54"/>
                  <a:gd name="T4" fmla="*/ 18 w 18"/>
                  <a:gd name="T5" fmla="*/ 54 h 54"/>
                  <a:gd name="T6" fmla="*/ 18 w 18"/>
                  <a:gd name="T7" fmla="*/ 54 h 54"/>
                  <a:gd name="T8" fmla="*/ 0 w 18"/>
                  <a:gd name="T9" fmla="*/ 36 h 54"/>
                  <a:gd name="T10" fmla="*/ 0 w 18"/>
                  <a:gd name="T11" fmla="*/ 0 h 54"/>
                </a:gdLst>
                <a:ahLst/>
                <a:cxnLst>
                  <a:cxn ang="0">
                    <a:pos x="T0" y="T1"/>
                  </a:cxn>
                  <a:cxn ang="0">
                    <a:pos x="T2" y="T3"/>
                  </a:cxn>
                  <a:cxn ang="0">
                    <a:pos x="T4" y="T5"/>
                  </a:cxn>
                  <a:cxn ang="0">
                    <a:pos x="T6" y="T7"/>
                  </a:cxn>
                  <a:cxn ang="0">
                    <a:pos x="T8" y="T9"/>
                  </a:cxn>
                  <a:cxn ang="0">
                    <a:pos x="T10" y="T11"/>
                  </a:cxn>
                </a:cxnLst>
                <a:rect l="0" t="0" r="r" b="b"/>
                <a:pathLst>
                  <a:path w="18" h="54">
                    <a:moveTo>
                      <a:pt x="0" y="0"/>
                    </a:moveTo>
                    <a:lnTo>
                      <a:pt x="0" y="36"/>
                    </a:lnTo>
                    <a:lnTo>
                      <a:pt x="18" y="54"/>
                    </a:lnTo>
                    <a:lnTo>
                      <a:pt x="18" y="54"/>
                    </a:lnTo>
                    <a:lnTo>
                      <a:pt x="0" y="3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1" name="Freeform 48"/>
              <p:cNvSpPr>
                <a:spLocks/>
              </p:cNvSpPr>
              <p:nvPr/>
            </p:nvSpPr>
            <p:spPr bwMode="auto">
              <a:xfrm>
                <a:off x="5667" y="198"/>
                <a:ext cx="18" cy="12"/>
              </a:xfrm>
              <a:custGeom>
                <a:avLst/>
                <a:gdLst>
                  <a:gd name="T0" fmla="*/ 18 w 18"/>
                  <a:gd name="T1" fmla="*/ 6 h 12"/>
                  <a:gd name="T2" fmla="*/ 12 w 18"/>
                  <a:gd name="T3" fmla="*/ 0 h 12"/>
                  <a:gd name="T4" fmla="*/ 6 w 18"/>
                  <a:gd name="T5" fmla="*/ 6 h 12"/>
                  <a:gd name="T6" fmla="*/ 0 w 18"/>
                  <a:gd name="T7" fmla="*/ 6 h 12"/>
                  <a:gd name="T8" fmla="*/ 12 w 18"/>
                  <a:gd name="T9" fmla="*/ 12 h 12"/>
                  <a:gd name="T10" fmla="*/ 18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8" y="6"/>
                    </a:moveTo>
                    <a:lnTo>
                      <a:pt x="12" y="0"/>
                    </a:lnTo>
                    <a:lnTo>
                      <a:pt x="6" y="6"/>
                    </a:lnTo>
                    <a:lnTo>
                      <a:pt x="0" y="6"/>
                    </a:lnTo>
                    <a:lnTo>
                      <a:pt x="12" y="12"/>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2" name="Freeform 49"/>
              <p:cNvSpPr>
                <a:spLocks/>
              </p:cNvSpPr>
              <p:nvPr/>
            </p:nvSpPr>
            <p:spPr bwMode="auto">
              <a:xfrm>
                <a:off x="5679" y="329"/>
                <a:ext cx="12" cy="12"/>
              </a:xfrm>
              <a:custGeom>
                <a:avLst/>
                <a:gdLst>
                  <a:gd name="T0" fmla="*/ 1 w 2"/>
                  <a:gd name="T1" fmla="*/ 2 h 2"/>
                  <a:gd name="T2" fmla="*/ 2 w 2"/>
                  <a:gd name="T3" fmla="*/ 1 h 2"/>
                  <a:gd name="T4" fmla="*/ 1 w 2"/>
                  <a:gd name="T5" fmla="*/ 0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2" y="1"/>
                      <a:pt x="2" y="1"/>
                    </a:cubicBezTo>
                    <a:cubicBezTo>
                      <a:pt x="1" y="0"/>
                      <a:pt x="1" y="0"/>
                      <a:pt x="1" y="0"/>
                    </a:cubicBezTo>
                    <a:cubicBezTo>
                      <a:pt x="0" y="1"/>
                      <a:pt x="0" y="1"/>
                      <a:pt x="0" y="1"/>
                    </a:cubicBezTo>
                    <a:lnTo>
                      <a:pt x="1" y="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3" name="Freeform 50"/>
              <p:cNvSpPr>
                <a:spLocks/>
              </p:cNvSpPr>
              <p:nvPr/>
            </p:nvSpPr>
            <p:spPr bwMode="auto">
              <a:xfrm>
                <a:off x="5697" y="227"/>
                <a:ext cx="30" cy="18"/>
              </a:xfrm>
              <a:custGeom>
                <a:avLst/>
                <a:gdLst>
                  <a:gd name="T0" fmla="*/ 18 w 30"/>
                  <a:gd name="T1" fmla="*/ 6 h 18"/>
                  <a:gd name="T2" fmla="*/ 12 w 30"/>
                  <a:gd name="T3" fmla="*/ 18 h 18"/>
                  <a:gd name="T4" fmla="*/ 30 w 30"/>
                  <a:gd name="T5" fmla="*/ 18 h 18"/>
                  <a:gd name="T6" fmla="*/ 24 w 30"/>
                  <a:gd name="T7" fmla="*/ 0 h 18"/>
                  <a:gd name="T8" fmla="*/ 0 w 30"/>
                  <a:gd name="T9" fmla="*/ 6 h 18"/>
                  <a:gd name="T10" fmla="*/ 0 w 30"/>
                  <a:gd name="T11" fmla="*/ 12 h 18"/>
                  <a:gd name="T12" fmla="*/ 18 w 30"/>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30" h="18">
                    <a:moveTo>
                      <a:pt x="18" y="6"/>
                    </a:moveTo>
                    <a:lnTo>
                      <a:pt x="12" y="18"/>
                    </a:lnTo>
                    <a:lnTo>
                      <a:pt x="30" y="18"/>
                    </a:lnTo>
                    <a:lnTo>
                      <a:pt x="24" y="0"/>
                    </a:lnTo>
                    <a:lnTo>
                      <a:pt x="0" y="6"/>
                    </a:lnTo>
                    <a:lnTo>
                      <a:pt x="0" y="12"/>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4" name="Freeform 51"/>
              <p:cNvSpPr>
                <a:spLocks/>
              </p:cNvSpPr>
              <p:nvPr/>
            </p:nvSpPr>
            <p:spPr bwMode="auto">
              <a:xfrm>
                <a:off x="5500" y="275"/>
                <a:ext cx="18" cy="12"/>
              </a:xfrm>
              <a:custGeom>
                <a:avLst/>
                <a:gdLst>
                  <a:gd name="T0" fmla="*/ 0 w 18"/>
                  <a:gd name="T1" fmla="*/ 6 h 12"/>
                  <a:gd name="T2" fmla="*/ 18 w 18"/>
                  <a:gd name="T3" fmla="*/ 12 h 12"/>
                  <a:gd name="T4" fmla="*/ 12 w 18"/>
                  <a:gd name="T5" fmla="*/ 0 h 12"/>
                  <a:gd name="T6" fmla="*/ 0 w 18"/>
                  <a:gd name="T7" fmla="*/ 6 h 12"/>
                </a:gdLst>
                <a:ahLst/>
                <a:cxnLst>
                  <a:cxn ang="0">
                    <a:pos x="T0" y="T1"/>
                  </a:cxn>
                  <a:cxn ang="0">
                    <a:pos x="T2" y="T3"/>
                  </a:cxn>
                  <a:cxn ang="0">
                    <a:pos x="T4" y="T5"/>
                  </a:cxn>
                  <a:cxn ang="0">
                    <a:pos x="T6" y="T7"/>
                  </a:cxn>
                </a:cxnLst>
                <a:rect l="0" t="0" r="r" b="b"/>
                <a:pathLst>
                  <a:path w="18" h="12">
                    <a:moveTo>
                      <a:pt x="0" y="6"/>
                    </a:moveTo>
                    <a:lnTo>
                      <a:pt x="18" y="12"/>
                    </a:lnTo>
                    <a:lnTo>
                      <a:pt x="12"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5" name="Freeform 52"/>
              <p:cNvSpPr>
                <a:spLocks/>
              </p:cNvSpPr>
              <p:nvPr/>
            </p:nvSpPr>
            <p:spPr bwMode="auto">
              <a:xfrm>
                <a:off x="5494" y="120"/>
                <a:ext cx="227" cy="245"/>
              </a:xfrm>
              <a:custGeom>
                <a:avLst/>
                <a:gdLst>
                  <a:gd name="T0" fmla="*/ 227 w 227"/>
                  <a:gd name="T1" fmla="*/ 6 h 245"/>
                  <a:gd name="T2" fmla="*/ 173 w 227"/>
                  <a:gd name="T3" fmla="*/ 12 h 245"/>
                  <a:gd name="T4" fmla="*/ 161 w 227"/>
                  <a:gd name="T5" fmla="*/ 0 h 245"/>
                  <a:gd name="T6" fmla="*/ 137 w 227"/>
                  <a:gd name="T7" fmla="*/ 6 h 245"/>
                  <a:gd name="T8" fmla="*/ 108 w 227"/>
                  <a:gd name="T9" fmla="*/ 12 h 245"/>
                  <a:gd name="T10" fmla="*/ 96 w 227"/>
                  <a:gd name="T11" fmla="*/ 12 h 245"/>
                  <a:gd name="T12" fmla="*/ 90 w 227"/>
                  <a:gd name="T13" fmla="*/ 24 h 245"/>
                  <a:gd name="T14" fmla="*/ 90 w 227"/>
                  <a:gd name="T15" fmla="*/ 24 h 245"/>
                  <a:gd name="T16" fmla="*/ 36 w 227"/>
                  <a:gd name="T17" fmla="*/ 36 h 245"/>
                  <a:gd name="T18" fmla="*/ 36 w 227"/>
                  <a:gd name="T19" fmla="*/ 54 h 245"/>
                  <a:gd name="T20" fmla="*/ 0 w 227"/>
                  <a:gd name="T21" fmla="*/ 95 h 245"/>
                  <a:gd name="T22" fmla="*/ 24 w 227"/>
                  <a:gd name="T23" fmla="*/ 125 h 245"/>
                  <a:gd name="T24" fmla="*/ 42 w 227"/>
                  <a:gd name="T25" fmla="*/ 155 h 245"/>
                  <a:gd name="T26" fmla="*/ 96 w 227"/>
                  <a:gd name="T27" fmla="*/ 155 h 245"/>
                  <a:gd name="T28" fmla="*/ 108 w 227"/>
                  <a:gd name="T29" fmla="*/ 167 h 245"/>
                  <a:gd name="T30" fmla="*/ 102 w 227"/>
                  <a:gd name="T31" fmla="*/ 167 h 245"/>
                  <a:gd name="T32" fmla="*/ 60 w 227"/>
                  <a:gd name="T33" fmla="*/ 161 h 245"/>
                  <a:gd name="T34" fmla="*/ 36 w 227"/>
                  <a:gd name="T35" fmla="*/ 179 h 245"/>
                  <a:gd name="T36" fmla="*/ 54 w 227"/>
                  <a:gd name="T37" fmla="*/ 203 h 245"/>
                  <a:gd name="T38" fmla="*/ 54 w 227"/>
                  <a:gd name="T39" fmla="*/ 215 h 245"/>
                  <a:gd name="T40" fmla="*/ 66 w 227"/>
                  <a:gd name="T41" fmla="*/ 227 h 245"/>
                  <a:gd name="T42" fmla="*/ 72 w 227"/>
                  <a:gd name="T43" fmla="*/ 215 h 245"/>
                  <a:gd name="T44" fmla="*/ 84 w 227"/>
                  <a:gd name="T45" fmla="*/ 245 h 245"/>
                  <a:gd name="T46" fmla="*/ 90 w 227"/>
                  <a:gd name="T47" fmla="*/ 227 h 245"/>
                  <a:gd name="T48" fmla="*/ 108 w 227"/>
                  <a:gd name="T49" fmla="*/ 239 h 245"/>
                  <a:gd name="T50" fmla="*/ 102 w 227"/>
                  <a:gd name="T51" fmla="*/ 209 h 245"/>
                  <a:gd name="T52" fmla="*/ 96 w 227"/>
                  <a:gd name="T53" fmla="*/ 191 h 245"/>
                  <a:gd name="T54" fmla="*/ 108 w 227"/>
                  <a:gd name="T55" fmla="*/ 203 h 245"/>
                  <a:gd name="T56" fmla="*/ 119 w 227"/>
                  <a:gd name="T57" fmla="*/ 197 h 245"/>
                  <a:gd name="T58" fmla="*/ 108 w 227"/>
                  <a:gd name="T59" fmla="*/ 173 h 245"/>
                  <a:gd name="T60" fmla="*/ 125 w 227"/>
                  <a:gd name="T61" fmla="*/ 173 h 245"/>
                  <a:gd name="T62" fmla="*/ 137 w 227"/>
                  <a:gd name="T63" fmla="*/ 185 h 245"/>
                  <a:gd name="T64" fmla="*/ 137 w 227"/>
                  <a:gd name="T65" fmla="*/ 161 h 245"/>
                  <a:gd name="T66" fmla="*/ 90 w 227"/>
                  <a:gd name="T67" fmla="*/ 131 h 245"/>
                  <a:gd name="T68" fmla="*/ 102 w 227"/>
                  <a:gd name="T69" fmla="*/ 125 h 245"/>
                  <a:gd name="T70" fmla="*/ 102 w 227"/>
                  <a:gd name="T71" fmla="*/ 113 h 245"/>
                  <a:gd name="T72" fmla="*/ 113 w 227"/>
                  <a:gd name="T73" fmla="*/ 107 h 245"/>
                  <a:gd name="T74" fmla="*/ 90 w 227"/>
                  <a:gd name="T75" fmla="*/ 72 h 245"/>
                  <a:gd name="T76" fmla="*/ 102 w 227"/>
                  <a:gd name="T77" fmla="*/ 54 h 245"/>
                  <a:gd name="T78" fmla="*/ 102 w 227"/>
                  <a:gd name="T79" fmla="*/ 60 h 245"/>
                  <a:gd name="T80" fmla="*/ 119 w 227"/>
                  <a:gd name="T81" fmla="*/ 78 h 245"/>
                  <a:gd name="T82" fmla="*/ 119 w 227"/>
                  <a:gd name="T83" fmla="*/ 66 h 245"/>
                  <a:gd name="T84" fmla="*/ 137 w 227"/>
                  <a:gd name="T85" fmla="*/ 78 h 245"/>
                  <a:gd name="T86" fmla="*/ 131 w 227"/>
                  <a:gd name="T87" fmla="*/ 66 h 245"/>
                  <a:gd name="T88" fmla="*/ 137 w 227"/>
                  <a:gd name="T89" fmla="*/ 60 h 245"/>
                  <a:gd name="T90" fmla="*/ 149 w 227"/>
                  <a:gd name="T91" fmla="*/ 72 h 245"/>
                  <a:gd name="T92" fmla="*/ 137 w 227"/>
                  <a:gd name="T93" fmla="*/ 54 h 245"/>
                  <a:gd name="T94" fmla="*/ 119 w 227"/>
                  <a:gd name="T95" fmla="*/ 48 h 245"/>
                  <a:gd name="T96" fmla="*/ 173 w 227"/>
                  <a:gd name="T97" fmla="*/ 36 h 245"/>
                  <a:gd name="T98" fmla="*/ 209 w 227"/>
                  <a:gd name="T99" fmla="*/ 42 h 245"/>
                  <a:gd name="T100" fmla="*/ 209 w 227"/>
                  <a:gd name="T101" fmla="*/ 42 h 245"/>
                  <a:gd name="T102" fmla="*/ 215 w 227"/>
                  <a:gd name="T103" fmla="*/ 36 h 245"/>
                  <a:gd name="T104" fmla="*/ 227 w 227"/>
                  <a:gd name="T10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7" h="245">
                    <a:moveTo>
                      <a:pt x="227" y="6"/>
                    </a:moveTo>
                    <a:lnTo>
                      <a:pt x="173" y="12"/>
                    </a:lnTo>
                    <a:lnTo>
                      <a:pt x="161" y="0"/>
                    </a:lnTo>
                    <a:lnTo>
                      <a:pt x="137" y="6"/>
                    </a:lnTo>
                    <a:lnTo>
                      <a:pt x="108" y="12"/>
                    </a:lnTo>
                    <a:lnTo>
                      <a:pt x="96" y="12"/>
                    </a:lnTo>
                    <a:lnTo>
                      <a:pt x="90" y="24"/>
                    </a:lnTo>
                    <a:lnTo>
                      <a:pt x="90" y="24"/>
                    </a:lnTo>
                    <a:lnTo>
                      <a:pt x="36" y="36"/>
                    </a:lnTo>
                    <a:lnTo>
                      <a:pt x="36" y="54"/>
                    </a:lnTo>
                    <a:lnTo>
                      <a:pt x="0" y="95"/>
                    </a:lnTo>
                    <a:lnTo>
                      <a:pt x="24" y="125"/>
                    </a:lnTo>
                    <a:lnTo>
                      <a:pt x="42" y="155"/>
                    </a:lnTo>
                    <a:lnTo>
                      <a:pt x="96" y="155"/>
                    </a:lnTo>
                    <a:lnTo>
                      <a:pt x="108" y="167"/>
                    </a:lnTo>
                    <a:lnTo>
                      <a:pt x="102" y="167"/>
                    </a:lnTo>
                    <a:lnTo>
                      <a:pt x="60" y="161"/>
                    </a:lnTo>
                    <a:lnTo>
                      <a:pt x="36" y="179"/>
                    </a:lnTo>
                    <a:lnTo>
                      <a:pt x="54" y="203"/>
                    </a:lnTo>
                    <a:lnTo>
                      <a:pt x="54" y="215"/>
                    </a:lnTo>
                    <a:lnTo>
                      <a:pt x="66" y="227"/>
                    </a:lnTo>
                    <a:lnTo>
                      <a:pt x="72" y="215"/>
                    </a:lnTo>
                    <a:lnTo>
                      <a:pt x="84" y="245"/>
                    </a:lnTo>
                    <a:lnTo>
                      <a:pt x="90" y="227"/>
                    </a:lnTo>
                    <a:lnTo>
                      <a:pt x="108" y="239"/>
                    </a:lnTo>
                    <a:lnTo>
                      <a:pt x="102" y="209"/>
                    </a:lnTo>
                    <a:lnTo>
                      <a:pt x="96" y="191"/>
                    </a:lnTo>
                    <a:lnTo>
                      <a:pt x="108" y="203"/>
                    </a:lnTo>
                    <a:lnTo>
                      <a:pt x="119" y="197"/>
                    </a:lnTo>
                    <a:lnTo>
                      <a:pt x="108" y="173"/>
                    </a:lnTo>
                    <a:lnTo>
                      <a:pt x="125" y="173"/>
                    </a:lnTo>
                    <a:lnTo>
                      <a:pt x="137" y="185"/>
                    </a:lnTo>
                    <a:lnTo>
                      <a:pt x="137" y="161"/>
                    </a:lnTo>
                    <a:lnTo>
                      <a:pt x="90" y="131"/>
                    </a:lnTo>
                    <a:lnTo>
                      <a:pt x="102" y="125"/>
                    </a:lnTo>
                    <a:lnTo>
                      <a:pt x="102" y="113"/>
                    </a:lnTo>
                    <a:lnTo>
                      <a:pt x="113" y="107"/>
                    </a:lnTo>
                    <a:lnTo>
                      <a:pt x="90" y="72"/>
                    </a:lnTo>
                    <a:lnTo>
                      <a:pt x="102" y="54"/>
                    </a:lnTo>
                    <a:lnTo>
                      <a:pt x="102" y="60"/>
                    </a:lnTo>
                    <a:lnTo>
                      <a:pt x="119" y="78"/>
                    </a:lnTo>
                    <a:lnTo>
                      <a:pt x="119" y="66"/>
                    </a:lnTo>
                    <a:lnTo>
                      <a:pt x="137" y="78"/>
                    </a:lnTo>
                    <a:lnTo>
                      <a:pt x="131" y="66"/>
                    </a:lnTo>
                    <a:lnTo>
                      <a:pt x="137" y="60"/>
                    </a:lnTo>
                    <a:lnTo>
                      <a:pt x="149" y="72"/>
                    </a:lnTo>
                    <a:lnTo>
                      <a:pt x="137" y="54"/>
                    </a:lnTo>
                    <a:lnTo>
                      <a:pt x="119" y="48"/>
                    </a:lnTo>
                    <a:lnTo>
                      <a:pt x="173" y="36"/>
                    </a:lnTo>
                    <a:lnTo>
                      <a:pt x="209" y="42"/>
                    </a:lnTo>
                    <a:lnTo>
                      <a:pt x="209" y="42"/>
                    </a:lnTo>
                    <a:lnTo>
                      <a:pt x="215" y="36"/>
                    </a:lnTo>
                    <a:lnTo>
                      <a:pt x="227"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6" name="Freeform 53"/>
              <p:cNvSpPr>
                <a:spLocks/>
              </p:cNvSpPr>
              <p:nvPr/>
            </p:nvSpPr>
            <p:spPr bwMode="auto">
              <a:xfrm>
                <a:off x="5697" y="263"/>
                <a:ext cx="12" cy="18"/>
              </a:xfrm>
              <a:custGeom>
                <a:avLst/>
                <a:gdLst>
                  <a:gd name="T0" fmla="*/ 6 w 12"/>
                  <a:gd name="T1" fmla="*/ 12 h 18"/>
                  <a:gd name="T2" fmla="*/ 6 w 12"/>
                  <a:gd name="T3" fmla="*/ 18 h 18"/>
                  <a:gd name="T4" fmla="*/ 12 w 12"/>
                  <a:gd name="T5" fmla="*/ 12 h 18"/>
                  <a:gd name="T6" fmla="*/ 6 w 12"/>
                  <a:gd name="T7" fmla="*/ 0 h 18"/>
                  <a:gd name="T8" fmla="*/ 0 w 12"/>
                  <a:gd name="T9" fmla="*/ 6 h 18"/>
                  <a:gd name="T10" fmla="*/ 6 w 12"/>
                  <a:gd name="T11" fmla="*/ 12 h 18"/>
                </a:gdLst>
                <a:ahLst/>
                <a:cxnLst>
                  <a:cxn ang="0">
                    <a:pos x="T0" y="T1"/>
                  </a:cxn>
                  <a:cxn ang="0">
                    <a:pos x="T2" y="T3"/>
                  </a:cxn>
                  <a:cxn ang="0">
                    <a:pos x="T4" y="T5"/>
                  </a:cxn>
                  <a:cxn ang="0">
                    <a:pos x="T6" y="T7"/>
                  </a:cxn>
                  <a:cxn ang="0">
                    <a:pos x="T8" y="T9"/>
                  </a:cxn>
                  <a:cxn ang="0">
                    <a:pos x="T10" y="T11"/>
                  </a:cxn>
                </a:cxnLst>
                <a:rect l="0" t="0" r="r" b="b"/>
                <a:pathLst>
                  <a:path w="12" h="18">
                    <a:moveTo>
                      <a:pt x="6" y="12"/>
                    </a:moveTo>
                    <a:lnTo>
                      <a:pt x="6" y="18"/>
                    </a:lnTo>
                    <a:lnTo>
                      <a:pt x="12" y="12"/>
                    </a:lnTo>
                    <a:lnTo>
                      <a:pt x="6" y="0"/>
                    </a:lnTo>
                    <a:lnTo>
                      <a:pt x="0" y="6"/>
                    </a:lnTo>
                    <a:lnTo>
                      <a:pt x="6"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7" name="Freeform 54"/>
              <p:cNvSpPr>
                <a:spLocks/>
              </p:cNvSpPr>
              <p:nvPr/>
            </p:nvSpPr>
            <p:spPr bwMode="auto">
              <a:xfrm>
                <a:off x="5613" y="395"/>
                <a:ext cx="102" cy="36"/>
              </a:xfrm>
              <a:custGeom>
                <a:avLst/>
                <a:gdLst>
                  <a:gd name="T0" fmla="*/ 78 w 102"/>
                  <a:gd name="T1" fmla="*/ 12 h 36"/>
                  <a:gd name="T2" fmla="*/ 48 w 102"/>
                  <a:gd name="T3" fmla="*/ 12 h 36"/>
                  <a:gd name="T4" fmla="*/ 30 w 102"/>
                  <a:gd name="T5" fmla="*/ 12 h 36"/>
                  <a:gd name="T6" fmla="*/ 12 w 102"/>
                  <a:gd name="T7" fmla="*/ 0 h 36"/>
                  <a:gd name="T8" fmla="*/ 0 w 102"/>
                  <a:gd name="T9" fmla="*/ 18 h 36"/>
                  <a:gd name="T10" fmla="*/ 30 w 102"/>
                  <a:gd name="T11" fmla="*/ 18 h 36"/>
                  <a:gd name="T12" fmla="*/ 54 w 102"/>
                  <a:gd name="T13" fmla="*/ 36 h 36"/>
                  <a:gd name="T14" fmla="*/ 90 w 102"/>
                  <a:gd name="T15" fmla="*/ 24 h 36"/>
                  <a:gd name="T16" fmla="*/ 96 w 102"/>
                  <a:gd name="T17" fmla="*/ 30 h 36"/>
                  <a:gd name="T18" fmla="*/ 102 w 102"/>
                  <a:gd name="T19" fmla="*/ 18 h 36"/>
                  <a:gd name="T20" fmla="*/ 90 w 102"/>
                  <a:gd name="T21" fmla="*/ 24 h 36"/>
                  <a:gd name="T22" fmla="*/ 78 w 102"/>
                  <a:gd name="T2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36">
                    <a:moveTo>
                      <a:pt x="78" y="12"/>
                    </a:moveTo>
                    <a:lnTo>
                      <a:pt x="48" y="12"/>
                    </a:lnTo>
                    <a:lnTo>
                      <a:pt x="30" y="12"/>
                    </a:lnTo>
                    <a:lnTo>
                      <a:pt x="12" y="0"/>
                    </a:lnTo>
                    <a:lnTo>
                      <a:pt x="0" y="18"/>
                    </a:lnTo>
                    <a:lnTo>
                      <a:pt x="30" y="18"/>
                    </a:lnTo>
                    <a:lnTo>
                      <a:pt x="54" y="36"/>
                    </a:lnTo>
                    <a:lnTo>
                      <a:pt x="90" y="24"/>
                    </a:lnTo>
                    <a:lnTo>
                      <a:pt x="96" y="30"/>
                    </a:lnTo>
                    <a:lnTo>
                      <a:pt x="102" y="18"/>
                    </a:lnTo>
                    <a:lnTo>
                      <a:pt x="90" y="24"/>
                    </a:lnTo>
                    <a:lnTo>
                      <a:pt x="7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8" name="Freeform 55"/>
              <p:cNvSpPr>
                <a:spLocks/>
              </p:cNvSpPr>
              <p:nvPr/>
            </p:nvSpPr>
            <p:spPr bwMode="auto">
              <a:xfrm>
                <a:off x="5602" y="245"/>
                <a:ext cx="53" cy="48"/>
              </a:xfrm>
              <a:custGeom>
                <a:avLst/>
                <a:gdLst>
                  <a:gd name="T0" fmla="*/ 41 w 53"/>
                  <a:gd name="T1" fmla="*/ 48 h 48"/>
                  <a:gd name="T2" fmla="*/ 53 w 53"/>
                  <a:gd name="T3" fmla="*/ 48 h 48"/>
                  <a:gd name="T4" fmla="*/ 53 w 53"/>
                  <a:gd name="T5" fmla="*/ 36 h 48"/>
                  <a:gd name="T6" fmla="*/ 41 w 53"/>
                  <a:gd name="T7" fmla="*/ 36 h 48"/>
                  <a:gd name="T8" fmla="*/ 35 w 53"/>
                  <a:gd name="T9" fmla="*/ 18 h 48"/>
                  <a:gd name="T10" fmla="*/ 17 w 53"/>
                  <a:gd name="T11" fmla="*/ 12 h 48"/>
                  <a:gd name="T12" fmla="*/ 5 w 53"/>
                  <a:gd name="T13" fmla="*/ 0 h 48"/>
                  <a:gd name="T14" fmla="*/ 0 w 53"/>
                  <a:gd name="T15" fmla="*/ 6 h 48"/>
                  <a:gd name="T16" fmla="*/ 17 w 53"/>
                  <a:gd name="T17" fmla="*/ 18 h 48"/>
                  <a:gd name="T18" fmla="*/ 35 w 53"/>
                  <a:gd name="T19" fmla="*/ 30 h 48"/>
                  <a:gd name="T20" fmla="*/ 41 w 53"/>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8">
                    <a:moveTo>
                      <a:pt x="41" y="48"/>
                    </a:moveTo>
                    <a:lnTo>
                      <a:pt x="53" y="48"/>
                    </a:lnTo>
                    <a:lnTo>
                      <a:pt x="53" y="36"/>
                    </a:lnTo>
                    <a:lnTo>
                      <a:pt x="41" y="36"/>
                    </a:lnTo>
                    <a:lnTo>
                      <a:pt x="35" y="18"/>
                    </a:lnTo>
                    <a:lnTo>
                      <a:pt x="17" y="12"/>
                    </a:lnTo>
                    <a:lnTo>
                      <a:pt x="5" y="0"/>
                    </a:lnTo>
                    <a:lnTo>
                      <a:pt x="0" y="6"/>
                    </a:lnTo>
                    <a:lnTo>
                      <a:pt x="17" y="18"/>
                    </a:lnTo>
                    <a:lnTo>
                      <a:pt x="35" y="30"/>
                    </a:lnTo>
                    <a:lnTo>
                      <a:pt x="41"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9" name="Freeform 56"/>
              <p:cNvSpPr>
                <a:spLocks/>
              </p:cNvSpPr>
              <p:nvPr/>
            </p:nvSpPr>
            <p:spPr bwMode="auto">
              <a:xfrm>
                <a:off x="5649" y="162"/>
                <a:ext cx="12" cy="12"/>
              </a:xfrm>
              <a:custGeom>
                <a:avLst/>
                <a:gdLst>
                  <a:gd name="T0" fmla="*/ 12 w 12"/>
                  <a:gd name="T1" fmla="*/ 12 h 12"/>
                  <a:gd name="T2" fmla="*/ 12 w 12"/>
                  <a:gd name="T3" fmla="*/ 6 h 12"/>
                  <a:gd name="T4" fmla="*/ 6 w 12"/>
                  <a:gd name="T5" fmla="*/ 0 h 12"/>
                  <a:gd name="T6" fmla="*/ 0 w 12"/>
                  <a:gd name="T7" fmla="*/ 6 h 12"/>
                  <a:gd name="T8" fmla="*/ 6 w 12"/>
                  <a:gd name="T9" fmla="*/ 12 h 12"/>
                  <a:gd name="T10" fmla="*/ 12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12" y="12"/>
                    </a:moveTo>
                    <a:lnTo>
                      <a:pt x="12" y="6"/>
                    </a:lnTo>
                    <a:lnTo>
                      <a:pt x="6" y="0"/>
                    </a:lnTo>
                    <a:lnTo>
                      <a:pt x="0" y="6"/>
                    </a:lnTo>
                    <a:lnTo>
                      <a:pt x="6" y="12"/>
                    </a:lnTo>
                    <a:lnTo>
                      <a:pt x="12"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0" name="Freeform 57"/>
              <p:cNvSpPr>
                <a:spLocks/>
              </p:cNvSpPr>
              <p:nvPr/>
            </p:nvSpPr>
            <p:spPr bwMode="auto">
              <a:xfrm>
                <a:off x="5661" y="293"/>
                <a:ext cx="6" cy="12"/>
              </a:xfrm>
              <a:custGeom>
                <a:avLst/>
                <a:gdLst>
                  <a:gd name="T0" fmla="*/ 0 w 6"/>
                  <a:gd name="T1" fmla="*/ 0 h 12"/>
                  <a:gd name="T2" fmla="*/ 6 w 6"/>
                  <a:gd name="T3" fmla="*/ 12 h 12"/>
                  <a:gd name="T4" fmla="*/ 6 w 6"/>
                  <a:gd name="T5" fmla="*/ 6 h 12"/>
                  <a:gd name="T6" fmla="*/ 0 w 6"/>
                  <a:gd name="T7" fmla="*/ 0 h 12"/>
                  <a:gd name="T8" fmla="*/ 0 w 6"/>
                  <a:gd name="T9" fmla="*/ 0 h 12"/>
                </a:gdLst>
                <a:ahLst/>
                <a:cxnLst>
                  <a:cxn ang="0">
                    <a:pos x="T0" y="T1"/>
                  </a:cxn>
                  <a:cxn ang="0">
                    <a:pos x="T2" y="T3"/>
                  </a:cxn>
                  <a:cxn ang="0">
                    <a:pos x="T4" y="T5"/>
                  </a:cxn>
                  <a:cxn ang="0">
                    <a:pos x="T6" y="T7"/>
                  </a:cxn>
                  <a:cxn ang="0">
                    <a:pos x="T8" y="T9"/>
                  </a:cxn>
                </a:cxnLst>
                <a:rect l="0" t="0" r="r" b="b"/>
                <a:pathLst>
                  <a:path w="6" h="12">
                    <a:moveTo>
                      <a:pt x="0" y="0"/>
                    </a:moveTo>
                    <a:lnTo>
                      <a:pt x="6" y="12"/>
                    </a:lnTo>
                    <a:lnTo>
                      <a:pt x="6" y="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1" name="Freeform 58"/>
              <p:cNvSpPr>
                <a:spLocks/>
              </p:cNvSpPr>
              <p:nvPr/>
            </p:nvSpPr>
            <p:spPr bwMode="auto">
              <a:xfrm>
                <a:off x="5602" y="126"/>
                <a:ext cx="29" cy="6"/>
              </a:xfrm>
              <a:custGeom>
                <a:avLst/>
                <a:gdLst>
                  <a:gd name="T0" fmla="*/ 0 w 29"/>
                  <a:gd name="T1" fmla="*/ 6 h 6"/>
                  <a:gd name="T2" fmla="*/ 29 w 29"/>
                  <a:gd name="T3" fmla="*/ 0 h 6"/>
                  <a:gd name="T4" fmla="*/ 0 w 29"/>
                  <a:gd name="T5" fmla="*/ 6 h 6"/>
                  <a:gd name="T6" fmla="*/ 0 w 29"/>
                  <a:gd name="T7" fmla="*/ 6 h 6"/>
                </a:gdLst>
                <a:ahLst/>
                <a:cxnLst>
                  <a:cxn ang="0">
                    <a:pos x="T0" y="T1"/>
                  </a:cxn>
                  <a:cxn ang="0">
                    <a:pos x="T2" y="T3"/>
                  </a:cxn>
                  <a:cxn ang="0">
                    <a:pos x="T4" y="T5"/>
                  </a:cxn>
                  <a:cxn ang="0">
                    <a:pos x="T6" y="T7"/>
                  </a:cxn>
                </a:cxnLst>
                <a:rect l="0" t="0" r="r" b="b"/>
                <a:pathLst>
                  <a:path w="29" h="6">
                    <a:moveTo>
                      <a:pt x="0" y="6"/>
                    </a:moveTo>
                    <a:lnTo>
                      <a:pt x="29"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2" name="Freeform 59"/>
              <p:cNvSpPr>
                <a:spLocks/>
              </p:cNvSpPr>
              <p:nvPr/>
            </p:nvSpPr>
            <p:spPr bwMode="auto">
              <a:xfrm>
                <a:off x="5584" y="132"/>
                <a:ext cx="18" cy="12"/>
              </a:xfrm>
              <a:custGeom>
                <a:avLst/>
                <a:gdLst>
                  <a:gd name="T0" fmla="*/ 6 w 18"/>
                  <a:gd name="T1" fmla="*/ 0 h 12"/>
                  <a:gd name="T2" fmla="*/ 0 w 18"/>
                  <a:gd name="T3" fmla="*/ 12 h 12"/>
                  <a:gd name="T4" fmla="*/ 6 w 18"/>
                  <a:gd name="T5" fmla="*/ 0 h 12"/>
                  <a:gd name="T6" fmla="*/ 18 w 18"/>
                  <a:gd name="T7" fmla="*/ 0 h 12"/>
                  <a:gd name="T8" fmla="*/ 18 w 18"/>
                  <a:gd name="T9" fmla="*/ 0 h 12"/>
                  <a:gd name="T10" fmla="*/ 6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6" y="0"/>
                    </a:moveTo>
                    <a:lnTo>
                      <a:pt x="0" y="12"/>
                    </a:lnTo>
                    <a:lnTo>
                      <a:pt x="6" y="0"/>
                    </a:lnTo>
                    <a:lnTo>
                      <a:pt x="18" y="0"/>
                    </a:lnTo>
                    <a:lnTo>
                      <a:pt x="18"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3" name="Freeform 60"/>
              <p:cNvSpPr>
                <a:spLocks/>
              </p:cNvSpPr>
              <p:nvPr/>
            </p:nvSpPr>
            <p:spPr bwMode="auto">
              <a:xfrm>
                <a:off x="5075" y="144"/>
                <a:ext cx="60" cy="107"/>
              </a:xfrm>
              <a:custGeom>
                <a:avLst/>
                <a:gdLst>
                  <a:gd name="T0" fmla="*/ 12 w 60"/>
                  <a:gd name="T1" fmla="*/ 18 h 107"/>
                  <a:gd name="T2" fmla="*/ 0 w 60"/>
                  <a:gd name="T3" fmla="*/ 12 h 107"/>
                  <a:gd name="T4" fmla="*/ 0 w 60"/>
                  <a:gd name="T5" fmla="*/ 24 h 107"/>
                  <a:gd name="T6" fmla="*/ 12 w 60"/>
                  <a:gd name="T7" fmla="*/ 36 h 107"/>
                  <a:gd name="T8" fmla="*/ 12 w 60"/>
                  <a:gd name="T9" fmla="*/ 60 h 107"/>
                  <a:gd name="T10" fmla="*/ 6 w 60"/>
                  <a:gd name="T11" fmla="*/ 71 h 107"/>
                  <a:gd name="T12" fmla="*/ 6 w 60"/>
                  <a:gd name="T13" fmla="*/ 89 h 107"/>
                  <a:gd name="T14" fmla="*/ 24 w 60"/>
                  <a:gd name="T15" fmla="*/ 107 h 107"/>
                  <a:gd name="T16" fmla="*/ 36 w 60"/>
                  <a:gd name="T17" fmla="*/ 89 h 107"/>
                  <a:gd name="T18" fmla="*/ 48 w 60"/>
                  <a:gd name="T19" fmla="*/ 95 h 107"/>
                  <a:gd name="T20" fmla="*/ 54 w 60"/>
                  <a:gd name="T21" fmla="*/ 89 h 107"/>
                  <a:gd name="T22" fmla="*/ 60 w 60"/>
                  <a:gd name="T23" fmla="*/ 24 h 107"/>
                  <a:gd name="T24" fmla="*/ 42 w 60"/>
                  <a:gd name="T25" fmla="*/ 0 h 107"/>
                  <a:gd name="T26" fmla="*/ 12 w 60"/>
                  <a:gd name="T27"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7">
                    <a:moveTo>
                      <a:pt x="12" y="18"/>
                    </a:moveTo>
                    <a:lnTo>
                      <a:pt x="0" y="12"/>
                    </a:lnTo>
                    <a:lnTo>
                      <a:pt x="0" y="24"/>
                    </a:lnTo>
                    <a:lnTo>
                      <a:pt x="12" y="36"/>
                    </a:lnTo>
                    <a:lnTo>
                      <a:pt x="12" y="60"/>
                    </a:lnTo>
                    <a:lnTo>
                      <a:pt x="6" y="71"/>
                    </a:lnTo>
                    <a:lnTo>
                      <a:pt x="6" y="89"/>
                    </a:lnTo>
                    <a:lnTo>
                      <a:pt x="24" y="107"/>
                    </a:lnTo>
                    <a:lnTo>
                      <a:pt x="36" y="89"/>
                    </a:lnTo>
                    <a:lnTo>
                      <a:pt x="48" y="95"/>
                    </a:lnTo>
                    <a:lnTo>
                      <a:pt x="54" y="89"/>
                    </a:lnTo>
                    <a:lnTo>
                      <a:pt x="60" y="24"/>
                    </a:lnTo>
                    <a:lnTo>
                      <a:pt x="42" y="0"/>
                    </a:lnTo>
                    <a:lnTo>
                      <a:pt x="12"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4" name="Freeform 61"/>
              <p:cNvSpPr>
                <a:spLocks/>
              </p:cNvSpPr>
              <p:nvPr/>
            </p:nvSpPr>
            <p:spPr bwMode="auto">
              <a:xfrm>
                <a:off x="5051" y="12"/>
                <a:ext cx="24" cy="6"/>
              </a:xfrm>
              <a:custGeom>
                <a:avLst/>
                <a:gdLst>
                  <a:gd name="T0" fmla="*/ 0 w 24"/>
                  <a:gd name="T1" fmla="*/ 0 h 6"/>
                  <a:gd name="T2" fmla="*/ 18 w 24"/>
                  <a:gd name="T3" fmla="*/ 6 h 6"/>
                  <a:gd name="T4" fmla="*/ 24 w 24"/>
                  <a:gd name="T5" fmla="*/ 0 h 6"/>
                  <a:gd name="T6" fmla="*/ 0 w 24"/>
                  <a:gd name="T7" fmla="*/ 0 h 6"/>
                  <a:gd name="T8" fmla="*/ 0 w 24"/>
                  <a:gd name="T9" fmla="*/ 0 h 6"/>
                </a:gdLst>
                <a:ahLst/>
                <a:cxnLst>
                  <a:cxn ang="0">
                    <a:pos x="T0" y="T1"/>
                  </a:cxn>
                  <a:cxn ang="0">
                    <a:pos x="T2" y="T3"/>
                  </a:cxn>
                  <a:cxn ang="0">
                    <a:pos x="T4" y="T5"/>
                  </a:cxn>
                  <a:cxn ang="0">
                    <a:pos x="T6" y="T7"/>
                  </a:cxn>
                  <a:cxn ang="0">
                    <a:pos x="T8" y="T9"/>
                  </a:cxn>
                </a:cxnLst>
                <a:rect l="0" t="0" r="r" b="b"/>
                <a:pathLst>
                  <a:path w="24" h="6">
                    <a:moveTo>
                      <a:pt x="0" y="0"/>
                    </a:moveTo>
                    <a:lnTo>
                      <a:pt x="18" y="6"/>
                    </a:lnTo>
                    <a:lnTo>
                      <a:pt x="24"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5" name="Freeform 62"/>
              <p:cNvSpPr>
                <a:spLocks/>
              </p:cNvSpPr>
              <p:nvPr/>
            </p:nvSpPr>
            <p:spPr bwMode="auto">
              <a:xfrm>
                <a:off x="5147" y="12"/>
                <a:ext cx="287" cy="287"/>
              </a:xfrm>
              <a:custGeom>
                <a:avLst/>
                <a:gdLst>
                  <a:gd name="T0" fmla="*/ 18 w 287"/>
                  <a:gd name="T1" fmla="*/ 48 h 287"/>
                  <a:gd name="T2" fmla="*/ 36 w 287"/>
                  <a:gd name="T3" fmla="*/ 72 h 287"/>
                  <a:gd name="T4" fmla="*/ 48 w 287"/>
                  <a:gd name="T5" fmla="*/ 78 h 287"/>
                  <a:gd name="T6" fmla="*/ 102 w 287"/>
                  <a:gd name="T7" fmla="*/ 126 h 287"/>
                  <a:gd name="T8" fmla="*/ 126 w 287"/>
                  <a:gd name="T9" fmla="*/ 126 h 287"/>
                  <a:gd name="T10" fmla="*/ 149 w 287"/>
                  <a:gd name="T11" fmla="*/ 156 h 287"/>
                  <a:gd name="T12" fmla="*/ 161 w 287"/>
                  <a:gd name="T13" fmla="*/ 162 h 287"/>
                  <a:gd name="T14" fmla="*/ 179 w 287"/>
                  <a:gd name="T15" fmla="*/ 180 h 287"/>
                  <a:gd name="T16" fmla="*/ 191 w 287"/>
                  <a:gd name="T17" fmla="*/ 186 h 287"/>
                  <a:gd name="T18" fmla="*/ 209 w 287"/>
                  <a:gd name="T19" fmla="*/ 239 h 287"/>
                  <a:gd name="T20" fmla="*/ 203 w 287"/>
                  <a:gd name="T21" fmla="*/ 245 h 287"/>
                  <a:gd name="T22" fmla="*/ 197 w 287"/>
                  <a:gd name="T23" fmla="*/ 257 h 287"/>
                  <a:gd name="T24" fmla="*/ 191 w 287"/>
                  <a:gd name="T25" fmla="*/ 275 h 287"/>
                  <a:gd name="T26" fmla="*/ 203 w 287"/>
                  <a:gd name="T27" fmla="*/ 287 h 287"/>
                  <a:gd name="T28" fmla="*/ 227 w 287"/>
                  <a:gd name="T29" fmla="*/ 257 h 287"/>
                  <a:gd name="T30" fmla="*/ 221 w 287"/>
                  <a:gd name="T31" fmla="*/ 239 h 287"/>
                  <a:gd name="T32" fmla="*/ 239 w 287"/>
                  <a:gd name="T33" fmla="*/ 233 h 287"/>
                  <a:gd name="T34" fmla="*/ 239 w 287"/>
                  <a:gd name="T35" fmla="*/ 215 h 287"/>
                  <a:gd name="T36" fmla="*/ 221 w 287"/>
                  <a:gd name="T37" fmla="*/ 198 h 287"/>
                  <a:gd name="T38" fmla="*/ 227 w 287"/>
                  <a:gd name="T39" fmla="*/ 174 h 287"/>
                  <a:gd name="T40" fmla="*/ 245 w 287"/>
                  <a:gd name="T41" fmla="*/ 162 h 287"/>
                  <a:gd name="T42" fmla="*/ 269 w 287"/>
                  <a:gd name="T43" fmla="*/ 174 h 287"/>
                  <a:gd name="T44" fmla="*/ 281 w 287"/>
                  <a:gd name="T45" fmla="*/ 192 h 287"/>
                  <a:gd name="T46" fmla="*/ 287 w 287"/>
                  <a:gd name="T47" fmla="*/ 192 h 287"/>
                  <a:gd name="T48" fmla="*/ 287 w 287"/>
                  <a:gd name="T49" fmla="*/ 180 h 287"/>
                  <a:gd name="T50" fmla="*/ 269 w 287"/>
                  <a:gd name="T51" fmla="*/ 150 h 287"/>
                  <a:gd name="T52" fmla="*/ 227 w 287"/>
                  <a:gd name="T53" fmla="*/ 132 h 287"/>
                  <a:gd name="T54" fmla="*/ 203 w 287"/>
                  <a:gd name="T55" fmla="*/ 120 h 287"/>
                  <a:gd name="T56" fmla="*/ 203 w 287"/>
                  <a:gd name="T57" fmla="*/ 108 h 287"/>
                  <a:gd name="T58" fmla="*/ 209 w 287"/>
                  <a:gd name="T59" fmla="*/ 102 h 287"/>
                  <a:gd name="T60" fmla="*/ 203 w 287"/>
                  <a:gd name="T61" fmla="*/ 90 h 287"/>
                  <a:gd name="T62" fmla="*/ 173 w 287"/>
                  <a:gd name="T63" fmla="*/ 102 h 287"/>
                  <a:gd name="T64" fmla="*/ 138 w 287"/>
                  <a:gd name="T65" fmla="*/ 66 h 287"/>
                  <a:gd name="T66" fmla="*/ 120 w 287"/>
                  <a:gd name="T67" fmla="*/ 18 h 287"/>
                  <a:gd name="T68" fmla="*/ 96 w 287"/>
                  <a:gd name="T69" fmla="*/ 0 h 287"/>
                  <a:gd name="T70" fmla="*/ 0 w 287"/>
                  <a:gd name="T71" fmla="*/ 0 h 287"/>
                  <a:gd name="T72" fmla="*/ 18 w 287"/>
                  <a:gd name="T73" fmla="*/ 4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7" h="287">
                    <a:moveTo>
                      <a:pt x="18" y="48"/>
                    </a:moveTo>
                    <a:lnTo>
                      <a:pt x="36" y="72"/>
                    </a:lnTo>
                    <a:lnTo>
                      <a:pt x="48" y="78"/>
                    </a:lnTo>
                    <a:lnTo>
                      <a:pt x="102" y="126"/>
                    </a:lnTo>
                    <a:lnTo>
                      <a:pt x="126" y="126"/>
                    </a:lnTo>
                    <a:lnTo>
                      <a:pt x="149" y="156"/>
                    </a:lnTo>
                    <a:lnTo>
                      <a:pt x="161" y="162"/>
                    </a:lnTo>
                    <a:lnTo>
                      <a:pt x="179" y="180"/>
                    </a:lnTo>
                    <a:lnTo>
                      <a:pt x="191" y="186"/>
                    </a:lnTo>
                    <a:lnTo>
                      <a:pt x="209" y="239"/>
                    </a:lnTo>
                    <a:lnTo>
                      <a:pt x="203" y="245"/>
                    </a:lnTo>
                    <a:lnTo>
                      <a:pt x="197" y="257"/>
                    </a:lnTo>
                    <a:lnTo>
                      <a:pt x="191" y="275"/>
                    </a:lnTo>
                    <a:lnTo>
                      <a:pt x="203" y="287"/>
                    </a:lnTo>
                    <a:lnTo>
                      <a:pt x="227" y="257"/>
                    </a:lnTo>
                    <a:lnTo>
                      <a:pt x="221" y="239"/>
                    </a:lnTo>
                    <a:lnTo>
                      <a:pt x="239" y="233"/>
                    </a:lnTo>
                    <a:lnTo>
                      <a:pt x="239" y="215"/>
                    </a:lnTo>
                    <a:lnTo>
                      <a:pt x="221" y="198"/>
                    </a:lnTo>
                    <a:lnTo>
                      <a:pt x="227" y="174"/>
                    </a:lnTo>
                    <a:lnTo>
                      <a:pt x="245" y="162"/>
                    </a:lnTo>
                    <a:lnTo>
                      <a:pt x="269" y="174"/>
                    </a:lnTo>
                    <a:lnTo>
                      <a:pt x="281" y="192"/>
                    </a:lnTo>
                    <a:lnTo>
                      <a:pt x="287" y="192"/>
                    </a:lnTo>
                    <a:lnTo>
                      <a:pt x="287" y="180"/>
                    </a:lnTo>
                    <a:lnTo>
                      <a:pt x="269" y="150"/>
                    </a:lnTo>
                    <a:lnTo>
                      <a:pt x="227" y="132"/>
                    </a:lnTo>
                    <a:lnTo>
                      <a:pt x="203" y="120"/>
                    </a:lnTo>
                    <a:lnTo>
                      <a:pt x="203" y="108"/>
                    </a:lnTo>
                    <a:lnTo>
                      <a:pt x="209" y="102"/>
                    </a:lnTo>
                    <a:lnTo>
                      <a:pt x="203" y="90"/>
                    </a:lnTo>
                    <a:lnTo>
                      <a:pt x="173" y="102"/>
                    </a:lnTo>
                    <a:lnTo>
                      <a:pt x="138" y="66"/>
                    </a:lnTo>
                    <a:lnTo>
                      <a:pt x="120" y="18"/>
                    </a:lnTo>
                    <a:lnTo>
                      <a:pt x="96" y="0"/>
                    </a:lnTo>
                    <a:lnTo>
                      <a:pt x="0" y="0"/>
                    </a:lnTo>
                    <a:lnTo>
                      <a:pt x="18"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6" name="Freeform 63"/>
              <p:cNvSpPr>
                <a:spLocks/>
              </p:cNvSpPr>
              <p:nvPr/>
            </p:nvSpPr>
            <p:spPr bwMode="auto">
              <a:xfrm>
                <a:off x="5225" y="275"/>
                <a:ext cx="113" cy="78"/>
              </a:xfrm>
              <a:custGeom>
                <a:avLst/>
                <a:gdLst>
                  <a:gd name="T0" fmla="*/ 107 w 113"/>
                  <a:gd name="T1" fmla="*/ 0 h 78"/>
                  <a:gd name="T2" fmla="*/ 48 w 113"/>
                  <a:gd name="T3" fmla="*/ 18 h 78"/>
                  <a:gd name="T4" fmla="*/ 30 w 113"/>
                  <a:gd name="T5" fmla="*/ 6 h 78"/>
                  <a:gd name="T6" fmla="*/ 18 w 113"/>
                  <a:gd name="T7" fmla="*/ 12 h 78"/>
                  <a:gd name="T8" fmla="*/ 12 w 113"/>
                  <a:gd name="T9" fmla="*/ 6 h 78"/>
                  <a:gd name="T10" fmla="*/ 0 w 113"/>
                  <a:gd name="T11" fmla="*/ 18 h 78"/>
                  <a:gd name="T12" fmla="*/ 6 w 113"/>
                  <a:gd name="T13" fmla="*/ 36 h 78"/>
                  <a:gd name="T14" fmla="*/ 24 w 113"/>
                  <a:gd name="T15" fmla="*/ 36 h 78"/>
                  <a:gd name="T16" fmla="*/ 48 w 113"/>
                  <a:gd name="T17" fmla="*/ 54 h 78"/>
                  <a:gd name="T18" fmla="*/ 60 w 113"/>
                  <a:gd name="T19" fmla="*/ 54 h 78"/>
                  <a:gd name="T20" fmla="*/ 89 w 113"/>
                  <a:gd name="T21" fmla="*/ 78 h 78"/>
                  <a:gd name="T22" fmla="*/ 101 w 113"/>
                  <a:gd name="T23" fmla="*/ 54 h 78"/>
                  <a:gd name="T24" fmla="*/ 95 w 113"/>
                  <a:gd name="T25" fmla="*/ 42 h 78"/>
                  <a:gd name="T26" fmla="*/ 113 w 113"/>
                  <a:gd name="T27" fmla="*/ 6 h 78"/>
                  <a:gd name="T28" fmla="*/ 107 w 113"/>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78">
                    <a:moveTo>
                      <a:pt x="107" y="0"/>
                    </a:moveTo>
                    <a:lnTo>
                      <a:pt x="48" y="18"/>
                    </a:lnTo>
                    <a:lnTo>
                      <a:pt x="30" y="6"/>
                    </a:lnTo>
                    <a:lnTo>
                      <a:pt x="18" y="12"/>
                    </a:lnTo>
                    <a:lnTo>
                      <a:pt x="12" y="6"/>
                    </a:lnTo>
                    <a:lnTo>
                      <a:pt x="0" y="18"/>
                    </a:lnTo>
                    <a:lnTo>
                      <a:pt x="6" y="36"/>
                    </a:lnTo>
                    <a:lnTo>
                      <a:pt x="24" y="36"/>
                    </a:lnTo>
                    <a:lnTo>
                      <a:pt x="48" y="54"/>
                    </a:lnTo>
                    <a:lnTo>
                      <a:pt x="60" y="54"/>
                    </a:lnTo>
                    <a:lnTo>
                      <a:pt x="89" y="78"/>
                    </a:lnTo>
                    <a:lnTo>
                      <a:pt x="101" y="54"/>
                    </a:lnTo>
                    <a:lnTo>
                      <a:pt x="95" y="42"/>
                    </a:lnTo>
                    <a:lnTo>
                      <a:pt x="113" y="6"/>
                    </a:lnTo>
                    <a:lnTo>
                      <a:pt x="107"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7" name="Freeform 64"/>
              <p:cNvSpPr>
                <a:spLocks/>
              </p:cNvSpPr>
              <p:nvPr/>
            </p:nvSpPr>
            <p:spPr bwMode="auto">
              <a:xfrm>
                <a:off x="5093" y="54"/>
                <a:ext cx="30" cy="78"/>
              </a:xfrm>
              <a:custGeom>
                <a:avLst/>
                <a:gdLst>
                  <a:gd name="T0" fmla="*/ 18 w 30"/>
                  <a:gd name="T1" fmla="*/ 78 h 78"/>
                  <a:gd name="T2" fmla="*/ 30 w 30"/>
                  <a:gd name="T3" fmla="*/ 42 h 78"/>
                  <a:gd name="T4" fmla="*/ 24 w 30"/>
                  <a:gd name="T5" fmla="*/ 30 h 78"/>
                  <a:gd name="T6" fmla="*/ 24 w 30"/>
                  <a:gd name="T7" fmla="*/ 0 h 78"/>
                  <a:gd name="T8" fmla="*/ 24 w 30"/>
                  <a:gd name="T9" fmla="*/ 12 h 78"/>
                  <a:gd name="T10" fmla="*/ 0 w 30"/>
                  <a:gd name="T11" fmla="*/ 24 h 78"/>
                  <a:gd name="T12" fmla="*/ 6 w 30"/>
                  <a:gd name="T13" fmla="*/ 66 h 78"/>
                  <a:gd name="T14" fmla="*/ 18 w 3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78">
                    <a:moveTo>
                      <a:pt x="18" y="78"/>
                    </a:moveTo>
                    <a:lnTo>
                      <a:pt x="30" y="42"/>
                    </a:lnTo>
                    <a:lnTo>
                      <a:pt x="24" y="30"/>
                    </a:lnTo>
                    <a:lnTo>
                      <a:pt x="24" y="0"/>
                    </a:lnTo>
                    <a:lnTo>
                      <a:pt x="24" y="12"/>
                    </a:lnTo>
                    <a:lnTo>
                      <a:pt x="0" y="24"/>
                    </a:lnTo>
                    <a:lnTo>
                      <a:pt x="6" y="66"/>
                    </a:lnTo>
                    <a:lnTo>
                      <a:pt x="18" y="7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8" name="Freeform 65"/>
              <p:cNvSpPr>
                <a:spLocks/>
              </p:cNvSpPr>
              <p:nvPr/>
            </p:nvSpPr>
            <p:spPr bwMode="auto">
              <a:xfrm>
                <a:off x="4734" y="12"/>
                <a:ext cx="317" cy="72"/>
              </a:xfrm>
              <a:custGeom>
                <a:avLst/>
                <a:gdLst>
                  <a:gd name="T0" fmla="*/ 0 w 317"/>
                  <a:gd name="T1" fmla="*/ 30 h 72"/>
                  <a:gd name="T2" fmla="*/ 12 w 317"/>
                  <a:gd name="T3" fmla="*/ 42 h 72"/>
                  <a:gd name="T4" fmla="*/ 72 w 317"/>
                  <a:gd name="T5" fmla="*/ 66 h 72"/>
                  <a:gd name="T6" fmla="*/ 78 w 317"/>
                  <a:gd name="T7" fmla="*/ 60 h 72"/>
                  <a:gd name="T8" fmla="*/ 90 w 317"/>
                  <a:gd name="T9" fmla="*/ 54 h 72"/>
                  <a:gd name="T10" fmla="*/ 114 w 317"/>
                  <a:gd name="T11" fmla="*/ 72 h 72"/>
                  <a:gd name="T12" fmla="*/ 168 w 317"/>
                  <a:gd name="T13" fmla="*/ 72 h 72"/>
                  <a:gd name="T14" fmla="*/ 162 w 317"/>
                  <a:gd name="T15" fmla="*/ 48 h 72"/>
                  <a:gd name="T16" fmla="*/ 204 w 317"/>
                  <a:gd name="T17" fmla="*/ 18 h 72"/>
                  <a:gd name="T18" fmla="*/ 269 w 317"/>
                  <a:gd name="T19" fmla="*/ 42 h 72"/>
                  <a:gd name="T20" fmla="*/ 287 w 317"/>
                  <a:gd name="T21" fmla="*/ 36 h 72"/>
                  <a:gd name="T22" fmla="*/ 317 w 317"/>
                  <a:gd name="T23" fmla="*/ 0 h 72"/>
                  <a:gd name="T24" fmla="*/ 317 w 317"/>
                  <a:gd name="T25" fmla="*/ 0 h 72"/>
                  <a:gd name="T26" fmla="*/ 317 w 317"/>
                  <a:gd name="T27" fmla="*/ 0 h 72"/>
                  <a:gd name="T28" fmla="*/ 317 w 317"/>
                  <a:gd name="T29" fmla="*/ 0 h 72"/>
                  <a:gd name="T30" fmla="*/ 12 w 317"/>
                  <a:gd name="T31" fmla="*/ 0 h 72"/>
                  <a:gd name="T32" fmla="*/ 6 w 317"/>
                  <a:gd name="T33" fmla="*/ 30 h 72"/>
                  <a:gd name="T34" fmla="*/ 0 w 317"/>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72">
                    <a:moveTo>
                      <a:pt x="0" y="30"/>
                    </a:moveTo>
                    <a:lnTo>
                      <a:pt x="12" y="42"/>
                    </a:lnTo>
                    <a:lnTo>
                      <a:pt x="72" y="66"/>
                    </a:lnTo>
                    <a:lnTo>
                      <a:pt x="78" y="60"/>
                    </a:lnTo>
                    <a:lnTo>
                      <a:pt x="90" y="54"/>
                    </a:lnTo>
                    <a:lnTo>
                      <a:pt x="114" y="72"/>
                    </a:lnTo>
                    <a:lnTo>
                      <a:pt x="168" y="72"/>
                    </a:lnTo>
                    <a:lnTo>
                      <a:pt x="162" y="48"/>
                    </a:lnTo>
                    <a:lnTo>
                      <a:pt x="204" y="18"/>
                    </a:lnTo>
                    <a:lnTo>
                      <a:pt x="269" y="42"/>
                    </a:lnTo>
                    <a:lnTo>
                      <a:pt x="287" y="36"/>
                    </a:lnTo>
                    <a:lnTo>
                      <a:pt x="317" y="0"/>
                    </a:lnTo>
                    <a:lnTo>
                      <a:pt x="317" y="0"/>
                    </a:lnTo>
                    <a:lnTo>
                      <a:pt x="317" y="0"/>
                    </a:lnTo>
                    <a:lnTo>
                      <a:pt x="317" y="0"/>
                    </a:lnTo>
                    <a:lnTo>
                      <a:pt x="12" y="0"/>
                    </a:lnTo>
                    <a:lnTo>
                      <a:pt x="6" y="30"/>
                    </a:lnTo>
                    <a:lnTo>
                      <a:pt x="0"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9" name="Freeform 66"/>
              <p:cNvSpPr>
                <a:spLocks/>
              </p:cNvSpPr>
              <p:nvPr/>
            </p:nvSpPr>
            <p:spPr bwMode="auto">
              <a:xfrm>
                <a:off x="4465" y="24"/>
                <a:ext cx="443" cy="353"/>
              </a:xfrm>
              <a:custGeom>
                <a:avLst/>
                <a:gdLst>
                  <a:gd name="T0" fmla="*/ 383 w 443"/>
                  <a:gd name="T1" fmla="*/ 60 h 353"/>
                  <a:gd name="T2" fmla="*/ 359 w 443"/>
                  <a:gd name="T3" fmla="*/ 42 h 353"/>
                  <a:gd name="T4" fmla="*/ 347 w 443"/>
                  <a:gd name="T5" fmla="*/ 48 h 353"/>
                  <a:gd name="T6" fmla="*/ 341 w 443"/>
                  <a:gd name="T7" fmla="*/ 54 h 353"/>
                  <a:gd name="T8" fmla="*/ 341 w 443"/>
                  <a:gd name="T9" fmla="*/ 54 h 353"/>
                  <a:gd name="T10" fmla="*/ 341 w 443"/>
                  <a:gd name="T11" fmla="*/ 54 h 353"/>
                  <a:gd name="T12" fmla="*/ 281 w 443"/>
                  <a:gd name="T13" fmla="*/ 30 h 353"/>
                  <a:gd name="T14" fmla="*/ 269 w 443"/>
                  <a:gd name="T15" fmla="*/ 18 h 353"/>
                  <a:gd name="T16" fmla="*/ 197 w 443"/>
                  <a:gd name="T17" fmla="*/ 12 h 353"/>
                  <a:gd name="T18" fmla="*/ 174 w 443"/>
                  <a:gd name="T19" fmla="*/ 12 h 353"/>
                  <a:gd name="T20" fmla="*/ 120 w 443"/>
                  <a:gd name="T21" fmla="*/ 0 h 353"/>
                  <a:gd name="T22" fmla="*/ 78 w 443"/>
                  <a:gd name="T23" fmla="*/ 6 h 353"/>
                  <a:gd name="T24" fmla="*/ 60 w 443"/>
                  <a:gd name="T25" fmla="*/ 0 h 353"/>
                  <a:gd name="T26" fmla="*/ 42 w 443"/>
                  <a:gd name="T27" fmla="*/ 0 h 353"/>
                  <a:gd name="T28" fmla="*/ 30 w 443"/>
                  <a:gd name="T29" fmla="*/ 18 h 353"/>
                  <a:gd name="T30" fmla="*/ 6 w 443"/>
                  <a:gd name="T31" fmla="*/ 18 h 353"/>
                  <a:gd name="T32" fmla="*/ 0 w 443"/>
                  <a:gd name="T33" fmla="*/ 36 h 353"/>
                  <a:gd name="T34" fmla="*/ 18 w 443"/>
                  <a:gd name="T35" fmla="*/ 54 h 353"/>
                  <a:gd name="T36" fmla="*/ 18 w 443"/>
                  <a:gd name="T37" fmla="*/ 84 h 353"/>
                  <a:gd name="T38" fmla="*/ 18 w 443"/>
                  <a:gd name="T39" fmla="*/ 84 h 353"/>
                  <a:gd name="T40" fmla="*/ 42 w 443"/>
                  <a:gd name="T41" fmla="*/ 72 h 353"/>
                  <a:gd name="T42" fmla="*/ 48 w 443"/>
                  <a:gd name="T43" fmla="*/ 84 h 353"/>
                  <a:gd name="T44" fmla="*/ 96 w 443"/>
                  <a:gd name="T45" fmla="*/ 84 h 353"/>
                  <a:gd name="T46" fmla="*/ 96 w 443"/>
                  <a:gd name="T47" fmla="*/ 84 h 353"/>
                  <a:gd name="T48" fmla="*/ 96 w 443"/>
                  <a:gd name="T49" fmla="*/ 84 h 353"/>
                  <a:gd name="T50" fmla="*/ 102 w 443"/>
                  <a:gd name="T51" fmla="*/ 90 h 353"/>
                  <a:gd name="T52" fmla="*/ 108 w 443"/>
                  <a:gd name="T53" fmla="*/ 102 h 353"/>
                  <a:gd name="T54" fmla="*/ 108 w 443"/>
                  <a:gd name="T55" fmla="*/ 102 h 353"/>
                  <a:gd name="T56" fmla="*/ 108 w 443"/>
                  <a:gd name="T57" fmla="*/ 102 h 353"/>
                  <a:gd name="T58" fmla="*/ 90 w 443"/>
                  <a:gd name="T59" fmla="*/ 132 h 353"/>
                  <a:gd name="T60" fmla="*/ 84 w 443"/>
                  <a:gd name="T61" fmla="*/ 180 h 353"/>
                  <a:gd name="T62" fmla="*/ 72 w 443"/>
                  <a:gd name="T63" fmla="*/ 197 h 353"/>
                  <a:gd name="T64" fmla="*/ 78 w 443"/>
                  <a:gd name="T65" fmla="*/ 209 h 353"/>
                  <a:gd name="T66" fmla="*/ 78 w 443"/>
                  <a:gd name="T67" fmla="*/ 215 h 353"/>
                  <a:gd name="T68" fmla="*/ 78 w 443"/>
                  <a:gd name="T69" fmla="*/ 215 h 353"/>
                  <a:gd name="T70" fmla="*/ 78 w 443"/>
                  <a:gd name="T71" fmla="*/ 215 h 353"/>
                  <a:gd name="T72" fmla="*/ 78 w 443"/>
                  <a:gd name="T73" fmla="*/ 221 h 353"/>
                  <a:gd name="T74" fmla="*/ 72 w 443"/>
                  <a:gd name="T75" fmla="*/ 245 h 353"/>
                  <a:gd name="T76" fmla="*/ 78 w 443"/>
                  <a:gd name="T77" fmla="*/ 257 h 353"/>
                  <a:gd name="T78" fmla="*/ 84 w 443"/>
                  <a:gd name="T79" fmla="*/ 263 h 353"/>
                  <a:gd name="T80" fmla="*/ 84 w 443"/>
                  <a:gd name="T81" fmla="*/ 263 h 353"/>
                  <a:gd name="T82" fmla="*/ 84 w 443"/>
                  <a:gd name="T83" fmla="*/ 263 h 353"/>
                  <a:gd name="T84" fmla="*/ 66 w 443"/>
                  <a:gd name="T85" fmla="*/ 281 h 353"/>
                  <a:gd name="T86" fmla="*/ 72 w 443"/>
                  <a:gd name="T87" fmla="*/ 305 h 353"/>
                  <a:gd name="T88" fmla="*/ 72 w 443"/>
                  <a:gd name="T89" fmla="*/ 305 h 353"/>
                  <a:gd name="T90" fmla="*/ 102 w 443"/>
                  <a:gd name="T91" fmla="*/ 305 h 353"/>
                  <a:gd name="T92" fmla="*/ 114 w 443"/>
                  <a:gd name="T93" fmla="*/ 341 h 353"/>
                  <a:gd name="T94" fmla="*/ 138 w 443"/>
                  <a:gd name="T95" fmla="*/ 353 h 353"/>
                  <a:gd name="T96" fmla="*/ 168 w 443"/>
                  <a:gd name="T97" fmla="*/ 335 h 353"/>
                  <a:gd name="T98" fmla="*/ 185 w 443"/>
                  <a:gd name="T99" fmla="*/ 323 h 353"/>
                  <a:gd name="T100" fmla="*/ 251 w 443"/>
                  <a:gd name="T101" fmla="*/ 323 h 353"/>
                  <a:gd name="T102" fmla="*/ 275 w 443"/>
                  <a:gd name="T103" fmla="*/ 287 h 353"/>
                  <a:gd name="T104" fmla="*/ 299 w 443"/>
                  <a:gd name="T105" fmla="*/ 287 h 353"/>
                  <a:gd name="T106" fmla="*/ 311 w 443"/>
                  <a:gd name="T107" fmla="*/ 257 h 353"/>
                  <a:gd name="T108" fmla="*/ 335 w 443"/>
                  <a:gd name="T109" fmla="*/ 233 h 353"/>
                  <a:gd name="T110" fmla="*/ 311 w 443"/>
                  <a:gd name="T111" fmla="*/ 203 h 353"/>
                  <a:gd name="T112" fmla="*/ 359 w 443"/>
                  <a:gd name="T113" fmla="*/ 132 h 353"/>
                  <a:gd name="T114" fmla="*/ 395 w 443"/>
                  <a:gd name="T115" fmla="*/ 120 h 353"/>
                  <a:gd name="T116" fmla="*/ 443 w 443"/>
                  <a:gd name="T117" fmla="*/ 84 h 353"/>
                  <a:gd name="T118" fmla="*/ 437 w 443"/>
                  <a:gd name="T119" fmla="*/ 60 h 353"/>
                  <a:gd name="T120" fmla="*/ 437 w 443"/>
                  <a:gd name="T121" fmla="*/ 60 h 353"/>
                  <a:gd name="T122" fmla="*/ 383 w 443"/>
                  <a:gd name="T123" fmla="*/ 60 h 353"/>
                  <a:gd name="T124" fmla="*/ 383 w 443"/>
                  <a:gd name="T125" fmla="*/ 6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 h="353">
                    <a:moveTo>
                      <a:pt x="383" y="60"/>
                    </a:moveTo>
                    <a:lnTo>
                      <a:pt x="359" y="42"/>
                    </a:lnTo>
                    <a:lnTo>
                      <a:pt x="347" y="48"/>
                    </a:lnTo>
                    <a:lnTo>
                      <a:pt x="341" y="54"/>
                    </a:lnTo>
                    <a:lnTo>
                      <a:pt x="341" y="54"/>
                    </a:lnTo>
                    <a:lnTo>
                      <a:pt x="341" y="54"/>
                    </a:lnTo>
                    <a:lnTo>
                      <a:pt x="281" y="30"/>
                    </a:lnTo>
                    <a:lnTo>
                      <a:pt x="269" y="18"/>
                    </a:lnTo>
                    <a:lnTo>
                      <a:pt x="197" y="12"/>
                    </a:lnTo>
                    <a:lnTo>
                      <a:pt x="174" y="12"/>
                    </a:lnTo>
                    <a:lnTo>
                      <a:pt x="120" y="0"/>
                    </a:lnTo>
                    <a:lnTo>
                      <a:pt x="78" y="6"/>
                    </a:lnTo>
                    <a:lnTo>
                      <a:pt x="60" y="0"/>
                    </a:lnTo>
                    <a:lnTo>
                      <a:pt x="42" y="0"/>
                    </a:lnTo>
                    <a:lnTo>
                      <a:pt x="30" y="18"/>
                    </a:lnTo>
                    <a:lnTo>
                      <a:pt x="6" y="18"/>
                    </a:lnTo>
                    <a:lnTo>
                      <a:pt x="0" y="36"/>
                    </a:lnTo>
                    <a:lnTo>
                      <a:pt x="18" y="54"/>
                    </a:lnTo>
                    <a:lnTo>
                      <a:pt x="18" y="84"/>
                    </a:lnTo>
                    <a:lnTo>
                      <a:pt x="18" y="84"/>
                    </a:lnTo>
                    <a:lnTo>
                      <a:pt x="42" y="72"/>
                    </a:lnTo>
                    <a:lnTo>
                      <a:pt x="48" y="84"/>
                    </a:lnTo>
                    <a:lnTo>
                      <a:pt x="96" y="84"/>
                    </a:lnTo>
                    <a:lnTo>
                      <a:pt x="96" y="84"/>
                    </a:lnTo>
                    <a:lnTo>
                      <a:pt x="96" y="84"/>
                    </a:lnTo>
                    <a:lnTo>
                      <a:pt x="102" y="90"/>
                    </a:lnTo>
                    <a:lnTo>
                      <a:pt x="108" y="102"/>
                    </a:lnTo>
                    <a:lnTo>
                      <a:pt x="108" y="102"/>
                    </a:lnTo>
                    <a:lnTo>
                      <a:pt x="108" y="102"/>
                    </a:lnTo>
                    <a:lnTo>
                      <a:pt x="90" y="132"/>
                    </a:lnTo>
                    <a:lnTo>
                      <a:pt x="84" y="180"/>
                    </a:lnTo>
                    <a:lnTo>
                      <a:pt x="72" y="197"/>
                    </a:lnTo>
                    <a:lnTo>
                      <a:pt x="78" y="209"/>
                    </a:lnTo>
                    <a:lnTo>
                      <a:pt x="78" y="215"/>
                    </a:lnTo>
                    <a:lnTo>
                      <a:pt x="78" y="215"/>
                    </a:lnTo>
                    <a:lnTo>
                      <a:pt x="78" y="215"/>
                    </a:lnTo>
                    <a:lnTo>
                      <a:pt x="78" y="221"/>
                    </a:lnTo>
                    <a:lnTo>
                      <a:pt x="72" y="245"/>
                    </a:lnTo>
                    <a:lnTo>
                      <a:pt x="78" y="257"/>
                    </a:lnTo>
                    <a:lnTo>
                      <a:pt x="84" y="263"/>
                    </a:lnTo>
                    <a:lnTo>
                      <a:pt x="84" y="263"/>
                    </a:lnTo>
                    <a:lnTo>
                      <a:pt x="84" y="263"/>
                    </a:lnTo>
                    <a:lnTo>
                      <a:pt x="66" y="281"/>
                    </a:lnTo>
                    <a:lnTo>
                      <a:pt x="72" y="305"/>
                    </a:lnTo>
                    <a:lnTo>
                      <a:pt x="72" y="305"/>
                    </a:lnTo>
                    <a:lnTo>
                      <a:pt x="102" y="305"/>
                    </a:lnTo>
                    <a:lnTo>
                      <a:pt x="114" y="341"/>
                    </a:lnTo>
                    <a:lnTo>
                      <a:pt x="138" y="353"/>
                    </a:lnTo>
                    <a:lnTo>
                      <a:pt x="168" y="335"/>
                    </a:lnTo>
                    <a:lnTo>
                      <a:pt x="185" y="323"/>
                    </a:lnTo>
                    <a:lnTo>
                      <a:pt x="251" y="323"/>
                    </a:lnTo>
                    <a:lnTo>
                      <a:pt x="275" y="287"/>
                    </a:lnTo>
                    <a:lnTo>
                      <a:pt x="299" y="287"/>
                    </a:lnTo>
                    <a:lnTo>
                      <a:pt x="311" y="257"/>
                    </a:lnTo>
                    <a:lnTo>
                      <a:pt x="335" y="233"/>
                    </a:lnTo>
                    <a:lnTo>
                      <a:pt x="311" y="203"/>
                    </a:lnTo>
                    <a:lnTo>
                      <a:pt x="359" y="132"/>
                    </a:lnTo>
                    <a:lnTo>
                      <a:pt x="395" y="120"/>
                    </a:lnTo>
                    <a:lnTo>
                      <a:pt x="443" y="84"/>
                    </a:lnTo>
                    <a:lnTo>
                      <a:pt x="437" y="60"/>
                    </a:lnTo>
                    <a:lnTo>
                      <a:pt x="437" y="60"/>
                    </a:lnTo>
                    <a:lnTo>
                      <a:pt x="383" y="60"/>
                    </a:lnTo>
                    <a:lnTo>
                      <a:pt x="383"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0" name="Freeform 67"/>
              <p:cNvSpPr>
                <a:spLocks/>
              </p:cNvSpPr>
              <p:nvPr/>
            </p:nvSpPr>
            <p:spPr bwMode="auto">
              <a:xfrm>
                <a:off x="4926" y="198"/>
                <a:ext cx="18" cy="12"/>
              </a:xfrm>
              <a:custGeom>
                <a:avLst/>
                <a:gdLst>
                  <a:gd name="T0" fmla="*/ 0 w 18"/>
                  <a:gd name="T1" fmla="*/ 0 h 12"/>
                  <a:gd name="T2" fmla="*/ 0 w 18"/>
                  <a:gd name="T3" fmla="*/ 0 h 12"/>
                  <a:gd name="T4" fmla="*/ 12 w 18"/>
                  <a:gd name="T5" fmla="*/ 12 h 12"/>
                  <a:gd name="T6" fmla="*/ 18 w 18"/>
                  <a:gd name="T7" fmla="*/ 6 h 12"/>
                  <a:gd name="T8" fmla="*/ 12 w 18"/>
                  <a:gd name="T9" fmla="*/ 0 h 12"/>
                  <a:gd name="T10" fmla="*/ 0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0" y="0"/>
                    </a:moveTo>
                    <a:lnTo>
                      <a:pt x="0" y="0"/>
                    </a:lnTo>
                    <a:lnTo>
                      <a:pt x="12" y="12"/>
                    </a:lnTo>
                    <a:lnTo>
                      <a:pt x="18" y="6"/>
                    </a:lnTo>
                    <a:lnTo>
                      <a:pt x="12"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1" name="Freeform 68"/>
              <p:cNvSpPr>
                <a:spLocks/>
              </p:cNvSpPr>
              <p:nvPr/>
            </p:nvSpPr>
            <p:spPr bwMode="auto">
              <a:xfrm>
                <a:off x="4878" y="198"/>
                <a:ext cx="36" cy="35"/>
              </a:xfrm>
              <a:custGeom>
                <a:avLst/>
                <a:gdLst>
                  <a:gd name="T0" fmla="*/ 24 w 36"/>
                  <a:gd name="T1" fmla="*/ 0 h 35"/>
                  <a:gd name="T2" fmla="*/ 0 w 36"/>
                  <a:gd name="T3" fmla="*/ 12 h 35"/>
                  <a:gd name="T4" fmla="*/ 0 w 36"/>
                  <a:gd name="T5" fmla="*/ 17 h 35"/>
                  <a:gd name="T6" fmla="*/ 24 w 36"/>
                  <a:gd name="T7" fmla="*/ 35 h 35"/>
                  <a:gd name="T8" fmla="*/ 36 w 36"/>
                  <a:gd name="T9" fmla="*/ 17 h 35"/>
                  <a:gd name="T10" fmla="*/ 24 w 36"/>
                  <a:gd name="T11" fmla="*/ 12 h 35"/>
                  <a:gd name="T12" fmla="*/ 24 w 3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6" h="35">
                    <a:moveTo>
                      <a:pt x="24" y="0"/>
                    </a:moveTo>
                    <a:lnTo>
                      <a:pt x="0" y="12"/>
                    </a:lnTo>
                    <a:lnTo>
                      <a:pt x="0" y="17"/>
                    </a:lnTo>
                    <a:lnTo>
                      <a:pt x="24" y="35"/>
                    </a:lnTo>
                    <a:lnTo>
                      <a:pt x="36" y="17"/>
                    </a:lnTo>
                    <a:lnTo>
                      <a:pt x="24" y="12"/>
                    </a:lnTo>
                    <a:lnTo>
                      <a:pt x="24"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2" name="Freeform 69"/>
              <p:cNvSpPr>
                <a:spLocks/>
              </p:cNvSpPr>
              <p:nvPr/>
            </p:nvSpPr>
            <p:spPr bwMode="auto">
              <a:xfrm>
                <a:off x="4806" y="72"/>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3" name="Freeform 70"/>
              <p:cNvSpPr>
                <a:spLocks/>
              </p:cNvSpPr>
              <p:nvPr/>
            </p:nvSpPr>
            <p:spPr bwMode="auto">
              <a:xfrm>
                <a:off x="4459" y="96"/>
                <a:ext cx="114" cy="233"/>
              </a:xfrm>
              <a:custGeom>
                <a:avLst/>
                <a:gdLst>
                  <a:gd name="T0" fmla="*/ 90 w 114"/>
                  <a:gd name="T1" fmla="*/ 191 h 233"/>
                  <a:gd name="T2" fmla="*/ 84 w 114"/>
                  <a:gd name="T3" fmla="*/ 185 h 233"/>
                  <a:gd name="T4" fmla="*/ 78 w 114"/>
                  <a:gd name="T5" fmla="*/ 173 h 233"/>
                  <a:gd name="T6" fmla="*/ 84 w 114"/>
                  <a:gd name="T7" fmla="*/ 149 h 233"/>
                  <a:gd name="T8" fmla="*/ 84 w 114"/>
                  <a:gd name="T9" fmla="*/ 143 h 233"/>
                  <a:gd name="T10" fmla="*/ 84 w 114"/>
                  <a:gd name="T11" fmla="*/ 137 h 233"/>
                  <a:gd name="T12" fmla="*/ 78 w 114"/>
                  <a:gd name="T13" fmla="*/ 125 h 233"/>
                  <a:gd name="T14" fmla="*/ 90 w 114"/>
                  <a:gd name="T15" fmla="*/ 108 h 233"/>
                  <a:gd name="T16" fmla="*/ 96 w 114"/>
                  <a:gd name="T17" fmla="*/ 60 h 233"/>
                  <a:gd name="T18" fmla="*/ 96 w 114"/>
                  <a:gd name="T19" fmla="*/ 60 h 233"/>
                  <a:gd name="T20" fmla="*/ 96 w 114"/>
                  <a:gd name="T21" fmla="*/ 60 h 233"/>
                  <a:gd name="T22" fmla="*/ 114 w 114"/>
                  <a:gd name="T23" fmla="*/ 30 h 233"/>
                  <a:gd name="T24" fmla="*/ 108 w 114"/>
                  <a:gd name="T25" fmla="*/ 18 h 233"/>
                  <a:gd name="T26" fmla="*/ 102 w 114"/>
                  <a:gd name="T27" fmla="*/ 12 h 233"/>
                  <a:gd name="T28" fmla="*/ 54 w 114"/>
                  <a:gd name="T29" fmla="*/ 12 h 233"/>
                  <a:gd name="T30" fmla="*/ 48 w 114"/>
                  <a:gd name="T31" fmla="*/ 0 h 233"/>
                  <a:gd name="T32" fmla="*/ 24 w 114"/>
                  <a:gd name="T33" fmla="*/ 12 h 233"/>
                  <a:gd name="T34" fmla="*/ 30 w 114"/>
                  <a:gd name="T35" fmla="*/ 54 h 233"/>
                  <a:gd name="T36" fmla="*/ 0 w 114"/>
                  <a:gd name="T37" fmla="*/ 161 h 233"/>
                  <a:gd name="T38" fmla="*/ 12 w 114"/>
                  <a:gd name="T39" fmla="*/ 179 h 233"/>
                  <a:gd name="T40" fmla="*/ 24 w 114"/>
                  <a:gd name="T41" fmla="*/ 173 h 233"/>
                  <a:gd name="T42" fmla="*/ 18 w 114"/>
                  <a:gd name="T43" fmla="*/ 233 h 233"/>
                  <a:gd name="T44" fmla="*/ 78 w 114"/>
                  <a:gd name="T45" fmla="*/ 233 h 233"/>
                  <a:gd name="T46" fmla="*/ 72 w 114"/>
                  <a:gd name="T47" fmla="*/ 209 h 233"/>
                  <a:gd name="T48" fmla="*/ 90 w 114"/>
                  <a:gd name="T49" fmla="*/ 19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33">
                    <a:moveTo>
                      <a:pt x="90" y="191"/>
                    </a:moveTo>
                    <a:lnTo>
                      <a:pt x="84" y="185"/>
                    </a:lnTo>
                    <a:lnTo>
                      <a:pt x="78" y="173"/>
                    </a:lnTo>
                    <a:lnTo>
                      <a:pt x="84" y="149"/>
                    </a:lnTo>
                    <a:lnTo>
                      <a:pt x="84" y="143"/>
                    </a:lnTo>
                    <a:lnTo>
                      <a:pt x="84" y="137"/>
                    </a:lnTo>
                    <a:lnTo>
                      <a:pt x="78" y="125"/>
                    </a:lnTo>
                    <a:lnTo>
                      <a:pt x="90" y="108"/>
                    </a:lnTo>
                    <a:lnTo>
                      <a:pt x="96" y="60"/>
                    </a:lnTo>
                    <a:lnTo>
                      <a:pt x="96" y="60"/>
                    </a:lnTo>
                    <a:lnTo>
                      <a:pt x="96" y="60"/>
                    </a:lnTo>
                    <a:lnTo>
                      <a:pt x="114" y="30"/>
                    </a:lnTo>
                    <a:lnTo>
                      <a:pt x="108" y="18"/>
                    </a:lnTo>
                    <a:lnTo>
                      <a:pt x="102" y="12"/>
                    </a:lnTo>
                    <a:lnTo>
                      <a:pt x="54" y="12"/>
                    </a:lnTo>
                    <a:lnTo>
                      <a:pt x="48" y="0"/>
                    </a:lnTo>
                    <a:lnTo>
                      <a:pt x="24" y="12"/>
                    </a:lnTo>
                    <a:lnTo>
                      <a:pt x="30" y="54"/>
                    </a:lnTo>
                    <a:lnTo>
                      <a:pt x="0" y="161"/>
                    </a:lnTo>
                    <a:lnTo>
                      <a:pt x="12" y="179"/>
                    </a:lnTo>
                    <a:lnTo>
                      <a:pt x="24" y="173"/>
                    </a:lnTo>
                    <a:lnTo>
                      <a:pt x="18" y="233"/>
                    </a:lnTo>
                    <a:lnTo>
                      <a:pt x="78" y="233"/>
                    </a:lnTo>
                    <a:lnTo>
                      <a:pt x="72" y="209"/>
                    </a:lnTo>
                    <a:lnTo>
                      <a:pt x="90" y="19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4" name="Freeform 71"/>
              <p:cNvSpPr>
                <a:spLocks/>
              </p:cNvSpPr>
              <p:nvPr/>
            </p:nvSpPr>
            <p:spPr bwMode="auto">
              <a:xfrm>
                <a:off x="4483" y="96"/>
                <a:ext cx="78" cy="12"/>
              </a:xfrm>
              <a:custGeom>
                <a:avLst/>
                <a:gdLst>
                  <a:gd name="T0" fmla="*/ 30 w 78"/>
                  <a:gd name="T1" fmla="*/ 12 h 12"/>
                  <a:gd name="T2" fmla="*/ 78 w 78"/>
                  <a:gd name="T3" fmla="*/ 12 h 12"/>
                  <a:gd name="T4" fmla="*/ 78 w 78"/>
                  <a:gd name="T5" fmla="*/ 12 h 12"/>
                  <a:gd name="T6" fmla="*/ 30 w 78"/>
                  <a:gd name="T7" fmla="*/ 12 h 12"/>
                  <a:gd name="T8" fmla="*/ 24 w 78"/>
                  <a:gd name="T9" fmla="*/ 0 h 12"/>
                  <a:gd name="T10" fmla="*/ 0 w 78"/>
                  <a:gd name="T11" fmla="*/ 12 h 12"/>
                  <a:gd name="T12" fmla="*/ 0 w 78"/>
                  <a:gd name="T13" fmla="*/ 12 h 12"/>
                  <a:gd name="T14" fmla="*/ 24 w 78"/>
                  <a:gd name="T15" fmla="*/ 0 h 12"/>
                  <a:gd name="T16" fmla="*/ 30 w 7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2">
                    <a:moveTo>
                      <a:pt x="30" y="12"/>
                    </a:moveTo>
                    <a:lnTo>
                      <a:pt x="78" y="12"/>
                    </a:lnTo>
                    <a:lnTo>
                      <a:pt x="78" y="12"/>
                    </a:lnTo>
                    <a:lnTo>
                      <a:pt x="30" y="12"/>
                    </a:lnTo>
                    <a:lnTo>
                      <a:pt x="24" y="0"/>
                    </a:lnTo>
                    <a:lnTo>
                      <a:pt x="0" y="12"/>
                    </a:lnTo>
                    <a:lnTo>
                      <a:pt x="0" y="12"/>
                    </a:lnTo>
                    <a:lnTo>
                      <a:pt x="24" y="0"/>
                    </a:lnTo>
                    <a:lnTo>
                      <a:pt x="3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5" name="Freeform 72"/>
              <p:cNvSpPr>
                <a:spLocks/>
              </p:cNvSpPr>
              <p:nvPr/>
            </p:nvSpPr>
            <p:spPr bwMode="auto">
              <a:xfrm>
                <a:off x="4567" y="114"/>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6" name="Freeform 73"/>
              <p:cNvSpPr>
                <a:spLocks/>
              </p:cNvSpPr>
              <p:nvPr/>
            </p:nvSpPr>
            <p:spPr bwMode="auto">
              <a:xfrm>
                <a:off x="4543" y="233"/>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7" name="Freeform 74"/>
              <p:cNvSpPr>
                <a:spLocks/>
              </p:cNvSpPr>
              <p:nvPr/>
            </p:nvSpPr>
            <p:spPr bwMode="auto">
              <a:xfrm>
                <a:off x="4531" y="287"/>
                <a:ext cx="18" cy="18"/>
              </a:xfrm>
              <a:custGeom>
                <a:avLst/>
                <a:gdLst>
                  <a:gd name="T0" fmla="*/ 18 w 18"/>
                  <a:gd name="T1" fmla="*/ 0 h 18"/>
                  <a:gd name="T2" fmla="*/ 18 w 18"/>
                  <a:gd name="T3" fmla="*/ 0 h 18"/>
                  <a:gd name="T4" fmla="*/ 0 w 18"/>
                  <a:gd name="T5" fmla="*/ 18 h 18"/>
                  <a:gd name="T6" fmla="*/ 18 w 18"/>
                  <a:gd name="T7" fmla="*/ 0 h 18"/>
                </a:gdLst>
                <a:ahLst/>
                <a:cxnLst>
                  <a:cxn ang="0">
                    <a:pos x="T0" y="T1"/>
                  </a:cxn>
                  <a:cxn ang="0">
                    <a:pos x="T2" y="T3"/>
                  </a:cxn>
                  <a:cxn ang="0">
                    <a:pos x="T4" y="T5"/>
                  </a:cxn>
                  <a:cxn ang="0">
                    <a:pos x="T6" y="T7"/>
                  </a:cxn>
                </a:cxnLst>
                <a:rect l="0" t="0" r="r" b="b"/>
                <a:pathLst>
                  <a:path w="18" h="18">
                    <a:moveTo>
                      <a:pt x="18" y="0"/>
                    </a:moveTo>
                    <a:lnTo>
                      <a:pt x="18" y="0"/>
                    </a:lnTo>
                    <a:lnTo>
                      <a:pt x="0" y="18"/>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8" name="Freeform 75"/>
              <p:cNvSpPr>
                <a:spLocks/>
              </p:cNvSpPr>
              <p:nvPr/>
            </p:nvSpPr>
            <p:spPr bwMode="auto">
              <a:xfrm>
                <a:off x="4537" y="245"/>
                <a:ext cx="6" cy="36"/>
              </a:xfrm>
              <a:custGeom>
                <a:avLst/>
                <a:gdLst>
                  <a:gd name="T0" fmla="*/ 6 w 6"/>
                  <a:gd name="T1" fmla="*/ 36 h 36"/>
                  <a:gd name="T2" fmla="*/ 0 w 6"/>
                  <a:gd name="T3" fmla="*/ 24 h 36"/>
                  <a:gd name="T4" fmla="*/ 6 w 6"/>
                  <a:gd name="T5" fmla="*/ 0 h 36"/>
                  <a:gd name="T6" fmla="*/ 0 w 6"/>
                  <a:gd name="T7" fmla="*/ 24 h 36"/>
                  <a:gd name="T8" fmla="*/ 6 w 6"/>
                  <a:gd name="T9" fmla="*/ 36 h 36"/>
                </a:gdLst>
                <a:ahLst/>
                <a:cxnLst>
                  <a:cxn ang="0">
                    <a:pos x="T0" y="T1"/>
                  </a:cxn>
                  <a:cxn ang="0">
                    <a:pos x="T2" y="T3"/>
                  </a:cxn>
                  <a:cxn ang="0">
                    <a:pos x="T4" y="T5"/>
                  </a:cxn>
                  <a:cxn ang="0">
                    <a:pos x="T6" y="T7"/>
                  </a:cxn>
                  <a:cxn ang="0">
                    <a:pos x="T8" y="T9"/>
                  </a:cxn>
                </a:cxnLst>
                <a:rect l="0" t="0" r="r" b="b"/>
                <a:pathLst>
                  <a:path w="6" h="36">
                    <a:moveTo>
                      <a:pt x="6" y="36"/>
                    </a:moveTo>
                    <a:lnTo>
                      <a:pt x="0" y="24"/>
                    </a:lnTo>
                    <a:lnTo>
                      <a:pt x="6" y="0"/>
                    </a:lnTo>
                    <a:lnTo>
                      <a:pt x="0" y="24"/>
                    </a:lnTo>
                    <a:lnTo>
                      <a:pt x="6"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9" name="Freeform 76"/>
              <p:cNvSpPr>
                <a:spLocks/>
              </p:cNvSpPr>
              <p:nvPr/>
            </p:nvSpPr>
            <p:spPr bwMode="auto">
              <a:xfrm>
                <a:off x="4549" y="156"/>
                <a:ext cx="6" cy="48"/>
              </a:xfrm>
              <a:custGeom>
                <a:avLst/>
                <a:gdLst>
                  <a:gd name="T0" fmla="*/ 0 w 6"/>
                  <a:gd name="T1" fmla="*/ 48 h 48"/>
                  <a:gd name="T2" fmla="*/ 6 w 6"/>
                  <a:gd name="T3" fmla="*/ 0 h 48"/>
                  <a:gd name="T4" fmla="*/ 6 w 6"/>
                  <a:gd name="T5" fmla="*/ 0 h 48"/>
                  <a:gd name="T6" fmla="*/ 0 w 6"/>
                  <a:gd name="T7" fmla="*/ 48 h 48"/>
                </a:gdLst>
                <a:ahLst/>
                <a:cxnLst>
                  <a:cxn ang="0">
                    <a:pos x="T0" y="T1"/>
                  </a:cxn>
                  <a:cxn ang="0">
                    <a:pos x="T2" y="T3"/>
                  </a:cxn>
                  <a:cxn ang="0">
                    <a:pos x="T4" y="T5"/>
                  </a:cxn>
                  <a:cxn ang="0">
                    <a:pos x="T6" y="T7"/>
                  </a:cxn>
                </a:cxnLst>
                <a:rect l="0" t="0" r="r" b="b"/>
                <a:pathLst>
                  <a:path w="6" h="48">
                    <a:moveTo>
                      <a:pt x="0" y="48"/>
                    </a:moveTo>
                    <a:lnTo>
                      <a:pt x="6" y="0"/>
                    </a:lnTo>
                    <a:lnTo>
                      <a:pt x="6" y="0"/>
                    </a:lnTo>
                    <a:lnTo>
                      <a:pt x="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0" name="Freeform 77"/>
              <p:cNvSpPr>
                <a:spLocks/>
              </p:cNvSpPr>
              <p:nvPr/>
            </p:nvSpPr>
            <p:spPr bwMode="auto">
              <a:xfrm>
                <a:off x="2067" y="12"/>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1" name="Freeform 78"/>
              <p:cNvSpPr>
                <a:spLocks/>
              </p:cNvSpPr>
              <p:nvPr/>
            </p:nvSpPr>
            <p:spPr bwMode="auto">
              <a:xfrm>
                <a:off x="2461" y="12"/>
                <a:ext cx="42" cy="18"/>
              </a:xfrm>
              <a:custGeom>
                <a:avLst/>
                <a:gdLst>
                  <a:gd name="T0" fmla="*/ 12 w 42"/>
                  <a:gd name="T1" fmla="*/ 18 h 18"/>
                  <a:gd name="T2" fmla="*/ 36 w 42"/>
                  <a:gd name="T3" fmla="*/ 12 h 18"/>
                  <a:gd name="T4" fmla="*/ 42 w 42"/>
                  <a:gd name="T5" fmla="*/ 0 h 18"/>
                  <a:gd name="T6" fmla="*/ 0 w 42"/>
                  <a:gd name="T7" fmla="*/ 0 h 18"/>
                  <a:gd name="T8" fmla="*/ 12 w 42"/>
                  <a:gd name="T9" fmla="*/ 18 h 18"/>
                </a:gdLst>
                <a:ahLst/>
                <a:cxnLst>
                  <a:cxn ang="0">
                    <a:pos x="T0" y="T1"/>
                  </a:cxn>
                  <a:cxn ang="0">
                    <a:pos x="T2" y="T3"/>
                  </a:cxn>
                  <a:cxn ang="0">
                    <a:pos x="T4" y="T5"/>
                  </a:cxn>
                  <a:cxn ang="0">
                    <a:pos x="T6" y="T7"/>
                  </a:cxn>
                  <a:cxn ang="0">
                    <a:pos x="T8" y="T9"/>
                  </a:cxn>
                </a:cxnLst>
                <a:rect l="0" t="0" r="r" b="b"/>
                <a:pathLst>
                  <a:path w="42" h="18">
                    <a:moveTo>
                      <a:pt x="12" y="18"/>
                    </a:moveTo>
                    <a:lnTo>
                      <a:pt x="36" y="12"/>
                    </a:lnTo>
                    <a:lnTo>
                      <a:pt x="42" y="0"/>
                    </a:lnTo>
                    <a:lnTo>
                      <a:pt x="0" y="0"/>
                    </a:lnTo>
                    <a:lnTo>
                      <a:pt x="12"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2" name="Freeform 79"/>
              <p:cNvSpPr>
                <a:spLocks/>
              </p:cNvSpPr>
              <p:nvPr/>
            </p:nvSpPr>
            <p:spPr bwMode="auto">
              <a:xfrm>
                <a:off x="1857" y="12"/>
                <a:ext cx="162" cy="96"/>
              </a:xfrm>
              <a:custGeom>
                <a:avLst/>
                <a:gdLst>
                  <a:gd name="T0" fmla="*/ 24 w 162"/>
                  <a:gd name="T1" fmla="*/ 96 h 96"/>
                  <a:gd name="T2" fmla="*/ 48 w 162"/>
                  <a:gd name="T3" fmla="*/ 72 h 96"/>
                  <a:gd name="T4" fmla="*/ 54 w 162"/>
                  <a:gd name="T5" fmla="*/ 66 h 96"/>
                  <a:gd name="T6" fmla="*/ 90 w 162"/>
                  <a:gd name="T7" fmla="*/ 66 h 96"/>
                  <a:gd name="T8" fmla="*/ 114 w 162"/>
                  <a:gd name="T9" fmla="*/ 48 h 96"/>
                  <a:gd name="T10" fmla="*/ 144 w 162"/>
                  <a:gd name="T11" fmla="*/ 48 h 96"/>
                  <a:gd name="T12" fmla="*/ 144 w 162"/>
                  <a:gd name="T13" fmla="*/ 30 h 96"/>
                  <a:gd name="T14" fmla="*/ 132 w 162"/>
                  <a:gd name="T15" fmla="*/ 36 h 96"/>
                  <a:gd name="T16" fmla="*/ 120 w 162"/>
                  <a:gd name="T17" fmla="*/ 30 h 96"/>
                  <a:gd name="T18" fmla="*/ 132 w 162"/>
                  <a:gd name="T19" fmla="*/ 6 h 96"/>
                  <a:gd name="T20" fmla="*/ 162 w 162"/>
                  <a:gd name="T21" fmla="*/ 0 h 96"/>
                  <a:gd name="T22" fmla="*/ 48 w 162"/>
                  <a:gd name="T23" fmla="*/ 0 h 96"/>
                  <a:gd name="T24" fmla="*/ 48 w 162"/>
                  <a:gd name="T25" fmla="*/ 24 h 96"/>
                  <a:gd name="T26" fmla="*/ 18 w 162"/>
                  <a:gd name="T27" fmla="*/ 42 h 96"/>
                  <a:gd name="T28" fmla="*/ 12 w 162"/>
                  <a:gd name="T29" fmla="*/ 66 h 96"/>
                  <a:gd name="T30" fmla="*/ 6 w 162"/>
                  <a:gd name="T31" fmla="*/ 72 h 96"/>
                  <a:gd name="T32" fmla="*/ 0 w 162"/>
                  <a:gd name="T33" fmla="*/ 90 h 96"/>
                  <a:gd name="T34" fmla="*/ 0 w 162"/>
                  <a:gd name="T35" fmla="*/ 90 h 96"/>
                  <a:gd name="T36" fmla="*/ 0 w 162"/>
                  <a:gd name="T37" fmla="*/ 90 h 96"/>
                  <a:gd name="T38" fmla="*/ 24 w 16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96">
                    <a:moveTo>
                      <a:pt x="24" y="96"/>
                    </a:moveTo>
                    <a:lnTo>
                      <a:pt x="48" y="72"/>
                    </a:lnTo>
                    <a:lnTo>
                      <a:pt x="54" y="66"/>
                    </a:lnTo>
                    <a:lnTo>
                      <a:pt x="90" y="66"/>
                    </a:lnTo>
                    <a:lnTo>
                      <a:pt x="114" y="48"/>
                    </a:lnTo>
                    <a:lnTo>
                      <a:pt x="144" y="48"/>
                    </a:lnTo>
                    <a:lnTo>
                      <a:pt x="144" y="30"/>
                    </a:lnTo>
                    <a:lnTo>
                      <a:pt x="132" y="36"/>
                    </a:lnTo>
                    <a:lnTo>
                      <a:pt x="120" y="30"/>
                    </a:lnTo>
                    <a:lnTo>
                      <a:pt x="132" y="6"/>
                    </a:lnTo>
                    <a:lnTo>
                      <a:pt x="162" y="0"/>
                    </a:lnTo>
                    <a:lnTo>
                      <a:pt x="48" y="0"/>
                    </a:lnTo>
                    <a:lnTo>
                      <a:pt x="48" y="24"/>
                    </a:lnTo>
                    <a:lnTo>
                      <a:pt x="18" y="42"/>
                    </a:lnTo>
                    <a:lnTo>
                      <a:pt x="12" y="66"/>
                    </a:lnTo>
                    <a:lnTo>
                      <a:pt x="6" y="72"/>
                    </a:lnTo>
                    <a:lnTo>
                      <a:pt x="0" y="90"/>
                    </a:lnTo>
                    <a:lnTo>
                      <a:pt x="0" y="90"/>
                    </a:lnTo>
                    <a:lnTo>
                      <a:pt x="0" y="90"/>
                    </a:lnTo>
                    <a:lnTo>
                      <a:pt x="24" y="9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3" name="Freeform 80"/>
              <p:cNvSpPr>
                <a:spLocks/>
              </p:cNvSpPr>
              <p:nvPr/>
            </p:nvSpPr>
            <p:spPr bwMode="auto">
              <a:xfrm>
                <a:off x="2180" y="150"/>
                <a:ext cx="72" cy="24"/>
              </a:xfrm>
              <a:custGeom>
                <a:avLst/>
                <a:gdLst>
                  <a:gd name="T0" fmla="*/ 48 w 72"/>
                  <a:gd name="T1" fmla="*/ 12 h 24"/>
                  <a:gd name="T2" fmla="*/ 72 w 72"/>
                  <a:gd name="T3" fmla="*/ 0 h 24"/>
                  <a:gd name="T4" fmla="*/ 30 w 72"/>
                  <a:gd name="T5" fmla="*/ 0 h 24"/>
                  <a:gd name="T6" fmla="*/ 0 w 72"/>
                  <a:gd name="T7" fmla="*/ 12 h 24"/>
                  <a:gd name="T8" fmla="*/ 0 w 72"/>
                  <a:gd name="T9" fmla="*/ 24 h 24"/>
                  <a:gd name="T10" fmla="*/ 12 w 72"/>
                  <a:gd name="T11" fmla="*/ 18 h 24"/>
                  <a:gd name="T12" fmla="*/ 48 w 72"/>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72" h="24">
                    <a:moveTo>
                      <a:pt x="48" y="12"/>
                    </a:moveTo>
                    <a:lnTo>
                      <a:pt x="72" y="0"/>
                    </a:lnTo>
                    <a:lnTo>
                      <a:pt x="30" y="0"/>
                    </a:lnTo>
                    <a:lnTo>
                      <a:pt x="0" y="12"/>
                    </a:lnTo>
                    <a:lnTo>
                      <a:pt x="0" y="24"/>
                    </a:lnTo>
                    <a:lnTo>
                      <a:pt x="12" y="18"/>
                    </a:lnTo>
                    <a:lnTo>
                      <a:pt x="4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4" name="Freeform 81"/>
              <p:cNvSpPr>
                <a:spLocks noEditPoints="1"/>
              </p:cNvSpPr>
              <p:nvPr/>
            </p:nvSpPr>
            <p:spPr bwMode="auto">
              <a:xfrm>
                <a:off x="398" y="12"/>
                <a:ext cx="1944" cy="814"/>
              </a:xfrm>
              <a:custGeom>
                <a:avLst/>
                <a:gdLst>
                  <a:gd name="T0" fmla="*/ 18 w 1944"/>
                  <a:gd name="T1" fmla="*/ 144 h 814"/>
                  <a:gd name="T2" fmla="*/ 66 w 1944"/>
                  <a:gd name="T3" fmla="*/ 281 h 814"/>
                  <a:gd name="T4" fmla="*/ 78 w 1944"/>
                  <a:gd name="T5" fmla="*/ 293 h 814"/>
                  <a:gd name="T6" fmla="*/ 90 w 1944"/>
                  <a:gd name="T7" fmla="*/ 341 h 814"/>
                  <a:gd name="T8" fmla="*/ 203 w 1944"/>
                  <a:gd name="T9" fmla="*/ 455 h 814"/>
                  <a:gd name="T10" fmla="*/ 257 w 1944"/>
                  <a:gd name="T11" fmla="*/ 497 h 814"/>
                  <a:gd name="T12" fmla="*/ 574 w 1944"/>
                  <a:gd name="T13" fmla="*/ 562 h 814"/>
                  <a:gd name="T14" fmla="*/ 694 w 1944"/>
                  <a:gd name="T15" fmla="*/ 622 h 814"/>
                  <a:gd name="T16" fmla="*/ 813 w 1944"/>
                  <a:gd name="T17" fmla="*/ 628 h 814"/>
                  <a:gd name="T18" fmla="*/ 963 w 1944"/>
                  <a:gd name="T19" fmla="*/ 784 h 814"/>
                  <a:gd name="T20" fmla="*/ 987 w 1944"/>
                  <a:gd name="T21" fmla="*/ 676 h 814"/>
                  <a:gd name="T22" fmla="*/ 1041 w 1944"/>
                  <a:gd name="T23" fmla="*/ 622 h 814"/>
                  <a:gd name="T24" fmla="*/ 1136 w 1944"/>
                  <a:gd name="T25" fmla="*/ 622 h 814"/>
                  <a:gd name="T26" fmla="*/ 1208 w 1944"/>
                  <a:gd name="T27" fmla="*/ 640 h 814"/>
                  <a:gd name="T28" fmla="*/ 1220 w 1944"/>
                  <a:gd name="T29" fmla="*/ 616 h 814"/>
                  <a:gd name="T30" fmla="*/ 1286 w 1944"/>
                  <a:gd name="T31" fmla="*/ 586 h 814"/>
                  <a:gd name="T32" fmla="*/ 1340 w 1944"/>
                  <a:gd name="T33" fmla="*/ 598 h 814"/>
                  <a:gd name="T34" fmla="*/ 1393 w 1944"/>
                  <a:gd name="T35" fmla="*/ 628 h 814"/>
                  <a:gd name="T36" fmla="*/ 1459 w 1944"/>
                  <a:gd name="T37" fmla="*/ 652 h 814"/>
                  <a:gd name="T38" fmla="*/ 1477 w 1944"/>
                  <a:gd name="T39" fmla="*/ 694 h 814"/>
                  <a:gd name="T40" fmla="*/ 1507 w 1944"/>
                  <a:gd name="T41" fmla="*/ 784 h 814"/>
                  <a:gd name="T42" fmla="*/ 1519 w 1944"/>
                  <a:gd name="T43" fmla="*/ 808 h 814"/>
                  <a:gd name="T44" fmla="*/ 1561 w 1944"/>
                  <a:gd name="T45" fmla="*/ 772 h 814"/>
                  <a:gd name="T46" fmla="*/ 1543 w 1944"/>
                  <a:gd name="T47" fmla="*/ 688 h 814"/>
                  <a:gd name="T48" fmla="*/ 1519 w 1944"/>
                  <a:gd name="T49" fmla="*/ 628 h 814"/>
                  <a:gd name="T50" fmla="*/ 1519 w 1944"/>
                  <a:gd name="T51" fmla="*/ 574 h 814"/>
                  <a:gd name="T52" fmla="*/ 1543 w 1944"/>
                  <a:gd name="T53" fmla="*/ 527 h 814"/>
                  <a:gd name="T54" fmla="*/ 1585 w 1944"/>
                  <a:gd name="T55" fmla="*/ 491 h 814"/>
                  <a:gd name="T56" fmla="*/ 1639 w 1944"/>
                  <a:gd name="T57" fmla="*/ 455 h 814"/>
                  <a:gd name="T58" fmla="*/ 1693 w 1944"/>
                  <a:gd name="T59" fmla="*/ 419 h 814"/>
                  <a:gd name="T60" fmla="*/ 1687 w 1944"/>
                  <a:gd name="T61" fmla="*/ 407 h 814"/>
                  <a:gd name="T62" fmla="*/ 1704 w 1944"/>
                  <a:gd name="T63" fmla="*/ 395 h 814"/>
                  <a:gd name="T64" fmla="*/ 1704 w 1944"/>
                  <a:gd name="T65" fmla="*/ 371 h 814"/>
                  <a:gd name="T66" fmla="*/ 1716 w 1944"/>
                  <a:gd name="T67" fmla="*/ 359 h 814"/>
                  <a:gd name="T68" fmla="*/ 1693 w 1944"/>
                  <a:gd name="T69" fmla="*/ 329 h 814"/>
                  <a:gd name="T70" fmla="*/ 1699 w 1944"/>
                  <a:gd name="T71" fmla="*/ 281 h 814"/>
                  <a:gd name="T72" fmla="*/ 1693 w 1944"/>
                  <a:gd name="T73" fmla="*/ 263 h 814"/>
                  <a:gd name="T74" fmla="*/ 1710 w 1944"/>
                  <a:gd name="T75" fmla="*/ 215 h 814"/>
                  <a:gd name="T76" fmla="*/ 1704 w 1944"/>
                  <a:gd name="T77" fmla="*/ 251 h 814"/>
                  <a:gd name="T78" fmla="*/ 1710 w 1944"/>
                  <a:gd name="T79" fmla="*/ 311 h 814"/>
                  <a:gd name="T80" fmla="*/ 1746 w 1944"/>
                  <a:gd name="T81" fmla="*/ 251 h 814"/>
                  <a:gd name="T82" fmla="*/ 1752 w 1944"/>
                  <a:gd name="T83" fmla="*/ 239 h 814"/>
                  <a:gd name="T84" fmla="*/ 1782 w 1944"/>
                  <a:gd name="T85" fmla="*/ 174 h 814"/>
                  <a:gd name="T86" fmla="*/ 1818 w 1944"/>
                  <a:gd name="T87" fmla="*/ 126 h 814"/>
                  <a:gd name="T88" fmla="*/ 1884 w 1944"/>
                  <a:gd name="T89" fmla="*/ 114 h 814"/>
                  <a:gd name="T90" fmla="*/ 1926 w 1944"/>
                  <a:gd name="T91" fmla="*/ 102 h 814"/>
                  <a:gd name="T92" fmla="*/ 1890 w 1944"/>
                  <a:gd name="T93" fmla="*/ 78 h 814"/>
                  <a:gd name="T94" fmla="*/ 1920 w 1944"/>
                  <a:gd name="T95" fmla="*/ 0 h 814"/>
                  <a:gd name="T96" fmla="*/ 1704 w 1944"/>
                  <a:gd name="T97" fmla="*/ 18 h 814"/>
                  <a:gd name="T98" fmla="*/ 1603 w 1944"/>
                  <a:gd name="T99" fmla="*/ 48 h 814"/>
                  <a:gd name="T100" fmla="*/ 1501 w 1944"/>
                  <a:gd name="T101" fmla="*/ 114 h 814"/>
                  <a:gd name="T102" fmla="*/ 1459 w 1944"/>
                  <a:gd name="T103" fmla="*/ 90 h 814"/>
                  <a:gd name="T104" fmla="*/ 1477 w 1944"/>
                  <a:gd name="T105" fmla="*/ 42 h 814"/>
                  <a:gd name="T106" fmla="*/ 1429 w 1944"/>
                  <a:gd name="T107" fmla="*/ 0 h 814"/>
                  <a:gd name="T108" fmla="*/ 1298 w 1944"/>
                  <a:gd name="T109" fmla="*/ 108 h 814"/>
                  <a:gd name="T110" fmla="*/ 1298 w 1944"/>
                  <a:gd name="T111" fmla="*/ 0 h 814"/>
                  <a:gd name="T112" fmla="*/ 424 w 1944"/>
                  <a:gd name="T113" fmla="*/ 120 h 814"/>
                  <a:gd name="T114" fmla="*/ 436 w 1944"/>
                  <a:gd name="T115" fmla="*/ 156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4" h="814">
                    <a:moveTo>
                      <a:pt x="12" y="18"/>
                    </a:moveTo>
                    <a:lnTo>
                      <a:pt x="0" y="48"/>
                    </a:lnTo>
                    <a:lnTo>
                      <a:pt x="18" y="114"/>
                    </a:lnTo>
                    <a:lnTo>
                      <a:pt x="18" y="144"/>
                    </a:lnTo>
                    <a:lnTo>
                      <a:pt x="6" y="162"/>
                    </a:lnTo>
                    <a:lnTo>
                      <a:pt x="30" y="203"/>
                    </a:lnTo>
                    <a:lnTo>
                      <a:pt x="24" y="221"/>
                    </a:lnTo>
                    <a:lnTo>
                      <a:pt x="66" y="281"/>
                    </a:lnTo>
                    <a:lnTo>
                      <a:pt x="72" y="269"/>
                    </a:lnTo>
                    <a:lnTo>
                      <a:pt x="96" y="269"/>
                    </a:lnTo>
                    <a:lnTo>
                      <a:pt x="78" y="287"/>
                    </a:lnTo>
                    <a:lnTo>
                      <a:pt x="78" y="293"/>
                    </a:lnTo>
                    <a:lnTo>
                      <a:pt x="72" y="287"/>
                    </a:lnTo>
                    <a:lnTo>
                      <a:pt x="84" y="323"/>
                    </a:lnTo>
                    <a:lnTo>
                      <a:pt x="102" y="329"/>
                    </a:lnTo>
                    <a:lnTo>
                      <a:pt x="90" y="341"/>
                    </a:lnTo>
                    <a:lnTo>
                      <a:pt x="137" y="407"/>
                    </a:lnTo>
                    <a:lnTo>
                      <a:pt x="137" y="431"/>
                    </a:lnTo>
                    <a:lnTo>
                      <a:pt x="179" y="437"/>
                    </a:lnTo>
                    <a:lnTo>
                      <a:pt x="203" y="455"/>
                    </a:lnTo>
                    <a:lnTo>
                      <a:pt x="209" y="449"/>
                    </a:lnTo>
                    <a:lnTo>
                      <a:pt x="215" y="467"/>
                    </a:lnTo>
                    <a:lnTo>
                      <a:pt x="233" y="461"/>
                    </a:lnTo>
                    <a:lnTo>
                      <a:pt x="257" y="497"/>
                    </a:lnTo>
                    <a:lnTo>
                      <a:pt x="263" y="515"/>
                    </a:lnTo>
                    <a:lnTo>
                      <a:pt x="335" y="503"/>
                    </a:lnTo>
                    <a:lnTo>
                      <a:pt x="472" y="562"/>
                    </a:lnTo>
                    <a:lnTo>
                      <a:pt x="574" y="562"/>
                    </a:lnTo>
                    <a:lnTo>
                      <a:pt x="574" y="545"/>
                    </a:lnTo>
                    <a:lnTo>
                      <a:pt x="634" y="545"/>
                    </a:lnTo>
                    <a:lnTo>
                      <a:pt x="688" y="586"/>
                    </a:lnTo>
                    <a:lnTo>
                      <a:pt x="694" y="622"/>
                    </a:lnTo>
                    <a:lnTo>
                      <a:pt x="747" y="664"/>
                    </a:lnTo>
                    <a:lnTo>
                      <a:pt x="771" y="628"/>
                    </a:lnTo>
                    <a:lnTo>
                      <a:pt x="813" y="628"/>
                    </a:lnTo>
                    <a:lnTo>
                      <a:pt x="813" y="628"/>
                    </a:lnTo>
                    <a:lnTo>
                      <a:pt x="861" y="706"/>
                    </a:lnTo>
                    <a:lnTo>
                      <a:pt x="879" y="712"/>
                    </a:lnTo>
                    <a:lnTo>
                      <a:pt x="897" y="766"/>
                    </a:lnTo>
                    <a:lnTo>
                      <a:pt x="963" y="784"/>
                    </a:lnTo>
                    <a:lnTo>
                      <a:pt x="951" y="742"/>
                    </a:lnTo>
                    <a:lnTo>
                      <a:pt x="975" y="694"/>
                    </a:lnTo>
                    <a:lnTo>
                      <a:pt x="987" y="682"/>
                    </a:lnTo>
                    <a:lnTo>
                      <a:pt x="987" y="676"/>
                    </a:lnTo>
                    <a:lnTo>
                      <a:pt x="1005" y="670"/>
                    </a:lnTo>
                    <a:lnTo>
                      <a:pt x="1005" y="682"/>
                    </a:lnTo>
                    <a:lnTo>
                      <a:pt x="1035" y="664"/>
                    </a:lnTo>
                    <a:lnTo>
                      <a:pt x="1041" y="622"/>
                    </a:lnTo>
                    <a:lnTo>
                      <a:pt x="1047" y="640"/>
                    </a:lnTo>
                    <a:lnTo>
                      <a:pt x="1094" y="628"/>
                    </a:lnTo>
                    <a:lnTo>
                      <a:pt x="1130" y="640"/>
                    </a:lnTo>
                    <a:lnTo>
                      <a:pt x="1136" y="622"/>
                    </a:lnTo>
                    <a:lnTo>
                      <a:pt x="1160" y="628"/>
                    </a:lnTo>
                    <a:lnTo>
                      <a:pt x="1166" y="646"/>
                    </a:lnTo>
                    <a:lnTo>
                      <a:pt x="1208" y="652"/>
                    </a:lnTo>
                    <a:lnTo>
                      <a:pt x="1208" y="640"/>
                    </a:lnTo>
                    <a:lnTo>
                      <a:pt x="1232" y="652"/>
                    </a:lnTo>
                    <a:lnTo>
                      <a:pt x="1226" y="634"/>
                    </a:lnTo>
                    <a:lnTo>
                      <a:pt x="1238" y="610"/>
                    </a:lnTo>
                    <a:lnTo>
                      <a:pt x="1220" y="616"/>
                    </a:lnTo>
                    <a:lnTo>
                      <a:pt x="1208" y="610"/>
                    </a:lnTo>
                    <a:lnTo>
                      <a:pt x="1238" y="604"/>
                    </a:lnTo>
                    <a:lnTo>
                      <a:pt x="1274" y="604"/>
                    </a:lnTo>
                    <a:lnTo>
                      <a:pt x="1286" y="586"/>
                    </a:lnTo>
                    <a:lnTo>
                      <a:pt x="1286" y="604"/>
                    </a:lnTo>
                    <a:lnTo>
                      <a:pt x="1316" y="592"/>
                    </a:lnTo>
                    <a:lnTo>
                      <a:pt x="1316" y="604"/>
                    </a:lnTo>
                    <a:lnTo>
                      <a:pt x="1340" y="598"/>
                    </a:lnTo>
                    <a:lnTo>
                      <a:pt x="1340" y="604"/>
                    </a:lnTo>
                    <a:lnTo>
                      <a:pt x="1370" y="616"/>
                    </a:lnTo>
                    <a:lnTo>
                      <a:pt x="1381" y="628"/>
                    </a:lnTo>
                    <a:lnTo>
                      <a:pt x="1393" y="628"/>
                    </a:lnTo>
                    <a:lnTo>
                      <a:pt x="1423" y="610"/>
                    </a:lnTo>
                    <a:lnTo>
                      <a:pt x="1441" y="628"/>
                    </a:lnTo>
                    <a:lnTo>
                      <a:pt x="1441" y="640"/>
                    </a:lnTo>
                    <a:lnTo>
                      <a:pt x="1459" y="652"/>
                    </a:lnTo>
                    <a:lnTo>
                      <a:pt x="1471" y="652"/>
                    </a:lnTo>
                    <a:lnTo>
                      <a:pt x="1471" y="676"/>
                    </a:lnTo>
                    <a:lnTo>
                      <a:pt x="1465" y="706"/>
                    </a:lnTo>
                    <a:lnTo>
                      <a:pt x="1477" y="694"/>
                    </a:lnTo>
                    <a:lnTo>
                      <a:pt x="1471" y="718"/>
                    </a:lnTo>
                    <a:lnTo>
                      <a:pt x="1483" y="742"/>
                    </a:lnTo>
                    <a:lnTo>
                      <a:pt x="1489" y="742"/>
                    </a:lnTo>
                    <a:lnTo>
                      <a:pt x="1507" y="784"/>
                    </a:lnTo>
                    <a:lnTo>
                      <a:pt x="1513" y="784"/>
                    </a:lnTo>
                    <a:lnTo>
                      <a:pt x="1525" y="802"/>
                    </a:lnTo>
                    <a:lnTo>
                      <a:pt x="1525" y="808"/>
                    </a:lnTo>
                    <a:lnTo>
                      <a:pt x="1519" y="808"/>
                    </a:lnTo>
                    <a:lnTo>
                      <a:pt x="1531" y="814"/>
                    </a:lnTo>
                    <a:lnTo>
                      <a:pt x="1555" y="808"/>
                    </a:lnTo>
                    <a:lnTo>
                      <a:pt x="1555" y="784"/>
                    </a:lnTo>
                    <a:lnTo>
                      <a:pt x="1561" y="772"/>
                    </a:lnTo>
                    <a:lnTo>
                      <a:pt x="1561" y="736"/>
                    </a:lnTo>
                    <a:lnTo>
                      <a:pt x="1549" y="712"/>
                    </a:lnTo>
                    <a:lnTo>
                      <a:pt x="1543" y="700"/>
                    </a:lnTo>
                    <a:lnTo>
                      <a:pt x="1543" y="688"/>
                    </a:lnTo>
                    <a:lnTo>
                      <a:pt x="1543" y="688"/>
                    </a:lnTo>
                    <a:lnTo>
                      <a:pt x="1543" y="676"/>
                    </a:lnTo>
                    <a:lnTo>
                      <a:pt x="1525" y="652"/>
                    </a:lnTo>
                    <a:lnTo>
                      <a:pt x="1519" y="628"/>
                    </a:lnTo>
                    <a:lnTo>
                      <a:pt x="1513" y="598"/>
                    </a:lnTo>
                    <a:lnTo>
                      <a:pt x="1513" y="586"/>
                    </a:lnTo>
                    <a:lnTo>
                      <a:pt x="1513" y="580"/>
                    </a:lnTo>
                    <a:lnTo>
                      <a:pt x="1519" y="574"/>
                    </a:lnTo>
                    <a:lnTo>
                      <a:pt x="1519" y="562"/>
                    </a:lnTo>
                    <a:lnTo>
                      <a:pt x="1531" y="533"/>
                    </a:lnTo>
                    <a:lnTo>
                      <a:pt x="1537" y="527"/>
                    </a:lnTo>
                    <a:lnTo>
                      <a:pt x="1543" y="527"/>
                    </a:lnTo>
                    <a:lnTo>
                      <a:pt x="1543" y="515"/>
                    </a:lnTo>
                    <a:lnTo>
                      <a:pt x="1543" y="509"/>
                    </a:lnTo>
                    <a:lnTo>
                      <a:pt x="1561" y="515"/>
                    </a:lnTo>
                    <a:lnTo>
                      <a:pt x="1585" y="491"/>
                    </a:lnTo>
                    <a:lnTo>
                      <a:pt x="1597" y="491"/>
                    </a:lnTo>
                    <a:lnTo>
                      <a:pt x="1597" y="473"/>
                    </a:lnTo>
                    <a:lnTo>
                      <a:pt x="1621" y="461"/>
                    </a:lnTo>
                    <a:lnTo>
                      <a:pt x="1639" y="455"/>
                    </a:lnTo>
                    <a:lnTo>
                      <a:pt x="1645" y="443"/>
                    </a:lnTo>
                    <a:lnTo>
                      <a:pt x="1669" y="431"/>
                    </a:lnTo>
                    <a:lnTo>
                      <a:pt x="1687" y="425"/>
                    </a:lnTo>
                    <a:lnTo>
                      <a:pt x="1693" y="419"/>
                    </a:lnTo>
                    <a:lnTo>
                      <a:pt x="1693" y="413"/>
                    </a:lnTo>
                    <a:lnTo>
                      <a:pt x="1687" y="413"/>
                    </a:lnTo>
                    <a:lnTo>
                      <a:pt x="1687" y="413"/>
                    </a:lnTo>
                    <a:lnTo>
                      <a:pt x="1687" y="407"/>
                    </a:lnTo>
                    <a:lnTo>
                      <a:pt x="1693" y="401"/>
                    </a:lnTo>
                    <a:lnTo>
                      <a:pt x="1681" y="395"/>
                    </a:lnTo>
                    <a:lnTo>
                      <a:pt x="1693" y="389"/>
                    </a:lnTo>
                    <a:lnTo>
                      <a:pt x="1704" y="395"/>
                    </a:lnTo>
                    <a:lnTo>
                      <a:pt x="1716" y="383"/>
                    </a:lnTo>
                    <a:lnTo>
                      <a:pt x="1716" y="371"/>
                    </a:lnTo>
                    <a:lnTo>
                      <a:pt x="1710" y="383"/>
                    </a:lnTo>
                    <a:lnTo>
                      <a:pt x="1704" y="371"/>
                    </a:lnTo>
                    <a:lnTo>
                      <a:pt x="1687" y="371"/>
                    </a:lnTo>
                    <a:lnTo>
                      <a:pt x="1687" y="353"/>
                    </a:lnTo>
                    <a:lnTo>
                      <a:pt x="1693" y="365"/>
                    </a:lnTo>
                    <a:lnTo>
                      <a:pt x="1716" y="359"/>
                    </a:lnTo>
                    <a:lnTo>
                      <a:pt x="1710" y="347"/>
                    </a:lnTo>
                    <a:lnTo>
                      <a:pt x="1710" y="341"/>
                    </a:lnTo>
                    <a:lnTo>
                      <a:pt x="1710" y="329"/>
                    </a:lnTo>
                    <a:lnTo>
                      <a:pt x="1693" y="329"/>
                    </a:lnTo>
                    <a:lnTo>
                      <a:pt x="1693" y="317"/>
                    </a:lnTo>
                    <a:lnTo>
                      <a:pt x="1699" y="299"/>
                    </a:lnTo>
                    <a:lnTo>
                      <a:pt x="1693" y="299"/>
                    </a:lnTo>
                    <a:lnTo>
                      <a:pt x="1699" y="281"/>
                    </a:lnTo>
                    <a:lnTo>
                      <a:pt x="1663" y="257"/>
                    </a:lnTo>
                    <a:lnTo>
                      <a:pt x="1669" y="245"/>
                    </a:lnTo>
                    <a:lnTo>
                      <a:pt x="1669" y="257"/>
                    </a:lnTo>
                    <a:lnTo>
                      <a:pt x="1693" y="263"/>
                    </a:lnTo>
                    <a:lnTo>
                      <a:pt x="1693" y="221"/>
                    </a:lnTo>
                    <a:lnTo>
                      <a:pt x="1704" y="209"/>
                    </a:lnTo>
                    <a:lnTo>
                      <a:pt x="1704" y="209"/>
                    </a:lnTo>
                    <a:lnTo>
                      <a:pt x="1710" y="215"/>
                    </a:lnTo>
                    <a:lnTo>
                      <a:pt x="1704" y="221"/>
                    </a:lnTo>
                    <a:lnTo>
                      <a:pt x="1704" y="233"/>
                    </a:lnTo>
                    <a:lnTo>
                      <a:pt x="1699" y="233"/>
                    </a:lnTo>
                    <a:lnTo>
                      <a:pt x="1704" y="251"/>
                    </a:lnTo>
                    <a:lnTo>
                      <a:pt x="1704" y="263"/>
                    </a:lnTo>
                    <a:lnTo>
                      <a:pt x="1722" y="281"/>
                    </a:lnTo>
                    <a:lnTo>
                      <a:pt x="1716" y="287"/>
                    </a:lnTo>
                    <a:lnTo>
                      <a:pt x="1710" y="311"/>
                    </a:lnTo>
                    <a:lnTo>
                      <a:pt x="1716" y="317"/>
                    </a:lnTo>
                    <a:lnTo>
                      <a:pt x="1716" y="299"/>
                    </a:lnTo>
                    <a:lnTo>
                      <a:pt x="1734" y="281"/>
                    </a:lnTo>
                    <a:lnTo>
                      <a:pt x="1746" y="251"/>
                    </a:lnTo>
                    <a:lnTo>
                      <a:pt x="1722" y="215"/>
                    </a:lnTo>
                    <a:lnTo>
                      <a:pt x="1728" y="209"/>
                    </a:lnTo>
                    <a:lnTo>
                      <a:pt x="1746" y="221"/>
                    </a:lnTo>
                    <a:lnTo>
                      <a:pt x="1752" y="239"/>
                    </a:lnTo>
                    <a:lnTo>
                      <a:pt x="1776" y="198"/>
                    </a:lnTo>
                    <a:lnTo>
                      <a:pt x="1776" y="192"/>
                    </a:lnTo>
                    <a:lnTo>
                      <a:pt x="1782" y="186"/>
                    </a:lnTo>
                    <a:lnTo>
                      <a:pt x="1782" y="174"/>
                    </a:lnTo>
                    <a:lnTo>
                      <a:pt x="1770" y="162"/>
                    </a:lnTo>
                    <a:lnTo>
                      <a:pt x="1788" y="138"/>
                    </a:lnTo>
                    <a:lnTo>
                      <a:pt x="1812" y="132"/>
                    </a:lnTo>
                    <a:lnTo>
                      <a:pt x="1818" y="126"/>
                    </a:lnTo>
                    <a:lnTo>
                      <a:pt x="1830" y="126"/>
                    </a:lnTo>
                    <a:lnTo>
                      <a:pt x="1872" y="120"/>
                    </a:lnTo>
                    <a:lnTo>
                      <a:pt x="1878" y="108"/>
                    </a:lnTo>
                    <a:lnTo>
                      <a:pt x="1884" y="114"/>
                    </a:lnTo>
                    <a:lnTo>
                      <a:pt x="1896" y="108"/>
                    </a:lnTo>
                    <a:lnTo>
                      <a:pt x="1902" y="114"/>
                    </a:lnTo>
                    <a:lnTo>
                      <a:pt x="1914" y="114"/>
                    </a:lnTo>
                    <a:lnTo>
                      <a:pt x="1926" y="102"/>
                    </a:lnTo>
                    <a:lnTo>
                      <a:pt x="1920" y="96"/>
                    </a:lnTo>
                    <a:lnTo>
                      <a:pt x="1914" y="102"/>
                    </a:lnTo>
                    <a:lnTo>
                      <a:pt x="1902" y="96"/>
                    </a:lnTo>
                    <a:lnTo>
                      <a:pt x="1890" y="78"/>
                    </a:lnTo>
                    <a:lnTo>
                      <a:pt x="1896" y="60"/>
                    </a:lnTo>
                    <a:lnTo>
                      <a:pt x="1890" y="42"/>
                    </a:lnTo>
                    <a:lnTo>
                      <a:pt x="1902" y="36"/>
                    </a:lnTo>
                    <a:lnTo>
                      <a:pt x="1920" y="0"/>
                    </a:lnTo>
                    <a:lnTo>
                      <a:pt x="1932" y="6"/>
                    </a:lnTo>
                    <a:lnTo>
                      <a:pt x="1944" y="0"/>
                    </a:lnTo>
                    <a:lnTo>
                      <a:pt x="1704" y="0"/>
                    </a:lnTo>
                    <a:lnTo>
                      <a:pt x="1704" y="18"/>
                    </a:lnTo>
                    <a:lnTo>
                      <a:pt x="1651" y="30"/>
                    </a:lnTo>
                    <a:lnTo>
                      <a:pt x="1627" y="24"/>
                    </a:lnTo>
                    <a:lnTo>
                      <a:pt x="1603" y="30"/>
                    </a:lnTo>
                    <a:lnTo>
                      <a:pt x="1603" y="48"/>
                    </a:lnTo>
                    <a:lnTo>
                      <a:pt x="1609" y="48"/>
                    </a:lnTo>
                    <a:lnTo>
                      <a:pt x="1549" y="96"/>
                    </a:lnTo>
                    <a:lnTo>
                      <a:pt x="1537" y="96"/>
                    </a:lnTo>
                    <a:lnTo>
                      <a:pt x="1501" y="114"/>
                    </a:lnTo>
                    <a:lnTo>
                      <a:pt x="1465" y="120"/>
                    </a:lnTo>
                    <a:lnTo>
                      <a:pt x="1447" y="108"/>
                    </a:lnTo>
                    <a:lnTo>
                      <a:pt x="1459" y="90"/>
                    </a:lnTo>
                    <a:lnTo>
                      <a:pt x="1459" y="90"/>
                    </a:lnTo>
                    <a:lnTo>
                      <a:pt x="1465" y="72"/>
                    </a:lnTo>
                    <a:lnTo>
                      <a:pt x="1471" y="66"/>
                    </a:lnTo>
                    <a:lnTo>
                      <a:pt x="1477" y="42"/>
                    </a:lnTo>
                    <a:lnTo>
                      <a:pt x="1477" y="42"/>
                    </a:lnTo>
                    <a:lnTo>
                      <a:pt x="1465" y="0"/>
                    </a:lnTo>
                    <a:lnTo>
                      <a:pt x="1447" y="0"/>
                    </a:lnTo>
                    <a:lnTo>
                      <a:pt x="1429" y="12"/>
                    </a:lnTo>
                    <a:lnTo>
                      <a:pt x="1429" y="0"/>
                    </a:lnTo>
                    <a:lnTo>
                      <a:pt x="1346" y="0"/>
                    </a:lnTo>
                    <a:lnTo>
                      <a:pt x="1346" y="42"/>
                    </a:lnTo>
                    <a:lnTo>
                      <a:pt x="1322" y="102"/>
                    </a:lnTo>
                    <a:lnTo>
                      <a:pt x="1298" y="108"/>
                    </a:lnTo>
                    <a:lnTo>
                      <a:pt x="1286" y="78"/>
                    </a:lnTo>
                    <a:lnTo>
                      <a:pt x="1292" y="54"/>
                    </a:lnTo>
                    <a:lnTo>
                      <a:pt x="1292" y="30"/>
                    </a:lnTo>
                    <a:lnTo>
                      <a:pt x="1298" y="0"/>
                    </a:lnTo>
                    <a:lnTo>
                      <a:pt x="12" y="0"/>
                    </a:lnTo>
                    <a:lnTo>
                      <a:pt x="12" y="6"/>
                    </a:lnTo>
                    <a:lnTo>
                      <a:pt x="12" y="18"/>
                    </a:lnTo>
                    <a:close/>
                    <a:moveTo>
                      <a:pt x="424" y="120"/>
                    </a:moveTo>
                    <a:lnTo>
                      <a:pt x="442" y="114"/>
                    </a:lnTo>
                    <a:lnTo>
                      <a:pt x="436" y="126"/>
                    </a:lnTo>
                    <a:lnTo>
                      <a:pt x="448" y="138"/>
                    </a:lnTo>
                    <a:lnTo>
                      <a:pt x="436" y="156"/>
                    </a:lnTo>
                    <a:lnTo>
                      <a:pt x="401" y="108"/>
                    </a:lnTo>
                    <a:lnTo>
                      <a:pt x="424" y="12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5" name="Freeform 82"/>
              <p:cNvSpPr>
                <a:spLocks/>
              </p:cNvSpPr>
              <p:nvPr/>
            </p:nvSpPr>
            <p:spPr bwMode="auto">
              <a:xfrm>
                <a:off x="1857" y="84"/>
                <a:ext cx="6" cy="18"/>
              </a:xfrm>
              <a:custGeom>
                <a:avLst/>
                <a:gdLst>
                  <a:gd name="T0" fmla="*/ 6 w 6"/>
                  <a:gd name="T1" fmla="*/ 0 h 18"/>
                  <a:gd name="T2" fmla="*/ 0 w 6"/>
                  <a:gd name="T3" fmla="*/ 18 h 18"/>
                  <a:gd name="T4" fmla="*/ 0 w 6"/>
                  <a:gd name="T5" fmla="*/ 18 h 18"/>
                  <a:gd name="T6" fmla="*/ 6 w 6"/>
                  <a:gd name="T7" fmla="*/ 0 h 18"/>
                </a:gdLst>
                <a:ahLst/>
                <a:cxnLst>
                  <a:cxn ang="0">
                    <a:pos x="T0" y="T1"/>
                  </a:cxn>
                  <a:cxn ang="0">
                    <a:pos x="T2" y="T3"/>
                  </a:cxn>
                  <a:cxn ang="0">
                    <a:pos x="T4" y="T5"/>
                  </a:cxn>
                  <a:cxn ang="0">
                    <a:pos x="T6" y="T7"/>
                  </a:cxn>
                </a:cxnLst>
                <a:rect l="0" t="0" r="r" b="b"/>
                <a:pathLst>
                  <a:path w="6" h="18">
                    <a:moveTo>
                      <a:pt x="6" y="0"/>
                    </a:moveTo>
                    <a:lnTo>
                      <a:pt x="0" y="18"/>
                    </a:lnTo>
                    <a:lnTo>
                      <a:pt x="0" y="18"/>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6" name="Freeform 83"/>
              <p:cNvSpPr>
                <a:spLocks/>
              </p:cNvSpPr>
              <p:nvPr/>
            </p:nvSpPr>
            <p:spPr bwMode="auto">
              <a:xfrm>
                <a:off x="822" y="670"/>
                <a:ext cx="12" cy="12"/>
              </a:xfrm>
              <a:custGeom>
                <a:avLst/>
                <a:gdLst>
                  <a:gd name="T0" fmla="*/ 0 w 12"/>
                  <a:gd name="T1" fmla="*/ 0 h 12"/>
                  <a:gd name="T2" fmla="*/ 0 w 12"/>
                  <a:gd name="T3" fmla="*/ 12 h 12"/>
                  <a:gd name="T4" fmla="*/ 12 w 12"/>
                  <a:gd name="T5" fmla="*/ 12 h 12"/>
                  <a:gd name="T6" fmla="*/ 12 w 12"/>
                  <a:gd name="T7" fmla="*/ 6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lnTo>
                      <a:pt x="0" y="12"/>
                    </a:lnTo>
                    <a:lnTo>
                      <a:pt x="12" y="12"/>
                    </a:lnTo>
                    <a:lnTo>
                      <a:pt x="12" y="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7" name="Freeform 84"/>
              <p:cNvSpPr>
                <a:spLocks/>
              </p:cNvSpPr>
              <p:nvPr/>
            </p:nvSpPr>
            <p:spPr bwMode="auto">
              <a:xfrm>
                <a:off x="661" y="515"/>
                <a:ext cx="1059" cy="706"/>
              </a:xfrm>
              <a:custGeom>
                <a:avLst/>
                <a:gdLst>
                  <a:gd name="T0" fmla="*/ 100 w 177"/>
                  <a:gd name="T1" fmla="*/ 34 h 118"/>
                  <a:gd name="T2" fmla="*/ 100 w 177"/>
                  <a:gd name="T3" fmla="*/ 34 h 118"/>
                  <a:gd name="T4" fmla="*/ 85 w 177"/>
                  <a:gd name="T5" fmla="*/ 21 h 118"/>
                  <a:gd name="T6" fmla="*/ 72 w 177"/>
                  <a:gd name="T7" fmla="*/ 20 h 118"/>
                  <a:gd name="T8" fmla="*/ 62 w 177"/>
                  <a:gd name="T9" fmla="*/ 7 h 118"/>
                  <a:gd name="T10" fmla="*/ 52 w 177"/>
                  <a:gd name="T11" fmla="*/ 10 h 118"/>
                  <a:gd name="T12" fmla="*/ 35 w 177"/>
                  <a:gd name="T13" fmla="*/ 10 h 118"/>
                  <a:gd name="T14" fmla="*/ 12 w 177"/>
                  <a:gd name="T15" fmla="*/ 0 h 118"/>
                  <a:gd name="T16" fmla="*/ 0 w 177"/>
                  <a:gd name="T17" fmla="*/ 2 h 118"/>
                  <a:gd name="T18" fmla="*/ 8 w 177"/>
                  <a:gd name="T19" fmla="*/ 21 h 118"/>
                  <a:gd name="T20" fmla="*/ 18 w 177"/>
                  <a:gd name="T21" fmla="*/ 30 h 118"/>
                  <a:gd name="T22" fmla="*/ 13 w 177"/>
                  <a:gd name="T23" fmla="*/ 34 h 118"/>
                  <a:gd name="T24" fmla="*/ 23 w 177"/>
                  <a:gd name="T25" fmla="*/ 40 h 118"/>
                  <a:gd name="T26" fmla="*/ 28 w 177"/>
                  <a:gd name="T27" fmla="*/ 45 h 118"/>
                  <a:gd name="T28" fmla="*/ 29 w 177"/>
                  <a:gd name="T29" fmla="*/ 54 h 118"/>
                  <a:gd name="T30" fmla="*/ 40 w 177"/>
                  <a:gd name="T31" fmla="*/ 62 h 118"/>
                  <a:gd name="T32" fmla="*/ 44 w 177"/>
                  <a:gd name="T33" fmla="*/ 65 h 118"/>
                  <a:gd name="T34" fmla="*/ 41 w 177"/>
                  <a:gd name="T35" fmla="*/ 58 h 118"/>
                  <a:gd name="T36" fmla="*/ 37 w 177"/>
                  <a:gd name="T37" fmla="*/ 56 h 118"/>
                  <a:gd name="T38" fmla="*/ 34 w 177"/>
                  <a:gd name="T39" fmla="*/ 46 h 118"/>
                  <a:gd name="T40" fmla="*/ 31 w 177"/>
                  <a:gd name="T41" fmla="*/ 41 h 118"/>
                  <a:gd name="T42" fmla="*/ 25 w 177"/>
                  <a:gd name="T43" fmla="*/ 30 h 118"/>
                  <a:gd name="T44" fmla="*/ 15 w 177"/>
                  <a:gd name="T45" fmla="*/ 13 h 118"/>
                  <a:gd name="T46" fmla="*/ 14 w 177"/>
                  <a:gd name="T47" fmla="*/ 7 h 118"/>
                  <a:gd name="T48" fmla="*/ 28 w 177"/>
                  <a:gd name="T49" fmla="*/ 25 h 118"/>
                  <a:gd name="T50" fmla="*/ 38 w 177"/>
                  <a:gd name="T51" fmla="*/ 34 h 118"/>
                  <a:gd name="T52" fmla="*/ 47 w 177"/>
                  <a:gd name="T53" fmla="*/ 45 h 118"/>
                  <a:gd name="T54" fmla="*/ 48 w 177"/>
                  <a:gd name="T55" fmla="*/ 48 h 118"/>
                  <a:gd name="T56" fmla="*/ 54 w 177"/>
                  <a:gd name="T57" fmla="*/ 53 h 118"/>
                  <a:gd name="T58" fmla="*/ 67 w 177"/>
                  <a:gd name="T59" fmla="*/ 68 h 118"/>
                  <a:gd name="T60" fmla="*/ 69 w 177"/>
                  <a:gd name="T61" fmla="*/ 80 h 118"/>
                  <a:gd name="T62" fmla="*/ 68 w 177"/>
                  <a:gd name="T63" fmla="*/ 83 h 118"/>
                  <a:gd name="T64" fmla="*/ 79 w 177"/>
                  <a:gd name="T65" fmla="*/ 92 h 118"/>
                  <a:gd name="T66" fmla="*/ 91 w 177"/>
                  <a:gd name="T67" fmla="*/ 98 h 118"/>
                  <a:gd name="T68" fmla="*/ 116 w 177"/>
                  <a:gd name="T69" fmla="*/ 111 h 118"/>
                  <a:gd name="T70" fmla="*/ 130 w 177"/>
                  <a:gd name="T71" fmla="*/ 108 h 118"/>
                  <a:gd name="T72" fmla="*/ 146 w 177"/>
                  <a:gd name="T73" fmla="*/ 118 h 118"/>
                  <a:gd name="T74" fmla="*/ 156 w 177"/>
                  <a:gd name="T75" fmla="*/ 108 h 118"/>
                  <a:gd name="T76" fmla="*/ 153 w 177"/>
                  <a:gd name="T77" fmla="*/ 101 h 118"/>
                  <a:gd name="T78" fmla="*/ 163 w 177"/>
                  <a:gd name="T79" fmla="*/ 97 h 118"/>
                  <a:gd name="T80" fmla="*/ 166 w 177"/>
                  <a:gd name="T81" fmla="*/ 97 h 118"/>
                  <a:gd name="T82" fmla="*/ 168 w 177"/>
                  <a:gd name="T83" fmla="*/ 93 h 118"/>
                  <a:gd name="T84" fmla="*/ 169 w 177"/>
                  <a:gd name="T85" fmla="*/ 95 h 118"/>
                  <a:gd name="T86" fmla="*/ 171 w 177"/>
                  <a:gd name="T87" fmla="*/ 96 h 118"/>
                  <a:gd name="T88" fmla="*/ 173 w 177"/>
                  <a:gd name="T89" fmla="*/ 86 h 118"/>
                  <a:gd name="T90" fmla="*/ 177 w 177"/>
                  <a:gd name="T91" fmla="*/ 79 h 118"/>
                  <a:gd name="T92" fmla="*/ 169 w 177"/>
                  <a:gd name="T93" fmla="*/ 74 h 118"/>
                  <a:gd name="T94" fmla="*/ 158 w 177"/>
                  <a:gd name="T95" fmla="*/ 76 h 118"/>
                  <a:gd name="T96" fmla="*/ 154 w 177"/>
                  <a:gd name="T97" fmla="*/ 90 h 118"/>
                  <a:gd name="T98" fmla="*/ 150 w 177"/>
                  <a:gd name="T99" fmla="*/ 93 h 118"/>
                  <a:gd name="T100" fmla="*/ 146 w 177"/>
                  <a:gd name="T101" fmla="*/ 92 h 118"/>
                  <a:gd name="T102" fmla="*/ 129 w 177"/>
                  <a:gd name="T103" fmla="*/ 93 h 118"/>
                  <a:gd name="T104" fmla="*/ 120 w 177"/>
                  <a:gd name="T105" fmla="*/ 84 h 118"/>
                  <a:gd name="T106" fmla="*/ 117 w 177"/>
                  <a:gd name="T107" fmla="*/ 76 h 118"/>
                  <a:gd name="T108" fmla="*/ 114 w 177"/>
                  <a:gd name="T109" fmla="*/ 67 h 118"/>
                  <a:gd name="T110" fmla="*/ 113 w 177"/>
                  <a:gd name="T111" fmla="*/ 60 h 118"/>
                  <a:gd name="T112" fmla="*/ 116 w 177"/>
                  <a:gd name="T113" fmla="*/ 50 h 118"/>
                  <a:gd name="T114" fmla="*/ 118 w 177"/>
                  <a:gd name="T115" fmla="*/ 49 h 118"/>
                  <a:gd name="T116" fmla="*/ 106 w 177"/>
                  <a:gd name="T117" fmla="*/ 4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118">
                    <a:moveTo>
                      <a:pt x="103" y="35"/>
                    </a:moveTo>
                    <a:cubicBezTo>
                      <a:pt x="100" y="34"/>
                      <a:pt x="100" y="34"/>
                      <a:pt x="100" y="34"/>
                    </a:cubicBezTo>
                    <a:cubicBezTo>
                      <a:pt x="100" y="34"/>
                      <a:pt x="100" y="34"/>
                      <a:pt x="100" y="34"/>
                    </a:cubicBezTo>
                    <a:cubicBezTo>
                      <a:pt x="100" y="34"/>
                      <a:pt x="100" y="34"/>
                      <a:pt x="100" y="34"/>
                    </a:cubicBezTo>
                    <a:cubicBezTo>
                      <a:pt x="92" y="21"/>
                      <a:pt x="92" y="21"/>
                      <a:pt x="92" y="21"/>
                    </a:cubicBezTo>
                    <a:cubicBezTo>
                      <a:pt x="85" y="21"/>
                      <a:pt x="85" y="21"/>
                      <a:pt x="85" y="21"/>
                    </a:cubicBezTo>
                    <a:cubicBezTo>
                      <a:pt x="81" y="27"/>
                      <a:pt x="81" y="27"/>
                      <a:pt x="81" y="27"/>
                    </a:cubicBezTo>
                    <a:cubicBezTo>
                      <a:pt x="72" y="20"/>
                      <a:pt x="72" y="20"/>
                      <a:pt x="72" y="20"/>
                    </a:cubicBezTo>
                    <a:cubicBezTo>
                      <a:pt x="71" y="14"/>
                      <a:pt x="71" y="14"/>
                      <a:pt x="71" y="14"/>
                    </a:cubicBezTo>
                    <a:cubicBezTo>
                      <a:pt x="62" y="7"/>
                      <a:pt x="62" y="7"/>
                      <a:pt x="62" y="7"/>
                    </a:cubicBezTo>
                    <a:cubicBezTo>
                      <a:pt x="52" y="7"/>
                      <a:pt x="52" y="7"/>
                      <a:pt x="52" y="7"/>
                    </a:cubicBezTo>
                    <a:cubicBezTo>
                      <a:pt x="52" y="10"/>
                      <a:pt x="52" y="10"/>
                      <a:pt x="52" y="10"/>
                    </a:cubicBezTo>
                    <a:cubicBezTo>
                      <a:pt x="52" y="10"/>
                      <a:pt x="52" y="10"/>
                      <a:pt x="52" y="10"/>
                    </a:cubicBezTo>
                    <a:cubicBezTo>
                      <a:pt x="35" y="10"/>
                      <a:pt x="35" y="10"/>
                      <a:pt x="35" y="10"/>
                    </a:cubicBezTo>
                    <a:cubicBezTo>
                      <a:pt x="35" y="10"/>
                      <a:pt x="35" y="10"/>
                      <a:pt x="35" y="10"/>
                    </a:cubicBezTo>
                    <a:cubicBezTo>
                      <a:pt x="12" y="0"/>
                      <a:pt x="12" y="0"/>
                      <a:pt x="12" y="0"/>
                    </a:cubicBezTo>
                    <a:cubicBezTo>
                      <a:pt x="0" y="2"/>
                      <a:pt x="0" y="2"/>
                      <a:pt x="0" y="2"/>
                    </a:cubicBezTo>
                    <a:cubicBezTo>
                      <a:pt x="0" y="2"/>
                      <a:pt x="0" y="2"/>
                      <a:pt x="0" y="2"/>
                    </a:cubicBezTo>
                    <a:cubicBezTo>
                      <a:pt x="7" y="17"/>
                      <a:pt x="7" y="17"/>
                      <a:pt x="7" y="17"/>
                    </a:cubicBezTo>
                    <a:cubicBezTo>
                      <a:pt x="8" y="21"/>
                      <a:pt x="8" y="21"/>
                      <a:pt x="8" y="21"/>
                    </a:cubicBezTo>
                    <a:cubicBezTo>
                      <a:pt x="13" y="23"/>
                      <a:pt x="13" y="23"/>
                      <a:pt x="13" y="23"/>
                    </a:cubicBezTo>
                    <a:cubicBezTo>
                      <a:pt x="18" y="30"/>
                      <a:pt x="18" y="30"/>
                      <a:pt x="18" y="30"/>
                    </a:cubicBezTo>
                    <a:cubicBezTo>
                      <a:pt x="17" y="34"/>
                      <a:pt x="17" y="34"/>
                      <a:pt x="17" y="34"/>
                    </a:cubicBezTo>
                    <a:cubicBezTo>
                      <a:pt x="13" y="34"/>
                      <a:pt x="13" y="34"/>
                      <a:pt x="13" y="34"/>
                    </a:cubicBezTo>
                    <a:cubicBezTo>
                      <a:pt x="22" y="42"/>
                      <a:pt x="22" y="42"/>
                      <a:pt x="22" y="42"/>
                    </a:cubicBezTo>
                    <a:cubicBezTo>
                      <a:pt x="23" y="40"/>
                      <a:pt x="23" y="40"/>
                      <a:pt x="23" y="40"/>
                    </a:cubicBezTo>
                    <a:cubicBezTo>
                      <a:pt x="27" y="45"/>
                      <a:pt x="27" y="45"/>
                      <a:pt x="27" y="45"/>
                    </a:cubicBezTo>
                    <a:cubicBezTo>
                      <a:pt x="28" y="45"/>
                      <a:pt x="28" y="45"/>
                      <a:pt x="28" y="45"/>
                    </a:cubicBezTo>
                    <a:cubicBezTo>
                      <a:pt x="30" y="49"/>
                      <a:pt x="30" y="49"/>
                      <a:pt x="30" y="49"/>
                    </a:cubicBezTo>
                    <a:cubicBezTo>
                      <a:pt x="29" y="54"/>
                      <a:pt x="29" y="54"/>
                      <a:pt x="29" y="54"/>
                    </a:cubicBezTo>
                    <a:cubicBezTo>
                      <a:pt x="31" y="55"/>
                      <a:pt x="31" y="55"/>
                      <a:pt x="31" y="55"/>
                    </a:cubicBezTo>
                    <a:cubicBezTo>
                      <a:pt x="40" y="62"/>
                      <a:pt x="40" y="62"/>
                      <a:pt x="40" y="62"/>
                    </a:cubicBezTo>
                    <a:cubicBezTo>
                      <a:pt x="42" y="67"/>
                      <a:pt x="42" y="67"/>
                      <a:pt x="42" y="67"/>
                    </a:cubicBezTo>
                    <a:cubicBezTo>
                      <a:pt x="44" y="65"/>
                      <a:pt x="44" y="65"/>
                      <a:pt x="44" y="65"/>
                    </a:cubicBezTo>
                    <a:cubicBezTo>
                      <a:pt x="45" y="62"/>
                      <a:pt x="45" y="62"/>
                      <a:pt x="45" y="62"/>
                    </a:cubicBezTo>
                    <a:cubicBezTo>
                      <a:pt x="41" y="58"/>
                      <a:pt x="41" y="58"/>
                      <a:pt x="41" y="58"/>
                    </a:cubicBezTo>
                    <a:cubicBezTo>
                      <a:pt x="39" y="58"/>
                      <a:pt x="39" y="58"/>
                      <a:pt x="39" y="58"/>
                    </a:cubicBezTo>
                    <a:cubicBezTo>
                      <a:pt x="37" y="56"/>
                      <a:pt x="37" y="56"/>
                      <a:pt x="37" y="56"/>
                    </a:cubicBezTo>
                    <a:cubicBezTo>
                      <a:pt x="38" y="54"/>
                      <a:pt x="38" y="54"/>
                      <a:pt x="38" y="54"/>
                    </a:cubicBezTo>
                    <a:cubicBezTo>
                      <a:pt x="34" y="46"/>
                      <a:pt x="34" y="46"/>
                      <a:pt x="34" y="46"/>
                    </a:cubicBezTo>
                    <a:cubicBezTo>
                      <a:pt x="32" y="41"/>
                      <a:pt x="32" y="41"/>
                      <a:pt x="32" y="41"/>
                    </a:cubicBezTo>
                    <a:cubicBezTo>
                      <a:pt x="31" y="41"/>
                      <a:pt x="31" y="41"/>
                      <a:pt x="31" y="41"/>
                    </a:cubicBezTo>
                    <a:cubicBezTo>
                      <a:pt x="26" y="34"/>
                      <a:pt x="26" y="34"/>
                      <a:pt x="26" y="34"/>
                    </a:cubicBezTo>
                    <a:cubicBezTo>
                      <a:pt x="25" y="30"/>
                      <a:pt x="25" y="30"/>
                      <a:pt x="25" y="30"/>
                    </a:cubicBezTo>
                    <a:cubicBezTo>
                      <a:pt x="16" y="21"/>
                      <a:pt x="16" y="21"/>
                      <a:pt x="16" y="21"/>
                    </a:cubicBezTo>
                    <a:cubicBezTo>
                      <a:pt x="15" y="13"/>
                      <a:pt x="15" y="13"/>
                      <a:pt x="15" y="13"/>
                    </a:cubicBezTo>
                    <a:cubicBezTo>
                      <a:pt x="13" y="12"/>
                      <a:pt x="13" y="12"/>
                      <a:pt x="13" y="12"/>
                    </a:cubicBezTo>
                    <a:cubicBezTo>
                      <a:pt x="14" y="7"/>
                      <a:pt x="14" y="7"/>
                      <a:pt x="14" y="7"/>
                    </a:cubicBezTo>
                    <a:cubicBezTo>
                      <a:pt x="23" y="11"/>
                      <a:pt x="23" y="11"/>
                      <a:pt x="23" y="11"/>
                    </a:cubicBezTo>
                    <a:cubicBezTo>
                      <a:pt x="28" y="25"/>
                      <a:pt x="28" y="25"/>
                      <a:pt x="28" y="25"/>
                    </a:cubicBezTo>
                    <a:cubicBezTo>
                      <a:pt x="35" y="33"/>
                      <a:pt x="35" y="33"/>
                      <a:pt x="35" y="33"/>
                    </a:cubicBezTo>
                    <a:cubicBezTo>
                      <a:pt x="38" y="34"/>
                      <a:pt x="38" y="34"/>
                      <a:pt x="38" y="34"/>
                    </a:cubicBezTo>
                    <a:cubicBezTo>
                      <a:pt x="38" y="37"/>
                      <a:pt x="38" y="37"/>
                      <a:pt x="38" y="37"/>
                    </a:cubicBezTo>
                    <a:cubicBezTo>
                      <a:pt x="47" y="45"/>
                      <a:pt x="47" y="45"/>
                      <a:pt x="47" y="45"/>
                    </a:cubicBezTo>
                    <a:cubicBezTo>
                      <a:pt x="46" y="48"/>
                      <a:pt x="46" y="48"/>
                      <a:pt x="46" y="48"/>
                    </a:cubicBezTo>
                    <a:cubicBezTo>
                      <a:pt x="48" y="48"/>
                      <a:pt x="48" y="48"/>
                      <a:pt x="48" y="48"/>
                    </a:cubicBezTo>
                    <a:cubicBezTo>
                      <a:pt x="51" y="52"/>
                      <a:pt x="51" y="52"/>
                      <a:pt x="51" y="52"/>
                    </a:cubicBezTo>
                    <a:cubicBezTo>
                      <a:pt x="54" y="53"/>
                      <a:pt x="54" y="53"/>
                      <a:pt x="54" y="53"/>
                    </a:cubicBezTo>
                    <a:cubicBezTo>
                      <a:pt x="54" y="55"/>
                      <a:pt x="54" y="55"/>
                      <a:pt x="54" y="55"/>
                    </a:cubicBezTo>
                    <a:cubicBezTo>
                      <a:pt x="67" y="68"/>
                      <a:pt x="67" y="68"/>
                      <a:pt x="67" y="68"/>
                    </a:cubicBezTo>
                    <a:cubicBezTo>
                      <a:pt x="70" y="77"/>
                      <a:pt x="70" y="77"/>
                      <a:pt x="70" y="77"/>
                    </a:cubicBezTo>
                    <a:cubicBezTo>
                      <a:pt x="69" y="80"/>
                      <a:pt x="69" y="80"/>
                      <a:pt x="69" y="80"/>
                    </a:cubicBezTo>
                    <a:cubicBezTo>
                      <a:pt x="70" y="81"/>
                      <a:pt x="70" y="81"/>
                      <a:pt x="70" y="81"/>
                    </a:cubicBezTo>
                    <a:cubicBezTo>
                      <a:pt x="68" y="83"/>
                      <a:pt x="68" y="83"/>
                      <a:pt x="68" y="83"/>
                    </a:cubicBezTo>
                    <a:cubicBezTo>
                      <a:pt x="69" y="87"/>
                      <a:pt x="69" y="87"/>
                      <a:pt x="69" y="87"/>
                    </a:cubicBezTo>
                    <a:cubicBezTo>
                      <a:pt x="79" y="92"/>
                      <a:pt x="79" y="92"/>
                      <a:pt x="79" y="92"/>
                    </a:cubicBezTo>
                    <a:cubicBezTo>
                      <a:pt x="80" y="96"/>
                      <a:pt x="80" y="96"/>
                      <a:pt x="80" y="96"/>
                    </a:cubicBezTo>
                    <a:cubicBezTo>
                      <a:pt x="91" y="98"/>
                      <a:pt x="91" y="98"/>
                      <a:pt x="91" y="98"/>
                    </a:cubicBezTo>
                    <a:cubicBezTo>
                      <a:pt x="94" y="102"/>
                      <a:pt x="94" y="102"/>
                      <a:pt x="94" y="102"/>
                    </a:cubicBezTo>
                    <a:cubicBezTo>
                      <a:pt x="116" y="111"/>
                      <a:pt x="116" y="111"/>
                      <a:pt x="116" y="111"/>
                    </a:cubicBezTo>
                    <a:cubicBezTo>
                      <a:pt x="124" y="112"/>
                      <a:pt x="124" y="112"/>
                      <a:pt x="124" y="112"/>
                    </a:cubicBezTo>
                    <a:cubicBezTo>
                      <a:pt x="130" y="108"/>
                      <a:pt x="130" y="108"/>
                      <a:pt x="130" y="108"/>
                    </a:cubicBezTo>
                    <a:cubicBezTo>
                      <a:pt x="139" y="111"/>
                      <a:pt x="139" y="111"/>
                      <a:pt x="139" y="111"/>
                    </a:cubicBezTo>
                    <a:cubicBezTo>
                      <a:pt x="146" y="118"/>
                      <a:pt x="146" y="118"/>
                      <a:pt x="146" y="118"/>
                    </a:cubicBezTo>
                    <a:cubicBezTo>
                      <a:pt x="149" y="109"/>
                      <a:pt x="149" y="109"/>
                      <a:pt x="149" y="109"/>
                    </a:cubicBezTo>
                    <a:cubicBezTo>
                      <a:pt x="156" y="108"/>
                      <a:pt x="156" y="108"/>
                      <a:pt x="156" y="108"/>
                    </a:cubicBezTo>
                    <a:cubicBezTo>
                      <a:pt x="150" y="101"/>
                      <a:pt x="150" y="101"/>
                      <a:pt x="150" y="101"/>
                    </a:cubicBezTo>
                    <a:cubicBezTo>
                      <a:pt x="153" y="101"/>
                      <a:pt x="153" y="101"/>
                      <a:pt x="153" y="101"/>
                    </a:cubicBezTo>
                    <a:cubicBezTo>
                      <a:pt x="153" y="98"/>
                      <a:pt x="153" y="98"/>
                      <a:pt x="153" y="98"/>
                    </a:cubicBezTo>
                    <a:cubicBezTo>
                      <a:pt x="163" y="97"/>
                      <a:pt x="163" y="97"/>
                      <a:pt x="163" y="97"/>
                    </a:cubicBezTo>
                    <a:cubicBezTo>
                      <a:pt x="163" y="97"/>
                      <a:pt x="163" y="97"/>
                      <a:pt x="163" y="97"/>
                    </a:cubicBezTo>
                    <a:cubicBezTo>
                      <a:pt x="166" y="97"/>
                      <a:pt x="166" y="97"/>
                      <a:pt x="166" y="97"/>
                    </a:cubicBezTo>
                    <a:cubicBezTo>
                      <a:pt x="168" y="93"/>
                      <a:pt x="168" y="93"/>
                      <a:pt x="168" y="93"/>
                    </a:cubicBezTo>
                    <a:cubicBezTo>
                      <a:pt x="168" y="93"/>
                      <a:pt x="168" y="93"/>
                      <a:pt x="168" y="93"/>
                    </a:cubicBezTo>
                    <a:cubicBezTo>
                      <a:pt x="168" y="93"/>
                      <a:pt x="168" y="93"/>
                      <a:pt x="168" y="93"/>
                    </a:cubicBezTo>
                    <a:cubicBezTo>
                      <a:pt x="169" y="95"/>
                      <a:pt x="169" y="95"/>
                      <a:pt x="169" y="95"/>
                    </a:cubicBezTo>
                    <a:cubicBezTo>
                      <a:pt x="170" y="92"/>
                      <a:pt x="170" y="92"/>
                      <a:pt x="170" y="92"/>
                    </a:cubicBezTo>
                    <a:cubicBezTo>
                      <a:pt x="171" y="96"/>
                      <a:pt x="171" y="96"/>
                      <a:pt x="171" y="96"/>
                    </a:cubicBezTo>
                    <a:cubicBezTo>
                      <a:pt x="173" y="89"/>
                      <a:pt x="173" y="89"/>
                      <a:pt x="173" y="89"/>
                    </a:cubicBezTo>
                    <a:cubicBezTo>
                      <a:pt x="173" y="86"/>
                      <a:pt x="173" y="86"/>
                      <a:pt x="173" y="86"/>
                    </a:cubicBezTo>
                    <a:cubicBezTo>
                      <a:pt x="174" y="82"/>
                      <a:pt x="174" y="82"/>
                      <a:pt x="174" y="82"/>
                    </a:cubicBezTo>
                    <a:cubicBezTo>
                      <a:pt x="177" y="79"/>
                      <a:pt x="177" y="79"/>
                      <a:pt x="177" y="79"/>
                    </a:cubicBezTo>
                    <a:cubicBezTo>
                      <a:pt x="176" y="75"/>
                      <a:pt x="176" y="75"/>
                      <a:pt x="176" y="75"/>
                    </a:cubicBezTo>
                    <a:cubicBezTo>
                      <a:pt x="169" y="74"/>
                      <a:pt x="169" y="74"/>
                      <a:pt x="169" y="74"/>
                    </a:cubicBezTo>
                    <a:cubicBezTo>
                      <a:pt x="165" y="76"/>
                      <a:pt x="165" y="76"/>
                      <a:pt x="165" y="76"/>
                    </a:cubicBezTo>
                    <a:cubicBezTo>
                      <a:pt x="158" y="76"/>
                      <a:pt x="158" y="76"/>
                      <a:pt x="158" y="76"/>
                    </a:cubicBezTo>
                    <a:cubicBezTo>
                      <a:pt x="156" y="78"/>
                      <a:pt x="156" y="78"/>
                      <a:pt x="156" y="78"/>
                    </a:cubicBezTo>
                    <a:cubicBezTo>
                      <a:pt x="154" y="90"/>
                      <a:pt x="154" y="90"/>
                      <a:pt x="154" y="90"/>
                    </a:cubicBezTo>
                    <a:cubicBezTo>
                      <a:pt x="151" y="91"/>
                      <a:pt x="151" y="91"/>
                      <a:pt x="151" y="91"/>
                    </a:cubicBezTo>
                    <a:cubicBezTo>
                      <a:pt x="150" y="93"/>
                      <a:pt x="150" y="93"/>
                      <a:pt x="150" y="93"/>
                    </a:cubicBezTo>
                    <a:cubicBezTo>
                      <a:pt x="148" y="94"/>
                      <a:pt x="148" y="94"/>
                      <a:pt x="148" y="94"/>
                    </a:cubicBezTo>
                    <a:cubicBezTo>
                      <a:pt x="146" y="92"/>
                      <a:pt x="146" y="92"/>
                      <a:pt x="146" y="92"/>
                    </a:cubicBezTo>
                    <a:cubicBezTo>
                      <a:pt x="132" y="96"/>
                      <a:pt x="132" y="96"/>
                      <a:pt x="132" y="96"/>
                    </a:cubicBezTo>
                    <a:cubicBezTo>
                      <a:pt x="129" y="93"/>
                      <a:pt x="129" y="93"/>
                      <a:pt x="129" y="93"/>
                    </a:cubicBezTo>
                    <a:cubicBezTo>
                      <a:pt x="124" y="92"/>
                      <a:pt x="124" y="92"/>
                      <a:pt x="124" y="92"/>
                    </a:cubicBezTo>
                    <a:cubicBezTo>
                      <a:pt x="120" y="84"/>
                      <a:pt x="120" y="84"/>
                      <a:pt x="120" y="84"/>
                    </a:cubicBezTo>
                    <a:cubicBezTo>
                      <a:pt x="116" y="78"/>
                      <a:pt x="116" y="78"/>
                      <a:pt x="116" y="78"/>
                    </a:cubicBezTo>
                    <a:cubicBezTo>
                      <a:pt x="117" y="76"/>
                      <a:pt x="117" y="76"/>
                      <a:pt x="117" y="76"/>
                    </a:cubicBezTo>
                    <a:cubicBezTo>
                      <a:pt x="113" y="71"/>
                      <a:pt x="113" y="71"/>
                      <a:pt x="113" y="71"/>
                    </a:cubicBezTo>
                    <a:cubicBezTo>
                      <a:pt x="114" y="67"/>
                      <a:pt x="114" y="67"/>
                      <a:pt x="114" y="67"/>
                    </a:cubicBezTo>
                    <a:cubicBezTo>
                      <a:pt x="114" y="61"/>
                      <a:pt x="114" y="61"/>
                      <a:pt x="114" y="61"/>
                    </a:cubicBezTo>
                    <a:cubicBezTo>
                      <a:pt x="113" y="60"/>
                      <a:pt x="113" y="60"/>
                      <a:pt x="113" y="60"/>
                    </a:cubicBezTo>
                    <a:cubicBezTo>
                      <a:pt x="113" y="54"/>
                      <a:pt x="113" y="54"/>
                      <a:pt x="113" y="54"/>
                    </a:cubicBezTo>
                    <a:cubicBezTo>
                      <a:pt x="116" y="50"/>
                      <a:pt x="116" y="50"/>
                      <a:pt x="116" y="50"/>
                    </a:cubicBezTo>
                    <a:cubicBezTo>
                      <a:pt x="116" y="50"/>
                      <a:pt x="116" y="53"/>
                      <a:pt x="116" y="53"/>
                    </a:cubicBezTo>
                    <a:cubicBezTo>
                      <a:pt x="116" y="53"/>
                      <a:pt x="118" y="49"/>
                      <a:pt x="118" y="49"/>
                    </a:cubicBezTo>
                    <a:cubicBezTo>
                      <a:pt x="117" y="47"/>
                      <a:pt x="117" y="47"/>
                      <a:pt x="117" y="47"/>
                    </a:cubicBezTo>
                    <a:cubicBezTo>
                      <a:pt x="106" y="44"/>
                      <a:pt x="106" y="44"/>
                      <a:pt x="106" y="44"/>
                    </a:cubicBezTo>
                    <a:lnTo>
                      <a:pt x="103" y="3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8" name="Freeform 85"/>
              <p:cNvSpPr>
                <a:spLocks/>
              </p:cNvSpPr>
              <p:nvPr/>
            </p:nvSpPr>
            <p:spPr bwMode="auto">
              <a:xfrm>
                <a:off x="1259" y="718"/>
                <a:ext cx="18" cy="6"/>
              </a:xfrm>
              <a:custGeom>
                <a:avLst/>
                <a:gdLst>
                  <a:gd name="T0" fmla="*/ 18 w 18"/>
                  <a:gd name="T1" fmla="*/ 6 h 6"/>
                  <a:gd name="T2" fmla="*/ 0 w 18"/>
                  <a:gd name="T3" fmla="*/ 0 h 6"/>
                  <a:gd name="T4" fmla="*/ 0 w 18"/>
                  <a:gd name="T5" fmla="*/ 0 h 6"/>
                  <a:gd name="T6" fmla="*/ 18 w 18"/>
                  <a:gd name="T7" fmla="*/ 6 h 6"/>
                </a:gdLst>
                <a:ahLst/>
                <a:cxnLst>
                  <a:cxn ang="0">
                    <a:pos x="T0" y="T1"/>
                  </a:cxn>
                  <a:cxn ang="0">
                    <a:pos x="T2" y="T3"/>
                  </a:cxn>
                  <a:cxn ang="0">
                    <a:pos x="T4" y="T5"/>
                  </a:cxn>
                  <a:cxn ang="0">
                    <a:pos x="T6" y="T7"/>
                  </a:cxn>
                </a:cxnLst>
                <a:rect l="0" t="0" r="r" b="b"/>
                <a:pathLst>
                  <a:path w="18" h="6">
                    <a:moveTo>
                      <a:pt x="18" y="6"/>
                    </a:moveTo>
                    <a:lnTo>
                      <a:pt x="0" y="0"/>
                    </a:lnTo>
                    <a:lnTo>
                      <a:pt x="0" y="0"/>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9" name="Freeform 86"/>
              <p:cNvSpPr>
                <a:spLocks/>
              </p:cNvSpPr>
              <p:nvPr/>
            </p:nvSpPr>
            <p:spPr bwMode="auto">
              <a:xfrm>
                <a:off x="972" y="557"/>
                <a:ext cx="114" cy="41"/>
              </a:xfrm>
              <a:custGeom>
                <a:avLst/>
                <a:gdLst>
                  <a:gd name="T0" fmla="*/ 114 w 114"/>
                  <a:gd name="T1" fmla="*/ 41 h 41"/>
                  <a:gd name="T2" fmla="*/ 60 w 114"/>
                  <a:gd name="T3" fmla="*/ 0 h 41"/>
                  <a:gd name="T4" fmla="*/ 0 w 114"/>
                  <a:gd name="T5" fmla="*/ 0 h 41"/>
                  <a:gd name="T6" fmla="*/ 60 w 114"/>
                  <a:gd name="T7" fmla="*/ 0 h 41"/>
                  <a:gd name="T8" fmla="*/ 114 w 114"/>
                  <a:gd name="T9" fmla="*/ 41 h 41"/>
                </a:gdLst>
                <a:ahLst/>
                <a:cxnLst>
                  <a:cxn ang="0">
                    <a:pos x="T0" y="T1"/>
                  </a:cxn>
                  <a:cxn ang="0">
                    <a:pos x="T2" y="T3"/>
                  </a:cxn>
                  <a:cxn ang="0">
                    <a:pos x="T4" y="T5"/>
                  </a:cxn>
                  <a:cxn ang="0">
                    <a:pos x="T6" y="T7"/>
                  </a:cxn>
                  <a:cxn ang="0">
                    <a:pos x="T8" y="T9"/>
                  </a:cxn>
                </a:cxnLst>
                <a:rect l="0" t="0" r="r" b="b"/>
                <a:pathLst>
                  <a:path w="114" h="41">
                    <a:moveTo>
                      <a:pt x="114" y="41"/>
                    </a:moveTo>
                    <a:lnTo>
                      <a:pt x="60" y="0"/>
                    </a:lnTo>
                    <a:lnTo>
                      <a:pt x="0" y="0"/>
                    </a:lnTo>
                    <a:lnTo>
                      <a:pt x="60" y="0"/>
                    </a:lnTo>
                    <a:lnTo>
                      <a:pt x="114" y="4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0" name="Freeform 87"/>
              <p:cNvSpPr>
                <a:spLocks/>
              </p:cNvSpPr>
              <p:nvPr/>
            </p:nvSpPr>
            <p:spPr bwMode="auto">
              <a:xfrm>
                <a:off x="1636" y="1071"/>
                <a:ext cx="36" cy="102"/>
              </a:xfrm>
              <a:custGeom>
                <a:avLst/>
                <a:gdLst>
                  <a:gd name="T0" fmla="*/ 18 w 36"/>
                  <a:gd name="T1" fmla="*/ 24 h 102"/>
                  <a:gd name="T2" fmla="*/ 0 w 36"/>
                  <a:gd name="T3" fmla="*/ 24 h 102"/>
                  <a:gd name="T4" fmla="*/ 0 w 36"/>
                  <a:gd name="T5" fmla="*/ 24 h 102"/>
                  <a:gd name="T6" fmla="*/ 0 w 36"/>
                  <a:gd name="T7" fmla="*/ 102 h 102"/>
                  <a:gd name="T8" fmla="*/ 12 w 36"/>
                  <a:gd name="T9" fmla="*/ 102 h 102"/>
                  <a:gd name="T10" fmla="*/ 12 w 36"/>
                  <a:gd name="T11" fmla="*/ 96 h 102"/>
                  <a:gd name="T12" fmla="*/ 30 w 36"/>
                  <a:gd name="T13" fmla="*/ 78 h 102"/>
                  <a:gd name="T14" fmla="*/ 36 w 36"/>
                  <a:gd name="T15" fmla="*/ 18 h 102"/>
                  <a:gd name="T16" fmla="*/ 36 w 36"/>
                  <a:gd name="T17" fmla="*/ 12 h 102"/>
                  <a:gd name="T18" fmla="*/ 30 w 36"/>
                  <a:gd name="T19" fmla="*/ 0 h 102"/>
                  <a:gd name="T20" fmla="*/ 18 w 36"/>
                  <a:gd name="T21"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02">
                    <a:moveTo>
                      <a:pt x="18" y="24"/>
                    </a:moveTo>
                    <a:lnTo>
                      <a:pt x="0" y="24"/>
                    </a:lnTo>
                    <a:lnTo>
                      <a:pt x="0" y="24"/>
                    </a:lnTo>
                    <a:lnTo>
                      <a:pt x="0" y="102"/>
                    </a:lnTo>
                    <a:lnTo>
                      <a:pt x="12" y="102"/>
                    </a:lnTo>
                    <a:lnTo>
                      <a:pt x="12" y="96"/>
                    </a:lnTo>
                    <a:lnTo>
                      <a:pt x="30" y="78"/>
                    </a:lnTo>
                    <a:lnTo>
                      <a:pt x="36" y="18"/>
                    </a:lnTo>
                    <a:lnTo>
                      <a:pt x="36" y="12"/>
                    </a:lnTo>
                    <a:lnTo>
                      <a:pt x="30" y="0"/>
                    </a:lnTo>
                    <a:lnTo>
                      <a:pt x="18"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1" name="Freeform 88"/>
              <p:cNvSpPr>
                <a:spLocks/>
              </p:cNvSpPr>
              <p:nvPr/>
            </p:nvSpPr>
            <p:spPr bwMode="auto">
              <a:xfrm>
                <a:off x="1654" y="1071"/>
                <a:ext cx="12" cy="24"/>
              </a:xfrm>
              <a:custGeom>
                <a:avLst/>
                <a:gdLst>
                  <a:gd name="T0" fmla="*/ 12 w 12"/>
                  <a:gd name="T1" fmla="*/ 0 h 24"/>
                  <a:gd name="T2" fmla="*/ 0 w 12"/>
                  <a:gd name="T3" fmla="*/ 24 h 24"/>
                  <a:gd name="T4" fmla="*/ 12 w 12"/>
                  <a:gd name="T5" fmla="*/ 0 h 24"/>
                  <a:gd name="T6" fmla="*/ 12 w 12"/>
                  <a:gd name="T7" fmla="*/ 0 h 24"/>
                </a:gdLst>
                <a:ahLst/>
                <a:cxnLst>
                  <a:cxn ang="0">
                    <a:pos x="T0" y="T1"/>
                  </a:cxn>
                  <a:cxn ang="0">
                    <a:pos x="T2" y="T3"/>
                  </a:cxn>
                  <a:cxn ang="0">
                    <a:pos x="T4" y="T5"/>
                  </a:cxn>
                  <a:cxn ang="0">
                    <a:pos x="T6" y="T7"/>
                  </a:cxn>
                </a:cxnLst>
                <a:rect l="0" t="0" r="r" b="b"/>
                <a:pathLst>
                  <a:path w="12" h="24">
                    <a:moveTo>
                      <a:pt x="12" y="0"/>
                    </a:moveTo>
                    <a:lnTo>
                      <a:pt x="0" y="24"/>
                    </a:lnTo>
                    <a:lnTo>
                      <a:pt x="12" y="0"/>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2" name="Rectangle 89"/>
              <p:cNvSpPr>
                <a:spLocks noChangeArrowheads="1"/>
              </p:cNvSpPr>
              <p:nvPr/>
            </p:nvSpPr>
            <p:spPr bwMode="auto">
              <a:xfrm>
                <a:off x="1636" y="1095"/>
                <a:ext cx="18"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3" name="Freeform 90"/>
              <p:cNvSpPr>
                <a:spLocks/>
              </p:cNvSpPr>
              <p:nvPr/>
            </p:nvSpPr>
            <p:spPr bwMode="auto">
              <a:xfrm>
                <a:off x="1534" y="1095"/>
                <a:ext cx="138" cy="156"/>
              </a:xfrm>
              <a:custGeom>
                <a:avLst/>
                <a:gdLst>
                  <a:gd name="T0" fmla="*/ 102 w 138"/>
                  <a:gd name="T1" fmla="*/ 78 h 156"/>
                  <a:gd name="T2" fmla="*/ 102 w 138"/>
                  <a:gd name="T3" fmla="*/ 0 h 156"/>
                  <a:gd name="T4" fmla="*/ 42 w 138"/>
                  <a:gd name="T5" fmla="*/ 6 h 156"/>
                  <a:gd name="T6" fmla="*/ 42 w 138"/>
                  <a:gd name="T7" fmla="*/ 24 h 156"/>
                  <a:gd name="T8" fmla="*/ 24 w 138"/>
                  <a:gd name="T9" fmla="*/ 24 h 156"/>
                  <a:gd name="T10" fmla="*/ 60 w 138"/>
                  <a:gd name="T11" fmla="*/ 66 h 156"/>
                  <a:gd name="T12" fmla="*/ 18 w 138"/>
                  <a:gd name="T13" fmla="*/ 72 h 156"/>
                  <a:gd name="T14" fmla="*/ 0 w 138"/>
                  <a:gd name="T15" fmla="*/ 126 h 156"/>
                  <a:gd name="T16" fmla="*/ 30 w 138"/>
                  <a:gd name="T17" fmla="*/ 150 h 156"/>
                  <a:gd name="T18" fmla="*/ 72 w 138"/>
                  <a:gd name="T19" fmla="*/ 150 h 156"/>
                  <a:gd name="T20" fmla="*/ 72 w 138"/>
                  <a:gd name="T21" fmla="*/ 156 h 156"/>
                  <a:gd name="T22" fmla="*/ 96 w 138"/>
                  <a:gd name="T23" fmla="*/ 126 h 156"/>
                  <a:gd name="T24" fmla="*/ 102 w 138"/>
                  <a:gd name="T25" fmla="*/ 132 h 156"/>
                  <a:gd name="T26" fmla="*/ 102 w 138"/>
                  <a:gd name="T27" fmla="*/ 108 h 156"/>
                  <a:gd name="T28" fmla="*/ 138 w 138"/>
                  <a:gd name="T29" fmla="*/ 84 h 156"/>
                  <a:gd name="T30" fmla="*/ 120 w 138"/>
                  <a:gd name="T31" fmla="*/ 84 h 156"/>
                  <a:gd name="T32" fmla="*/ 114 w 138"/>
                  <a:gd name="T33" fmla="*/ 78 h 156"/>
                  <a:gd name="T34" fmla="*/ 114 w 138"/>
                  <a:gd name="T35" fmla="*/ 78 h 156"/>
                  <a:gd name="T36" fmla="*/ 114 w 138"/>
                  <a:gd name="T37" fmla="*/ 78 h 156"/>
                  <a:gd name="T38" fmla="*/ 102 w 138"/>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56">
                    <a:moveTo>
                      <a:pt x="102" y="78"/>
                    </a:moveTo>
                    <a:lnTo>
                      <a:pt x="102" y="0"/>
                    </a:lnTo>
                    <a:lnTo>
                      <a:pt x="42" y="6"/>
                    </a:lnTo>
                    <a:lnTo>
                      <a:pt x="42" y="24"/>
                    </a:lnTo>
                    <a:lnTo>
                      <a:pt x="24" y="24"/>
                    </a:lnTo>
                    <a:lnTo>
                      <a:pt x="60" y="66"/>
                    </a:lnTo>
                    <a:lnTo>
                      <a:pt x="18" y="72"/>
                    </a:lnTo>
                    <a:lnTo>
                      <a:pt x="0" y="126"/>
                    </a:lnTo>
                    <a:lnTo>
                      <a:pt x="30" y="150"/>
                    </a:lnTo>
                    <a:lnTo>
                      <a:pt x="72" y="150"/>
                    </a:lnTo>
                    <a:lnTo>
                      <a:pt x="72" y="156"/>
                    </a:lnTo>
                    <a:lnTo>
                      <a:pt x="96" y="126"/>
                    </a:lnTo>
                    <a:lnTo>
                      <a:pt x="102" y="132"/>
                    </a:lnTo>
                    <a:lnTo>
                      <a:pt x="102" y="108"/>
                    </a:lnTo>
                    <a:lnTo>
                      <a:pt x="138" y="84"/>
                    </a:lnTo>
                    <a:lnTo>
                      <a:pt x="120" y="84"/>
                    </a:lnTo>
                    <a:lnTo>
                      <a:pt x="114" y="78"/>
                    </a:lnTo>
                    <a:lnTo>
                      <a:pt x="114" y="78"/>
                    </a:lnTo>
                    <a:lnTo>
                      <a:pt x="114" y="78"/>
                    </a:lnTo>
                    <a:lnTo>
                      <a:pt x="102" y="7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4" name="Freeform 91"/>
              <p:cNvSpPr>
                <a:spLocks/>
              </p:cNvSpPr>
              <p:nvPr/>
            </p:nvSpPr>
            <p:spPr bwMode="auto">
              <a:xfrm>
                <a:off x="1636" y="1173"/>
                <a:ext cx="12" cy="0"/>
              </a:xfrm>
              <a:custGeom>
                <a:avLst/>
                <a:gdLst>
                  <a:gd name="T0" fmla="*/ 12 w 12"/>
                  <a:gd name="T1" fmla="*/ 12 w 12"/>
                  <a:gd name="T2" fmla="*/ 0 w 12"/>
                  <a:gd name="T3" fmla="*/ 12 w 12"/>
                </a:gdLst>
                <a:ahLst/>
                <a:cxnLst>
                  <a:cxn ang="0">
                    <a:pos x="T0" y="0"/>
                  </a:cxn>
                  <a:cxn ang="0">
                    <a:pos x="T1" y="0"/>
                  </a:cxn>
                  <a:cxn ang="0">
                    <a:pos x="T2" y="0"/>
                  </a:cxn>
                  <a:cxn ang="0">
                    <a:pos x="T3" y="0"/>
                  </a:cxn>
                </a:cxnLst>
                <a:rect l="0" t="0" r="r" b="b"/>
                <a:pathLst>
                  <a:path w="12">
                    <a:moveTo>
                      <a:pt x="12" y="0"/>
                    </a:moveTo>
                    <a:lnTo>
                      <a:pt x="12" y="0"/>
                    </a:lnTo>
                    <a:lnTo>
                      <a:pt x="0" y="0"/>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5" name="Freeform 92"/>
              <p:cNvSpPr>
                <a:spLocks/>
              </p:cNvSpPr>
              <p:nvPr/>
            </p:nvSpPr>
            <p:spPr bwMode="auto">
              <a:xfrm>
                <a:off x="1636" y="1167"/>
                <a:ext cx="209" cy="108"/>
              </a:xfrm>
              <a:custGeom>
                <a:avLst/>
                <a:gdLst>
                  <a:gd name="T0" fmla="*/ 0 w 209"/>
                  <a:gd name="T1" fmla="*/ 36 h 108"/>
                  <a:gd name="T2" fmla="*/ 0 w 209"/>
                  <a:gd name="T3" fmla="*/ 60 h 108"/>
                  <a:gd name="T4" fmla="*/ 30 w 209"/>
                  <a:gd name="T5" fmla="*/ 78 h 108"/>
                  <a:gd name="T6" fmla="*/ 42 w 209"/>
                  <a:gd name="T7" fmla="*/ 78 h 108"/>
                  <a:gd name="T8" fmla="*/ 54 w 209"/>
                  <a:gd name="T9" fmla="*/ 78 h 108"/>
                  <a:gd name="T10" fmla="*/ 54 w 209"/>
                  <a:gd name="T11" fmla="*/ 78 h 108"/>
                  <a:gd name="T12" fmla="*/ 48 w 209"/>
                  <a:gd name="T13" fmla="*/ 102 h 108"/>
                  <a:gd name="T14" fmla="*/ 60 w 209"/>
                  <a:gd name="T15" fmla="*/ 96 h 108"/>
                  <a:gd name="T16" fmla="*/ 66 w 209"/>
                  <a:gd name="T17" fmla="*/ 108 h 108"/>
                  <a:gd name="T18" fmla="*/ 66 w 209"/>
                  <a:gd name="T19" fmla="*/ 108 h 108"/>
                  <a:gd name="T20" fmla="*/ 84 w 209"/>
                  <a:gd name="T21" fmla="*/ 108 h 108"/>
                  <a:gd name="T22" fmla="*/ 96 w 209"/>
                  <a:gd name="T23" fmla="*/ 78 h 108"/>
                  <a:gd name="T24" fmla="*/ 149 w 209"/>
                  <a:gd name="T25" fmla="*/ 66 h 108"/>
                  <a:gd name="T26" fmla="*/ 155 w 209"/>
                  <a:gd name="T27" fmla="*/ 48 h 108"/>
                  <a:gd name="T28" fmla="*/ 179 w 209"/>
                  <a:gd name="T29" fmla="*/ 54 h 108"/>
                  <a:gd name="T30" fmla="*/ 209 w 209"/>
                  <a:gd name="T31" fmla="*/ 36 h 108"/>
                  <a:gd name="T32" fmla="*/ 209 w 209"/>
                  <a:gd name="T33" fmla="*/ 36 h 108"/>
                  <a:gd name="T34" fmla="*/ 173 w 209"/>
                  <a:gd name="T35" fmla="*/ 6 h 108"/>
                  <a:gd name="T36" fmla="*/ 120 w 209"/>
                  <a:gd name="T37" fmla="*/ 0 h 108"/>
                  <a:gd name="T38" fmla="*/ 78 w 209"/>
                  <a:gd name="T39" fmla="*/ 12 h 108"/>
                  <a:gd name="T40" fmla="*/ 54 w 209"/>
                  <a:gd name="T41" fmla="*/ 6 h 108"/>
                  <a:gd name="T42" fmla="*/ 36 w 209"/>
                  <a:gd name="T43" fmla="*/ 12 h 108"/>
                  <a:gd name="T44" fmla="*/ 36 w 209"/>
                  <a:gd name="T45" fmla="*/ 12 h 108"/>
                  <a:gd name="T46" fmla="*/ 36 w 209"/>
                  <a:gd name="T47" fmla="*/ 12 h 108"/>
                  <a:gd name="T48" fmla="*/ 0 w 209"/>
                  <a:gd name="T49"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9" h="108">
                    <a:moveTo>
                      <a:pt x="0" y="36"/>
                    </a:moveTo>
                    <a:lnTo>
                      <a:pt x="0" y="60"/>
                    </a:lnTo>
                    <a:lnTo>
                      <a:pt x="30" y="78"/>
                    </a:lnTo>
                    <a:lnTo>
                      <a:pt x="42" y="78"/>
                    </a:lnTo>
                    <a:lnTo>
                      <a:pt x="54" y="78"/>
                    </a:lnTo>
                    <a:lnTo>
                      <a:pt x="54" y="78"/>
                    </a:lnTo>
                    <a:lnTo>
                      <a:pt x="48" y="102"/>
                    </a:lnTo>
                    <a:lnTo>
                      <a:pt x="60" y="96"/>
                    </a:lnTo>
                    <a:lnTo>
                      <a:pt x="66" y="108"/>
                    </a:lnTo>
                    <a:lnTo>
                      <a:pt x="66" y="108"/>
                    </a:lnTo>
                    <a:lnTo>
                      <a:pt x="84" y="108"/>
                    </a:lnTo>
                    <a:lnTo>
                      <a:pt x="96" y="78"/>
                    </a:lnTo>
                    <a:lnTo>
                      <a:pt x="149" y="66"/>
                    </a:lnTo>
                    <a:lnTo>
                      <a:pt x="155" y="48"/>
                    </a:lnTo>
                    <a:lnTo>
                      <a:pt x="179" y="54"/>
                    </a:lnTo>
                    <a:lnTo>
                      <a:pt x="209" y="36"/>
                    </a:lnTo>
                    <a:lnTo>
                      <a:pt x="209" y="36"/>
                    </a:lnTo>
                    <a:lnTo>
                      <a:pt x="173" y="6"/>
                    </a:lnTo>
                    <a:lnTo>
                      <a:pt x="120" y="0"/>
                    </a:lnTo>
                    <a:lnTo>
                      <a:pt x="78" y="12"/>
                    </a:lnTo>
                    <a:lnTo>
                      <a:pt x="54" y="6"/>
                    </a:lnTo>
                    <a:lnTo>
                      <a:pt x="36" y="12"/>
                    </a:lnTo>
                    <a:lnTo>
                      <a:pt x="36" y="12"/>
                    </a:lnTo>
                    <a:lnTo>
                      <a:pt x="36" y="12"/>
                    </a:lnTo>
                    <a:lnTo>
                      <a:pt x="0"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6" name="Freeform 93"/>
              <p:cNvSpPr>
                <a:spLocks/>
              </p:cNvSpPr>
              <p:nvPr/>
            </p:nvSpPr>
            <p:spPr bwMode="auto">
              <a:xfrm>
                <a:off x="1636" y="1179"/>
                <a:ext cx="36" cy="24"/>
              </a:xfrm>
              <a:custGeom>
                <a:avLst/>
                <a:gdLst>
                  <a:gd name="T0" fmla="*/ 36 w 36"/>
                  <a:gd name="T1" fmla="*/ 0 h 24"/>
                  <a:gd name="T2" fmla="*/ 36 w 36"/>
                  <a:gd name="T3" fmla="*/ 0 h 24"/>
                  <a:gd name="T4" fmla="*/ 0 w 36"/>
                  <a:gd name="T5" fmla="*/ 24 h 24"/>
                  <a:gd name="T6" fmla="*/ 36 w 36"/>
                  <a:gd name="T7" fmla="*/ 0 h 24"/>
                </a:gdLst>
                <a:ahLst/>
                <a:cxnLst>
                  <a:cxn ang="0">
                    <a:pos x="T0" y="T1"/>
                  </a:cxn>
                  <a:cxn ang="0">
                    <a:pos x="T2" y="T3"/>
                  </a:cxn>
                  <a:cxn ang="0">
                    <a:pos x="T4" y="T5"/>
                  </a:cxn>
                  <a:cxn ang="0">
                    <a:pos x="T6" y="T7"/>
                  </a:cxn>
                </a:cxnLst>
                <a:rect l="0" t="0" r="r" b="b"/>
                <a:pathLst>
                  <a:path w="36" h="24">
                    <a:moveTo>
                      <a:pt x="36" y="0"/>
                    </a:moveTo>
                    <a:lnTo>
                      <a:pt x="36" y="0"/>
                    </a:lnTo>
                    <a:lnTo>
                      <a:pt x="0" y="24"/>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7" name="Freeform 94"/>
              <p:cNvSpPr>
                <a:spLocks/>
              </p:cNvSpPr>
              <p:nvPr/>
            </p:nvSpPr>
            <p:spPr bwMode="auto">
              <a:xfrm>
                <a:off x="1696" y="1203"/>
                <a:ext cx="149" cy="161"/>
              </a:xfrm>
              <a:custGeom>
                <a:avLst/>
                <a:gdLst>
                  <a:gd name="T0" fmla="*/ 15 w 25"/>
                  <a:gd name="T1" fmla="*/ 5 h 27"/>
                  <a:gd name="T2" fmla="*/ 6 w 25"/>
                  <a:gd name="T3" fmla="*/ 7 h 27"/>
                  <a:gd name="T4" fmla="*/ 4 w 25"/>
                  <a:gd name="T5" fmla="*/ 12 h 27"/>
                  <a:gd name="T6" fmla="*/ 4 w 25"/>
                  <a:gd name="T7" fmla="*/ 12 h 27"/>
                  <a:gd name="T8" fmla="*/ 4 w 25"/>
                  <a:gd name="T9" fmla="*/ 12 h 27"/>
                  <a:gd name="T10" fmla="*/ 1 w 25"/>
                  <a:gd name="T11" fmla="*/ 12 h 27"/>
                  <a:gd name="T12" fmla="*/ 1 w 25"/>
                  <a:gd name="T13" fmla="*/ 12 h 27"/>
                  <a:gd name="T14" fmla="*/ 2 w 25"/>
                  <a:gd name="T15" fmla="*/ 13 h 27"/>
                  <a:gd name="T16" fmla="*/ 0 w 25"/>
                  <a:gd name="T17" fmla="*/ 13 h 27"/>
                  <a:gd name="T18" fmla="*/ 11 w 25"/>
                  <a:gd name="T19" fmla="*/ 24 h 27"/>
                  <a:gd name="T20" fmla="*/ 12 w 25"/>
                  <a:gd name="T21" fmla="*/ 23 h 27"/>
                  <a:gd name="T22" fmla="*/ 15 w 25"/>
                  <a:gd name="T23" fmla="*/ 25 h 27"/>
                  <a:gd name="T24" fmla="*/ 17 w 25"/>
                  <a:gd name="T25" fmla="*/ 24 h 27"/>
                  <a:gd name="T26" fmla="*/ 17 w 25"/>
                  <a:gd name="T27" fmla="*/ 24 h 27"/>
                  <a:gd name="T28" fmla="*/ 20 w 25"/>
                  <a:gd name="T29" fmla="*/ 27 h 27"/>
                  <a:gd name="T30" fmla="*/ 23 w 25"/>
                  <a:gd name="T31" fmla="*/ 25 h 27"/>
                  <a:gd name="T32" fmla="*/ 21 w 25"/>
                  <a:gd name="T33" fmla="*/ 23 h 27"/>
                  <a:gd name="T34" fmla="*/ 23 w 25"/>
                  <a:gd name="T35" fmla="*/ 21 h 27"/>
                  <a:gd name="T36" fmla="*/ 23 w 25"/>
                  <a:gd name="T37" fmla="*/ 10 h 27"/>
                  <a:gd name="T38" fmla="*/ 25 w 25"/>
                  <a:gd name="T39" fmla="*/ 7 h 27"/>
                  <a:gd name="T40" fmla="*/ 25 w 25"/>
                  <a:gd name="T41" fmla="*/ 0 h 27"/>
                  <a:gd name="T42" fmla="*/ 20 w 25"/>
                  <a:gd name="T43" fmla="*/ 3 h 27"/>
                  <a:gd name="T44" fmla="*/ 16 w 25"/>
                  <a:gd name="T45" fmla="*/ 2 h 27"/>
                  <a:gd name="T46" fmla="*/ 15 w 25"/>
                  <a:gd name="T4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27">
                    <a:moveTo>
                      <a:pt x="15" y="5"/>
                    </a:moveTo>
                    <a:cubicBezTo>
                      <a:pt x="6" y="7"/>
                      <a:pt x="6" y="7"/>
                      <a:pt x="6" y="7"/>
                    </a:cubicBezTo>
                    <a:cubicBezTo>
                      <a:pt x="4" y="12"/>
                      <a:pt x="4" y="12"/>
                      <a:pt x="4" y="12"/>
                    </a:cubicBezTo>
                    <a:cubicBezTo>
                      <a:pt x="4" y="12"/>
                      <a:pt x="4" y="12"/>
                      <a:pt x="4" y="12"/>
                    </a:cubicBezTo>
                    <a:cubicBezTo>
                      <a:pt x="4" y="12"/>
                      <a:pt x="4" y="12"/>
                      <a:pt x="4" y="12"/>
                    </a:cubicBezTo>
                    <a:cubicBezTo>
                      <a:pt x="1" y="12"/>
                      <a:pt x="1" y="12"/>
                      <a:pt x="1" y="12"/>
                    </a:cubicBezTo>
                    <a:cubicBezTo>
                      <a:pt x="1" y="12"/>
                      <a:pt x="1" y="12"/>
                      <a:pt x="1" y="12"/>
                    </a:cubicBezTo>
                    <a:cubicBezTo>
                      <a:pt x="2" y="13"/>
                      <a:pt x="2" y="13"/>
                      <a:pt x="2" y="13"/>
                    </a:cubicBezTo>
                    <a:cubicBezTo>
                      <a:pt x="0" y="13"/>
                      <a:pt x="0" y="13"/>
                      <a:pt x="0" y="13"/>
                    </a:cubicBezTo>
                    <a:cubicBezTo>
                      <a:pt x="11" y="24"/>
                      <a:pt x="11" y="24"/>
                      <a:pt x="11" y="24"/>
                    </a:cubicBezTo>
                    <a:cubicBezTo>
                      <a:pt x="12" y="23"/>
                      <a:pt x="12" y="23"/>
                      <a:pt x="12" y="23"/>
                    </a:cubicBezTo>
                    <a:cubicBezTo>
                      <a:pt x="15" y="25"/>
                      <a:pt x="15" y="25"/>
                      <a:pt x="15" y="25"/>
                    </a:cubicBezTo>
                    <a:cubicBezTo>
                      <a:pt x="17" y="24"/>
                      <a:pt x="17" y="24"/>
                      <a:pt x="17" y="24"/>
                    </a:cubicBezTo>
                    <a:cubicBezTo>
                      <a:pt x="17" y="24"/>
                      <a:pt x="17" y="24"/>
                      <a:pt x="17" y="24"/>
                    </a:cubicBezTo>
                    <a:cubicBezTo>
                      <a:pt x="17" y="25"/>
                      <a:pt x="20" y="27"/>
                      <a:pt x="20" y="27"/>
                    </a:cubicBezTo>
                    <a:cubicBezTo>
                      <a:pt x="20" y="27"/>
                      <a:pt x="21" y="26"/>
                      <a:pt x="23" y="25"/>
                    </a:cubicBezTo>
                    <a:cubicBezTo>
                      <a:pt x="21" y="23"/>
                      <a:pt x="21" y="23"/>
                      <a:pt x="21" y="23"/>
                    </a:cubicBezTo>
                    <a:cubicBezTo>
                      <a:pt x="23" y="21"/>
                      <a:pt x="23" y="21"/>
                      <a:pt x="23" y="21"/>
                    </a:cubicBezTo>
                    <a:cubicBezTo>
                      <a:pt x="23" y="10"/>
                      <a:pt x="23" y="10"/>
                      <a:pt x="23" y="10"/>
                    </a:cubicBezTo>
                    <a:cubicBezTo>
                      <a:pt x="25" y="7"/>
                      <a:pt x="25" y="7"/>
                      <a:pt x="25" y="7"/>
                    </a:cubicBezTo>
                    <a:cubicBezTo>
                      <a:pt x="25" y="0"/>
                      <a:pt x="25" y="0"/>
                      <a:pt x="25" y="0"/>
                    </a:cubicBezTo>
                    <a:cubicBezTo>
                      <a:pt x="20" y="3"/>
                      <a:pt x="20" y="3"/>
                      <a:pt x="20" y="3"/>
                    </a:cubicBezTo>
                    <a:cubicBezTo>
                      <a:pt x="16" y="2"/>
                      <a:pt x="16" y="2"/>
                      <a:pt x="16" y="2"/>
                    </a:cubicBezTo>
                    <a:lnTo>
                      <a:pt x="15" y="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8" name="Freeform 95"/>
              <p:cNvSpPr>
                <a:spLocks/>
              </p:cNvSpPr>
              <p:nvPr/>
            </p:nvSpPr>
            <p:spPr bwMode="auto">
              <a:xfrm>
                <a:off x="1702" y="1275"/>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9" name="Freeform 96"/>
              <p:cNvSpPr>
                <a:spLocks/>
              </p:cNvSpPr>
              <p:nvPr/>
            </p:nvSpPr>
            <p:spPr bwMode="auto">
              <a:xfrm>
                <a:off x="1606" y="1221"/>
                <a:ext cx="84" cy="54"/>
              </a:xfrm>
              <a:custGeom>
                <a:avLst/>
                <a:gdLst>
                  <a:gd name="T0" fmla="*/ 72 w 84"/>
                  <a:gd name="T1" fmla="*/ 24 h 54"/>
                  <a:gd name="T2" fmla="*/ 60 w 84"/>
                  <a:gd name="T3" fmla="*/ 24 h 54"/>
                  <a:gd name="T4" fmla="*/ 30 w 84"/>
                  <a:gd name="T5" fmla="*/ 6 h 54"/>
                  <a:gd name="T6" fmla="*/ 24 w 84"/>
                  <a:gd name="T7" fmla="*/ 0 h 54"/>
                  <a:gd name="T8" fmla="*/ 0 w 84"/>
                  <a:gd name="T9" fmla="*/ 30 h 54"/>
                  <a:gd name="T10" fmla="*/ 6 w 84"/>
                  <a:gd name="T11" fmla="*/ 36 h 54"/>
                  <a:gd name="T12" fmla="*/ 30 w 84"/>
                  <a:gd name="T13" fmla="*/ 36 h 54"/>
                  <a:gd name="T14" fmla="*/ 60 w 84"/>
                  <a:gd name="T15" fmla="*/ 54 h 54"/>
                  <a:gd name="T16" fmla="*/ 78 w 84"/>
                  <a:gd name="T17" fmla="*/ 48 h 54"/>
                  <a:gd name="T18" fmla="*/ 84 w 84"/>
                  <a:gd name="T19" fmla="*/ 24 h 54"/>
                  <a:gd name="T20" fmla="*/ 72 w 84"/>
                  <a:gd name="T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54">
                    <a:moveTo>
                      <a:pt x="72" y="24"/>
                    </a:moveTo>
                    <a:lnTo>
                      <a:pt x="60" y="24"/>
                    </a:lnTo>
                    <a:lnTo>
                      <a:pt x="30" y="6"/>
                    </a:lnTo>
                    <a:lnTo>
                      <a:pt x="24" y="0"/>
                    </a:lnTo>
                    <a:lnTo>
                      <a:pt x="0" y="30"/>
                    </a:lnTo>
                    <a:lnTo>
                      <a:pt x="6" y="36"/>
                    </a:lnTo>
                    <a:lnTo>
                      <a:pt x="30" y="36"/>
                    </a:lnTo>
                    <a:lnTo>
                      <a:pt x="60" y="54"/>
                    </a:lnTo>
                    <a:lnTo>
                      <a:pt x="78" y="48"/>
                    </a:lnTo>
                    <a:lnTo>
                      <a:pt x="84" y="24"/>
                    </a:lnTo>
                    <a:lnTo>
                      <a:pt x="72"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0" name="Freeform 97"/>
              <p:cNvSpPr>
                <a:spLocks/>
              </p:cNvSpPr>
              <p:nvPr/>
            </p:nvSpPr>
            <p:spPr bwMode="auto">
              <a:xfrm>
                <a:off x="1630" y="1221"/>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1" name="Freeform 98"/>
              <p:cNvSpPr>
                <a:spLocks/>
              </p:cNvSpPr>
              <p:nvPr/>
            </p:nvSpPr>
            <p:spPr bwMode="auto">
              <a:xfrm>
                <a:off x="1636" y="1227"/>
                <a:ext cx="42" cy="18"/>
              </a:xfrm>
              <a:custGeom>
                <a:avLst/>
                <a:gdLst>
                  <a:gd name="T0" fmla="*/ 30 w 42"/>
                  <a:gd name="T1" fmla="*/ 18 h 18"/>
                  <a:gd name="T2" fmla="*/ 42 w 42"/>
                  <a:gd name="T3" fmla="*/ 18 h 18"/>
                  <a:gd name="T4" fmla="*/ 30 w 42"/>
                  <a:gd name="T5" fmla="*/ 18 h 18"/>
                  <a:gd name="T6" fmla="*/ 0 w 42"/>
                  <a:gd name="T7" fmla="*/ 0 h 18"/>
                  <a:gd name="T8" fmla="*/ 0 w 42"/>
                  <a:gd name="T9" fmla="*/ 0 h 18"/>
                  <a:gd name="T10" fmla="*/ 30 w 42"/>
                  <a:gd name="T11" fmla="*/ 18 h 18"/>
                </a:gdLst>
                <a:ahLst/>
                <a:cxnLst>
                  <a:cxn ang="0">
                    <a:pos x="T0" y="T1"/>
                  </a:cxn>
                  <a:cxn ang="0">
                    <a:pos x="T2" y="T3"/>
                  </a:cxn>
                  <a:cxn ang="0">
                    <a:pos x="T4" y="T5"/>
                  </a:cxn>
                  <a:cxn ang="0">
                    <a:pos x="T6" y="T7"/>
                  </a:cxn>
                  <a:cxn ang="0">
                    <a:pos x="T8" y="T9"/>
                  </a:cxn>
                  <a:cxn ang="0">
                    <a:pos x="T10" y="T11"/>
                  </a:cxn>
                </a:cxnLst>
                <a:rect l="0" t="0" r="r" b="b"/>
                <a:pathLst>
                  <a:path w="42" h="18">
                    <a:moveTo>
                      <a:pt x="30" y="18"/>
                    </a:moveTo>
                    <a:lnTo>
                      <a:pt x="42" y="18"/>
                    </a:lnTo>
                    <a:lnTo>
                      <a:pt x="30" y="18"/>
                    </a:lnTo>
                    <a:lnTo>
                      <a:pt x="0" y="0"/>
                    </a:lnTo>
                    <a:lnTo>
                      <a:pt x="0" y="0"/>
                    </a:lnTo>
                    <a:lnTo>
                      <a:pt x="3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2" name="Freeform 99"/>
              <p:cNvSpPr>
                <a:spLocks/>
              </p:cNvSpPr>
              <p:nvPr/>
            </p:nvSpPr>
            <p:spPr bwMode="auto">
              <a:xfrm>
                <a:off x="1756" y="1340"/>
                <a:ext cx="113" cy="108"/>
              </a:xfrm>
              <a:custGeom>
                <a:avLst/>
                <a:gdLst>
                  <a:gd name="T0" fmla="*/ 7 w 19"/>
                  <a:gd name="T1" fmla="*/ 1 h 18"/>
                  <a:gd name="T2" fmla="*/ 7 w 19"/>
                  <a:gd name="T3" fmla="*/ 1 h 18"/>
                  <a:gd name="T4" fmla="*/ 5 w 19"/>
                  <a:gd name="T5" fmla="*/ 2 h 18"/>
                  <a:gd name="T6" fmla="*/ 2 w 19"/>
                  <a:gd name="T7" fmla="*/ 0 h 18"/>
                  <a:gd name="T8" fmla="*/ 1 w 19"/>
                  <a:gd name="T9" fmla="*/ 1 h 18"/>
                  <a:gd name="T10" fmla="*/ 1 w 19"/>
                  <a:gd name="T11" fmla="*/ 1 h 18"/>
                  <a:gd name="T12" fmla="*/ 0 w 19"/>
                  <a:gd name="T13" fmla="*/ 7 h 18"/>
                  <a:gd name="T14" fmla="*/ 4 w 19"/>
                  <a:gd name="T15" fmla="*/ 10 h 18"/>
                  <a:gd name="T16" fmla="*/ 5 w 19"/>
                  <a:gd name="T17" fmla="*/ 8 h 18"/>
                  <a:gd name="T18" fmla="*/ 12 w 19"/>
                  <a:gd name="T19" fmla="*/ 13 h 18"/>
                  <a:gd name="T20" fmla="*/ 13 w 19"/>
                  <a:gd name="T21" fmla="*/ 17 h 18"/>
                  <a:gd name="T22" fmla="*/ 17 w 19"/>
                  <a:gd name="T23" fmla="*/ 18 h 18"/>
                  <a:gd name="T24" fmla="*/ 19 w 19"/>
                  <a:gd name="T25" fmla="*/ 15 h 18"/>
                  <a:gd name="T26" fmla="*/ 17 w 19"/>
                  <a:gd name="T27" fmla="*/ 12 h 18"/>
                  <a:gd name="T28" fmla="*/ 19 w 19"/>
                  <a:gd name="T29" fmla="*/ 10 h 18"/>
                  <a:gd name="T30" fmla="*/ 15 w 19"/>
                  <a:gd name="T31" fmla="*/ 7 h 18"/>
                  <a:gd name="T32" fmla="*/ 13 w 19"/>
                  <a:gd name="T33" fmla="*/ 2 h 18"/>
                  <a:gd name="T34" fmla="*/ 10 w 19"/>
                  <a:gd name="T35" fmla="*/ 4 h 18"/>
                  <a:gd name="T36" fmla="*/ 10 w 19"/>
                  <a:gd name="T37" fmla="*/ 4 h 18"/>
                  <a:gd name="T38" fmla="*/ 10 w 19"/>
                  <a:gd name="T39" fmla="*/ 4 h 18"/>
                  <a:gd name="T40" fmla="*/ 7 w 19"/>
                  <a:gd name="T4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8">
                    <a:moveTo>
                      <a:pt x="7" y="1"/>
                    </a:moveTo>
                    <a:cubicBezTo>
                      <a:pt x="7" y="1"/>
                      <a:pt x="7" y="1"/>
                      <a:pt x="7" y="1"/>
                    </a:cubicBezTo>
                    <a:cubicBezTo>
                      <a:pt x="5" y="2"/>
                      <a:pt x="5" y="2"/>
                      <a:pt x="5" y="2"/>
                    </a:cubicBezTo>
                    <a:cubicBezTo>
                      <a:pt x="2" y="0"/>
                      <a:pt x="2" y="0"/>
                      <a:pt x="2" y="0"/>
                    </a:cubicBezTo>
                    <a:cubicBezTo>
                      <a:pt x="1" y="1"/>
                      <a:pt x="1" y="1"/>
                      <a:pt x="1" y="1"/>
                    </a:cubicBezTo>
                    <a:cubicBezTo>
                      <a:pt x="1" y="1"/>
                      <a:pt x="1" y="1"/>
                      <a:pt x="1" y="1"/>
                    </a:cubicBezTo>
                    <a:cubicBezTo>
                      <a:pt x="0" y="7"/>
                      <a:pt x="0" y="7"/>
                      <a:pt x="0" y="7"/>
                    </a:cubicBezTo>
                    <a:cubicBezTo>
                      <a:pt x="4" y="10"/>
                      <a:pt x="4" y="10"/>
                      <a:pt x="4" y="10"/>
                    </a:cubicBezTo>
                    <a:cubicBezTo>
                      <a:pt x="5" y="8"/>
                      <a:pt x="5" y="8"/>
                      <a:pt x="5" y="8"/>
                    </a:cubicBezTo>
                    <a:cubicBezTo>
                      <a:pt x="12" y="13"/>
                      <a:pt x="12" y="13"/>
                      <a:pt x="12" y="13"/>
                    </a:cubicBezTo>
                    <a:cubicBezTo>
                      <a:pt x="13" y="17"/>
                      <a:pt x="13" y="17"/>
                      <a:pt x="13" y="17"/>
                    </a:cubicBezTo>
                    <a:cubicBezTo>
                      <a:pt x="17" y="18"/>
                      <a:pt x="17" y="18"/>
                      <a:pt x="17" y="18"/>
                    </a:cubicBezTo>
                    <a:cubicBezTo>
                      <a:pt x="19" y="15"/>
                      <a:pt x="19" y="15"/>
                      <a:pt x="19" y="15"/>
                    </a:cubicBezTo>
                    <a:cubicBezTo>
                      <a:pt x="17" y="12"/>
                      <a:pt x="17" y="12"/>
                      <a:pt x="17" y="12"/>
                    </a:cubicBezTo>
                    <a:cubicBezTo>
                      <a:pt x="19" y="10"/>
                      <a:pt x="19" y="10"/>
                      <a:pt x="19" y="10"/>
                    </a:cubicBezTo>
                    <a:cubicBezTo>
                      <a:pt x="15" y="7"/>
                      <a:pt x="15" y="7"/>
                      <a:pt x="15" y="7"/>
                    </a:cubicBezTo>
                    <a:cubicBezTo>
                      <a:pt x="13" y="2"/>
                      <a:pt x="13" y="2"/>
                      <a:pt x="13" y="2"/>
                    </a:cubicBezTo>
                    <a:cubicBezTo>
                      <a:pt x="11" y="3"/>
                      <a:pt x="10" y="4"/>
                      <a:pt x="10" y="4"/>
                    </a:cubicBezTo>
                    <a:cubicBezTo>
                      <a:pt x="10" y="4"/>
                      <a:pt x="10" y="4"/>
                      <a:pt x="10" y="4"/>
                    </a:cubicBezTo>
                    <a:cubicBezTo>
                      <a:pt x="10" y="4"/>
                      <a:pt x="10" y="4"/>
                      <a:pt x="10" y="4"/>
                    </a:cubicBezTo>
                    <a:cubicBezTo>
                      <a:pt x="10" y="4"/>
                      <a:pt x="7" y="2"/>
                      <a:pt x="7" y="1"/>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3" name="Freeform 100"/>
              <p:cNvSpPr>
                <a:spLocks/>
              </p:cNvSpPr>
              <p:nvPr/>
            </p:nvSpPr>
            <p:spPr bwMode="auto">
              <a:xfrm>
                <a:off x="1797" y="1346"/>
                <a:ext cx="18" cy="18"/>
              </a:xfrm>
              <a:custGeom>
                <a:avLst/>
                <a:gdLst>
                  <a:gd name="T0" fmla="*/ 3 w 3"/>
                  <a:gd name="T1" fmla="*/ 3 h 3"/>
                  <a:gd name="T2" fmla="*/ 3 w 3"/>
                  <a:gd name="T3" fmla="*/ 3 h 3"/>
                  <a:gd name="T4" fmla="*/ 0 w 3"/>
                  <a:gd name="T5" fmla="*/ 0 h 3"/>
                  <a:gd name="T6" fmla="*/ 3 w 3"/>
                  <a:gd name="T7" fmla="*/ 3 h 3"/>
                </a:gdLst>
                <a:ahLst/>
                <a:cxnLst>
                  <a:cxn ang="0">
                    <a:pos x="T0" y="T1"/>
                  </a:cxn>
                  <a:cxn ang="0">
                    <a:pos x="T2" y="T3"/>
                  </a:cxn>
                  <a:cxn ang="0">
                    <a:pos x="T4" y="T5"/>
                  </a:cxn>
                  <a:cxn ang="0">
                    <a:pos x="T6" y="T7"/>
                  </a:cxn>
                </a:cxnLst>
                <a:rect l="0" t="0" r="r" b="b"/>
                <a:pathLst>
                  <a:path w="3" h="3">
                    <a:moveTo>
                      <a:pt x="3" y="3"/>
                    </a:moveTo>
                    <a:cubicBezTo>
                      <a:pt x="3" y="3"/>
                      <a:pt x="3" y="3"/>
                      <a:pt x="3" y="3"/>
                    </a:cubicBezTo>
                    <a:cubicBezTo>
                      <a:pt x="3" y="3"/>
                      <a:pt x="0" y="1"/>
                      <a:pt x="0" y="0"/>
                    </a:cubicBezTo>
                    <a:cubicBezTo>
                      <a:pt x="0" y="1"/>
                      <a:pt x="3" y="3"/>
                      <a:pt x="3" y="3"/>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4" name="Freeform 101"/>
              <p:cNvSpPr>
                <a:spLocks/>
              </p:cNvSpPr>
              <p:nvPr/>
            </p:nvSpPr>
            <p:spPr bwMode="auto">
              <a:xfrm>
                <a:off x="1797" y="13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5" name="Freeform 102"/>
              <p:cNvSpPr>
                <a:spLocks/>
              </p:cNvSpPr>
              <p:nvPr/>
            </p:nvSpPr>
            <p:spPr bwMode="auto">
              <a:xfrm>
                <a:off x="1768" y="1340"/>
                <a:ext cx="29" cy="12"/>
              </a:xfrm>
              <a:custGeom>
                <a:avLst/>
                <a:gdLst>
                  <a:gd name="T0" fmla="*/ 29 w 29"/>
                  <a:gd name="T1" fmla="*/ 6 h 12"/>
                  <a:gd name="T2" fmla="*/ 17 w 29"/>
                  <a:gd name="T3" fmla="*/ 12 h 12"/>
                  <a:gd name="T4" fmla="*/ 0 w 29"/>
                  <a:gd name="T5" fmla="*/ 0 h 12"/>
                  <a:gd name="T6" fmla="*/ 17 w 29"/>
                  <a:gd name="T7" fmla="*/ 12 h 12"/>
                  <a:gd name="T8" fmla="*/ 29 w 29"/>
                  <a:gd name="T9" fmla="*/ 6 h 12"/>
                </a:gdLst>
                <a:ahLst/>
                <a:cxnLst>
                  <a:cxn ang="0">
                    <a:pos x="T0" y="T1"/>
                  </a:cxn>
                  <a:cxn ang="0">
                    <a:pos x="T2" y="T3"/>
                  </a:cxn>
                  <a:cxn ang="0">
                    <a:pos x="T4" y="T5"/>
                  </a:cxn>
                  <a:cxn ang="0">
                    <a:pos x="T6" y="T7"/>
                  </a:cxn>
                  <a:cxn ang="0">
                    <a:pos x="T8" y="T9"/>
                  </a:cxn>
                </a:cxnLst>
                <a:rect l="0" t="0" r="r" b="b"/>
                <a:pathLst>
                  <a:path w="29" h="12">
                    <a:moveTo>
                      <a:pt x="29" y="6"/>
                    </a:moveTo>
                    <a:lnTo>
                      <a:pt x="17" y="12"/>
                    </a:lnTo>
                    <a:lnTo>
                      <a:pt x="0" y="0"/>
                    </a:lnTo>
                    <a:lnTo>
                      <a:pt x="17" y="12"/>
                    </a:lnTo>
                    <a:lnTo>
                      <a:pt x="29"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6" name="Freeform 103"/>
              <p:cNvSpPr>
                <a:spLocks/>
              </p:cNvSpPr>
              <p:nvPr/>
            </p:nvSpPr>
            <p:spPr bwMode="auto">
              <a:xfrm>
                <a:off x="1857" y="1400"/>
                <a:ext cx="198" cy="90"/>
              </a:xfrm>
              <a:custGeom>
                <a:avLst/>
                <a:gdLst>
                  <a:gd name="T0" fmla="*/ 12 w 198"/>
                  <a:gd name="T1" fmla="*/ 30 h 90"/>
                  <a:gd name="T2" fmla="*/ 0 w 198"/>
                  <a:gd name="T3" fmla="*/ 48 h 90"/>
                  <a:gd name="T4" fmla="*/ 42 w 198"/>
                  <a:gd name="T5" fmla="*/ 54 h 90"/>
                  <a:gd name="T6" fmla="*/ 54 w 198"/>
                  <a:gd name="T7" fmla="*/ 78 h 90"/>
                  <a:gd name="T8" fmla="*/ 66 w 198"/>
                  <a:gd name="T9" fmla="*/ 72 h 90"/>
                  <a:gd name="T10" fmla="*/ 78 w 198"/>
                  <a:gd name="T11" fmla="*/ 90 h 90"/>
                  <a:gd name="T12" fmla="*/ 96 w 198"/>
                  <a:gd name="T13" fmla="*/ 84 h 90"/>
                  <a:gd name="T14" fmla="*/ 84 w 198"/>
                  <a:gd name="T15" fmla="*/ 60 h 90"/>
                  <a:gd name="T16" fmla="*/ 126 w 198"/>
                  <a:gd name="T17" fmla="*/ 30 h 90"/>
                  <a:gd name="T18" fmla="*/ 180 w 198"/>
                  <a:gd name="T19" fmla="*/ 48 h 90"/>
                  <a:gd name="T20" fmla="*/ 168 w 198"/>
                  <a:gd name="T21" fmla="*/ 60 h 90"/>
                  <a:gd name="T22" fmla="*/ 180 w 198"/>
                  <a:gd name="T23" fmla="*/ 90 h 90"/>
                  <a:gd name="T24" fmla="*/ 198 w 198"/>
                  <a:gd name="T25" fmla="*/ 66 h 90"/>
                  <a:gd name="T26" fmla="*/ 198 w 198"/>
                  <a:gd name="T27" fmla="*/ 48 h 90"/>
                  <a:gd name="T28" fmla="*/ 198 w 198"/>
                  <a:gd name="T29" fmla="*/ 48 h 90"/>
                  <a:gd name="T30" fmla="*/ 198 w 198"/>
                  <a:gd name="T31" fmla="*/ 48 h 90"/>
                  <a:gd name="T32" fmla="*/ 168 w 198"/>
                  <a:gd name="T33" fmla="*/ 12 h 90"/>
                  <a:gd name="T34" fmla="*/ 138 w 198"/>
                  <a:gd name="T35" fmla="*/ 6 h 90"/>
                  <a:gd name="T36" fmla="*/ 132 w 198"/>
                  <a:gd name="T37" fmla="*/ 0 h 90"/>
                  <a:gd name="T38" fmla="*/ 120 w 198"/>
                  <a:gd name="T39" fmla="*/ 0 h 90"/>
                  <a:gd name="T40" fmla="*/ 66 w 198"/>
                  <a:gd name="T41" fmla="*/ 30 h 90"/>
                  <a:gd name="T42" fmla="*/ 30 w 198"/>
                  <a:gd name="T43" fmla="*/ 24 h 90"/>
                  <a:gd name="T44" fmla="*/ 18 w 198"/>
                  <a:gd name="T45" fmla="*/ 6 h 90"/>
                  <a:gd name="T46" fmla="*/ 12 w 198"/>
                  <a:gd name="T47" fmla="*/ 0 h 90"/>
                  <a:gd name="T48" fmla="*/ 0 w 198"/>
                  <a:gd name="T49" fmla="*/ 12 h 90"/>
                  <a:gd name="T50" fmla="*/ 12 w 198"/>
                  <a:gd name="T51"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90">
                    <a:moveTo>
                      <a:pt x="12" y="30"/>
                    </a:moveTo>
                    <a:lnTo>
                      <a:pt x="0" y="48"/>
                    </a:lnTo>
                    <a:lnTo>
                      <a:pt x="42" y="54"/>
                    </a:lnTo>
                    <a:lnTo>
                      <a:pt x="54" y="78"/>
                    </a:lnTo>
                    <a:lnTo>
                      <a:pt x="66" y="72"/>
                    </a:lnTo>
                    <a:lnTo>
                      <a:pt x="78" y="90"/>
                    </a:lnTo>
                    <a:lnTo>
                      <a:pt x="96" y="84"/>
                    </a:lnTo>
                    <a:lnTo>
                      <a:pt x="84" y="60"/>
                    </a:lnTo>
                    <a:lnTo>
                      <a:pt x="126" y="30"/>
                    </a:lnTo>
                    <a:lnTo>
                      <a:pt x="180" y="48"/>
                    </a:lnTo>
                    <a:lnTo>
                      <a:pt x="168" y="60"/>
                    </a:lnTo>
                    <a:lnTo>
                      <a:pt x="180" y="90"/>
                    </a:lnTo>
                    <a:lnTo>
                      <a:pt x="198" y="66"/>
                    </a:lnTo>
                    <a:lnTo>
                      <a:pt x="198" y="48"/>
                    </a:lnTo>
                    <a:lnTo>
                      <a:pt x="198" y="48"/>
                    </a:lnTo>
                    <a:lnTo>
                      <a:pt x="198" y="48"/>
                    </a:lnTo>
                    <a:lnTo>
                      <a:pt x="168" y="12"/>
                    </a:lnTo>
                    <a:lnTo>
                      <a:pt x="138" y="6"/>
                    </a:lnTo>
                    <a:lnTo>
                      <a:pt x="132" y="0"/>
                    </a:lnTo>
                    <a:lnTo>
                      <a:pt x="120" y="0"/>
                    </a:lnTo>
                    <a:lnTo>
                      <a:pt x="66" y="30"/>
                    </a:lnTo>
                    <a:lnTo>
                      <a:pt x="30" y="24"/>
                    </a:lnTo>
                    <a:lnTo>
                      <a:pt x="18" y="6"/>
                    </a:lnTo>
                    <a:lnTo>
                      <a:pt x="12" y="0"/>
                    </a:lnTo>
                    <a:lnTo>
                      <a:pt x="0" y="12"/>
                    </a:lnTo>
                    <a:lnTo>
                      <a:pt x="12"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7" name="Freeform 104"/>
              <p:cNvSpPr>
                <a:spLocks/>
              </p:cNvSpPr>
              <p:nvPr/>
            </p:nvSpPr>
            <p:spPr bwMode="auto">
              <a:xfrm>
                <a:off x="1857" y="1400"/>
                <a:ext cx="12" cy="30"/>
              </a:xfrm>
              <a:custGeom>
                <a:avLst/>
                <a:gdLst>
                  <a:gd name="T0" fmla="*/ 12 w 12"/>
                  <a:gd name="T1" fmla="*/ 30 h 30"/>
                  <a:gd name="T2" fmla="*/ 0 w 12"/>
                  <a:gd name="T3" fmla="*/ 12 h 30"/>
                  <a:gd name="T4" fmla="*/ 12 w 12"/>
                  <a:gd name="T5" fmla="*/ 0 h 30"/>
                  <a:gd name="T6" fmla="*/ 0 w 12"/>
                  <a:gd name="T7" fmla="*/ 12 h 30"/>
                  <a:gd name="T8" fmla="*/ 12 w 12"/>
                  <a:gd name="T9" fmla="*/ 30 h 30"/>
                </a:gdLst>
                <a:ahLst/>
                <a:cxnLst>
                  <a:cxn ang="0">
                    <a:pos x="T0" y="T1"/>
                  </a:cxn>
                  <a:cxn ang="0">
                    <a:pos x="T2" y="T3"/>
                  </a:cxn>
                  <a:cxn ang="0">
                    <a:pos x="T4" y="T5"/>
                  </a:cxn>
                  <a:cxn ang="0">
                    <a:pos x="T6" y="T7"/>
                  </a:cxn>
                  <a:cxn ang="0">
                    <a:pos x="T8" y="T9"/>
                  </a:cxn>
                </a:cxnLst>
                <a:rect l="0" t="0" r="r" b="b"/>
                <a:pathLst>
                  <a:path w="12" h="30">
                    <a:moveTo>
                      <a:pt x="12" y="30"/>
                    </a:moveTo>
                    <a:lnTo>
                      <a:pt x="0" y="12"/>
                    </a:lnTo>
                    <a:lnTo>
                      <a:pt x="12" y="0"/>
                    </a:lnTo>
                    <a:lnTo>
                      <a:pt x="0" y="12"/>
                    </a:lnTo>
                    <a:lnTo>
                      <a:pt x="12"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8" name="Freeform 105"/>
              <p:cNvSpPr>
                <a:spLocks/>
              </p:cNvSpPr>
              <p:nvPr/>
            </p:nvSpPr>
            <p:spPr bwMode="auto">
              <a:xfrm>
                <a:off x="4483" y="329"/>
                <a:ext cx="718" cy="730"/>
              </a:xfrm>
              <a:custGeom>
                <a:avLst/>
                <a:gdLst>
                  <a:gd name="T0" fmla="*/ 263 w 718"/>
                  <a:gd name="T1" fmla="*/ 210 h 730"/>
                  <a:gd name="T2" fmla="*/ 173 w 718"/>
                  <a:gd name="T3" fmla="*/ 228 h 730"/>
                  <a:gd name="T4" fmla="*/ 179 w 718"/>
                  <a:gd name="T5" fmla="*/ 251 h 730"/>
                  <a:gd name="T6" fmla="*/ 179 w 718"/>
                  <a:gd name="T7" fmla="*/ 263 h 730"/>
                  <a:gd name="T8" fmla="*/ 156 w 718"/>
                  <a:gd name="T9" fmla="*/ 269 h 730"/>
                  <a:gd name="T10" fmla="*/ 132 w 718"/>
                  <a:gd name="T11" fmla="*/ 275 h 730"/>
                  <a:gd name="T12" fmla="*/ 126 w 718"/>
                  <a:gd name="T13" fmla="*/ 287 h 730"/>
                  <a:gd name="T14" fmla="*/ 108 w 718"/>
                  <a:gd name="T15" fmla="*/ 305 h 730"/>
                  <a:gd name="T16" fmla="*/ 108 w 718"/>
                  <a:gd name="T17" fmla="*/ 305 h 730"/>
                  <a:gd name="T18" fmla="*/ 108 w 718"/>
                  <a:gd name="T19" fmla="*/ 305 h 730"/>
                  <a:gd name="T20" fmla="*/ 96 w 718"/>
                  <a:gd name="T21" fmla="*/ 305 h 730"/>
                  <a:gd name="T22" fmla="*/ 72 w 718"/>
                  <a:gd name="T23" fmla="*/ 305 h 730"/>
                  <a:gd name="T24" fmla="*/ 0 w 718"/>
                  <a:gd name="T25" fmla="*/ 347 h 730"/>
                  <a:gd name="T26" fmla="*/ 0 w 718"/>
                  <a:gd name="T27" fmla="*/ 395 h 730"/>
                  <a:gd name="T28" fmla="*/ 0 w 718"/>
                  <a:gd name="T29" fmla="*/ 395 h 730"/>
                  <a:gd name="T30" fmla="*/ 0 w 718"/>
                  <a:gd name="T31" fmla="*/ 413 h 730"/>
                  <a:gd name="T32" fmla="*/ 132 w 718"/>
                  <a:gd name="T33" fmla="*/ 497 h 730"/>
                  <a:gd name="T34" fmla="*/ 132 w 718"/>
                  <a:gd name="T35" fmla="*/ 497 h 730"/>
                  <a:gd name="T36" fmla="*/ 341 w 718"/>
                  <a:gd name="T37" fmla="*/ 646 h 730"/>
                  <a:gd name="T38" fmla="*/ 341 w 718"/>
                  <a:gd name="T39" fmla="*/ 664 h 730"/>
                  <a:gd name="T40" fmla="*/ 365 w 718"/>
                  <a:gd name="T41" fmla="*/ 670 h 730"/>
                  <a:gd name="T42" fmla="*/ 419 w 718"/>
                  <a:gd name="T43" fmla="*/ 700 h 730"/>
                  <a:gd name="T44" fmla="*/ 419 w 718"/>
                  <a:gd name="T45" fmla="*/ 712 h 730"/>
                  <a:gd name="T46" fmla="*/ 419 w 718"/>
                  <a:gd name="T47" fmla="*/ 730 h 730"/>
                  <a:gd name="T48" fmla="*/ 449 w 718"/>
                  <a:gd name="T49" fmla="*/ 724 h 730"/>
                  <a:gd name="T50" fmla="*/ 449 w 718"/>
                  <a:gd name="T51" fmla="*/ 724 h 730"/>
                  <a:gd name="T52" fmla="*/ 508 w 718"/>
                  <a:gd name="T53" fmla="*/ 706 h 730"/>
                  <a:gd name="T54" fmla="*/ 718 w 718"/>
                  <a:gd name="T55" fmla="*/ 557 h 730"/>
                  <a:gd name="T56" fmla="*/ 652 w 718"/>
                  <a:gd name="T57" fmla="*/ 503 h 730"/>
                  <a:gd name="T58" fmla="*/ 646 w 718"/>
                  <a:gd name="T59" fmla="*/ 341 h 730"/>
                  <a:gd name="T60" fmla="*/ 622 w 718"/>
                  <a:gd name="T61" fmla="*/ 293 h 730"/>
                  <a:gd name="T62" fmla="*/ 622 w 718"/>
                  <a:gd name="T63" fmla="*/ 293 h 730"/>
                  <a:gd name="T64" fmla="*/ 622 w 718"/>
                  <a:gd name="T65" fmla="*/ 293 h 730"/>
                  <a:gd name="T66" fmla="*/ 634 w 718"/>
                  <a:gd name="T67" fmla="*/ 287 h 730"/>
                  <a:gd name="T68" fmla="*/ 622 w 718"/>
                  <a:gd name="T69" fmla="*/ 216 h 730"/>
                  <a:gd name="T70" fmla="*/ 592 w 718"/>
                  <a:gd name="T71" fmla="*/ 198 h 730"/>
                  <a:gd name="T72" fmla="*/ 586 w 718"/>
                  <a:gd name="T73" fmla="*/ 162 h 730"/>
                  <a:gd name="T74" fmla="*/ 568 w 718"/>
                  <a:gd name="T75" fmla="*/ 162 h 730"/>
                  <a:gd name="T76" fmla="*/ 568 w 718"/>
                  <a:gd name="T77" fmla="*/ 138 h 730"/>
                  <a:gd name="T78" fmla="*/ 568 w 718"/>
                  <a:gd name="T79" fmla="*/ 138 h 730"/>
                  <a:gd name="T80" fmla="*/ 568 w 718"/>
                  <a:gd name="T81" fmla="*/ 138 h 730"/>
                  <a:gd name="T82" fmla="*/ 604 w 718"/>
                  <a:gd name="T83" fmla="*/ 90 h 730"/>
                  <a:gd name="T84" fmla="*/ 604 w 718"/>
                  <a:gd name="T85" fmla="*/ 24 h 730"/>
                  <a:gd name="T86" fmla="*/ 610 w 718"/>
                  <a:gd name="T87" fmla="*/ 6 h 730"/>
                  <a:gd name="T88" fmla="*/ 604 w 718"/>
                  <a:gd name="T89" fmla="*/ 12 h 730"/>
                  <a:gd name="T90" fmla="*/ 526 w 718"/>
                  <a:gd name="T91" fmla="*/ 0 h 730"/>
                  <a:gd name="T92" fmla="*/ 490 w 718"/>
                  <a:gd name="T93" fmla="*/ 18 h 730"/>
                  <a:gd name="T94" fmla="*/ 467 w 718"/>
                  <a:gd name="T95" fmla="*/ 12 h 730"/>
                  <a:gd name="T96" fmla="*/ 407 w 718"/>
                  <a:gd name="T97" fmla="*/ 12 h 730"/>
                  <a:gd name="T98" fmla="*/ 389 w 718"/>
                  <a:gd name="T99" fmla="*/ 18 h 730"/>
                  <a:gd name="T100" fmla="*/ 323 w 718"/>
                  <a:gd name="T101" fmla="*/ 48 h 730"/>
                  <a:gd name="T102" fmla="*/ 305 w 718"/>
                  <a:gd name="T103" fmla="*/ 60 h 730"/>
                  <a:gd name="T104" fmla="*/ 281 w 718"/>
                  <a:gd name="T105" fmla="*/ 60 h 730"/>
                  <a:gd name="T106" fmla="*/ 239 w 718"/>
                  <a:gd name="T107" fmla="*/ 90 h 730"/>
                  <a:gd name="T108" fmla="*/ 239 w 718"/>
                  <a:gd name="T109" fmla="*/ 90 h 730"/>
                  <a:gd name="T110" fmla="*/ 251 w 718"/>
                  <a:gd name="T111" fmla="*/ 108 h 730"/>
                  <a:gd name="T112" fmla="*/ 263 w 718"/>
                  <a:gd name="T113" fmla="*/ 21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8" h="730">
                    <a:moveTo>
                      <a:pt x="263" y="210"/>
                    </a:moveTo>
                    <a:lnTo>
                      <a:pt x="173" y="228"/>
                    </a:lnTo>
                    <a:lnTo>
                      <a:pt x="179" y="251"/>
                    </a:lnTo>
                    <a:lnTo>
                      <a:pt x="179" y="263"/>
                    </a:lnTo>
                    <a:lnTo>
                      <a:pt x="156" y="269"/>
                    </a:lnTo>
                    <a:lnTo>
                      <a:pt x="132" y="275"/>
                    </a:lnTo>
                    <a:lnTo>
                      <a:pt x="126" y="287"/>
                    </a:lnTo>
                    <a:lnTo>
                      <a:pt x="108" y="305"/>
                    </a:lnTo>
                    <a:lnTo>
                      <a:pt x="108" y="305"/>
                    </a:lnTo>
                    <a:lnTo>
                      <a:pt x="108" y="305"/>
                    </a:lnTo>
                    <a:lnTo>
                      <a:pt x="96" y="305"/>
                    </a:lnTo>
                    <a:lnTo>
                      <a:pt x="72" y="305"/>
                    </a:lnTo>
                    <a:lnTo>
                      <a:pt x="0" y="347"/>
                    </a:lnTo>
                    <a:lnTo>
                      <a:pt x="0" y="395"/>
                    </a:lnTo>
                    <a:lnTo>
                      <a:pt x="0" y="395"/>
                    </a:lnTo>
                    <a:lnTo>
                      <a:pt x="0" y="413"/>
                    </a:lnTo>
                    <a:lnTo>
                      <a:pt x="132" y="497"/>
                    </a:lnTo>
                    <a:lnTo>
                      <a:pt x="132" y="497"/>
                    </a:lnTo>
                    <a:lnTo>
                      <a:pt x="341" y="646"/>
                    </a:lnTo>
                    <a:lnTo>
                      <a:pt x="341" y="664"/>
                    </a:lnTo>
                    <a:lnTo>
                      <a:pt x="365" y="670"/>
                    </a:lnTo>
                    <a:lnTo>
                      <a:pt x="419" y="700"/>
                    </a:lnTo>
                    <a:lnTo>
                      <a:pt x="419" y="712"/>
                    </a:lnTo>
                    <a:lnTo>
                      <a:pt x="419" y="730"/>
                    </a:lnTo>
                    <a:lnTo>
                      <a:pt x="449" y="724"/>
                    </a:lnTo>
                    <a:lnTo>
                      <a:pt x="449" y="724"/>
                    </a:lnTo>
                    <a:lnTo>
                      <a:pt x="508" y="706"/>
                    </a:lnTo>
                    <a:lnTo>
                      <a:pt x="718" y="557"/>
                    </a:lnTo>
                    <a:lnTo>
                      <a:pt x="652" y="503"/>
                    </a:lnTo>
                    <a:lnTo>
                      <a:pt x="646" y="341"/>
                    </a:lnTo>
                    <a:lnTo>
                      <a:pt x="622" y="293"/>
                    </a:lnTo>
                    <a:lnTo>
                      <a:pt x="622" y="293"/>
                    </a:lnTo>
                    <a:lnTo>
                      <a:pt x="622" y="293"/>
                    </a:lnTo>
                    <a:lnTo>
                      <a:pt x="634" y="287"/>
                    </a:lnTo>
                    <a:lnTo>
                      <a:pt x="622" y="216"/>
                    </a:lnTo>
                    <a:lnTo>
                      <a:pt x="592" y="198"/>
                    </a:lnTo>
                    <a:lnTo>
                      <a:pt x="586" y="162"/>
                    </a:lnTo>
                    <a:lnTo>
                      <a:pt x="568" y="162"/>
                    </a:lnTo>
                    <a:lnTo>
                      <a:pt x="568" y="138"/>
                    </a:lnTo>
                    <a:lnTo>
                      <a:pt x="568" y="138"/>
                    </a:lnTo>
                    <a:lnTo>
                      <a:pt x="568" y="138"/>
                    </a:lnTo>
                    <a:lnTo>
                      <a:pt x="604" y="90"/>
                    </a:lnTo>
                    <a:lnTo>
                      <a:pt x="604" y="24"/>
                    </a:lnTo>
                    <a:lnTo>
                      <a:pt x="610" y="6"/>
                    </a:lnTo>
                    <a:lnTo>
                      <a:pt x="604" y="12"/>
                    </a:lnTo>
                    <a:lnTo>
                      <a:pt x="526" y="0"/>
                    </a:lnTo>
                    <a:lnTo>
                      <a:pt x="490" y="18"/>
                    </a:lnTo>
                    <a:lnTo>
                      <a:pt x="467" y="12"/>
                    </a:lnTo>
                    <a:lnTo>
                      <a:pt x="407" y="12"/>
                    </a:lnTo>
                    <a:lnTo>
                      <a:pt x="389" y="18"/>
                    </a:lnTo>
                    <a:lnTo>
                      <a:pt x="323" y="48"/>
                    </a:lnTo>
                    <a:lnTo>
                      <a:pt x="305" y="60"/>
                    </a:lnTo>
                    <a:lnTo>
                      <a:pt x="281" y="60"/>
                    </a:lnTo>
                    <a:lnTo>
                      <a:pt x="239" y="90"/>
                    </a:lnTo>
                    <a:lnTo>
                      <a:pt x="239" y="90"/>
                    </a:lnTo>
                    <a:lnTo>
                      <a:pt x="251" y="108"/>
                    </a:lnTo>
                    <a:lnTo>
                      <a:pt x="263" y="21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9" name="Freeform 106"/>
              <p:cNvSpPr>
                <a:spLocks/>
              </p:cNvSpPr>
              <p:nvPr/>
            </p:nvSpPr>
            <p:spPr bwMode="auto">
              <a:xfrm>
                <a:off x="5051" y="317"/>
                <a:ext cx="138" cy="299"/>
              </a:xfrm>
              <a:custGeom>
                <a:avLst/>
                <a:gdLst>
                  <a:gd name="T0" fmla="*/ 36 w 138"/>
                  <a:gd name="T1" fmla="*/ 36 h 299"/>
                  <a:gd name="T2" fmla="*/ 36 w 138"/>
                  <a:gd name="T3" fmla="*/ 102 h 299"/>
                  <a:gd name="T4" fmla="*/ 0 w 138"/>
                  <a:gd name="T5" fmla="*/ 150 h 299"/>
                  <a:gd name="T6" fmla="*/ 0 w 138"/>
                  <a:gd name="T7" fmla="*/ 174 h 299"/>
                  <a:gd name="T8" fmla="*/ 18 w 138"/>
                  <a:gd name="T9" fmla="*/ 174 h 299"/>
                  <a:gd name="T10" fmla="*/ 24 w 138"/>
                  <a:gd name="T11" fmla="*/ 210 h 299"/>
                  <a:gd name="T12" fmla="*/ 54 w 138"/>
                  <a:gd name="T13" fmla="*/ 228 h 299"/>
                  <a:gd name="T14" fmla="*/ 66 w 138"/>
                  <a:gd name="T15" fmla="*/ 299 h 299"/>
                  <a:gd name="T16" fmla="*/ 90 w 138"/>
                  <a:gd name="T17" fmla="*/ 281 h 299"/>
                  <a:gd name="T18" fmla="*/ 96 w 138"/>
                  <a:gd name="T19" fmla="*/ 246 h 299"/>
                  <a:gd name="T20" fmla="*/ 138 w 138"/>
                  <a:gd name="T21" fmla="*/ 216 h 299"/>
                  <a:gd name="T22" fmla="*/ 138 w 138"/>
                  <a:gd name="T23" fmla="*/ 180 h 299"/>
                  <a:gd name="T24" fmla="*/ 114 w 138"/>
                  <a:gd name="T25" fmla="*/ 162 h 299"/>
                  <a:gd name="T26" fmla="*/ 84 w 138"/>
                  <a:gd name="T27" fmla="*/ 144 h 299"/>
                  <a:gd name="T28" fmla="*/ 132 w 138"/>
                  <a:gd name="T29" fmla="*/ 102 h 299"/>
                  <a:gd name="T30" fmla="*/ 126 w 138"/>
                  <a:gd name="T31" fmla="*/ 78 h 299"/>
                  <a:gd name="T32" fmla="*/ 108 w 138"/>
                  <a:gd name="T33" fmla="*/ 54 h 299"/>
                  <a:gd name="T34" fmla="*/ 126 w 138"/>
                  <a:gd name="T35" fmla="*/ 36 h 299"/>
                  <a:gd name="T36" fmla="*/ 126 w 138"/>
                  <a:gd name="T37" fmla="*/ 12 h 299"/>
                  <a:gd name="T38" fmla="*/ 96 w 138"/>
                  <a:gd name="T39" fmla="*/ 30 h 299"/>
                  <a:gd name="T40" fmla="*/ 96 w 138"/>
                  <a:gd name="T41" fmla="*/ 12 h 299"/>
                  <a:gd name="T42" fmla="*/ 60 w 138"/>
                  <a:gd name="T43" fmla="*/ 0 h 299"/>
                  <a:gd name="T44" fmla="*/ 42 w 138"/>
                  <a:gd name="T45" fmla="*/ 18 h 299"/>
                  <a:gd name="T46" fmla="*/ 42 w 138"/>
                  <a:gd name="T47" fmla="*/ 18 h 299"/>
                  <a:gd name="T48" fmla="*/ 42 w 138"/>
                  <a:gd name="T49" fmla="*/ 18 h 299"/>
                  <a:gd name="T50" fmla="*/ 36 w 138"/>
                  <a:gd name="T51"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299">
                    <a:moveTo>
                      <a:pt x="36" y="36"/>
                    </a:moveTo>
                    <a:lnTo>
                      <a:pt x="36" y="102"/>
                    </a:lnTo>
                    <a:lnTo>
                      <a:pt x="0" y="150"/>
                    </a:lnTo>
                    <a:lnTo>
                      <a:pt x="0" y="174"/>
                    </a:lnTo>
                    <a:lnTo>
                      <a:pt x="18" y="174"/>
                    </a:lnTo>
                    <a:lnTo>
                      <a:pt x="24" y="210"/>
                    </a:lnTo>
                    <a:lnTo>
                      <a:pt x="54" y="228"/>
                    </a:lnTo>
                    <a:lnTo>
                      <a:pt x="66" y="299"/>
                    </a:lnTo>
                    <a:lnTo>
                      <a:pt x="90" y="281"/>
                    </a:lnTo>
                    <a:lnTo>
                      <a:pt x="96" y="246"/>
                    </a:lnTo>
                    <a:lnTo>
                      <a:pt x="138" y="216"/>
                    </a:lnTo>
                    <a:lnTo>
                      <a:pt x="138" y="180"/>
                    </a:lnTo>
                    <a:lnTo>
                      <a:pt x="114" y="162"/>
                    </a:lnTo>
                    <a:lnTo>
                      <a:pt x="84" y="144"/>
                    </a:lnTo>
                    <a:lnTo>
                      <a:pt x="132" y="102"/>
                    </a:lnTo>
                    <a:lnTo>
                      <a:pt x="126" y="78"/>
                    </a:lnTo>
                    <a:lnTo>
                      <a:pt x="108" y="54"/>
                    </a:lnTo>
                    <a:lnTo>
                      <a:pt x="126" y="36"/>
                    </a:lnTo>
                    <a:lnTo>
                      <a:pt x="126" y="12"/>
                    </a:lnTo>
                    <a:lnTo>
                      <a:pt x="96" y="30"/>
                    </a:lnTo>
                    <a:lnTo>
                      <a:pt x="96" y="12"/>
                    </a:lnTo>
                    <a:lnTo>
                      <a:pt x="60" y="0"/>
                    </a:lnTo>
                    <a:lnTo>
                      <a:pt x="42" y="18"/>
                    </a:lnTo>
                    <a:lnTo>
                      <a:pt x="42" y="18"/>
                    </a:lnTo>
                    <a:lnTo>
                      <a:pt x="42" y="18"/>
                    </a:lnTo>
                    <a:lnTo>
                      <a:pt x="36"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0" name="Freeform 107"/>
              <p:cNvSpPr>
                <a:spLocks/>
              </p:cNvSpPr>
              <p:nvPr/>
            </p:nvSpPr>
            <p:spPr bwMode="auto">
              <a:xfrm>
                <a:off x="5087" y="335"/>
                <a:ext cx="6" cy="18"/>
              </a:xfrm>
              <a:custGeom>
                <a:avLst/>
                <a:gdLst>
                  <a:gd name="T0" fmla="*/ 6 w 6"/>
                  <a:gd name="T1" fmla="*/ 0 h 18"/>
                  <a:gd name="T2" fmla="*/ 6 w 6"/>
                  <a:gd name="T3" fmla="*/ 0 h 18"/>
                  <a:gd name="T4" fmla="*/ 0 w 6"/>
                  <a:gd name="T5" fmla="*/ 18 h 18"/>
                  <a:gd name="T6" fmla="*/ 6 w 6"/>
                  <a:gd name="T7" fmla="*/ 0 h 18"/>
                </a:gdLst>
                <a:ahLst/>
                <a:cxnLst>
                  <a:cxn ang="0">
                    <a:pos x="T0" y="T1"/>
                  </a:cxn>
                  <a:cxn ang="0">
                    <a:pos x="T2" y="T3"/>
                  </a:cxn>
                  <a:cxn ang="0">
                    <a:pos x="T4" y="T5"/>
                  </a:cxn>
                  <a:cxn ang="0">
                    <a:pos x="T6" y="T7"/>
                  </a:cxn>
                </a:cxnLst>
                <a:rect l="0" t="0" r="r" b="b"/>
                <a:pathLst>
                  <a:path w="6" h="18">
                    <a:moveTo>
                      <a:pt x="6" y="0"/>
                    </a:moveTo>
                    <a:lnTo>
                      <a:pt x="6" y="0"/>
                    </a:lnTo>
                    <a:lnTo>
                      <a:pt x="0" y="18"/>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1" name="Freeform 108"/>
              <p:cNvSpPr>
                <a:spLocks/>
              </p:cNvSpPr>
              <p:nvPr/>
            </p:nvSpPr>
            <p:spPr bwMode="auto">
              <a:xfrm>
                <a:off x="5051" y="467"/>
                <a:ext cx="0" cy="24"/>
              </a:xfrm>
              <a:custGeom>
                <a:avLst/>
                <a:gdLst>
                  <a:gd name="T0" fmla="*/ 0 h 24"/>
                  <a:gd name="T1" fmla="*/ 24 h 24"/>
                  <a:gd name="T2" fmla="*/ 0 h 24"/>
                  <a:gd name="T3" fmla="*/ 0 h 24"/>
                </a:gdLst>
                <a:ahLst/>
                <a:cxnLst>
                  <a:cxn ang="0">
                    <a:pos x="0" y="T0"/>
                  </a:cxn>
                  <a:cxn ang="0">
                    <a:pos x="0" y="T1"/>
                  </a:cxn>
                  <a:cxn ang="0">
                    <a:pos x="0" y="T2"/>
                  </a:cxn>
                  <a:cxn ang="0">
                    <a:pos x="0" y="T3"/>
                  </a:cxn>
                </a:cxnLst>
                <a:rect l="0" t="0" r="r" b="b"/>
                <a:pathLst>
                  <a:path h="24">
                    <a:moveTo>
                      <a:pt x="0" y="0"/>
                    </a:moveTo>
                    <a:lnTo>
                      <a:pt x="0" y="24"/>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2" name="Freeform 109"/>
              <p:cNvSpPr>
                <a:spLocks/>
              </p:cNvSpPr>
              <p:nvPr/>
            </p:nvSpPr>
            <p:spPr bwMode="auto">
              <a:xfrm>
                <a:off x="5075" y="527"/>
                <a:ext cx="42" cy="89"/>
              </a:xfrm>
              <a:custGeom>
                <a:avLst/>
                <a:gdLst>
                  <a:gd name="T0" fmla="*/ 0 w 42"/>
                  <a:gd name="T1" fmla="*/ 0 h 89"/>
                  <a:gd name="T2" fmla="*/ 30 w 42"/>
                  <a:gd name="T3" fmla="*/ 18 h 89"/>
                  <a:gd name="T4" fmla="*/ 42 w 42"/>
                  <a:gd name="T5" fmla="*/ 89 h 89"/>
                  <a:gd name="T6" fmla="*/ 30 w 42"/>
                  <a:gd name="T7" fmla="*/ 18 h 89"/>
                  <a:gd name="T8" fmla="*/ 0 w 42"/>
                  <a:gd name="T9" fmla="*/ 0 h 89"/>
                </a:gdLst>
                <a:ahLst/>
                <a:cxnLst>
                  <a:cxn ang="0">
                    <a:pos x="T0" y="T1"/>
                  </a:cxn>
                  <a:cxn ang="0">
                    <a:pos x="T2" y="T3"/>
                  </a:cxn>
                  <a:cxn ang="0">
                    <a:pos x="T4" y="T5"/>
                  </a:cxn>
                  <a:cxn ang="0">
                    <a:pos x="T6" y="T7"/>
                  </a:cxn>
                  <a:cxn ang="0">
                    <a:pos x="T8" y="T9"/>
                  </a:cxn>
                </a:cxnLst>
                <a:rect l="0" t="0" r="r" b="b"/>
                <a:pathLst>
                  <a:path w="42" h="89">
                    <a:moveTo>
                      <a:pt x="0" y="0"/>
                    </a:moveTo>
                    <a:lnTo>
                      <a:pt x="30" y="18"/>
                    </a:lnTo>
                    <a:lnTo>
                      <a:pt x="42" y="89"/>
                    </a:lnTo>
                    <a:lnTo>
                      <a:pt x="30" y="18"/>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3" name="Freeform 110"/>
              <p:cNvSpPr>
                <a:spLocks/>
              </p:cNvSpPr>
              <p:nvPr/>
            </p:nvSpPr>
            <p:spPr bwMode="auto">
              <a:xfrm>
                <a:off x="4333" y="383"/>
                <a:ext cx="413" cy="341"/>
              </a:xfrm>
              <a:custGeom>
                <a:avLst/>
                <a:gdLst>
                  <a:gd name="T0" fmla="*/ 150 w 413"/>
                  <a:gd name="T1" fmla="*/ 341 h 341"/>
                  <a:gd name="T2" fmla="*/ 150 w 413"/>
                  <a:gd name="T3" fmla="*/ 341 h 341"/>
                  <a:gd name="T4" fmla="*/ 150 w 413"/>
                  <a:gd name="T5" fmla="*/ 293 h 341"/>
                  <a:gd name="T6" fmla="*/ 222 w 413"/>
                  <a:gd name="T7" fmla="*/ 251 h 341"/>
                  <a:gd name="T8" fmla="*/ 246 w 413"/>
                  <a:gd name="T9" fmla="*/ 251 h 341"/>
                  <a:gd name="T10" fmla="*/ 258 w 413"/>
                  <a:gd name="T11" fmla="*/ 251 h 341"/>
                  <a:gd name="T12" fmla="*/ 276 w 413"/>
                  <a:gd name="T13" fmla="*/ 233 h 341"/>
                  <a:gd name="T14" fmla="*/ 282 w 413"/>
                  <a:gd name="T15" fmla="*/ 221 h 341"/>
                  <a:gd name="T16" fmla="*/ 306 w 413"/>
                  <a:gd name="T17" fmla="*/ 215 h 341"/>
                  <a:gd name="T18" fmla="*/ 329 w 413"/>
                  <a:gd name="T19" fmla="*/ 209 h 341"/>
                  <a:gd name="T20" fmla="*/ 329 w 413"/>
                  <a:gd name="T21" fmla="*/ 197 h 341"/>
                  <a:gd name="T22" fmla="*/ 323 w 413"/>
                  <a:gd name="T23" fmla="*/ 174 h 341"/>
                  <a:gd name="T24" fmla="*/ 413 w 413"/>
                  <a:gd name="T25" fmla="*/ 156 h 341"/>
                  <a:gd name="T26" fmla="*/ 401 w 413"/>
                  <a:gd name="T27" fmla="*/ 54 h 341"/>
                  <a:gd name="T28" fmla="*/ 389 w 413"/>
                  <a:gd name="T29" fmla="*/ 36 h 341"/>
                  <a:gd name="T30" fmla="*/ 347 w 413"/>
                  <a:gd name="T31" fmla="*/ 30 h 341"/>
                  <a:gd name="T32" fmla="*/ 294 w 413"/>
                  <a:gd name="T33" fmla="*/ 30 h 341"/>
                  <a:gd name="T34" fmla="*/ 264 w 413"/>
                  <a:gd name="T35" fmla="*/ 0 h 341"/>
                  <a:gd name="T36" fmla="*/ 246 w 413"/>
                  <a:gd name="T37" fmla="*/ 6 h 341"/>
                  <a:gd name="T38" fmla="*/ 222 w 413"/>
                  <a:gd name="T39" fmla="*/ 84 h 341"/>
                  <a:gd name="T40" fmla="*/ 162 w 413"/>
                  <a:gd name="T41" fmla="*/ 114 h 341"/>
                  <a:gd name="T42" fmla="*/ 132 w 413"/>
                  <a:gd name="T43" fmla="*/ 150 h 341"/>
                  <a:gd name="T44" fmla="*/ 108 w 413"/>
                  <a:gd name="T45" fmla="*/ 203 h 341"/>
                  <a:gd name="T46" fmla="*/ 108 w 413"/>
                  <a:gd name="T47" fmla="*/ 227 h 341"/>
                  <a:gd name="T48" fmla="*/ 114 w 413"/>
                  <a:gd name="T49" fmla="*/ 245 h 341"/>
                  <a:gd name="T50" fmla="*/ 90 w 413"/>
                  <a:gd name="T51" fmla="*/ 281 h 341"/>
                  <a:gd name="T52" fmla="*/ 42 w 413"/>
                  <a:gd name="T53" fmla="*/ 323 h 341"/>
                  <a:gd name="T54" fmla="*/ 0 w 413"/>
                  <a:gd name="T55" fmla="*/ 329 h 341"/>
                  <a:gd name="T56" fmla="*/ 0 w 413"/>
                  <a:gd name="T57" fmla="*/ 335 h 341"/>
                  <a:gd name="T58" fmla="*/ 66 w 413"/>
                  <a:gd name="T59" fmla="*/ 335 h 341"/>
                  <a:gd name="T60" fmla="*/ 150 w 413"/>
                  <a:gd name="T61" fmla="*/ 341 h 341"/>
                  <a:gd name="T62" fmla="*/ 150 w 413"/>
                  <a:gd name="T63"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3" h="341">
                    <a:moveTo>
                      <a:pt x="150" y="341"/>
                    </a:moveTo>
                    <a:lnTo>
                      <a:pt x="150" y="341"/>
                    </a:lnTo>
                    <a:lnTo>
                      <a:pt x="150" y="293"/>
                    </a:lnTo>
                    <a:lnTo>
                      <a:pt x="222" y="251"/>
                    </a:lnTo>
                    <a:lnTo>
                      <a:pt x="246" y="251"/>
                    </a:lnTo>
                    <a:lnTo>
                      <a:pt x="258" y="251"/>
                    </a:lnTo>
                    <a:lnTo>
                      <a:pt x="276" y="233"/>
                    </a:lnTo>
                    <a:lnTo>
                      <a:pt x="282" y="221"/>
                    </a:lnTo>
                    <a:lnTo>
                      <a:pt x="306" y="215"/>
                    </a:lnTo>
                    <a:lnTo>
                      <a:pt x="329" y="209"/>
                    </a:lnTo>
                    <a:lnTo>
                      <a:pt x="329" y="197"/>
                    </a:lnTo>
                    <a:lnTo>
                      <a:pt x="323" y="174"/>
                    </a:lnTo>
                    <a:lnTo>
                      <a:pt x="413" y="156"/>
                    </a:lnTo>
                    <a:lnTo>
                      <a:pt x="401" y="54"/>
                    </a:lnTo>
                    <a:lnTo>
                      <a:pt x="389" y="36"/>
                    </a:lnTo>
                    <a:lnTo>
                      <a:pt x="347" y="30"/>
                    </a:lnTo>
                    <a:lnTo>
                      <a:pt x="294" y="30"/>
                    </a:lnTo>
                    <a:lnTo>
                      <a:pt x="264" y="0"/>
                    </a:lnTo>
                    <a:lnTo>
                      <a:pt x="246" y="6"/>
                    </a:lnTo>
                    <a:lnTo>
                      <a:pt x="222" y="84"/>
                    </a:lnTo>
                    <a:lnTo>
                      <a:pt x="162" y="114"/>
                    </a:lnTo>
                    <a:lnTo>
                      <a:pt x="132" y="150"/>
                    </a:lnTo>
                    <a:lnTo>
                      <a:pt x="108" y="203"/>
                    </a:lnTo>
                    <a:lnTo>
                      <a:pt x="108" y="227"/>
                    </a:lnTo>
                    <a:lnTo>
                      <a:pt x="114" y="245"/>
                    </a:lnTo>
                    <a:lnTo>
                      <a:pt x="90" y="281"/>
                    </a:lnTo>
                    <a:lnTo>
                      <a:pt x="42" y="323"/>
                    </a:lnTo>
                    <a:lnTo>
                      <a:pt x="0" y="329"/>
                    </a:lnTo>
                    <a:lnTo>
                      <a:pt x="0" y="335"/>
                    </a:lnTo>
                    <a:lnTo>
                      <a:pt x="66" y="335"/>
                    </a:lnTo>
                    <a:lnTo>
                      <a:pt x="150" y="341"/>
                    </a:lnTo>
                    <a:lnTo>
                      <a:pt x="150" y="34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4" name="Freeform 111"/>
              <p:cNvSpPr>
                <a:spLocks/>
              </p:cNvSpPr>
              <p:nvPr/>
            </p:nvSpPr>
            <p:spPr bwMode="auto">
              <a:xfrm>
                <a:off x="4591" y="616"/>
                <a:ext cx="18" cy="18"/>
              </a:xfrm>
              <a:custGeom>
                <a:avLst/>
                <a:gdLst>
                  <a:gd name="T0" fmla="*/ 18 w 18"/>
                  <a:gd name="T1" fmla="*/ 0 h 18"/>
                  <a:gd name="T2" fmla="*/ 0 w 18"/>
                  <a:gd name="T3" fmla="*/ 18 h 18"/>
                  <a:gd name="T4" fmla="*/ 0 w 18"/>
                  <a:gd name="T5" fmla="*/ 18 h 18"/>
                  <a:gd name="T6" fmla="*/ 18 w 18"/>
                  <a:gd name="T7" fmla="*/ 0 h 18"/>
                </a:gdLst>
                <a:ahLst/>
                <a:cxnLst>
                  <a:cxn ang="0">
                    <a:pos x="T0" y="T1"/>
                  </a:cxn>
                  <a:cxn ang="0">
                    <a:pos x="T2" y="T3"/>
                  </a:cxn>
                  <a:cxn ang="0">
                    <a:pos x="T4" y="T5"/>
                  </a:cxn>
                  <a:cxn ang="0">
                    <a:pos x="T6" y="T7"/>
                  </a:cxn>
                </a:cxnLst>
                <a:rect l="0" t="0" r="r" b="b"/>
                <a:pathLst>
                  <a:path w="18" h="18">
                    <a:moveTo>
                      <a:pt x="18" y="0"/>
                    </a:moveTo>
                    <a:lnTo>
                      <a:pt x="0" y="18"/>
                    </a:lnTo>
                    <a:lnTo>
                      <a:pt x="0" y="18"/>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5" name="Freeform 112"/>
              <p:cNvSpPr>
                <a:spLocks/>
              </p:cNvSpPr>
              <p:nvPr/>
            </p:nvSpPr>
            <p:spPr bwMode="auto">
              <a:xfrm>
                <a:off x="4483" y="634"/>
                <a:ext cx="96" cy="42"/>
              </a:xfrm>
              <a:custGeom>
                <a:avLst/>
                <a:gdLst>
                  <a:gd name="T0" fmla="*/ 96 w 96"/>
                  <a:gd name="T1" fmla="*/ 0 h 42"/>
                  <a:gd name="T2" fmla="*/ 72 w 96"/>
                  <a:gd name="T3" fmla="*/ 0 h 42"/>
                  <a:gd name="T4" fmla="*/ 0 w 96"/>
                  <a:gd name="T5" fmla="*/ 42 h 42"/>
                  <a:gd name="T6" fmla="*/ 72 w 96"/>
                  <a:gd name="T7" fmla="*/ 0 h 42"/>
                  <a:gd name="T8" fmla="*/ 96 w 96"/>
                  <a:gd name="T9" fmla="*/ 0 h 42"/>
                </a:gdLst>
                <a:ahLst/>
                <a:cxnLst>
                  <a:cxn ang="0">
                    <a:pos x="T0" y="T1"/>
                  </a:cxn>
                  <a:cxn ang="0">
                    <a:pos x="T2" y="T3"/>
                  </a:cxn>
                  <a:cxn ang="0">
                    <a:pos x="T4" y="T5"/>
                  </a:cxn>
                  <a:cxn ang="0">
                    <a:pos x="T6" y="T7"/>
                  </a:cxn>
                  <a:cxn ang="0">
                    <a:pos x="T8" y="T9"/>
                  </a:cxn>
                </a:cxnLst>
                <a:rect l="0" t="0" r="r" b="b"/>
                <a:pathLst>
                  <a:path w="96" h="42">
                    <a:moveTo>
                      <a:pt x="96" y="0"/>
                    </a:moveTo>
                    <a:lnTo>
                      <a:pt x="72" y="0"/>
                    </a:lnTo>
                    <a:lnTo>
                      <a:pt x="0" y="42"/>
                    </a:lnTo>
                    <a:lnTo>
                      <a:pt x="72" y="0"/>
                    </a:lnTo>
                    <a:lnTo>
                      <a:pt x="9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6" name="Freeform 113"/>
              <p:cNvSpPr>
                <a:spLocks/>
              </p:cNvSpPr>
              <p:nvPr/>
            </p:nvSpPr>
            <p:spPr bwMode="auto">
              <a:xfrm>
                <a:off x="4639" y="580"/>
                <a:ext cx="23" cy="18"/>
              </a:xfrm>
              <a:custGeom>
                <a:avLst/>
                <a:gdLst>
                  <a:gd name="T0" fmla="*/ 23 w 23"/>
                  <a:gd name="T1" fmla="*/ 0 h 18"/>
                  <a:gd name="T2" fmla="*/ 23 w 23"/>
                  <a:gd name="T3" fmla="*/ 12 h 18"/>
                  <a:gd name="T4" fmla="*/ 0 w 23"/>
                  <a:gd name="T5" fmla="*/ 18 h 18"/>
                  <a:gd name="T6" fmla="*/ 23 w 23"/>
                  <a:gd name="T7" fmla="*/ 12 h 18"/>
                  <a:gd name="T8" fmla="*/ 23 w 23"/>
                  <a:gd name="T9" fmla="*/ 0 h 18"/>
                </a:gdLst>
                <a:ahLst/>
                <a:cxnLst>
                  <a:cxn ang="0">
                    <a:pos x="T0" y="T1"/>
                  </a:cxn>
                  <a:cxn ang="0">
                    <a:pos x="T2" y="T3"/>
                  </a:cxn>
                  <a:cxn ang="0">
                    <a:pos x="T4" y="T5"/>
                  </a:cxn>
                  <a:cxn ang="0">
                    <a:pos x="T6" y="T7"/>
                  </a:cxn>
                  <a:cxn ang="0">
                    <a:pos x="T8" y="T9"/>
                  </a:cxn>
                </a:cxnLst>
                <a:rect l="0" t="0" r="r" b="b"/>
                <a:pathLst>
                  <a:path w="23" h="18">
                    <a:moveTo>
                      <a:pt x="23" y="0"/>
                    </a:moveTo>
                    <a:lnTo>
                      <a:pt x="23" y="12"/>
                    </a:lnTo>
                    <a:lnTo>
                      <a:pt x="0" y="18"/>
                    </a:lnTo>
                    <a:lnTo>
                      <a:pt x="23" y="12"/>
                    </a:lnTo>
                    <a:lnTo>
                      <a:pt x="23"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7" name="Freeform 114"/>
              <p:cNvSpPr>
                <a:spLocks/>
              </p:cNvSpPr>
              <p:nvPr/>
            </p:nvSpPr>
            <p:spPr bwMode="auto">
              <a:xfrm>
                <a:off x="4190" y="718"/>
                <a:ext cx="293" cy="257"/>
              </a:xfrm>
              <a:custGeom>
                <a:avLst/>
                <a:gdLst>
                  <a:gd name="T0" fmla="*/ 138 w 293"/>
                  <a:gd name="T1" fmla="*/ 251 h 257"/>
                  <a:gd name="T2" fmla="*/ 132 w 293"/>
                  <a:gd name="T3" fmla="*/ 198 h 257"/>
                  <a:gd name="T4" fmla="*/ 143 w 293"/>
                  <a:gd name="T5" fmla="*/ 174 h 257"/>
                  <a:gd name="T6" fmla="*/ 179 w 293"/>
                  <a:gd name="T7" fmla="*/ 174 h 257"/>
                  <a:gd name="T8" fmla="*/ 179 w 293"/>
                  <a:gd name="T9" fmla="*/ 72 h 257"/>
                  <a:gd name="T10" fmla="*/ 293 w 293"/>
                  <a:gd name="T11" fmla="*/ 72 h 257"/>
                  <a:gd name="T12" fmla="*/ 293 w 293"/>
                  <a:gd name="T13" fmla="*/ 48 h 257"/>
                  <a:gd name="T14" fmla="*/ 293 w 293"/>
                  <a:gd name="T15" fmla="*/ 24 h 257"/>
                  <a:gd name="T16" fmla="*/ 293 w 293"/>
                  <a:gd name="T17" fmla="*/ 24 h 257"/>
                  <a:gd name="T18" fmla="*/ 293 w 293"/>
                  <a:gd name="T19" fmla="*/ 24 h 257"/>
                  <a:gd name="T20" fmla="*/ 293 w 293"/>
                  <a:gd name="T21" fmla="*/ 6 h 257"/>
                  <a:gd name="T22" fmla="*/ 293 w 293"/>
                  <a:gd name="T23" fmla="*/ 6 h 257"/>
                  <a:gd name="T24" fmla="*/ 209 w 293"/>
                  <a:gd name="T25" fmla="*/ 0 h 257"/>
                  <a:gd name="T26" fmla="*/ 143 w 293"/>
                  <a:gd name="T27" fmla="*/ 0 h 257"/>
                  <a:gd name="T28" fmla="*/ 120 w 293"/>
                  <a:gd name="T29" fmla="*/ 48 h 257"/>
                  <a:gd name="T30" fmla="*/ 90 w 293"/>
                  <a:gd name="T31" fmla="*/ 60 h 257"/>
                  <a:gd name="T32" fmla="*/ 72 w 293"/>
                  <a:gd name="T33" fmla="*/ 120 h 257"/>
                  <a:gd name="T34" fmla="*/ 30 w 293"/>
                  <a:gd name="T35" fmla="*/ 186 h 257"/>
                  <a:gd name="T36" fmla="*/ 0 w 293"/>
                  <a:gd name="T37" fmla="*/ 257 h 257"/>
                  <a:gd name="T38" fmla="*/ 12 w 293"/>
                  <a:gd name="T39" fmla="*/ 251 h 257"/>
                  <a:gd name="T40" fmla="*/ 138 w 293"/>
                  <a:gd name="T41" fmla="*/ 25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257">
                    <a:moveTo>
                      <a:pt x="138" y="251"/>
                    </a:moveTo>
                    <a:lnTo>
                      <a:pt x="132" y="198"/>
                    </a:lnTo>
                    <a:lnTo>
                      <a:pt x="143" y="174"/>
                    </a:lnTo>
                    <a:lnTo>
                      <a:pt x="179" y="174"/>
                    </a:lnTo>
                    <a:lnTo>
                      <a:pt x="179" y="72"/>
                    </a:lnTo>
                    <a:lnTo>
                      <a:pt x="293" y="72"/>
                    </a:lnTo>
                    <a:lnTo>
                      <a:pt x="293" y="48"/>
                    </a:lnTo>
                    <a:lnTo>
                      <a:pt x="293" y="24"/>
                    </a:lnTo>
                    <a:lnTo>
                      <a:pt x="293" y="24"/>
                    </a:lnTo>
                    <a:lnTo>
                      <a:pt x="293" y="24"/>
                    </a:lnTo>
                    <a:lnTo>
                      <a:pt x="293" y="6"/>
                    </a:lnTo>
                    <a:lnTo>
                      <a:pt x="293" y="6"/>
                    </a:lnTo>
                    <a:lnTo>
                      <a:pt x="209" y="0"/>
                    </a:lnTo>
                    <a:lnTo>
                      <a:pt x="143" y="0"/>
                    </a:lnTo>
                    <a:lnTo>
                      <a:pt x="120" y="48"/>
                    </a:lnTo>
                    <a:lnTo>
                      <a:pt x="90" y="60"/>
                    </a:lnTo>
                    <a:lnTo>
                      <a:pt x="72" y="120"/>
                    </a:lnTo>
                    <a:lnTo>
                      <a:pt x="30" y="186"/>
                    </a:lnTo>
                    <a:lnTo>
                      <a:pt x="0" y="257"/>
                    </a:lnTo>
                    <a:lnTo>
                      <a:pt x="12" y="251"/>
                    </a:lnTo>
                    <a:lnTo>
                      <a:pt x="138" y="25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8" name="Freeform 115"/>
              <p:cNvSpPr>
                <a:spLocks/>
              </p:cNvSpPr>
              <p:nvPr/>
            </p:nvSpPr>
            <p:spPr bwMode="auto">
              <a:xfrm>
                <a:off x="4483" y="724"/>
                <a:ext cx="0" cy="18"/>
              </a:xfrm>
              <a:custGeom>
                <a:avLst/>
                <a:gdLst>
                  <a:gd name="T0" fmla="*/ 0 h 18"/>
                  <a:gd name="T1" fmla="*/ 18 h 18"/>
                  <a:gd name="T2" fmla="*/ 0 h 18"/>
                  <a:gd name="T3" fmla="*/ 0 h 18"/>
                </a:gdLst>
                <a:ahLst/>
                <a:cxnLst>
                  <a:cxn ang="0">
                    <a:pos x="0" y="T0"/>
                  </a:cxn>
                  <a:cxn ang="0">
                    <a:pos x="0" y="T1"/>
                  </a:cxn>
                  <a:cxn ang="0">
                    <a:pos x="0" y="T2"/>
                  </a:cxn>
                  <a:cxn ang="0">
                    <a:pos x="0" y="T3"/>
                  </a:cxn>
                </a:cxnLst>
                <a:rect l="0" t="0" r="r" b="b"/>
                <a:pathLst>
                  <a:path h="18">
                    <a:moveTo>
                      <a:pt x="0" y="0"/>
                    </a:moveTo>
                    <a:lnTo>
                      <a:pt x="0" y="18"/>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9" name="Freeform 116"/>
              <p:cNvSpPr>
                <a:spLocks/>
              </p:cNvSpPr>
              <p:nvPr/>
            </p:nvSpPr>
            <p:spPr bwMode="auto">
              <a:xfrm>
                <a:off x="4399" y="718"/>
                <a:ext cx="84" cy="6"/>
              </a:xfrm>
              <a:custGeom>
                <a:avLst/>
                <a:gdLst>
                  <a:gd name="T0" fmla="*/ 84 w 84"/>
                  <a:gd name="T1" fmla="*/ 6 h 6"/>
                  <a:gd name="T2" fmla="*/ 84 w 84"/>
                  <a:gd name="T3" fmla="*/ 6 h 6"/>
                  <a:gd name="T4" fmla="*/ 84 w 84"/>
                  <a:gd name="T5" fmla="*/ 6 h 6"/>
                  <a:gd name="T6" fmla="*/ 0 w 84"/>
                  <a:gd name="T7" fmla="*/ 0 h 6"/>
                  <a:gd name="T8" fmla="*/ 84 w 84"/>
                  <a:gd name="T9" fmla="*/ 6 h 6"/>
                  <a:gd name="T10" fmla="*/ 84 w 84"/>
                  <a:gd name="T11" fmla="*/ 6 h 6"/>
                </a:gdLst>
                <a:ahLst/>
                <a:cxnLst>
                  <a:cxn ang="0">
                    <a:pos x="T0" y="T1"/>
                  </a:cxn>
                  <a:cxn ang="0">
                    <a:pos x="T2" y="T3"/>
                  </a:cxn>
                  <a:cxn ang="0">
                    <a:pos x="T4" y="T5"/>
                  </a:cxn>
                  <a:cxn ang="0">
                    <a:pos x="T6" y="T7"/>
                  </a:cxn>
                  <a:cxn ang="0">
                    <a:pos x="T8" y="T9"/>
                  </a:cxn>
                  <a:cxn ang="0">
                    <a:pos x="T10" y="T11"/>
                  </a:cxn>
                </a:cxnLst>
                <a:rect l="0" t="0" r="r" b="b"/>
                <a:pathLst>
                  <a:path w="84" h="6">
                    <a:moveTo>
                      <a:pt x="84" y="6"/>
                    </a:moveTo>
                    <a:lnTo>
                      <a:pt x="84" y="6"/>
                    </a:lnTo>
                    <a:lnTo>
                      <a:pt x="84" y="6"/>
                    </a:lnTo>
                    <a:lnTo>
                      <a:pt x="0" y="0"/>
                    </a:lnTo>
                    <a:lnTo>
                      <a:pt x="84" y="6"/>
                    </a:lnTo>
                    <a:lnTo>
                      <a:pt x="84"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0" name="Freeform 117"/>
              <p:cNvSpPr>
                <a:spLocks/>
              </p:cNvSpPr>
              <p:nvPr/>
            </p:nvSpPr>
            <p:spPr bwMode="auto">
              <a:xfrm>
                <a:off x="4357" y="826"/>
                <a:ext cx="575" cy="556"/>
              </a:xfrm>
              <a:custGeom>
                <a:avLst/>
                <a:gdLst>
                  <a:gd name="T0" fmla="*/ 246 w 575"/>
                  <a:gd name="T1" fmla="*/ 556 h 556"/>
                  <a:gd name="T2" fmla="*/ 246 w 575"/>
                  <a:gd name="T3" fmla="*/ 502 h 556"/>
                  <a:gd name="T4" fmla="*/ 270 w 575"/>
                  <a:gd name="T5" fmla="*/ 490 h 556"/>
                  <a:gd name="T6" fmla="*/ 293 w 575"/>
                  <a:gd name="T7" fmla="*/ 449 h 556"/>
                  <a:gd name="T8" fmla="*/ 341 w 575"/>
                  <a:gd name="T9" fmla="*/ 437 h 556"/>
                  <a:gd name="T10" fmla="*/ 401 w 575"/>
                  <a:gd name="T11" fmla="*/ 383 h 556"/>
                  <a:gd name="T12" fmla="*/ 425 w 575"/>
                  <a:gd name="T13" fmla="*/ 383 h 556"/>
                  <a:gd name="T14" fmla="*/ 425 w 575"/>
                  <a:gd name="T15" fmla="*/ 383 h 556"/>
                  <a:gd name="T16" fmla="*/ 449 w 575"/>
                  <a:gd name="T17" fmla="*/ 383 h 556"/>
                  <a:gd name="T18" fmla="*/ 551 w 575"/>
                  <a:gd name="T19" fmla="*/ 365 h 556"/>
                  <a:gd name="T20" fmla="*/ 575 w 575"/>
                  <a:gd name="T21" fmla="*/ 341 h 556"/>
                  <a:gd name="T22" fmla="*/ 575 w 575"/>
                  <a:gd name="T23" fmla="*/ 227 h 556"/>
                  <a:gd name="T24" fmla="*/ 545 w 575"/>
                  <a:gd name="T25" fmla="*/ 233 h 556"/>
                  <a:gd name="T26" fmla="*/ 545 w 575"/>
                  <a:gd name="T27" fmla="*/ 233 h 556"/>
                  <a:gd name="T28" fmla="*/ 545 w 575"/>
                  <a:gd name="T29" fmla="*/ 233 h 556"/>
                  <a:gd name="T30" fmla="*/ 545 w 575"/>
                  <a:gd name="T31" fmla="*/ 215 h 556"/>
                  <a:gd name="T32" fmla="*/ 545 w 575"/>
                  <a:gd name="T33" fmla="*/ 203 h 556"/>
                  <a:gd name="T34" fmla="*/ 491 w 575"/>
                  <a:gd name="T35" fmla="*/ 173 h 556"/>
                  <a:gd name="T36" fmla="*/ 467 w 575"/>
                  <a:gd name="T37" fmla="*/ 167 h 556"/>
                  <a:gd name="T38" fmla="*/ 467 w 575"/>
                  <a:gd name="T39" fmla="*/ 149 h 556"/>
                  <a:gd name="T40" fmla="*/ 258 w 575"/>
                  <a:gd name="T41" fmla="*/ 0 h 556"/>
                  <a:gd name="T42" fmla="*/ 258 w 575"/>
                  <a:gd name="T43" fmla="*/ 0 h 556"/>
                  <a:gd name="T44" fmla="*/ 258 w 575"/>
                  <a:gd name="T45" fmla="*/ 0 h 556"/>
                  <a:gd name="T46" fmla="*/ 198 w 575"/>
                  <a:gd name="T47" fmla="*/ 0 h 556"/>
                  <a:gd name="T48" fmla="*/ 228 w 575"/>
                  <a:gd name="T49" fmla="*/ 329 h 556"/>
                  <a:gd name="T50" fmla="*/ 240 w 575"/>
                  <a:gd name="T51" fmla="*/ 335 h 556"/>
                  <a:gd name="T52" fmla="*/ 234 w 575"/>
                  <a:gd name="T53" fmla="*/ 365 h 556"/>
                  <a:gd name="T54" fmla="*/ 78 w 575"/>
                  <a:gd name="T55" fmla="*/ 359 h 556"/>
                  <a:gd name="T56" fmla="*/ 54 w 575"/>
                  <a:gd name="T57" fmla="*/ 383 h 556"/>
                  <a:gd name="T58" fmla="*/ 30 w 575"/>
                  <a:gd name="T59" fmla="*/ 347 h 556"/>
                  <a:gd name="T60" fmla="*/ 0 w 575"/>
                  <a:gd name="T61" fmla="*/ 389 h 556"/>
                  <a:gd name="T62" fmla="*/ 0 w 575"/>
                  <a:gd name="T63" fmla="*/ 389 h 556"/>
                  <a:gd name="T64" fmla="*/ 6 w 575"/>
                  <a:gd name="T65" fmla="*/ 431 h 556"/>
                  <a:gd name="T66" fmla="*/ 36 w 575"/>
                  <a:gd name="T67" fmla="*/ 460 h 556"/>
                  <a:gd name="T68" fmla="*/ 30 w 575"/>
                  <a:gd name="T69" fmla="*/ 478 h 556"/>
                  <a:gd name="T70" fmla="*/ 84 w 575"/>
                  <a:gd name="T71" fmla="*/ 490 h 556"/>
                  <a:gd name="T72" fmla="*/ 108 w 575"/>
                  <a:gd name="T73" fmla="*/ 472 h 556"/>
                  <a:gd name="T74" fmla="*/ 144 w 575"/>
                  <a:gd name="T75" fmla="*/ 550 h 556"/>
                  <a:gd name="T76" fmla="*/ 162 w 575"/>
                  <a:gd name="T77" fmla="*/ 556 h 556"/>
                  <a:gd name="T78" fmla="*/ 210 w 575"/>
                  <a:gd name="T79" fmla="*/ 538 h 556"/>
                  <a:gd name="T80" fmla="*/ 246 w 575"/>
                  <a:gd name="T81" fmla="*/ 556 h 556"/>
                  <a:gd name="T82" fmla="*/ 246 w 575"/>
                  <a:gd name="T83" fmla="*/ 556 h 556"/>
                  <a:gd name="T84" fmla="*/ 246 w 575"/>
                  <a:gd name="T85"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5" h="556">
                    <a:moveTo>
                      <a:pt x="246" y="556"/>
                    </a:moveTo>
                    <a:lnTo>
                      <a:pt x="246" y="502"/>
                    </a:lnTo>
                    <a:lnTo>
                      <a:pt x="270" y="490"/>
                    </a:lnTo>
                    <a:lnTo>
                      <a:pt x="293" y="449"/>
                    </a:lnTo>
                    <a:lnTo>
                      <a:pt x="341" y="437"/>
                    </a:lnTo>
                    <a:lnTo>
                      <a:pt x="401" y="383"/>
                    </a:lnTo>
                    <a:lnTo>
                      <a:pt x="425" y="383"/>
                    </a:lnTo>
                    <a:lnTo>
                      <a:pt x="425" y="383"/>
                    </a:lnTo>
                    <a:lnTo>
                      <a:pt x="449" y="383"/>
                    </a:lnTo>
                    <a:lnTo>
                      <a:pt x="551" y="365"/>
                    </a:lnTo>
                    <a:lnTo>
                      <a:pt x="575" y="341"/>
                    </a:lnTo>
                    <a:lnTo>
                      <a:pt x="575" y="227"/>
                    </a:lnTo>
                    <a:lnTo>
                      <a:pt x="545" y="233"/>
                    </a:lnTo>
                    <a:lnTo>
                      <a:pt x="545" y="233"/>
                    </a:lnTo>
                    <a:lnTo>
                      <a:pt x="545" y="233"/>
                    </a:lnTo>
                    <a:lnTo>
                      <a:pt x="545" y="215"/>
                    </a:lnTo>
                    <a:lnTo>
                      <a:pt x="545" y="203"/>
                    </a:lnTo>
                    <a:lnTo>
                      <a:pt x="491" y="173"/>
                    </a:lnTo>
                    <a:lnTo>
                      <a:pt x="467" y="167"/>
                    </a:lnTo>
                    <a:lnTo>
                      <a:pt x="467" y="149"/>
                    </a:lnTo>
                    <a:lnTo>
                      <a:pt x="258" y="0"/>
                    </a:lnTo>
                    <a:lnTo>
                      <a:pt x="258" y="0"/>
                    </a:lnTo>
                    <a:lnTo>
                      <a:pt x="258" y="0"/>
                    </a:lnTo>
                    <a:lnTo>
                      <a:pt x="198" y="0"/>
                    </a:lnTo>
                    <a:lnTo>
                      <a:pt x="228" y="329"/>
                    </a:lnTo>
                    <a:lnTo>
                      <a:pt x="240" y="335"/>
                    </a:lnTo>
                    <a:lnTo>
                      <a:pt x="234" y="365"/>
                    </a:lnTo>
                    <a:lnTo>
                      <a:pt x="78" y="359"/>
                    </a:lnTo>
                    <a:lnTo>
                      <a:pt x="54" y="383"/>
                    </a:lnTo>
                    <a:lnTo>
                      <a:pt x="30" y="347"/>
                    </a:lnTo>
                    <a:lnTo>
                      <a:pt x="0" y="389"/>
                    </a:lnTo>
                    <a:lnTo>
                      <a:pt x="0" y="389"/>
                    </a:lnTo>
                    <a:lnTo>
                      <a:pt x="6" y="431"/>
                    </a:lnTo>
                    <a:lnTo>
                      <a:pt x="36" y="460"/>
                    </a:lnTo>
                    <a:lnTo>
                      <a:pt x="30" y="478"/>
                    </a:lnTo>
                    <a:lnTo>
                      <a:pt x="84" y="490"/>
                    </a:lnTo>
                    <a:lnTo>
                      <a:pt x="108" y="472"/>
                    </a:lnTo>
                    <a:lnTo>
                      <a:pt x="144" y="550"/>
                    </a:lnTo>
                    <a:lnTo>
                      <a:pt x="162" y="556"/>
                    </a:lnTo>
                    <a:lnTo>
                      <a:pt x="210" y="538"/>
                    </a:lnTo>
                    <a:lnTo>
                      <a:pt x="246" y="556"/>
                    </a:lnTo>
                    <a:lnTo>
                      <a:pt x="246" y="556"/>
                    </a:lnTo>
                    <a:lnTo>
                      <a:pt x="246" y="55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1" name="Freeform 118"/>
              <p:cNvSpPr>
                <a:spLocks/>
              </p:cNvSpPr>
              <p:nvPr/>
            </p:nvSpPr>
            <p:spPr bwMode="auto">
              <a:xfrm>
                <a:off x="4824" y="993"/>
                <a:ext cx="78" cy="48"/>
              </a:xfrm>
              <a:custGeom>
                <a:avLst/>
                <a:gdLst>
                  <a:gd name="T0" fmla="*/ 78 w 78"/>
                  <a:gd name="T1" fmla="*/ 36 h 48"/>
                  <a:gd name="T2" fmla="*/ 78 w 78"/>
                  <a:gd name="T3" fmla="*/ 48 h 48"/>
                  <a:gd name="T4" fmla="*/ 78 w 78"/>
                  <a:gd name="T5" fmla="*/ 36 h 48"/>
                  <a:gd name="T6" fmla="*/ 24 w 78"/>
                  <a:gd name="T7" fmla="*/ 6 h 48"/>
                  <a:gd name="T8" fmla="*/ 0 w 78"/>
                  <a:gd name="T9" fmla="*/ 0 h 48"/>
                  <a:gd name="T10" fmla="*/ 24 w 78"/>
                  <a:gd name="T11" fmla="*/ 6 h 48"/>
                  <a:gd name="T12" fmla="*/ 78 w 78"/>
                  <a:gd name="T13" fmla="*/ 36 h 48"/>
                </a:gdLst>
                <a:ahLst/>
                <a:cxnLst>
                  <a:cxn ang="0">
                    <a:pos x="T0" y="T1"/>
                  </a:cxn>
                  <a:cxn ang="0">
                    <a:pos x="T2" y="T3"/>
                  </a:cxn>
                  <a:cxn ang="0">
                    <a:pos x="T4" y="T5"/>
                  </a:cxn>
                  <a:cxn ang="0">
                    <a:pos x="T6" y="T7"/>
                  </a:cxn>
                  <a:cxn ang="0">
                    <a:pos x="T8" y="T9"/>
                  </a:cxn>
                  <a:cxn ang="0">
                    <a:pos x="T10" y="T11"/>
                  </a:cxn>
                  <a:cxn ang="0">
                    <a:pos x="T12" y="T13"/>
                  </a:cxn>
                </a:cxnLst>
                <a:rect l="0" t="0" r="r" b="b"/>
                <a:pathLst>
                  <a:path w="78" h="48">
                    <a:moveTo>
                      <a:pt x="78" y="36"/>
                    </a:moveTo>
                    <a:lnTo>
                      <a:pt x="78" y="48"/>
                    </a:lnTo>
                    <a:lnTo>
                      <a:pt x="78" y="36"/>
                    </a:lnTo>
                    <a:lnTo>
                      <a:pt x="24" y="6"/>
                    </a:lnTo>
                    <a:lnTo>
                      <a:pt x="0" y="0"/>
                    </a:lnTo>
                    <a:lnTo>
                      <a:pt x="24" y="6"/>
                    </a:lnTo>
                    <a:lnTo>
                      <a:pt x="7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2" name="Freeform 119"/>
              <p:cNvSpPr>
                <a:spLocks/>
              </p:cNvSpPr>
              <p:nvPr/>
            </p:nvSpPr>
            <p:spPr bwMode="auto">
              <a:xfrm>
                <a:off x="4902" y="1053"/>
                <a:ext cx="30" cy="6"/>
              </a:xfrm>
              <a:custGeom>
                <a:avLst/>
                <a:gdLst>
                  <a:gd name="T0" fmla="*/ 30 w 30"/>
                  <a:gd name="T1" fmla="*/ 0 h 6"/>
                  <a:gd name="T2" fmla="*/ 0 w 30"/>
                  <a:gd name="T3" fmla="*/ 6 h 6"/>
                  <a:gd name="T4" fmla="*/ 0 w 30"/>
                  <a:gd name="T5" fmla="*/ 6 h 6"/>
                  <a:gd name="T6" fmla="*/ 30 w 30"/>
                  <a:gd name="T7" fmla="*/ 0 h 6"/>
                </a:gdLst>
                <a:ahLst/>
                <a:cxnLst>
                  <a:cxn ang="0">
                    <a:pos x="T0" y="T1"/>
                  </a:cxn>
                  <a:cxn ang="0">
                    <a:pos x="T2" y="T3"/>
                  </a:cxn>
                  <a:cxn ang="0">
                    <a:pos x="T4" y="T5"/>
                  </a:cxn>
                  <a:cxn ang="0">
                    <a:pos x="T6" y="T7"/>
                  </a:cxn>
                </a:cxnLst>
                <a:rect l="0" t="0" r="r" b="b"/>
                <a:pathLst>
                  <a:path w="30" h="6">
                    <a:moveTo>
                      <a:pt x="30" y="0"/>
                    </a:moveTo>
                    <a:lnTo>
                      <a:pt x="0" y="6"/>
                    </a:lnTo>
                    <a:lnTo>
                      <a:pt x="0" y="6"/>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3" name="Freeform 120"/>
              <p:cNvSpPr>
                <a:spLocks/>
              </p:cNvSpPr>
              <p:nvPr/>
            </p:nvSpPr>
            <p:spPr bwMode="auto">
              <a:xfrm>
                <a:off x="4190" y="742"/>
                <a:ext cx="425" cy="473"/>
              </a:xfrm>
              <a:custGeom>
                <a:avLst/>
                <a:gdLst>
                  <a:gd name="T0" fmla="*/ 84 w 425"/>
                  <a:gd name="T1" fmla="*/ 401 h 473"/>
                  <a:gd name="T2" fmla="*/ 84 w 425"/>
                  <a:gd name="T3" fmla="*/ 401 h 473"/>
                  <a:gd name="T4" fmla="*/ 167 w 425"/>
                  <a:gd name="T5" fmla="*/ 473 h 473"/>
                  <a:gd name="T6" fmla="*/ 197 w 425"/>
                  <a:gd name="T7" fmla="*/ 431 h 473"/>
                  <a:gd name="T8" fmla="*/ 221 w 425"/>
                  <a:gd name="T9" fmla="*/ 467 h 473"/>
                  <a:gd name="T10" fmla="*/ 245 w 425"/>
                  <a:gd name="T11" fmla="*/ 443 h 473"/>
                  <a:gd name="T12" fmla="*/ 401 w 425"/>
                  <a:gd name="T13" fmla="*/ 449 h 473"/>
                  <a:gd name="T14" fmla="*/ 407 w 425"/>
                  <a:gd name="T15" fmla="*/ 419 h 473"/>
                  <a:gd name="T16" fmla="*/ 395 w 425"/>
                  <a:gd name="T17" fmla="*/ 413 h 473"/>
                  <a:gd name="T18" fmla="*/ 365 w 425"/>
                  <a:gd name="T19" fmla="*/ 84 h 473"/>
                  <a:gd name="T20" fmla="*/ 425 w 425"/>
                  <a:gd name="T21" fmla="*/ 84 h 473"/>
                  <a:gd name="T22" fmla="*/ 293 w 425"/>
                  <a:gd name="T23" fmla="*/ 0 h 473"/>
                  <a:gd name="T24" fmla="*/ 293 w 425"/>
                  <a:gd name="T25" fmla="*/ 0 h 473"/>
                  <a:gd name="T26" fmla="*/ 293 w 425"/>
                  <a:gd name="T27" fmla="*/ 24 h 473"/>
                  <a:gd name="T28" fmla="*/ 293 w 425"/>
                  <a:gd name="T29" fmla="*/ 48 h 473"/>
                  <a:gd name="T30" fmla="*/ 179 w 425"/>
                  <a:gd name="T31" fmla="*/ 48 h 473"/>
                  <a:gd name="T32" fmla="*/ 179 w 425"/>
                  <a:gd name="T33" fmla="*/ 150 h 473"/>
                  <a:gd name="T34" fmla="*/ 143 w 425"/>
                  <a:gd name="T35" fmla="*/ 150 h 473"/>
                  <a:gd name="T36" fmla="*/ 132 w 425"/>
                  <a:gd name="T37" fmla="*/ 174 h 473"/>
                  <a:gd name="T38" fmla="*/ 138 w 425"/>
                  <a:gd name="T39" fmla="*/ 227 h 473"/>
                  <a:gd name="T40" fmla="*/ 12 w 425"/>
                  <a:gd name="T41" fmla="*/ 227 h 473"/>
                  <a:gd name="T42" fmla="*/ 0 w 425"/>
                  <a:gd name="T43" fmla="*/ 233 h 473"/>
                  <a:gd name="T44" fmla="*/ 0 w 425"/>
                  <a:gd name="T45" fmla="*/ 239 h 473"/>
                  <a:gd name="T46" fmla="*/ 24 w 425"/>
                  <a:gd name="T47" fmla="*/ 275 h 473"/>
                  <a:gd name="T48" fmla="*/ 18 w 425"/>
                  <a:gd name="T49" fmla="*/ 305 h 473"/>
                  <a:gd name="T50" fmla="*/ 30 w 425"/>
                  <a:gd name="T51" fmla="*/ 329 h 473"/>
                  <a:gd name="T52" fmla="*/ 18 w 425"/>
                  <a:gd name="T53" fmla="*/ 413 h 473"/>
                  <a:gd name="T54" fmla="*/ 84 w 425"/>
                  <a:gd name="T55" fmla="*/ 401 h 473"/>
                  <a:gd name="T56" fmla="*/ 84 w 425"/>
                  <a:gd name="T57" fmla="*/ 40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473">
                    <a:moveTo>
                      <a:pt x="84" y="401"/>
                    </a:moveTo>
                    <a:lnTo>
                      <a:pt x="84" y="401"/>
                    </a:lnTo>
                    <a:lnTo>
                      <a:pt x="167" y="473"/>
                    </a:lnTo>
                    <a:lnTo>
                      <a:pt x="197" y="431"/>
                    </a:lnTo>
                    <a:lnTo>
                      <a:pt x="221" y="467"/>
                    </a:lnTo>
                    <a:lnTo>
                      <a:pt x="245" y="443"/>
                    </a:lnTo>
                    <a:lnTo>
                      <a:pt x="401" y="449"/>
                    </a:lnTo>
                    <a:lnTo>
                      <a:pt x="407" y="419"/>
                    </a:lnTo>
                    <a:lnTo>
                      <a:pt x="395" y="413"/>
                    </a:lnTo>
                    <a:lnTo>
                      <a:pt x="365" y="84"/>
                    </a:lnTo>
                    <a:lnTo>
                      <a:pt x="425" y="84"/>
                    </a:lnTo>
                    <a:lnTo>
                      <a:pt x="293" y="0"/>
                    </a:lnTo>
                    <a:lnTo>
                      <a:pt x="293" y="0"/>
                    </a:lnTo>
                    <a:lnTo>
                      <a:pt x="293" y="24"/>
                    </a:lnTo>
                    <a:lnTo>
                      <a:pt x="293" y="48"/>
                    </a:lnTo>
                    <a:lnTo>
                      <a:pt x="179" y="48"/>
                    </a:lnTo>
                    <a:lnTo>
                      <a:pt x="179" y="150"/>
                    </a:lnTo>
                    <a:lnTo>
                      <a:pt x="143" y="150"/>
                    </a:lnTo>
                    <a:lnTo>
                      <a:pt x="132" y="174"/>
                    </a:lnTo>
                    <a:lnTo>
                      <a:pt x="138" y="227"/>
                    </a:lnTo>
                    <a:lnTo>
                      <a:pt x="12" y="227"/>
                    </a:lnTo>
                    <a:lnTo>
                      <a:pt x="0" y="233"/>
                    </a:lnTo>
                    <a:lnTo>
                      <a:pt x="0" y="239"/>
                    </a:lnTo>
                    <a:lnTo>
                      <a:pt x="24" y="275"/>
                    </a:lnTo>
                    <a:lnTo>
                      <a:pt x="18" y="305"/>
                    </a:lnTo>
                    <a:lnTo>
                      <a:pt x="30" y="329"/>
                    </a:lnTo>
                    <a:lnTo>
                      <a:pt x="18" y="413"/>
                    </a:lnTo>
                    <a:lnTo>
                      <a:pt x="84" y="401"/>
                    </a:lnTo>
                    <a:lnTo>
                      <a:pt x="84" y="40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4" name="Freeform 121"/>
              <p:cNvSpPr>
                <a:spLocks/>
              </p:cNvSpPr>
              <p:nvPr/>
            </p:nvSpPr>
            <p:spPr bwMode="auto">
              <a:xfrm>
                <a:off x="4483" y="742"/>
                <a:ext cx="0" cy="24"/>
              </a:xfrm>
              <a:custGeom>
                <a:avLst/>
                <a:gdLst>
                  <a:gd name="T0" fmla="*/ 24 h 24"/>
                  <a:gd name="T1" fmla="*/ 0 h 24"/>
                  <a:gd name="T2" fmla="*/ 0 h 24"/>
                  <a:gd name="T3" fmla="*/ 0 h 24"/>
                  <a:gd name="T4" fmla="*/ 24 h 24"/>
                </a:gdLst>
                <a:ahLst/>
                <a:cxnLst>
                  <a:cxn ang="0">
                    <a:pos x="0" y="T0"/>
                  </a:cxn>
                  <a:cxn ang="0">
                    <a:pos x="0" y="T1"/>
                  </a:cxn>
                  <a:cxn ang="0">
                    <a:pos x="0" y="T2"/>
                  </a:cxn>
                  <a:cxn ang="0">
                    <a:pos x="0" y="T3"/>
                  </a:cxn>
                  <a:cxn ang="0">
                    <a:pos x="0" y="T4"/>
                  </a:cxn>
                </a:cxnLst>
                <a:rect l="0" t="0" r="r" b="b"/>
                <a:pathLst>
                  <a:path h="24">
                    <a:moveTo>
                      <a:pt x="0" y="24"/>
                    </a:moveTo>
                    <a:lnTo>
                      <a:pt x="0" y="0"/>
                    </a:lnTo>
                    <a:lnTo>
                      <a:pt x="0" y="0"/>
                    </a:lnTo>
                    <a:lnTo>
                      <a:pt x="0" y="0"/>
                    </a:lnTo>
                    <a:lnTo>
                      <a:pt x="0"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5" name="Freeform 122"/>
              <p:cNvSpPr>
                <a:spLocks/>
              </p:cNvSpPr>
              <p:nvPr/>
            </p:nvSpPr>
            <p:spPr bwMode="auto">
              <a:xfrm>
                <a:off x="4190" y="969"/>
                <a:ext cx="138" cy="6"/>
              </a:xfrm>
              <a:custGeom>
                <a:avLst/>
                <a:gdLst>
                  <a:gd name="T0" fmla="*/ 138 w 138"/>
                  <a:gd name="T1" fmla="*/ 0 h 6"/>
                  <a:gd name="T2" fmla="*/ 12 w 138"/>
                  <a:gd name="T3" fmla="*/ 0 h 6"/>
                  <a:gd name="T4" fmla="*/ 0 w 138"/>
                  <a:gd name="T5" fmla="*/ 6 h 6"/>
                  <a:gd name="T6" fmla="*/ 12 w 138"/>
                  <a:gd name="T7" fmla="*/ 0 h 6"/>
                  <a:gd name="T8" fmla="*/ 138 w 138"/>
                  <a:gd name="T9" fmla="*/ 0 h 6"/>
                </a:gdLst>
                <a:ahLst/>
                <a:cxnLst>
                  <a:cxn ang="0">
                    <a:pos x="T0" y="T1"/>
                  </a:cxn>
                  <a:cxn ang="0">
                    <a:pos x="T2" y="T3"/>
                  </a:cxn>
                  <a:cxn ang="0">
                    <a:pos x="T4" y="T5"/>
                  </a:cxn>
                  <a:cxn ang="0">
                    <a:pos x="T6" y="T7"/>
                  </a:cxn>
                  <a:cxn ang="0">
                    <a:pos x="T8" y="T9"/>
                  </a:cxn>
                </a:cxnLst>
                <a:rect l="0" t="0" r="r" b="b"/>
                <a:pathLst>
                  <a:path w="138" h="6">
                    <a:moveTo>
                      <a:pt x="138" y="0"/>
                    </a:moveTo>
                    <a:lnTo>
                      <a:pt x="12" y="0"/>
                    </a:lnTo>
                    <a:lnTo>
                      <a:pt x="0" y="6"/>
                    </a:lnTo>
                    <a:lnTo>
                      <a:pt x="12" y="0"/>
                    </a:lnTo>
                    <a:lnTo>
                      <a:pt x="13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6" name="Freeform 123"/>
              <p:cNvSpPr>
                <a:spLocks/>
              </p:cNvSpPr>
              <p:nvPr/>
            </p:nvSpPr>
            <p:spPr bwMode="auto">
              <a:xfrm>
                <a:off x="4387" y="1173"/>
                <a:ext cx="48" cy="36"/>
              </a:xfrm>
              <a:custGeom>
                <a:avLst/>
                <a:gdLst>
                  <a:gd name="T0" fmla="*/ 48 w 48"/>
                  <a:gd name="T1" fmla="*/ 12 h 36"/>
                  <a:gd name="T2" fmla="*/ 24 w 48"/>
                  <a:gd name="T3" fmla="*/ 36 h 36"/>
                  <a:gd name="T4" fmla="*/ 0 w 48"/>
                  <a:gd name="T5" fmla="*/ 0 h 36"/>
                  <a:gd name="T6" fmla="*/ 24 w 48"/>
                  <a:gd name="T7" fmla="*/ 36 h 36"/>
                  <a:gd name="T8" fmla="*/ 48 w 48"/>
                  <a:gd name="T9" fmla="*/ 12 h 36"/>
                </a:gdLst>
                <a:ahLst/>
                <a:cxnLst>
                  <a:cxn ang="0">
                    <a:pos x="T0" y="T1"/>
                  </a:cxn>
                  <a:cxn ang="0">
                    <a:pos x="T2" y="T3"/>
                  </a:cxn>
                  <a:cxn ang="0">
                    <a:pos x="T4" y="T5"/>
                  </a:cxn>
                  <a:cxn ang="0">
                    <a:pos x="T6" y="T7"/>
                  </a:cxn>
                  <a:cxn ang="0">
                    <a:pos x="T8" y="T9"/>
                  </a:cxn>
                </a:cxnLst>
                <a:rect l="0" t="0" r="r" b="b"/>
                <a:pathLst>
                  <a:path w="48" h="36">
                    <a:moveTo>
                      <a:pt x="48" y="12"/>
                    </a:moveTo>
                    <a:lnTo>
                      <a:pt x="24" y="36"/>
                    </a:lnTo>
                    <a:lnTo>
                      <a:pt x="0" y="0"/>
                    </a:lnTo>
                    <a:lnTo>
                      <a:pt x="24" y="36"/>
                    </a:lnTo>
                    <a:lnTo>
                      <a:pt x="4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7" name="Freeform 124"/>
              <p:cNvSpPr>
                <a:spLocks/>
              </p:cNvSpPr>
              <p:nvPr/>
            </p:nvSpPr>
            <p:spPr bwMode="auto">
              <a:xfrm>
                <a:off x="4172" y="1143"/>
                <a:ext cx="221" cy="161"/>
              </a:xfrm>
              <a:custGeom>
                <a:avLst/>
                <a:gdLst>
                  <a:gd name="T0" fmla="*/ 78 w 221"/>
                  <a:gd name="T1" fmla="*/ 149 h 161"/>
                  <a:gd name="T2" fmla="*/ 126 w 221"/>
                  <a:gd name="T3" fmla="*/ 143 h 161"/>
                  <a:gd name="T4" fmla="*/ 132 w 221"/>
                  <a:gd name="T5" fmla="*/ 155 h 161"/>
                  <a:gd name="T6" fmla="*/ 215 w 221"/>
                  <a:gd name="T7" fmla="*/ 161 h 161"/>
                  <a:gd name="T8" fmla="*/ 221 w 221"/>
                  <a:gd name="T9" fmla="*/ 143 h 161"/>
                  <a:gd name="T10" fmla="*/ 191 w 221"/>
                  <a:gd name="T11" fmla="*/ 114 h 161"/>
                  <a:gd name="T12" fmla="*/ 185 w 221"/>
                  <a:gd name="T13" fmla="*/ 72 h 161"/>
                  <a:gd name="T14" fmla="*/ 185 w 221"/>
                  <a:gd name="T15" fmla="*/ 72 h 161"/>
                  <a:gd name="T16" fmla="*/ 102 w 221"/>
                  <a:gd name="T17" fmla="*/ 0 h 161"/>
                  <a:gd name="T18" fmla="*/ 36 w 221"/>
                  <a:gd name="T19" fmla="*/ 12 h 161"/>
                  <a:gd name="T20" fmla="*/ 30 w 221"/>
                  <a:gd name="T21" fmla="*/ 42 h 161"/>
                  <a:gd name="T22" fmla="*/ 0 w 221"/>
                  <a:gd name="T23" fmla="*/ 78 h 161"/>
                  <a:gd name="T24" fmla="*/ 30 w 221"/>
                  <a:gd name="T25" fmla="*/ 120 h 161"/>
                  <a:gd name="T26" fmla="*/ 18 w 221"/>
                  <a:gd name="T27" fmla="*/ 132 h 161"/>
                  <a:gd name="T28" fmla="*/ 24 w 221"/>
                  <a:gd name="T29" fmla="*/ 161 h 161"/>
                  <a:gd name="T30" fmla="*/ 66 w 221"/>
                  <a:gd name="T31" fmla="*/ 161 h 161"/>
                  <a:gd name="T32" fmla="*/ 78 w 221"/>
                  <a:gd name="T33"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161">
                    <a:moveTo>
                      <a:pt x="78" y="149"/>
                    </a:moveTo>
                    <a:lnTo>
                      <a:pt x="126" y="143"/>
                    </a:lnTo>
                    <a:lnTo>
                      <a:pt x="132" y="155"/>
                    </a:lnTo>
                    <a:lnTo>
                      <a:pt x="215" y="161"/>
                    </a:lnTo>
                    <a:lnTo>
                      <a:pt x="221" y="143"/>
                    </a:lnTo>
                    <a:lnTo>
                      <a:pt x="191" y="114"/>
                    </a:lnTo>
                    <a:lnTo>
                      <a:pt x="185" y="72"/>
                    </a:lnTo>
                    <a:lnTo>
                      <a:pt x="185" y="72"/>
                    </a:lnTo>
                    <a:lnTo>
                      <a:pt x="102" y="0"/>
                    </a:lnTo>
                    <a:lnTo>
                      <a:pt x="36" y="12"/>
                    </a:lnTo>
                    <a:lnTo>
                      <a:pt x="30" y="42"/>
                    </a:lnTo>
                    <a:lnTo>
                      <a:pt x="0" y="78"/>
                    </a:lnTo>
                    <a:lnTo>
                      <a:pt x="30" y="120"/>
                    </a:lnTo>
                    <a:lnTo>
                      <a:pt x="18" y="132"/>
                    </a:lnTo>
                    <a:lnTo>
                      <a:pt x="24" y="161"/>
                    </a:lnTo>
                    <a:lnTo>
                      <a:pt x="66" y="161"/>
                    </a:lnTo>
                    <a:lnTo>
                      <a:pt x="78" y="14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8" name="Freeform 125"/>
              <p:cNvSpPr>
                <a:spLocks/>
              </p:cNvSpPr>
              <p:nvPr/>
            </p:nvSpPr>
            <p:spPr bwMode="auto">
              <a:xfrm>
                <a:off x="4363" y="1257"/>
                <a:ext cx="30" cy="47"/>
              </a:xfrm>
              <a:custGeom>
                <a:avLst/>
                <a:gdLst>
                  <a:gd name="T0" fmla="*/ 0 w 30"/>
                  <a:gd name="T1" fmla="*/ 0 h 47"/>
                  <a:gd name="T2" fmla="*/ 30 w 30"/>
                  <a:gd name="T3" fmla="*/ 29 h 47"/>
                  <a:gd name="T4" fmla="*/ 24 w 30"/>
                  <a:gd name="T5" fmla="*/ 47 h 47"/>
                  <a:gd name="T6" fmla="*/ 30 w 30"/>
                  <a:gd name="T7" fmla="*/ 29 h 47"/>
                  <a:gd name="T8" fmla="*/ 0 w 30"/>
                  <a:gd name="T9" fmla="*/ 0 h 47"/>
                </a:gdLst>
                <a:ahLst/>
                <a:cxnLst>
                  <a:cxn ang="0">
                    <a:pos x="T0" y="T1"/>
                  </a:cxn>
                  <a:cxn ang="0">
                    <a:pos x="T2" y="T3"/>
                  </a:cxn>
                  <a:cxn ang="0">
                    <a:pos x="T4" y="T5"/>
                  </a:cxn>
                  <a:cxn ang="0">
                    <a:pos x="T6" y="T7"/>
                  </a:cxn>
                  <a:cxn ang="0">
                    <a:pos x="T8" y="T9"/>
                  </a:cxn>
                </a:cxnLst>
                <a:rect l="0" t="0" r="r" b="b"/>
                <a:pathLst>
                  <a:path w="30" h="47">
                    <a:moveTo>
                      <a:pt x="0" y="0"/>
                    </a:moveTo>
                    <a:lnTo>
                      <a:pt x="30" y="29"/>
                    </a:lnTo>
                    <a:lnTo>
                      <a:pt x="24" y="47"/>
                    </a:lnTo>
                    <a:lnTo>
                      <a:pt x="30" y="29"/>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9" name="Rectangle 126"/>
              <p:cNvSpPr>
                <a:spLocks noChangeArrowheads="1"/>
              </p:cNvSpPr>
              <p:nvPr/>
            </p:nvSpPr>
            <p:spPr bwMode="auto">
              <a:xfrm>
                <a:off x="4357" y="1215"/>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0" name="Freeform 127"/>
              <p:cNvSpPr>
                <a:spLocks/>
              </p:cNvSpPr>
              <p:nvPr/>
            </p:nvSpPr>
            <p:spPr bwMode="auto">
              <a:xfrm>
                <a:off x="4274" y="1143"/>
                <a:ext cx="83" cy="72"/>
              </a:xfrm>
              <a:custGeom>
                <a:avLst/>
                <a:gdLst>
                  <a:gd name="T0" fmla="*/ 0 w 83"/>
                  <a:gd name="T1" fmla="*/ 0 h 72"/>
                  <a:gd name="T2" fmla="*/ 0 w 83"/>
                  <a:gd name="T3" fmla="*/ 0 h 72"/>
                  <a:gd name="T4" fmla="*/ 83 w 83"/>
                  <a:gd name="T5" fmla="*/ 72 h 72"/>
                  <a:gd name="T6" fmla="*/ 83 w 83"/>
                  <a:gd name="T7" fmla="*/ 72 h 72"/>
                  <a:gd name="T8" fmla="*/ 0 w 83"/>
                  <a:gd name="T9" fmla="*/ 0 h 72"/>
                </a:gdLst>
                <a:ahLst/>
                <a:cxnLst>
                  <a:cxn ang="0">
                    <a:pos x="T0" y="T1"/>
                  </a:cxn>
                  <a:cxn ang="0">
                    <a:pos x="T2" y="T3"/>
                  </a:cxn>
                  <a:cxn ang="0">
                    <a:pos x="T4" y="T5"/>
                  </a:cxn>
                  <a:cxn ang="0">
                    <a:pos x="T6" y="T7"/>
                  </a:cxn>
                  <a:cxn ang="0">
                    <a:pos x="T8" y="T9"/>
                  </a:cxn>
                </a:cxnLst>
                <a:rect l="0" t="0" r="r" b="b"/>
                <a:pathLst>
                  <a:path w="83" h="72">
                    <a:moveTo>
                      <a:pt x="0" y="0"/>
                    </a:moveTo>
                    <a:lnTo>
                      <a:pt x="0" y="0"/>
                    </a:lnTo>
                    <a:lnTo>
                      <a:pt x="83" y="72"/>
                    </a:lnTo>
                    <a:lnTo>
                      <a:pt x="83" y="72"/>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1" name="Freeform 128"/>
              <p:cNvSpPr>
                <a:spLocks/>
              </p:cNvSpPr>
              <p:nvPr/>
            </p:nvSpPr>
            <p:spPr bwMode="auto">
              <a:xfrm>
                <a:off x="4196" y="1286"/>
                <a:ext cx="108" cy="72"/>
              </a:xfrm>
              <a:custGeom>
                <a:avLst/>
                <a:gdLst>
                  <a:gd name="T0" fmla="*/ 108 w 108"/>
                  <a:gd name="T1" fmla="*/ 6 h 72"/>
                  <a:gd name="T2" fmla="*/ 108 w 108"/>
                  <a:gd name="T3" fmla="*/ 6 h 72"/>
                  <a:gd name="T4" fmla="*/ 108 w 108"/>
                  <a:gd name="T5" fmla="*/ 12 h 72"/>
                  <a:gd name="T6" fmla="*/ 102 w 108"/>
                  <a:gd name="T7" fmla="*/ 0 h 72"/>
                  <a:gd name="T8" fmla="*/ 54 w 108"/>
                  <a:gd name="T9" fmla="*/ 6 h 72"/>
                  <a:gd name="T10" fmla="*/ 42 w 108"/>
                  <a:gd name="T11" fmla="*/ 18 h 72"/>
                  <a:gd name="T12" fmla="*/ 0 w 108"/>
                  <a:gd name="T13" fmla="*/ 18 h 72"/>
                  <a:gd name="T14" fmla="*/ 0 w 108"/>
                  <a:gd name="T15" fmla="*/ 18 h 72"/>
                  <a:gd name="T16" fmla="*/ 0 w 108"/>
                  <a:gd name="T17" fmla="*/ 18 h 72"/>
                  <a:gd name="T18" fmla="*/ 48 w 108"/>
                  <a:gd name="T19" fmla="*/ 42 h 72"/>
                  <a:gd name="T20" fmla="*/ 54 w 108"/>
                  <a:gd name="T21" fmla="*/ 66 h 72"/>
                  <a:gd name="T22" fmla="*/ 54 w 108"/>
                  <a:gd name="T23" fmla="*/ 72 h 72"/>
                  <a:gd name="T24" fmla="*/ 108 w 108"/>
                  <a:gd name="T25" fmla="*/ 42 h 72"/>
                  <a:gd name="T26" fmla="*/ 108 w 108"/>
                  <a:gd name="T2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72">
                    <a:moveTo>
                      <a:pt x="108" y="6"/>
                    </a:moveTo>
                    <a:lnTo>
                      <a:pt x="108" y="6"/>
                    </a:lnTo>
                    <a:lnTo>
                      <a:pt x="108" y="12"/>
                    </a:lnTo>
                    <a:lnTo>
                      <a:pt x="102" y="0"/>
                    </a:lnTo>
                    <a:lnTo>
                      <a:pt x="54" y="6"/>
                    </a:lnTo>
                    <a:lnTo>
                      <a:pt x="42" y="18"/>
                    </a:lnTo>
                    <a:lnTo>
                      <a:pt x="0" y="18"/>
                    </a:lnTo>
                    <a:lnTo>
                      <a:pt x="0" y="18"/>
                    </a:lnTo>
                    <a:lnTo>
                      <a:pt x="0" y="18"/>
                    </a:lnTo>
                    <a:lnTo>
                      <a:pt x="48" y="42"/>
                    </a:lnTo>
                    <a:lnTo>
                      <a:pt x="54" y="66"/>
                    </a:lnTo>
                    <a:lnTo>
                      <a:pt x="54" y="72"/>
                    </a:lnTo>
                    <a:lnTo>
                      <a:pt x="108" y="42"/>
                    </a:lnTo>
                    <a:lnTo>
                      <a:pt x="10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2" name="Freeform 129"/>
              <p:cNvSpPr>
                <a:spLocks/>
              </p:cNvSpPr>
              <p:nvPr/>
            </p:nvSpPr>
            <p:spPr bwMode="auto">
              <a:xfrm>
                <a:off x="4250" y="1292"/>
                <a:ext cx="269" cy="192"/>
              </a:xfrm>
              <a:custGeom>
                <a:avLst/>
                <a:gdLst>
                  <a:gd name="T0" fmla="*/ 101 w 269"/>
                  <a:gd name="T1" fmla="*/ 102 h 192"/>
                  <a:gd name="T2" fmla="*/ 143 w 269"/>
                  <a:gd name="T3" fmla="*/ 96 h 192"/>
                  <a:gd name="T4" fmla="*/ 143 w 269"/>
                  <a:gd name="T5" fmla="*/ 96 h 192"/>
                  <a:gd name="T6" fmla="*/ 167 w 269"/>
                  <a:gd name="T7" fmla="*/ 138 h 192"/>
                  <a:gd name="T8" fmla="*/ 155 w 269"/>
                  <a:gd name="T9" fmla="*/ 162 h 192"/>
                  <a:gd name="T10" fmla="*/ 167 w 269"/>
                  <a:gd name="T11" fmla="*/ 156 h 192"/>
                  <a:gd name="T12" fmla="*/ 167 w 269"/>
                  <a:gd name="T13" fmla="*/ 156 h 192"/>
                  <a:gd name="T14" fmla="*/ 167 w 269"/>
                  <a:gd name="T15" fmla="*/ 156 h 192"/>
                  <a:gd name="T16" fmla="*/ 173 w 269"/>
                  <a:gd name="T17" fmla="*/ 150 h 192"/>
                  <a:gd name="T18" fmla="*/ 203 w 269"/>
                  <a:gd name="T19" fmla="*/ 156 h 192"/>
                  <a:gd name="T20" fmla="*/ 209 w 269"/>
                  <a:gd name="T21" fmla="*/ 192 h 192"/>
                  <a:gd name="T22" fmla="*/ 215 w 269"/>
                  <a:gd name="T23" fmla="*/ 186 h 192"/>
                  <a:gd name="T24" fmla="*/ 227 w 269"/>
                  <a:gd name="T25" fmla="*/ 180 h 192"/>
                  <a:gd name="T26" fmla="*/ 227 w 269"/>
                  <a:gd name="T27" fmla="*/ 180 h 192"/>
                  <a:gd name="T28" fmla="*/ 227 w 269"/>
                  <a:gd name="T29" fmla="*/ 180 h 192"/>
                  <a:gd name="T30" fmla="*/ 245 w 269"/>
                  <a:gd name="T31" fmla="*/ 192 h 192"/>
                  <a:gd name="T32" fmla="*/ 269 w 269"/>
                  <a:gd name="T33" fmla="*/ 150 h 192"/>
                  <a:gd name="T34" fmla="*/ 251 w 269"/>
                  <a:gd name="T35" fmla="*/ 96 h 192"/>
                  <a:gd name="T36" fmla="*/ 269 w 269"/>
                  <a:gd name="T37" fmla="*/ 90 h 192"/>
                  <a:gd name="T38" fmla="*/ 251 w 269"/>
                  <a:gd name="T39" fmla="*/ 84 h 192"/>
                  <a:gd name="T40" fmla="*/ 215 w 269"/>
                  <a:gd name="T41" fmla="*/ 6 h 192"/>
                  <a:gd name="T42" fmla="*/ 191 w 269"/>
                  <a:gd name="T43" fmla="*/ 24 h 192"/>
                  <a:gd name="T44" fmla="*/ 191 w 269"/>
                  <a:gd name="T45" fmla="*/ 24 h 192"/>
                  <a:gd name="T46" fmla="*/ 191 w 269"/>
                  <a:gd name="T47" fmla="*/ 24 h 192"/>
                  <a:gd name="T48" fmla="*/ 137 w 269"/>
                  <a:gd name="T49" fmla="*/ 12 h 192"/>
                  <a:gd name="T50" fmla="*/ 54 w 269"/>
                  <a:gd name="T51" fmla="*/ 6 h 192"/>
                  <a:gd name="T52" fmla="*/ 54 w 269"/>
                  <a:gd name="T53" fmla="*/ 6 h 192"/>
                  <a:gd name="T54" fmla="*/ 54 w 269"/>
                  <a:gd name="T55" fmla="*/ 6 h 192"/>
                  <a:gd name="T56" fmla="*/ 54 w 269"/>
                  <a:gd name="T57" fmla="*/ 6 h 192"/>
                  <a:gd name="T58" fmla="*/ 54 w 269"/>
                  <a:gd name="T59" fmla="*/ 0 h 192"/>
                  <a:gd name="T60" fmla="*/ 54 w 269"/>
                  <a:gd name="T61" fmla="*/ 36 h 192"/>
                  <a:gd name="T62" fmla="*/ 0 w 269"/>
                  <a:gd name="T63" fmla="*/ 66 h 192"/>
                  <a:gd name="T64" fmla="*/ 24 w 269"/>
                  <a:gd name="T65" fmla="*/ 72 h 192"/>
                  <a:gd name="T66" fmla="*/ 24 w 269"/>
                  <a:gd name="T67" fmla="*/ 96 h 192"/>
                  <a:gd name="T68" fmla="*/ 54 w 269"/>
                  <a:gd name="T69" fmla="*/ 108 h 192"/>
                  <a:gd name="T70" fmla="*/ 60 w 269"/>
                  <a:gd name="T71" fmla="*/ 126 h 192"/>
                  <a:gd name="T72" fmla="*/ 78 w 269"/>
                  <a:gd name="T73" fmla="*/ 132 h 192"/>
                  <a:gd name="T74" fmla="*/ 101 w 269"/>
                  <a:gd name="T75" fmla="*/ 10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9" h="192">
                    <a:moveTo>
                      <a:pt x="101" y="102"/>
                    </a:moveTo>
                    <a:lnTo>
                      <a:pt x="143" y="96"/>
                    </a:lnTo>
                    <a:lnTo>
                      <a:pt x="143" y="96"/>
                    </a:lnTo>
                    <a:lnTo>
                      <a:pt x="167" y="138"/>
                    </a:lnTo>
                    <a:lnTo>
                      <a:pt x="155" y="162"/>
                    </a:lnTo>
                    <a:lnTo>
                      <a:pt x="167" y="156"/>
                    </a:lnTo>
                    <a:lnTo>
                      <a:pt x="167" y="156"/>
                    </a:lnTo>
                    <a:lnTo>
                      <a:pt x="167" y="156"/>
                    </a:lnTo>
                    <a:lnTo>
                      <a:pt x="173" y="150"/>
                    </a:lnTo>
                    <a:lnTo>
                      <a:pt x="203" y="156"/>
                    </a:lnTo>
                    <a:lnTo>
                      <a:pt x="209" y="192"/>
                    </a:lnTo>
                    <a:lnTo>
                      <a:pt x="215" y="186"/>
                    </a:lnTo>
                    <a:lnTo>
                      <a:pt x="227" y="180"/>
                    </a:lnTo>
                    <a:lnTo>
                      <a:pt x="227" y="180"/>
                    </a:lnTo>
                    <a:lnTo>
                      <a:pt x="227" y="180"/>
                    </a:lnTo>
                    <a:lnTo>
                      <a:pt x="245" y="192"/>
                    </a:lnTo>
                    <a:lnTo>
                      <a:pt x="269" y="150"/>
                    </a:lnTo>
                    <a:lnTo>
                      <a:pt x="251" y="96"/>
                    </a:lnTo>
                    <a:lnTo>
                      <a:pt x="269" y="90"/>
                    </a:lnTo>
                    <a:lnTo>
                      <a:pt x="251" y="84"/>
                    </a:lnTo>
                    <a:lnTo>
                      <a:pt x="215" y="6"/>
                    </a:lnTo>
                    <a:lnTo>
                      <a:pt x="191" y="24"/>
                    </a:lnTo>
                    <a:lnTo>
                      <a:pt x="191" y="24"/>
                    </a:lnTo>
                    <a:lnTo>
                      <a:pt x="191" y="24"/>
                    </a:lnTo>
                    <a:lnTo>
                      <a:pt x="137" y="12"/>
                    </a:lnTo>
                    <a:lnTo>
                      <a:pt x="54" y="6"/>
                    </a:lnTo>
                    <a:lnTo>
                      <a:pt x="54" y="6"/>
                    </a:lnTo>
                    <a:lnTo>
                      <a:pt x="54" y="6"/>
                    </a:lnTo>
                    <a:lnTo>
                      <a:pt x="54" y="6"/>
                    </a:lnTo>
                    <a:lnTo>
                      <a:pt x="54" y="0"/>
                    </a:lnTo>
                    <a:lnTo>
                      <a:pt x="54" y="36"/>
                    </a:lnTo>
                    <a:lnTo>
                      <a:pt x="0" y="66"/>
                    </a:lnTo>
                    <a:lnTo>
                      <a:pt x="24" y="72"/>
                    </a:lnTo>
                    <a:lnTo>
                      <a:pt x="24" y="96"/>
                    </a:lnTo>
                    <a:lnTo>
                      <a:pt x="54" y="108"/>
                    </a:lnTo>
                    <a:lnTo>
                      <a:pt x="60" y="126"/>
                    </a:lnTo>
                    <a:lnTo>
                      <a:pt x="78" y="132"/>
                    </a:lnTo>
                    <a:lnTo>
                      <a:pt x="101" y="10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3" name="Freeform 130"/>
              <p:cNvSpPr>
                <a:spLocks/>
              </p:cNvSpPr>
              <p:nvPr/>
            </p:nvSpPr>
            <p:spPr bwMode="auto">
              <a:xfrm>
                <a:off x="4387" y="1304"/>
                <a:ext cx="54" cy="12"/>
              </a:xfrm>
              <a:custGeom>
                <a:avLst/>
                <a:gdLst>
                  <a:gd name="T0" fmla="*/ 0 w 54"/>
                  <a:gd name="T1" fmla="*/ 0 h 12"/>
                  <a:gd name="T2" fmla="*/ 54 w 54"/>
                  <a:gd name="T3" fmla="*/ 12 h 12"/>
                  <a:gd name="T4" fmla="*/ 54 w 54"/>
                  <a:gd name="T5" fmla="*/ 12 h 12"/>
                  <a:gd name="T6" fmla="*/ 0 w 54"/>
                  <a:gd name="T7" fmla="*/ 0 h 12"/>
                  <a:gd name="T8" fmla="*/ 0 w 54"/>
                  <a:gd name="T9" fmla="*/ 0 h 12"/>
                </a:gdLst>
                <a:ahLst/>
                <a:cxnLst>
                  <a:cxn ang="0">
                    <a:pos x="T0" y="T1"/>
                  </a:cxn>
                  <a:cxn ang="0">
                    <a:pos x="T2" y="T3"/>
                  </a:cxn>
                  <a:cxn ang="0">
                    <a:pos x="T4" y="T5"/>
                  </a:cxn>
                  <a:cxn ang="0">
                    <a:pos x="T6" y="T7"/>
                  </a:cxn>
                  <a:cxn ang="0">
                    <a:pos x="T8" y="T9"/>
                  </a:cxn>
                </a:cxnLst>
                <a:rect l="0" t="0" r="r" b="b"/>
                <a:pathLst>
                  <a:path w="54" h="12">
                    <a:moveTo>
                      <a:pt x="0" y="0"/>
                    </a:moveTo>
                    <a:lnTo>
                      <a:pt x="54" y="12"/>
                    </a:lnTo>
                    <a:lnTo>
                      <a:pt x="54" y="1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4" name="Freeform 131"/>
              <p:cNvSpPr>
                <a:spLocks/>
              </p:cNvSpPr>
              <p:nvPr/>
            </p:nvSpPr>
            <p:spPr bwMode="auto">
              <a:xfrm>
                <a:off x="4304" y="1298"/>
                <a:ext cx="83" cy="6"/>
              </a:xfrm>
              <a:custGeom>
                <a:avLst/>
                <a:gdLst>
                  <a:gd name="T0" fmla="*/ 0 w 83"/>
                  <a:gd name="T1" fmla="*/ 0 h 6"/>
                  <a:gd name="T2" fmla="*/ 0 w 83"/>
                  <a:gd name="T3" fmla="*/ 0 h 6"/>
                  <a:gd name="T4" fmla="*/ 83 w 83"/>
                  <a:gd name="T5" fmla="*/ 6 h 6"/>
                  <a:gd name="T6" fmla="*/ 83 w 83"/>
                  <a:gd name="T7" fmla="*/ 6 h 6"/>
                  <a:gd name="T8" fmla="*/ 0 w 83"/>
                  <a:gd name="T9" fmla="*/ 0 h 6"/>
                </a:gdLst>
                <a:ahLst/>
                <a:cxnLst>
                  <a:cxn ang="0">
                    <a:pos x="T0" y="T1"/>
                  </a:cxn>
                  <a:cxn ang="0">
                    <a:pos x="T2" y="T3"/>
                  </a:cxn>
                  <a:cxn ang="0">
                    <a:pos x="T4" y="T5"/>
                  </a:cxn>
                  <a:cxn ang="0">
                    <a:pos x="T6" y="T7"/>
                  </a:cxn>
                  <a:cxn ang="0">
                    <a:pos x="T8" y="T9"/>
                  </a:cxn>
                </a:cxnLst>
                <a:rect l="0" t="0" r="r" b="b"/>
                <a:pathLst>
                  <a:path w="83" h="6">
                    <a:moveTo>
                      <a:pt x="0" y="0"/>
                    </a:moveTo>
                    <a:lnTo>
                      <a:pt x="0" y="0"/>
                    </a:lnTo>
                    <a:lnTo>
                      <a:pt x="83" y="6"/>
                    </a:lnTo>
                    <a:lnTo>
                      <a:pt x="83" y="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5" name="Rectangle 132"/>
              <p:cNvSpPr>
                <a:spLocks noChangeArrowheads="1"/>
              </p:cNvSpPr>
              <p:nvPr/>
            </p:nvSpPr>
            <p:spPr bwMode="auto">
              <a:xfrm>
                <a:off x="4304" y="1292"/>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6" name="Freeform 133"/>
              <p:cNvSpPr>
                <a:spLocks/>
              </p:cNvSpPr>
              <p:nvPr/>
            </p:nvSpPr>
            <p:spPr bwMode="auto">
              <a:xfrm>
                <a:off x="4310" y="1388"/>
                <a:ext cx="107" cy="108"/>
              </a:xfrm>
              <a:custGeom>
                <a:avLst/>
                <a:gdLst>
                  <a:gd name="T0" fmla="*/ 107 w 107"/>
                  <a:gd name="T1" fmla="*/ 60 h 108"/>
                  <a:gd name="T2" fmla="*/ 95 w 107"/>
                  <a:gd name="T3" fmla="*/ 66 h 108"/>
                  <a:gd name="T4" fmla="*/ 107 w 107"/>
                  <a:gd name="T5" fmla="*/ 42 h 108"/>
                  <a:gd name="T6" fmla="*/ 83 w 107"/>
                  <a:gd name="T7" fmla="*/ 0 h 108"/>
                  <a:gd name="T8" fmla="*/ 41 w 107"/>
                  <a:gd name="T9" fmla="*/ 6 h 108"/>
                  <a:gd name="T10" fmla="*/ 18 w 107"/>
                  <a:gd name="T11" fmla="*/ 36 h 108"/>
                  <a:gd name="T12" fmla="*/ 0 w 107"/>
                  <a:gd name="T13" fmla="*/ 30 h 108"/>
                  <a:gd name="T14" fmla="*/ 0 w 107"/>
                  <a:gd name="T15" fmla="*/ 30 h 108"/>
                  <a:gd name="T16" fmla="*/ 0 w 107"/>
                  <a:gd name="T17" fmla="*/ 30 h 108"/>
                  <a:gd name="T18" fmla="*/ 12 w 107"/>
                  <a:gd name="T19" fmla="*/ 66 h 108"/>
                  <a:gd name="T20" fmla="*/ 18 w 107"/>
                  <a:gd name="T21" fmla="*/ 78 h 108"/>
                  <a:gd name="T22" fmla="*/ 35 w 107"/>
                  <a:gd name="T23" fmla="*/ 90 h 108"/>
                  <a:gd name="T24" fmla="*/ 41 w 107"/>
                  <a:gd name="T25" fmla="*/ 96 h 108"/>
                  <a:gd name="T26" fmla="*/ 59 w 107"/>
                  <a:gd name="T27" fmla="*/ 102 h 108"/>
                  <a:gd name="T28" fmla="*/ 65 w 107"/>
                  <a:gd name="T29" fmla="*/ 108 h 108"/>
                  <a:gd name="T30" fmla="*/ 101 w 107"/>
                  <a:gd name="T31" fmla="*/ 72 h 108"/>
                  <a:gd name="T32" fmla="*/ 107 w 107"/>
                  <a:gd name="T3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08">
                    <a:moveTo>
                      <a:pt x="107" y="60"/>
                    </a:moveTo>
                    <a:lnTo>
                      <a:pt x="95" y="66"/>
                    </a:lnTo>
                    <a:lnTo>
                      <a:pt x="107" y="42"/>
                    </a:lnTo>
                    <a:lnTo>
                      <a:pt x="83" y="0"/>
                    </a:lnTo>
                    <a:lnTo>
                      <a:pt x="41" y="6"/>
                    </a:lnTo>
                    <a:lnTo>
                      <a:pt x="18" y="36"/>
                    </a:lnTo>
                    <a:lnTo>
                      <a:pt x="0" y="30"/>
                    </a:lnTo>
                    <a:lnTo>
                      <a:pt x="0" y="30"/>
                    </a:lnTo>
                    <a:lnTo>
                      <a:pt x="0" y="30"/>
                    </a:lnTo>
                    <a:lnTo>
                      <a:pt x="12" y="66"/>
                    </a:lnTo>
                    <a:lnTo>
                      <a:pt x="18" y="78"/>
                    </a:lnTo>
                    <a:lnTo>
                      <a:pt x="35" y="90"/>
                    </a:lnTo>
                    <a:lnTo>
                      <a:pt x="41" y="96"/>
                    </a:lnTo>
                    <a:lnTo>
                      <a:pt x="59" y="102"/>
                    </a:lnTo>
                    <a:lnTo>
                      <a:pt x="65" y="108"/>
                    </a:lnTo>
                    <a:lnTo>
                      <a:pt x="101" y="72"/>
                    </a:lnTo>
                    <a:lnTo>
                      <a:pt x="107"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7" name="Freeform 134"/>
              <p:cNvSpPr>
                <a:spLocks/>
              </p:cNvSpPr>
              <p:nvPr/>
            </p:nvSpPr>
            <p:spPr bwMode="auto">
              <a:xfrm>
                <a:off x="4405" y="1448"/>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8" name="Freeform 135"/>
              <p:cNvSpPr>
                <a:spLocks/>
              </p:cNvSpPr>
              <p:nvPr/>
            </p:nvSpPr>
            <p:spPr bwMode="auto">
              <a:xfrm>
                <a:off x="4328" y="1388"/>
                <a:ext cx="65" cy="36"/>
              </a:xfrm>
              <a:custGeom>
                <a:avLst/>
                <a:gdLst>
                  <a:gd name="T0" fmla="*/ 0 w 65"/>
                  <a:gd name="T1" fmla="*/ 36 h 36"/>
                  <a:gd name="T2" fmla="*/ 23 w 65"/>
                  <a:gd name="T3" fmla="*/ 6 h 36"/>
                  <a:gd name="T4" fmla="*/ 65 w 65"/>
                  <a:gd name="T5" fmla="*/ 0 h 36"/>
                  <a:gd name="T6" fmla="*/ 23 w 65"/>
                  <a:gd name="T7" fmla="*/ 6 h 36"/>
                  <a:gd name="T8" fmla="*/ 0 w 65"/>
                  <a:gd name="T9" fmla="*/ 36 h 36"/>
                </a:gdLst>
                <a:ahLst/>
                <a:cxnLst>
                  <a:cxn ang="0">
                    <a:pos x="T0" y="T1"/>
                  </a:cxn>
                  <a:cxn ang="0">
                    <a:pos x="T2" y="T3"/>
                  </a:cxn>
                  <a:cxn ang="0">
                    <a:pos x="T4" y="T5"/>
                  </a:cxn>
                  <a:cxn ang="0">
                    <a:pos x="T6" y="T7"/>
                  </a:cxn>
                  <a:cxn ang="0">
                    <a:pos x="T8" y="T9"/>
                  </a:cxn>
                </a:cxnLst>
                <a:rect l="0" t="0" r="r" b="b"/>
                <a:pathLst>
                  <a:path w="65" h="36">
                    <a:moveTo>
                      <a:pt x="0" y="36"/>
                    </a:moveTo>
                    <a:lnTo>
                      <a:pt x="23" y="6"/>
                    </a:lnTo>
                    <a:lnTo>
                      <a:pt x="65" y="0"/>
                    </a:lnTo>
                    <a:lnTo>
                      <a:pt x="23" y="6"/>
                    </a:lnTo>
                    <a:lnTo>
                      <a:pt x="0"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9" name="Freeform 136"/>
              <p:cNvSpPr>
                <a:spLocks/>
              </p:cNvSpPr>
              <p:nvPr/>
            </p:nvSpPr>
            <p:spPr bwMode="auto">
              <a:xfrm>
                <a:off x="4310" y="1418"/>
                <a:ext cx="18" cy="6"/>
              </a:xfrm>
              <a:custGeom>
                <a:avLst/>
                <a:gdLst>
                  <a:gd name="T0" fmla="*/ 18 w 18"/>
                  <a:gd name="T1" fmla="*/ 6 h 6"/>
                  <a:gd name="T2" fmla="*/ 0 w 18"/>
                  <a:gd name="T3" fmla="*/ 0 h 6"/>
                  <a:gd name="T4" fmla="*/ 0 w 18"/>
                  <a:gd name="T5" fmla="*/ 0 h 6"/>
                  <a:gd name="T6" fmla="*/ 18 w 18"/>
                  <a:gd name="T7" fmla="*/ 6 h 6"/>
                </a:gdLst>
                <a:ahLst/>
                <a:cxnLst>
                  <a:cxn ang="0">
                    <a:pos x="T0" y="T1"/>
                  </a:cxn>
                  <a:cxn ang="0">
                    <a:pos x="T2" y="T3"/>
                  </a:cxn>
                  <a:cxn ang="0">
                    <a:pos x="T4" y="T5"/>
                  </a:cxn>
                  <a:cxn ang="0">
                    <a:pos x="T6" y="T7"/>
                  </a:cxn>
                </a:cxnLst>
                <a:rect l="0" t="0" r="r" b="b"/>
                <a:pathLst>
                  <a:path w="18" h="6">
                    <a:moveTo>
                      <a:pt x="18" y="6"/>
                    </a:moveTo>
                    <a:lnTo>
                      <a:pt x="0" y="0"/>
                    </a:lnTo>
                    <a:lnTo>
                      <a:pt x="0" y="0"/>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0" name="Freeform 137"/>
              <p:cNvSpPr>
                <a:spLocks/>
              </p:cNvSpPr>
              <p:nvPr/>
            </p:nvSpPr>
            <p:spPr bwMode="auto">
              <a:xfrm>
                <a:off x="4375" y="1442"/>
                <a:ext cx="144" cy="150"/>
              </a:xfrm>
              <a:custGeom>
                <a:avLst/>
                <a:gdLst>
                  <a:gd name="T0" fmla="*/ 102 w 144"/>
                  <a:gd name="T1" fmla="*/ 66 h 150"/>
                  <a:gd name="T2" fmla="*/ 120 w 144"/>
                  <a:gd name="T3" fmla="*/ 42 h 150"/>
                  <a:gd name="T4" fmla="*/ 102 w 144"/>
                  <a:gd name="T5" fmla="*/ 30 h 150"/>
                  <a:gd name="T6" fmla="*/ 90 w 144"/>
                  <a:gd name="T7" fmla="*/ 36 h 150"/>
                  <a:gd name="T8" fmla="*/ 84 w 144"/>
                  <a:gd name="T9" fmla="*/ 42 h 150"/>
                  <a:gd name="T10" fmla="*/ 78 w 144"/>
                  <a:gd name="T11" fmla="*/ 6 h 150"/>
                  <a:gd name="T12" fmla="*/ 48 w 144"/>
                  <a:gd name="T13" fmla="*/ 0 h 150"/>
                  <a:gd name="T14" fmla="*/ 42 w 144"/>
                  <a:gd name="T15" fmla="*/ 6 h 150"/>
                  <a:gd name="T16" fmla="*/ 42 w 144"/>
                  <a:gd name="T17" fmla="*/ 6 h 150"/>
                  <a:gd name="T18" fmla="*/ 36 w 144"/>
                  <a:gd name="T19" fmla="*/ 18 h 150"/>
                  <a:gd name="T20" fmla="*/ 0 w 144"/>
                  <a:gd name="T21" fmla="*/ 54 h 150"/>
                  <a:gd name="T22" fmla="*/ 0 w 144"/>
                  <a:gd name="T23" fmla="*/ 54 h 150"/>
                  <a:gd name="T24" fmla="*/ 0 w 144"/>
                  <a:gd name="T25" fmla="*/ 54 h 150"/>
                  <a:gd name="T26" fmla="*/ 6 w 144"/>
                  <a:gd name="T27" fmla="*/ 60 h 150"/>
                  <a:gd name="T28" fmla="*/ 12 w 144"/>
                  <a:gd name="T29" fmla="*/ 60 h 150"/>
                  <a:gd name="T30" fmla="*/ 12 w 144"/>
                  <a:gd name="T31" fmla="*/ 66 h 150"/>
                  <a:gd name="T32" fmla="*/ 18 w 144"/>
                  <a:gd name="T33" fmla="*/ 72 h 150"/>
                  <a:gd name="T34" fmla="*/ 30 w 144"/>
                  <a:gd name="T35" fmla="*/ 84 h 150"/>
                  <a:gd name="T36" fmla="*/ 42 w 144"/>
                  <a:gd name="T37" fmla="*/ 84 h 150"/>
                  <a:gd name="T38" fmla="*/ 84 w 144"/>
                  <a:gd name="T39" fmla="*/ 126 h 150"/>
                  <a:gd name="T40" fmla="*/ 90 w 144"/>
                  <a:gd name="T41" fmla="*/ 126 h 150"/>
                  <a:gd name="T42" fmla="*/ 102 w 144"/>
                  <a:gd name="T43" fmla="*/ 138 h 150"/>
                  <a:gd name="T44" fmla="*/ 120 w 144"/>
                  <a:gd name="T45" fmla="*/ 144 h 150"/>
                  <a:gd name="T46" fmla="*/ 126 w 144"/>
                  <a:gd name="T47" fmla="*/ 144 h 150"/>
                  <a:gd name="T48" fmla="*/ 126 w 144"/>
                  <a:gd name="T49" fmla="*/ 144 h 150"/>
                  <a:gd name="T50" fmla="*/ 138 w 144"/>
                  <a:gd name="T51" fmla="*/ 150 h 150"/>
                  <a:gd name="T52" fmla="*/ 144 w 144"/>
                  <a:gd name="T53" fmla="*/ 102 h 150"/>
                  <a:gd name="T54" fmla="*/ 144 w 144"/>
                  <a:gd name="T55" fmla="*/ 96 h 150"/>
                  <a:gd name="T56" fmla="*/ 102 w 144"/>
                  <a:gd name="T57" fmla="*/ 6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150">
                    <a:moveTo>
                      <a:pt x="102" y="66"/>
                    </a:moveTo>
                    <a:lnTo>
                      <a:pt x="120" y="42"/>
                    </a:lnTo>
                    <a:lnTo>
                      <a:pt x="102" y="30"/>
                    </a:lnTo>
                    <a:lnTo>
                      <a:pt x="90" y="36"/>
                    </a:lnTo>
                    <a:lnTo>
                      <a:pt x="84" y="42"/>
                    </a:lnTo>
                    <a:lnTo>
                      <a:pt x="78" y="6"/>
                    </a:lnTo>
                    <a:lnTo>
                      <a:pt x="48" y="0"/>
                    </a:lnTo>
                    <a:lnTo>
                      <a:pt x="42" y="6"/>
                    </a:lnTo>
                    <a:lnTo>
                      <a:pt x="42" y="6"/>
                    </a:lnTo>
                    <a:lnTo>
                      <a:pt x="36" y="18"/>
                    </a:lnTo>
                    <a:lnTo>
                      <a:pt x="0" y="54"/>
                    </a:lnTo>
                    <a:lnTo>
                      <a:pt x="0" y="54"/>
                    </a:lnTo>
                    <a:lnTo>
                      <a:pt x="0" y="54"/>
                    </a:lnTo>
                    <a:lnTo>
                      <a:pt x="6" y="60"/>
                    </a:lnTo>
                    <a:lnTo>
                      <a:pt x="12" y="60"/>
                    </a:lnTo>
                    <a:lnTo>
                      <a:pt x="12" y="66"/>
                    </a:lnTo>
                    <a:lnTo>
                      <a:pt x="18" y="72"/>
                    </a:lnTo>
                    <a:lnTo>
                      <a:pt x="30" y="84"/>
                    </a:lnTo>
                    <a:lnTo>
                      <a:pt x="42" y="84"/>
                    </a:lnTo>
                    <a:lnTo>
                      <a:pt x="84" y="126"/>
                    </a:lnTo>
                    <a:lnTo>
                      <a:pt x="90" y="126"/>
                    </a:lnTo>
                    <a:lnTo>
                      <a:pt x="102" y="138"/>
                    </a:lnTo>
                    <a:lnTo>
                      <a:pt x="120" y="144"/>
                    </a:lnTo>
                    <a:lnTo>
                      <a:pt x="126" y="144"/>
                    </a:lnTo>
                    <a:lnTo>
                      <a:pt x="126" y="144"/>
                    </a:lnTo>
                    <a:lnTo>
                      <a:pt x="138" y="150"/>
                    </a:lnTo>
                    <a:lnTo>
                      <a:pt x="144" y="102"/>
                    </a:lnTo>
                    <a:lnTo>
                      <a:pt x="144" y="96"/>
                    </a:lnTo>
                    <a:lnTo>
                      <a:pt x="102"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1" name="Freeform 138"/>
              <p:cNvSpPr>
                <a:spLocks/>
              </p:cNvSpPr>
              <p:nvPr/>
            </p:nvSpPr>
            <p:spPr bwMode="auto">
              <a:xfrm>
                <a:off x="4465" y="1472"/>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2" name="Freeform 139"/>
              <p:cNvSpPr>
                <a:spLocks/>
              </p:cNvSpPr>
              <p:nvPr/>
            </p:nvSpPr>
            <p:spPr bwMode="auto">
              <a:xfrm>
                <a:off x="4417" y="1442"/>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3" name="Freeform 140"/>
              <p:cNvSpPr>
                <a:spLocks/>
              </p:cNvSpPr>
              <p:nvPr/>
            </p:nvSpPr>
            <p:spPr bwMode="auto">
              <a:xfrm>
                <a:off x="4375" y="1460"/>
                <a:ext cx="36" cy="36"/>
              </a:xfrm>
              <a:custGeom>
                <a:avLst/>
                <a:gdLst>
                  <a:gd name="T0" fmla="*/ 36 w 36"/>
                  <a:gd name="T1" fmla="*/ 0 h 36"/>
                  <a:gd name="T2" fmla="*/ 0 w 36"/>
                  <a:gd name="T3" fmla="*/ 36 h 36"/>
                  <a:gd name="T4" fmla="*/ 0 w 36"/>
                  <a:gd name="T5" fmla="*/ 36 h 36"/>
                  <a:gd name="T6" fmla="*/ 36 w 36"/>
                  <a:gd name="T7" fmla="*/ 0 h 36"/>
                </a:gdLst>
                <a:ahLst/>
                <a:cxnLst>
                  <a:cxn ang="0">
                    <a:pos x="T0" y="T1"/>
                  </a:cxn>
                  <a:cxn ang="0">
                    <a:pos x="T2" y="T3"/>
                  </a:cxn>
                  <a:cxn ang="0">
                    <a:pos x="T4" y="T5"/>
                  </a:cxn>
                  <a:cxn ang="0">
                    <a:pos x="T6" y="T7"/>
                  </a:cxn>
                </a:cxnLst>
                <a:rect l="0" t="0" r="r" b="b"/>
                <a:pathLst>
                  <a:path w="36" h="36">
                    <a:moveTo>
                      <a:pt x="36" y="0"/>
                    </a:moveTo>
                    <a:lnTo>
                      <a:pt x="0" y="36"/>
                    </a:lnTo>
                    <a:lnTo>
                      <a:pt x="0" y="36"/>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4" name="Freeform 141"/>
              <p:cNvSpPr>
                <a:spLocks/>
              </p:cNvSpPr>
              <p:nvPr/>
            </p:nvSpPr>
            <p:spPr bwMode="auto">
              <a:xfrm>
                <a:off x="4603" y="1209"/>
                <a:ext cx="275" cy="191"/>
              </a:xfrm>
              <a:custGeom>
                <a:avLst/>
                <a:gdLst>
                  <a:gd name="T0" fmla="*/ 251 w 275"/>
                  <a:gd name="T1" fmla="*/ 77 h 191"/>
                  <a:gd name="T2" fmla="*/ 245 w 275"/>
                  <a:gd name="T3" fmla="*/ 83 h 191"/>
                  <a:gd name="T4" fmla="*/ 233 w 275"/>
                  <a:gd name="T5" fmla="*/ 83 h 191"/>
                  <a:gd name="T6" fmla="*/ 179 w 275"/>
                  <a:gd name="T7" fmla="*/ 0 h 191"/>
                  <a:gd name="T8" fmla="*/ 155 w 275"/>
                  <a:gd name="T9" fmla="*/ 0 h 191"/>
                  <a:gd name="T10" fmla="*/ 95 w 275"/>
                  <a:gd name="T11" fmla="*/ 54 h 191"/>
                  <a:gd name="T12" fmla="*/ 47 w 275"/>
                  <a:gd name="T13" fmla="*/ 66 h 191"/>
                  <a:gd name="T14" fmla="*/ 24 w 275"/>
                  <a:gd name="T15" fmla="*/ 107 h 191"/>
                  <a:gd name="T16" fmla="*/ 0 w 275"/>
                  <a:gd name="T17" fmla="*/ 119 h 191"/>
                  <a:gd name="T18" fmla="*/ 0 w 275"/>
                  <a:gd name="T19" fmla="*/ 173 h 191"/>
                  <a:gd name="T20" fmla="*/ 12 w 275"/>
                  <a:gd name="T21" fmla="*/ 179 h 191"/>
                  <a:gd name="T22" fmla="*/ 30 w 275"/>
                  <a:gd name="T23" fmla="*/ 191 h 191"/>
                  <a:gd name="T24" fmla="*/ 65 w 275"/>
                  <a:gd name="T25" fmla="*/ 179 h 191"/>
                  <a:gd name="T26" fmla="*/ 89 w 275"/>
                  <a:gd name="T27" fmla="*/ 191 h 191"/>
                  <a:gd name="T28" fmla="*/ 77 w 275"/>
                  <a:gd name="T29" fmla="*/ 143 h 191"/>
                  <a:gd name="T30" fmla="*/ 77 w 275"/>
                  <a:gd name="T31" fmla="*/ 143 h 191"/>
                  <a:gd name="T32" fmla="*/ 77 w 275"/>
                  <a:gd name="T33" fmla="*/ 143 h 191"/>
                  <a:gd name="T34" fmla="*/ 119 w 275"/>
                  <a:gd name="T35" fmla="*/ 143 h 191"/>
                  <a:gd name="T36" fmla="*/ 167 w 275"/>
                  <a:gd name="T37" fmla="*/ 143 h 191"/>
                  <a:gd name="T38" fmla="*/ 161 w 275"/>
                  <a:gd name="T39" fmla="*/ 143 h 191"/>
                  <a:gd name="T40" fmla="*/ 161 w 275"/>
                  <a:gd name="T41" fmla="*/ 143 h 191"/>
                  <a:gd name="T42" fmla="*/ 161 w 275"/>
                  <a:gd name="T43" fmla="*/ 143 h 191"/>
                  <a:gd name="T44" fmla="*/ 215 w 275"/>
                  <a:gd name="T45" fmla="*/ 143 h 191"/>
                  <a:gd name="T46" fmla="*/ 227 w 275"/>
                  <a:gd name="T47" fmla="*/ 131 h 191"/>
                  <a:gd name="T48" fmla="*/ 257 w 275"/>
                  <a:gd name="T49" fmla="*/ 125 h 191"/>
                  <a:gd name="T50" fmla="*/ 275 w 275"/>
                  <a:gd name="T51" fmla="*/ 89 h 191"/>
                  <a:gd name="T52" fmla="*/ 263 w 275"/>
                  <a:gd name="T53" fmla="*/ 89 h 191"/>
                  <a:gd name="T54" fmla="*/ 251 w 275"/>
                  <a:gd name="T55"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5" h="191">
                    <a:moveTo>
                      <a:pt x="251" y="77"/>
                    </a:moveTo>
                    <a:lnTo>
                      <a:pt x="245" y="83"/>
                    </a:lnTo>
                    <a:lnTo>
                      <a:pt x="233" y="83"/>
                    </a:lnTo>
                    <a:lnTo>
                      <a:pt x="179" y="0"/>
                    </a:lnTo>
                    <a:lnTo>
                      <a:pt x="155" y="0"/>
                    </a:lnTo>
                    <a:lnTo>
                      <a:pt x="95" y="54"/>
                    </a:lnTo>
                    <a:lnTo>
                      <a:pt x="47" y="66"/>
                    </a:lnTo>
                    <a:lnTo>
                      <a:pt x="24" y="107"/>
                    </a:lnTo>
                    <a:lnTo>
                      <a:pt x="0" y="119"/>
                    </a:lnTo>
                    <a:lnTo>
                      <a:pt x="0" y="173"/>
                    </a:lnTo>
                    <a:lnTo>
                      <a:pt x="12" y="179"/>
                    </a:lnTo>
                    <a:lnTo>
                      <a:pt x="30" y="191"/>
                    </a:lnTo>
                    <a:lnTo>
                      <a:pt x="65" y="179"/>
                    </a:lnTo>
                    <a:lnTo>
                      <a:pt x="89" y="191"/>
                    </a:lnTo>
                    <a:lnTo>
                      <a:pt x="77" y="143"/>
                    </a:lnTo>
                    <a:lnTo>
                      <a:pt x="77" y="143"/>
                    </a:lnTo>
                    <a:lnTo>
                      <a:pt x="77" y="143"/>
                    </a:lnTo>
                    <a:lnTo>
                      <a:pt x="119" y="143"/>
                    </a:lnTo>
                    <a:lnTo>
                      <a:pt x="167" y="143"/>
                    </a:lnTo>
                    <a:lnTo>
                      <a:pt x="161" y="143"/>
                    </a:lnTo>
                    <a:lnTo>
                      <a:pt x="161" y="143"/>
                    </a:lnTo>
                    <a:lnTo>
                      <a:pt x="161" y="143"/>
                    </a:lnTo>
                    <a:lnTo>
                      <a:pt x="215" y="143"/>
                    </a:lnTo>
                    <a:lnTo>
                      <a:pt x="227" y="131"/>
                    </a:lnTo>
                    <a:lnTo>
                      <a:pt x="257" y="125"/>
                    </a:lnTo>
                    <a:lnTo>
                      <a:pt x="275" y="89"/>
                    </a:lnTo>
                    <a:lnTo>
                      <a:pt x="263" y="89"/>
                    </a:lnTo>
                    <a:lnTo>
                      <a:pt x="251" y="7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5" name="Freeform 142"/>
              <p:cNvSpPr>
                <a:spLocks/>
              </p:cNvSpPr>
              <p:nvPr/>
            </p:nvSpPr>
            <p:spPr bwMode="auto">
              <a:xfrm>
                <a:off x="4603" y="1328"/>
                <a:ext cx="0" cy="54"/>
              </a:xfrm>
              <a:custGeom>
                <a:avLst/>
                <a:gdLst>
                  <a:gd name="T0" fmla="*/ 54 h 54"/>
                  <a:gd name="T1" fmla="*/ 0 h 54"/>
                  <a:gd name="T2" fmla="*/ 54 h 54"/>
                  <a:gd name="T3" fmla="*/ 54 h 54"/>
                </a:gdLst>
                <a:ahLst/>
                <a:cxnLst>
                  <a:cxn ang="0">
                    <a:pos x="0" y="T0"/>
                  </a:cxn>
                  <a:cxn ang="0">
                    <a:pos x="0" y="T1"/>
                  </a:cxn>
                  <a:cxn ang="0">
                    <a:pos x="0" y="T2"/>
                  </a:cxn>
                  <a:cxn ang="0">
                    <a:pos x="0" y="T3"/>
                  </a:cxn>
                </a:cxnLst>
                <a:rect l="0" t="0" r="r" b="b"/>
                <a:pathLst>
                  <a:path h="54">
                    <a:moveTo>
                      <a:pt x="0" y="54"/>
                    </a:moveTo>
                    <a:lnTo>
                      <a:pt x="0" y="0"/>
                    </a:lnTo>
                    <a:lnTo>
                      <a:pt x="0" y="54"/>
                    </a:lnTo>
                    <a:lnTo>
                      <a:pt x="0"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6" name="Freeform 143"/>
              <p:cNvSpPr>
                <a:spLocks/>
              </p:cNvSpPr>
              <p:nvPr/>
            </p:nvSpPr>
            <p:spPr bwMode="auto">
              <a:xfrm>
                <a:off x="4650" y="1209"/>
                <a:ext cx="132" cy="66"/>
              </a:xfrm>
              <a:custGeom>
                <a:avLst/>
                <a:gdLst>
                  <a:gd name="T0" fmla="*/ 108 w 132"/>
                  <a:gd name="T1" fmla="*/ 0 h 66"/>
                  <a:gd name="T2" fmla="*/ 48 w 132"/>
                  <a:gd name="T3" fmla="*/ 54 h 66"/>
                  <a:gd name="T4" fmla="*/ 0 w 132"/>
                  <a:gd name="T5" fmla="*/ 66 h 66"/>
                  <a:gd name="T6" fmla="*/ 48 w 132"/>
                  <a:gd name="T7" fmla="*/ 54 h 66"/>
                  <a:gd name="T8" fmla="*/ 108 w 132"/>
                  <a:gd name="T9" fmla="*/ 0 h 66"/>
                  <a:gd name="T10" fmla="*/ 132 w 132"/>
                  <a:gd name="T11" fmla="*/ 0 h 66"/>
                  <a:gd name="T12" fmla="*/ 132 w 132"/>
                  <a:gd name="T13" fmla="*/ 0 h 66"/>
                  <a:gd name="T14" fmla="*/ 108 w 132"/>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66">
                    <a:moveTo>
                      <a:pt x="108" y="0"/>
                    </a:moveTo>
                    <a:lnTo>
                      <a:pt x="48" y="54"/>
                    </a:lnTo>
                    <a:lnTo>
                      <a:pt x="0" y="66"/>
                    </a:lnTo>
                    <a:lnTo>
                      <a:pt x="48" y="54"/>
                    </a:lnTo>
                    <a:lnTo>
                      <a:pt x="108" y="0"/>
                    </a:lnTo>
                    <a:lnTo>
                      <a:pt x="132" y="0"/>
                    </a:lnTo>
                    <a:lnTo>
                      <a:pt x="132" y="0"/>
                    </a:lnTo>
                    <a:lnTo>
                      <a:pt x="10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7" name="Freeform 144"/>
              <p:cNvSpPr>
                <a:spLocks/>
              </p:cNvSpPr>
              <p:nvPr/>
            </p:nvSpPr>
            <p:spPr bwMode="auto">
              <a:xfrm>
                <a:off x="4477" y="1364"/>
                <a:ext cx="221" cy="228"/>
              </a:xfrm>
              <a:custGeom>
                <a:avLst/>
                <a:gdLst>
                  <a:gd name="T0" fmla="*/ 221 w 221"/>
                  <a:gd name="T1" fmla="*/ 84 h 228"/>
                  <a:gd name="T2" fmla="*/ 215 w 221"/>
                  <a:gd name="T3" fmla="*/ 36 h 228"/>
                  <a:gd name="T4" fmla="*/ 191 w 221"/>
                  <a:gd name="T5" fmla="*/ 24 h 228"/>
                  <a:gd name="T6" fmla="*/ 156 w 221"/>
                  <a:gd name="T7" fmla="*/ 36 h 228"/>
                  <a:gd name="T8" fmla="*/ 138 w 221"/>
                  <a:gd name="T9" fmla="*/ 24 h 228"/>
                  <a:gd name="T10" fmla="*/ 126 w 221"/>
                  <a:gd name="T11" fmla="*/ 18 h 228"/>
                  <a:gd name="T12" fmla="*/ 126 w 221"/>
                  <a:gd name="T13" fmla="*/ 18 h 228"/>
                  <a:gd name="T14" fmla="*/ 90 w 221"/>
                  <a:gd name="T15" fmla="*/ 0 h 228"/>
                  <a:gd name="T16" fmla="*/ 42 w 221"/>
                  <a:gd name="T17" fmla="*/ 18 h 228"/>
                  <a:gd name="T18" fmla="*/ 24 w 221"/>
                  <a:gd name="T19" fmla="*/ 24 h 228"/>
                  <a:gd name="T20" fmla="*/ 42 w 221"/>
                  <a:gd name="T21" fmla="*/ 78 h 228"/>
                  <a:gd name="T22" fmla="*/ 42 w 221"/>
                  <a:gd name="T23" fmla="*/ 78 h 228"/>
                  <a:gd name="T24" fmla="*/ 42 w 221"/>
                  <a:gd name="T25" fmla="*/ 78 h 228"/>
                  <a:gd name="T26" fmla="*/ 0 w 221"/>
                  <a:gd name="T27" fmla="*/ 144 h 228"/>
                  <a:gd name="T28" fmla="*/ 42 w 221"/>
                  <a:gd name="T29" fmla="*/ 174 h 228"/>
                  <a:gd name="T30" fmla="*/ 42 w 221"/>
                  <a:gd name="T31" fmla="*/ 174 h 228"/>
                  <a:gd name="T32" fmla="*/ 42 w 221"/>
                  <a:gd name="T33" fmla="*/ 180 h 228"/>
                  <a:gd name="T34" fmla="*/ 36 w 221"/>
                  <a:gd name="T35" fmla="*/ 228 h 228"/>
                  <a:gd name="T36" fmla="*/ 42 w 221"/>
                  <a:gd name="T37" fmla="*/ 228 h 228"/>
                  <a:gd name="T38" fmla="*/ 48 w 221"/>
                  <a:gd name="T39" fmla="*/ 228 h 228"/>
                  <a:gd name="T40" fmla="*/ 54 w 221"/>
                  <a:gd name="T41" fmla="*/ 228 h 228"/>
                  <a:gd name="T42" fmla="*/ 72 w 221"/>
                  <a:gd name="T43" fmla="*/ 216 h 228"/>
                  <a:gd name="T44" fmla="*/ 108 w 221"/>
                  <a:gd name="T45" fmla="*/ 204 h 228"/>
                  <a:gd name="T46" fmla="*/ 120 w 221"/>
                  <a:gd name="T47" fmla="*/ 204 h 228"/>
                  <a:gd name="T48" fmla="*/ 168 w 221"/>
                  <a:gd name="T49" fmla="*/ 198 h 228"/>
                  <a:gd name="T50" fmla="*/ 191 w 221"/>
                  <a:gd name="T51" fmla="*/ 204 h 228"/>
                  <a:gd name="T52" fmla="*/ 203 w 221"/>
                  <a:gd name="T53" fmla="*/ 204 h 228"/>
                  <a:gd name="T54" fmla="*/ 215 w 221"/>
                  <a:gd name="T55" fmla="*/ 210 h 228"/>
                  <a:gd name="T56" fmla="*/ 215 w 221"/>
                  <a:gd name="T57" fmla="*/ 180 h 228"/>
                  <a:gd name="T58" fmla="*/ 197 w 221"/>
                  <a:gd name="T59" fmla="*/ 150 h 228"/>
                  <a:gd name="T60" fmla="*/ 221 w 221"/>
                  <a:gd name="T61" fmla="*/ 8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228">
                    <a:moveTo>
                      <a:pt x="221" y="84"/>
                    </a:moveTo>
                    <a:lnTo>
                      <a:pt x="215" y="36"/>
                    </a:lnTo>
                    <a:lnTo>
                      <a:pt x="191" y="24"/>
                    </a:lnTo>
                    <a:lnTo>
                      <a:pt x="156" y="36"/>
                    </a:lnTo>
                    <a:lnTo>
                      <a:pt x="138" y="24"/>
                    </a:lnTo>
                    <a:lnTo>
                      <a:pt x="126" y="18"/>
                    </a:lnTo>
                    <a:lnTo>
                      <a:pt x="126" y="18"/>
                    </a:lnTo>
                    <a:lnTo>
                      <a:pt x="90" y="0"/>
                    </a:lnTo>
                    <a:lnTo>
                      <a:pt x="42" y="18"/>
                    </a:lnTo>
                    <a:lnTo>
                      <a:pt x="24" y="24"/>
                    </a:lnTo>
                    <a:lnTo>
                      <a:pt x="42" y="78"/>
                    </a:lnTo>
                    <a:lnTo>
                      <a:pt x="42" y="78"/>
                    </a:lnTo>
                    <a:lnTo>
                      <a:pt x="42" y="78"/>
                    </a:lnTo>
                    <a:lnTo>
                      <a:pt x="0" y="144"/>
                    </a:lnTo>
                    <a:lnTo>
                      <a:pt x="42" y="174"/>
                    </a:lnTo>
                    <a:lnTo>
                      <a:pt x="42" y="174"/>
                    </a:lnTo>
                    <a:lnTo>
                      <a:pt x="42" y="180"/>
                    </a:lnTo>
                    <a:lnTo>
                      <a:pt x="36" y="228"/>
                    </a:lnTo>
                    <a:lnTo>
                      <a:pt x="42" y="228"/>
                    </a:lnTo>
                    <a:lnTo>
                      <a:pt x="48" y="228"/>
                    </a:lnTo>
                    <a:lnTo>
                      <a:pt x="54" y="228"/>
                    </a:lnTo>
                    <a:lnTo>
                      <a:pt x="72" y="216"/>
                    </a:lnTo>
                    <a:lnTo>
                      <a:pt x="108" y="204"/>
                    </a:lnTo>
                    <a:lnTo>
                      <a:pt x="120" y="204"/>
                    </a:lnTo>
                    <a:lnTo>
                      <a:pt x="168" y="198"/>
                    </a:lnTo>
                    <a:lnTo>
                      <a:pt x="191" y="204"/>
                    </a:lnTo>
                    <a:lnTo>
                      <a:pt x="203" y="204"/>
                    </a:lnTo>
                    <a:lnTo>
                      <a:pt x="215" y="210"/>
                    </a:lnTo>
                    <a:lnTo>
                      <a:pt x="215" y="180"/>
                    </a:lnTo>
                    <a:lnTo>
                      <a:pt x="197" y="150"/>
                    </a:lnTo>
                    <a:lnTo>
                      <a:pt x="221" y="8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8" name="Freeform 145"/>
              <p:cNvSpPr>
                <a:spLocks/>
              </p:cNvSpPr>
              <p:nvPr/>
            </p:nvSpPr>
            <p:spPr bwMode="auto">
              <a:xfrm>
                <a:off x="4567" y="1364"/>
                <a:ext cx="36" cy="18"/>
              </a:xfrm>
              <a:custGeom>
                <a:avLst/>
                <a:gdLst>
                  <a:gd name="T0" fmla="*/ 36 w 36"/>
                  <a:gd name="T1" fmla="*/ 18 h 18"/>
                  <a:gd name="T2" fmla="*/ 36 w 36"/>
                  <a:gd name="T3" fmla="*/ 18 h 18"/>
                  <a:gd name="T4" fmla="*/ 0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lnTo>
                      <a:pt x="36" y="18"/>
                    </a:lnTo>
                    <a:lnTo>
                      <a:pt x="0" y="0"/>
                    </a:lnTo>
                    <a:lnTo>
                      <a:pt x="36"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9" name="Freeform 146"/>
              <p:cNvSpPr>
                <a:spLocks/>
              </p:cNvSpPr>
              <p:nvPr/>
            </p:nvSpPr>
            <p:spPr bwMode="auto">
              <a:xfrm>
                <a:off x="4519" y="1364"/>
                <a:ext cx="48" cy="18"/>
              </a:xfrm>
              <a:custGeom>
                <a:avLst/>
                <a:gdLst>
                  <a:gd name="T0" fmla="*/ 0 w 48"/>
                  <a:gd name="T1" fmla="*/ 18 h 18"/>
                  <a:gd name="T2" fmla="*/ 48 w 48"/>
                  <a:gd name="T3" fmla="*/ 0 h 18"/>
                  <a:gd name="T4" fmla="*/ 0 w 48"/>
                  <a:gd name="T5" fmla="*/ 18 h 18"/>
                  <a:gd name="T6" fmla="*/ 0 w 48"/>
                  <a:gd name="T7" fmla="*/ 18 h 18"/>
                </a:gdLst>
                <a:ahLst/>
                <a:cxnLst>
                  <a:cxn ang="0">
                    <a:pos x="T0" y="T1"/>
                  </a:cxn>
                  <a:cxn ang="0">
                    <a:pos x="T2" y="T3"/>
                  </a:cxn>
                  <a:cxn ang="0">
                    <a:pos x="T4" y="T5"/>
                  </a:cxn>
                  <a:cxn ang="0">
                    <a:pos x="T6" y="T7"/>
                  </a:cxn>
                </a:cxnLst>
                <a:rect l="0" t="0" r="r" b="b"/>
                <a:pathLst>
                  <a:path w="48" h="18">
                    <a:moveTo>
                      <a:pt x="0" y="18"/>
                    </a:moveTo>
                    <a:lnTo>
                      <a:pt x="48" y="0"/>
                    </a:lnTo>
                    <a:lnTo>
                      <a:pt x="0" y="18"/>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0" name="Freeform 147"/>
              <p:cNvSpPr>
                <a:spLocks/>
              </p:cNvSpPr>
              <p:nvPr/>
            </p:nvSpPr>
            <p:spPr bwMode="auto">
              <a:xfrm>
                <a:off x="4501" y="1388"/>
                <a:ext cx="18" cy="54"/>
              </a:xfrm>
              <a:custGeom>
                <a:avLst/>
                <a:gdLst>
                  <a:gd name="T0" fmla="*/ 18 w 18"/>
                  <a:gd name="T1" fmla="*/ 54 h 54"/>
                  <a:gd name="T2" fmla="*/ 0 w 18"/>
                  <a:gd name="T3" fmla="*/ 0 h 54"/>
                  <a:gd name="T4" fmla="*/ 18 w 18"/>
                  <a:gd name="T5" fmla="*/ 54 h 54"/>
                  <a:gd name="T6" fmla="*/ 18 w 18"/>
                  <a:gd name="T7" fmla="*/ 54 h 54"/>
                </a:gdLst>
                <a:ahLst/>
                <a:cxnLst>
                  <a:cxn ang="0">
                    <a:pos x="T0" y="T1"/>
                  </a:cxn>
                  <a:cxn ang="0">
                    <a:pos x="T2" y="T3"/>
                  </a:cxn>
                  <a:cxn ang="0">
                    <a:pos x="T4" y="T5"/>
                  </a:cxn>
                  <a:cxn ang="0">
                    <a:pos x="T6" y="T7"/>
                  </a:cxn>
                </a:cxnLst>
                <a:rect l="0" t="0" r="r" b="b"/>
                <a:pathLst>
                  <a:path w="18" h="54">
                    <a:moveTo>
                      <a:pt x="18" y="54"/>
                    </a:moveTo>
                    <a:lnTo>
                      <a:pt x="0" y="0"/>
                    </a:lnTo>
                    <a:lnTo>
                      <a:pt x="18" y="54"/>
                    </a:lnTo>
                    <a:lnTo>
                      <a:pt x="18"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1" name="Freeform 148"/>
              <p:cNvSpPr>
                <a:spLocks/>
              </p:cNvSpPr>
              <p:nvPr/>
            </p:nvSpPr>
            <p:spPr bwMode="auto">
              <a:xfrm>
                <a:off x="4501" y="1382"/>
                <a:ext cx="18" cy="6"/>
              </a:xfrm>
              <a:custGeom>
                <a:avLst/>
                <a:gdLst>
                  <a:gd name="T0" fmla="*/ 0 w 18"/>
                  <a:gd name="T1" fmla="*/ 6 h 6"/>
                  <a:gd name="T2" fmla="*/ 18 w 18"/>
                  <a:gd name="T3" fmla="*/ 0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18"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2" name="Freeform 149"/>
              <p:cNvSpPr>
                <a:spLocks/>
              </p:cNvSpPr>
              <p:nvPr/>
            </p:nvSpPr>
            <p:spPr bwMode="auto">
              <a:xfrm>
                <a:off x="4615" y="1388"/>
                <a:ext cx="77" cy="12"/>
              </a:xfrm>
              <a:custGeom>
                <a:avLst/>
                <a:gdLst>
                  <a:gd name="T0" fmla="*/ 18 w 77"/>
                  <a:gd name="T1" fmla="*/ 12 h 12"/>
                  <a:gd name="T2" fmla="*/ 0 w 77"/>
                  <a:gd name="T3" fmla="*/ 0 h 12"/>
                  <a:gd name="T4" fmla="*/ 18 w 77"/>
                  <a:gd name="T5" fmla="*/ 12 h 12"/>
                  <a:gd name="T6" fmla="*/ 53 w 77"/>
                  <a:gd name="T7" fmla="*/ 0 h 12"/>
                  <a:gd name="T8" fmla="*/ 77 w 77"/>
                  <a:gd name="T9" fmla="*/ 12 h 12"/>
                  <a:gd name="T10" fmla="*/ 53 w 77"/>
                  <a:gd name="T11" fmla="*/ 0 h 12"/>
                  <a:gd name="T12" fmla="*/ 18 w 7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7" h="12">
                    <a:moveTo>
                      <a:pt x="18" y="12"/>
                    </a:moveTo>
                    <a:lnTo>
                      <a:pt x="0" y="0"/>
                    </a:lnTo>
                    <a:lnTo>
                      <a:pt x="18" y="12"/>
                    </a:lnTo>
                    <a:lnTo>
                      <a:pt x="53" y="0"/>
                    </a:lnTo>
                    <a:lnTo>
                      <a:pt x="77" y="12"/>
                    </a:lnTo>
                    <a:lnTo>
                      <a:pt x="53" y="0"/>
                    </a:lnTo>
                    <a:lnTo>
                      <a:pt x="1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3" name="Freeform 150"/>
              <p:cNvSpPr>
                <a:spLocks noEditPoints="1"/>
              </p:cNvSpPr>
              <p:nvPr/>
            </p:nvSpPr>
            <p:spPr bwMode="auto">
              <a:xfrm>
                <a:off x="4674" y="1352"/>
                <a:ext cx="156" cy="228"/>
              </a:xfrm>
              <a:custGeom>
                <a:avLst/>
                <a:gdLst>
                  <a:gd name="T0" fmla="*/ 132 w 156"/>
                  <a:gd name="T1" fmla="*/ 36 h 228"/>
                  <a:gd name="T2" fmla="*/ 96 w 156"/>
                  <a:gd name="T3" fmla="*/ 0 h 228"/>
                  <a:gd name="T4" fmla="*/ 48 w 156"/>
                  <a:gd name="T5" fmla="*/ 0 h 228"/>
                  <a:gd name="T6" fmla="*/ 6 w 156"/>
                  <a:gd name="T7" fmla="*/ 0 h 228"/>
                  <a:gd name="T8" fmla="*/ 24 w 156"/>
                  <a:gd name="T9" fmla="*/ 96 h 228"/>
                  <a:gd name="T10" fmla="*/ 0 w 156"/>
                  <a:gd name="T11" fmla="*/ 162 h 228"/>
                  <a:gd name="T12" fmla="*/ 18 w 156"/>
                  <a:gd name="T13" fmla="*/ 192 h 228"/>
                  <a:gd name="T14" fmla="*/ 18 w 156"/>
                  <a:gd name="T15" fmla="*/ 222 h 228"/>
                  <a:gd name="T16" fmla="*/ 42 w 156"/>
                  <a:gd name="T17" fmla="*/ 228 h 228"/>
                  <a:gd name="T18" fmla="*/ 60 w 156"/>
                  <a:gd name="T19" fmla="*/ 216 h 228"/>
                  <a:gd name="T20" fmla="*/ 90 w 156"/>
                  <a:gd name="T21" fmla="*/ 210 h 228"/>
                  <a:gd name="T22" fmla="*/ 114 w 156"/>
                  <a:gd name="T23" fmla="*/ 192 h 228"/>
                  <a:gd name="T24" fmla="*/ 138 w 156"/>
                  <a:gd name="T25" fmla="*/ 192 h 228"/>
                  <a:gd name="T26" fmla="*/ 138 w 156"/>
                  <a:gd name="T27" fmla="*/ 192 h 228"/>
                  <a:gd name="T28" fmla="*/ 156 w 156"/>
                  <a:gd name="T29" fmla="*/ 180 h 228"/>
                  <a:gd name="T30" fmla="*/ 144 w 156"/>
                  <a:gd name="T31" fmla="*/ 168 h 228"/>
                  <a:gd name="T32" fmla="*/ 132 w 156"/>
                  <a:gd name="T33" fmla="*/ 150 h 228"/>
                  <a:gd name="T34" fmla="*/ 132 w 156"/>
                  <a:gd name="T35" fmla="*/ 36 h 228"/>
                  <a:gd name="T36" fmla="*/ 114 w 156"/>
                  <a:gd name="T37" fmla="*/ 174 h 228"/>
                  <a:gd name="T38" fmla="*/ 84 w 156"/>
                  <a:gd name="T39" fmla="*/ 156 h 228"/>
                  <a:gd name="T40" fmla="*/ 108 w 156"/>
                  <a:gd name="T41" fmla="*/ 156 h 228"/>
                  <a:gd name="T42" fmla="*/ 114 w 156"/>
                  <a:gd name="T43" fmla="*/ 138 h 228"/>
                  <a:gd name="T44" fmla="*/ 108 w 156"/>
                  <a:gd name="T45" fmla="*/ 126 h 228"/>
                  <a:gd name="T46" fmla="*/ 96 w 156"/>
                  <a:gd name="T47" fmla="*/ 126 h 228"/>
                  <a:gd name="T48" fmla="*/ 102 w 156"/>
                  <a:gd name="T49" fmla="*/ 120 h 228"/>
                  <a:gd name="T50" fmla="*/ 90 w 156"/>
                  <a:gd name="T51" fmla="*/ 108 h 228"/>
                  <a:gd name="T52" fmla="*/ 78 w 156"/>
                  <a:gd name="T53" fmla="*/ 114 h 228"/>
                  <a:gd name="T54" fmla="*/ 78 w 156"/>
                  <a:gd name="T55" fmla="*/ 90 h 228"/>
                  <a:gd name="T56" fmla="*/ 48 w 156"/>
                  <a:gd name="T57" fmla="*/ 90 h 228"/>
                  <a:gd name="T58" fmla="*/ 66 w 156"/>
                  <a:gd name="T59" fmla="*/ 84 h 228"/>
                  <a:gd name="T60" fmla="*/ 66 w 156"/>
                  <a:gd name="T61" fmla="*/ 66 h 228"/>
                  <a:gd name="T62" fmla="*/ 78 w 156"/>
                  <a:gd name="T63" fmla="*/ 90 h 228"/>
                  <a:gd name="T64" fmla="*/ 114 w 156"/>
                  <a:gd name="T65" fmla="*/ 114 h 228"/>
                  <a:gd name="T66" fmla="*/ 114 w 156"/>
                  <a:gd name="T67" fmla="*/ 84 h 228"/>
                  <a:gd name="T68" fmla="*/ 120 w 156"/>
                  <a:gd name="T69" fmla="*/ 144 h 228"/>
                  <a:gd name="T70" fmla="*/ 114 w 156"/>
                  <a:gd name="T71" fmla="*/ 17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228">
                    <a:moveTo>
                      <a:pt x="132" y="36"/>
                    </a:moveTo>
                    <a:lnTo>
                      <a:pt x="96" y="0"/>
                    </a:lnTo>
                    <a:lnTo>
                      <a:pt x="48" y="0"/>
                    </a:lnTo>
                    <a:lnTo>
                      <a:pt x="6" y="0"/>
                    </a:lnTo>
                    <a:lnTo>
                      <a:pt x="24" y="96"/>
                    </a:lnTo>
                    <a:lnTo>
                      <a:pt x="0" y="162"/>
                    </a:lnTo>
                    <a:lnTo>
                      <a:pt x="18" y="192"/>
                    </a:lnTo>
                    <a:lnTo>
                      <a:pt x="18" y="222"/>
                    </a:lnTo>
                    <a:lnTo>
                      <a:pt x="42" y="228"/>
                    </a:lnTo>
                    <a:lnTo>
                      <a:pt x="60" y="216"/>
                    </a:lnTo>
                    <a:lnTo>
                      <a:pt x="90" y="210"/>
                    </a:lnTo>
                    <a:lnTo>
                      <a:pt x="114" y="192"/>
                    </a:lnTo>
                    <a:lnTo>
                      <a:pt x="138" y="192"/>
                    </a:lnTo>
                    <a:lnTo>
                      <a:pt x="138" y="192"/>
                    </a:lnTo>
                    <a:lnTo>
                      <a:pt x="156" y="180"/>
                    </a:lnTo>
                    <a:lnTo>
                      <a:pt x="144" y="168"/>
                    </a:lnTo>
                    <a:lnTo>
                      <a:pt x="132" y="150"/>
                    </a:lnTo>
                    <a:lnTo>
                      <a:pt x="132" y="36"/>
                    </a:lnTo>
                    <a:close/>
                    <a:moveTo>
                      <a:pt x="114" y="174"/>
                    </a:moveTo>
                    <a:lnTo>
                      <a:pt x="84" y="156"/>
                    </a:lnTo>
                    <a:lnTo>
                      <a:pt x="108" y="156"/>
                    </a:lnTo>
                    <a:lnTo>
                      <a:pt x="114" y="138"/>
                    </a:lnTo>
                    <a:lnTo>
                      <a:pt x="108" y="126"/>
                    </a:lnTo>
                    <a:lnTo>
                      <a:pt x="96" y="126"/>
                    </a:lnTo>
                    <a:lnTo>
                      <a:pt x="102" y="120"/>
                    </a:lnTo>
                    <a:lnTo>
                      <a:pt x="90" y="108"/>
                    </a:lnTo>
                    <a:lnTo>
                      <a:pt x="78" y="114"/>
                    </a:lnTo>
                    <a:lnTo>
                      <a:pt x="78" y="90"/>
                    </a:lnTo>
                    <a:lnTo>
                      <a:pt x="48" y="90"/>
                    </a:lnTo>
                    <a:lnTo>
                      <a:pt x="66" y="84"/>
                    </a:lnTo>
                    <a:lnTo>
                      <a:pt x="66" y="66"/>
                    </a:lnTo>
                    <a:lnTo>
                      <a:pt x="78" y="90"/>
                    </a:lnTo>
                    <a:lnTo>
                      <a:pt x="114" y="114"/>
                    </a:lnTo>
                    <a:lnTo>
                      <a:pt x="114" y="84"/>
                    </a:lnTo>
                    <a:lnTo>
                      <a:pt x="120" y="144"/>
                    </a:lnTo>
                    <a:lnTo>
                      <a:pt x="114" y="17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4" name="Freeform 151"/>
              <p:cNvSpPr>
                <a:spLocks/>
              </p:cNvSpPr>
              <p:nvPr/>
            </p:nvSpPr>
            <p:spPr bwMode="auto">
              <a:xfrm>
                <a:off x="4680" y="1352"/>
                <a:ext cx="42" cy="0"/>
              </a:xfrm>
              <a:custGeom>
                <a:avLst/>
                <a:gdLst>
                  <a:gd name="T0" fmla="*/ 0 w 42"/>
                  <a:gd name="T1" fmla="*/ 42 w 42"/>
                  <a:gd name="T2" fmla="*/ 0 w 42"/>
                  <a:gd name="T3" fmla="*/ 0 w 42"/>
                </a:gdLst>
                <a:ahLst/>
                <a:cxnLst>
                  <a:cxn ang="0">
                    <a:pos x="T0" y="0"/>
                  </a:cxn>
                  <a:cxn ang="0">
                    <a:pos x="T1" y="0"/>
                  </a:cxn>
                  <a:cxn ang="0">
                    <a:pos x="T2" y="0"/>
                  </a:cxn>
                  <a:cxn ang="0">
                    <a:pos x="T3" y="0"/>
                  </a:cxn>
                </a:cxnLst>
                <a:rect l="0" t="0" r="r" b="b"/>
                <a:pathLst>
                  <a:path w="42">
                    <a:moveTo>
                      <a:pt x="0" y="0"/>
                    </a:moveTo>
                    <a:lnTo>
                      <a:pt x="42"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5" name="Freeform 152"/>
              <p:cNvSpPr>
                <a:spLocks/>
              </p:cNvSpPr>
              <p:nvPr/>
            </p:nvSpPr>
            <p:spPr bwMode="auto">
              <a:xfrm>
                <a:off x="4764" y="1352"/>
                <a:ext cx="90" cy="180"/>
              </a:xfrm>
              <a:custGeom>
                <a:avLst/>
                <a:gdLst>
                  <a:gd name="T0" fmla="*/ 84 w 90"/>
                  <a:gd name="T1" fmla="*/ 132 h 180"/>
                  <a:gd name="T2" fmla="*/ 84 w 90"/>
                  <a:gd name="T3" fmla="*/ 78 h 180"/>
                  <a:gd name="T4" fmla="*/ 72 w 90"/>
                  <a:gd name="T5" fmla="*/ 54 h 180"/>
                  <a:gd name="T6" fmla="*/ 60 w 90"/>
                  <a:gd name="T7" fmla="*/ 30 h 180"/>
                  <a:gd name="T8" fmla="*/ 48 w 90"/>
                  <a:gd name="T9" fmla="*/ 18 h 180"/>
                  <a:gd name="T10" fmla="*/ 54 w 90"/>
                  <a:gd name="T11" fmla="*/ 0 h 180"/>
                  <a:gd name="T12" fmla="*/ 0 w 90"/>
                  <a:gd name="T13" fmla="*/ 0 h 180"/>
                  <a:gd name="T14" fmla="*/ 42 w 90"/>
                  <a:gd name="T15" fmla="*/ 36 h 180"/>
                  <a:gd name="T16" fmla="*/ 42 w 90"/>
                  <a:gd name="T17" fmla="*/ 150 h 180"/>
                  <a:gd name="T18" fmla="*/ 54 w 90"/>
                  <a:gd name="T19" fmla="*/ 168 h 180"/>
                  <a:gd name="T20" fmla="*/ 66 w 90"/>
                  <a:gd name="T21" fmla="*/ 180 h 180"/>
                  <a:gd name="T22" fmla="*/ 72 w 90"/>
                  <a:gd name="T23" fmla="*/ 180 h 180"/>
                  <a:gd name="T24" fmla="*/ 90 w 90"/>
                  <a:gd name="T25" fmla="*/ 174 h 180"/>
                  <a:gd name="T26" fmla="*/ 84 w 90"/>
                  <a:gd name="T27" fmla="*/ 168 h 180"/>
                  <a:gd name="T28" fmla="*/ 78 w 90"/>
                  <a:gd name="T29" fmla="*/ 156 h 180"/>
                  <a:gd name="T30" fmla="*/ 84 w 90"/>
                  <a:gd name="T31"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80">
                    <a:moveTo>
                      <a:pt x="84" y="132"/>
                    </a:moveTo>
                    <a:lnTo>
                      <a:pt x="84" y="78"/>
                    </a:lnTo>
                    <a:lnTo>
                      <a:pt x="72" y="54"/>
                    </a:lnTo>
                    <a:lnTo>
                      <a:pt x="60" y="30"/>
                    </a:lnTo>
                    <a:lnTo>
                      <a:pt x="48" y="18"/>
                    </a:lnTo>
                    <a:lnTo>
                      <a:pt x="54" y="0"/>
                    </a:lnTo>
                    <a:lnTo>
                      <a:pt x="0" y="0"/>
                    </a:lnTo>
                    <a:lnTo>
                      <a:pt x="42" y="36"/>
                    </a:lnTo>
                    <a:lnTo>
                      <a:pt x="42" y="150"/>
                    </a:lnTo>
                    <a:lnTo>
                      <a:pt x="54" y="168"/>
                    </a:lnTo>
                    <a:lnTo>
                      <a:pt x="66" y="180"/>
                    </a:lnTo>
                    <a:lnTo>
                      <a:pt x="72" y="180"/>
                    </a:lnTo>
                    <a:lnTo>
                      <a:pt x="90" y="174"/>
                    </a:lnTo>
                    <a:lnTo>
                      <a:pt x="84" y="168"/>
                    </a:lnTo>
                    <a:lnTo>
                      <a:pt x="78" y="156"/>
                    </a:lnTo>
                    <a:lnTo>
                      <a:pt x="84" y="13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6" name="Rectangle 153"/>
              <p:cNvSpPr>
                <a:spLocks noChangeArrowheads="1"/>
              </p:cNvSpPr>
              <p:nvPr/>
            </p:nvSpPr>
            <p:spPr bwMode="auto">
              <a:xfrm>
                <a:off x="4764" y="1352"/>
                <a:ext cx="54"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7" name="Freeform 154"/>
              <p:cNvSpPr>
                <a:spLocks/>
              </p:cNvSpPr>
              <p:nvPr/>
            </p:nvSpPr>
            <p:spPr bwMode="auto">
              <a:xfrm>
                <a:off x="4806" y="1388"/>
                <a:ext cx="12" cy="132"/>
              </a:xfrm>
              <a:custGeom>
                <a:avLst/>
                <a:gdLst>
                  <a:gd name="T0" fmla="*/ 0 w 12"/>
                  <a:gd name="T1" fmla="*/ 0 h 132"/>
                  <a:gd name="T2" fmla="*/ 0 w 12"/>
                  <a:gd name="T3" fmla="*/ 114 h 132"/>
                  <a:gd name="T4" fmla="*/ 12 w 12"/>
                  <a:gd name="T5" fmla="*/ 132 h 132"/>
                  <a:gd name="T6" fmla="*/ 0 w 12"/>
                  <a:gd name="T7" fmla="*/ 114 h 132"/>
                  <a:gd name="T8" fmla="*/ 0 w 12"/>
                  <a:gd name="T9" fmla="*/ 0 h 132"/>
                </a:gdLst>
                <a:ahLst/>
                <a:cxnLst>
                  <a:cxn ang="0">
                    <a:pos x="T0" y="T1"/>
                  </a:cxn>
                  <a:cxn ang="0">
                    <a:pos x="T2" y="T3"/>
                  </a:cxn>
                  <a:cxn ang="0">
                    <a:pos x="T4" y="T5"/>
                  </a:cxn>
                  <a:cxn ang="0">
                    <a:pos x="T6" y="T7"/>
                  </a:cxn>
                  <a:cxn ang="0">
                    <a:pos x="T8" y="T9"/>
                  </a:cxn>
                </a:cxnLst>
                <a:rect l="0" t="0" r="r" b="b"/>
                <a:pathLst>
                  <a:path w="12" h="132">
                    <a:moveTo>
                      <a:pt x="0" y="0"/>
                    </a:moveTo>
                    <a:lnTo>
                      <a:pt x="0" y="114"/>
                    </a:lnTo>
                    <a:lnTo>
                      <a:pt x="12" y="132"/>
                    </a:lnTo>
                    <a:lnTo>
                      <a:pt x="0" y="114"/>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8" name="Freeform 155"/>
              <p:cNvSpPr>
                <a:spLocks/>
              </p:cNvSpPr>
              <p:nvPr/>
            </p:nvSpPr>
            <p:spPr bwMode="auto">
              <a:xfrm>
                <a:off x="4812" y="1298"/>
                <a:ext cx="108" cy="228"/>
              </a:xfrm>
              <a:custGeom>
                <a:avLst/>
                <a:gdLst>
                  <a:gd name="T0" fmla="*/ 108 w 108"/>
                  <a:gd name="T1" fmla="*/ 66 h 228"/>
                  <a:gd name="T2" fmla="*/ 90 w 108"/>
                  <a:gd name="T3" fmla="*/ 18 h 228"/>
                  <a:gd name="T4" fmla="*/ 90 w 108"/>
                  <a:gd name="T5" fmla="*/ 18 h 228"/>
                  <a:gd name="T6" fmla="*/ 90 w 108"/>
                  <a:gd name="T7" fmla="*/ 18 h 228"/>
                  <a:gd name="T8" fmla="*/ 90 w 108"/>
                  <a:gd name="T9" fmla="*/ 18 h 228"/>
                  <a:gd name="T10" fmla="*/ 66 w 108"/>
                  <a:gd name="T11" fmla="*/ 0 h 228"/>
                  <a:gd name="T12" fmla="*/ 66 w 108"/>
                  <a:gd name="T13" fmla="*/ 0 h 228"/>
                  <a:gd name="T14" fmla="*/ 66 w 108"/>
                  <a:gd name="T15" fmla="*/ 0 h 228"/>
                  <a:gd name="T16" fmla="*/ 48 w 108"/>
                  <a:gd name="T17" fmla="*/ 36 h 228"/>
                  <a:gd name="T18" fmla="*/ 18 w 108"/>
                  <a:gd name="T19" fmla="*/ 42 h 228"/>
                  <a:gd name="T20" fmla="*/ 6 w 108"/>
                  <a:gd name="T21" fmla="*/ 54 h 228"/>
                  <a:gd name="T22" fmla="*/ 6 w 108"/>
                  <a:gd name="T23" fmla="*/ 54 h 228"/>
                  <a:gd name="T24" fmla="*/ 0 w 108"/>
                  <a:gd name="T25" fmla="*/ 72 h 228"/>
                  <a:gd name="T26" fmla="*/ 12 w 108"/>
                  <a:gd name="T27" fmla="*/ 84 h 228"/>
                  <a:gd name="T28" fmla="*/ 24 w 108"/>
                  <a:gd name="T29" fmla="*/ 108 h 228"/>
                  <a:gd name="T30" fmla="*/ 36 w 108"/>
                  <a:gd name="T31" fmla="*/ 132 h 228"/>
                  <a:gd name="T32" fmla="*/ 36 w 108"/>
                  <a:gd name="T33" fmla="*/ 186 h 228"/>
                  <a:gd name="T34" fmla="*/ 30 w 108"/>
                  <a:gd name="T35" fmla="*/ 210 h 228"/>
                  <a:gd name="T36" fmla="*/ 36 w 108"/>
                  <a:gd name="T37" fmla="*/ 222 h 228"/>
                  <a:gd name="T38" fmla="*/ 42 w 108"/>
                  <a:gd name="T39" fmla="*/ 228 h 228"/>
                  <a:gd name="T40" fmla="*/ 66 w 108"/>
                  <a:gd name="T41" fmla="*/ 228 h 228"/>
                  <a:gd name="T42" fmla="*/ 72 w 108"/>
                  <a:gd name="T43" fmla="*/ 132 h 228"/>
                  <a:gd name="T44" fmla="*/ 108 w 108"/>
                  <a:gd name="T45" fmla="*/ 6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228">
                    <a:moveTo>
                      <a:pt x="108" y="66"/>
                    </a:moveTo>
                    <a:lnTo>
                      <a:pt x="90" y="18"/>
                    </a:lnTo>
                    <a:lnTo>
                      <a:pt x="90" y="18"/>
                    </a:lnTo>
                    <a:lnTo>
                      <a:pt x="90" y="18"/>
                    </a:lnTo>
                    <a:lnTo>
                      <a:pt x="90" y="18"/>
                    </a:lnTo>
                    <a:lnTo>
                      <a:pt x="66" y="0"/>
                    </a:lnTo>
                    <a:lnTo>
                      <a:pt x="66" y="0"/>
                    </a:lnTo>
                    <a:lnTo>
                      <a:pt x="66" y="0"/>
                    </a:lnTo>
                    <a:lnTo>
                      <a:pt x="48" y="36"/>
                    </a:lnTo>
                    <a:lnTo>
                      <a:pt x="18" y="42"/>
                    </a:lnTo>
                    <a:lnTo>
                      <a:pt x="6" y="54"/>
                    </a:lnTo>
                    <a:lnTo>
                      <a:pt x="6" y="54"/>
                    </a:lnTo>
                    <a:lnTo>
                      <a:pt x="0" y="72"/>
                    </a:lnTo>
                    <a:lnTo>
                      <a:pt x="12" y="84"/>
                    </a:lnTo>
                    <a:lnTo>
                      <a:pt x="24" y="108"/>
                    </a:lnTo>
                    <a:lnTo>
                      <a:pt x="36" y="132"/>
                    </a:lnTo>
                    <a:lnTo>
                      <a:pt x="36" y="186"/>
                    </a:lnTo>
                    <a:lnTo>
                      <a:pt x="30" y="210"/>
                    </a:lnTo>
                    <a:lnTo>
                      <a:pt x="36" y="222"/>
                    </a:lnTo>
                    <a:lnTo>
                      <a:pt x="42" y="228"/>
                    </a:lnTo>
                    <a:lnTo>
                      <a:pt x="66" y="228"/>
                    </a:lnTo>
                    <a:lnTo>
                      <a:pt x="72" y="132"/>
                    </a:lnTo>
                    <a:lnTo>
                      <a:pt x="108"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9" name="Freeform 156"/>
              <p:cNvSpPr>
                <a:spLocks/>
              </p:cNvSpPr>
              <p:nvPr/>
            </p:nvSpPr>
            <p:spPr bwMode="auto">
              <a:xfrm>
                <a:off x="4818" y="1298"/>
                <a:ext cx="60" cy="54"/>
              </a:xfrm>
              <a:custGeom>
                <a:avLst/>
                <a:gdLst>
                  <a:gd name="T0" fmla="*/ 12 w 60"/>
                  <a:gd name="T1" fmla="*/ 42 h 54"/>
                  <a:gd name="T2" fmla="*/ 0 w 60"/>
                  <a:gd name="T3" fmla="*/ 54 h 54"/>
                  <a:gd name="T4" fmla="*/ 0 w 60"/>
                  <a:gd name="T5" fmla="*/ 54 h 54"/>
                  <a:gd name="T6" fmla="*/ 12 w 60"/>
                  <a:gd name="T7" fmla="*/ 42 h 54"/>
                  <a:gd name="T8" fmla="*/ 42 w 60"/>
                  <a:gd name="T9" fmla="*/ 36 h 54"/>
                  <a:gd name="T10" fmla="*/ 60 w 60"/>
                  <a:gd name="T11" fmla="*/ 0 h 54"/>
                  <a:gd name="T12" fmla="*/ 60 w 60"/>
                  <a:gd name="T13" fmla="*/ 0 h 54"/>
                  <a:gd name="T14" fmla="*/ 42 w 60"/>
                  <a:gd name="T15" fmla="*/ 36 h 54"/>
                  <a:gd name="T16" fmla="*/ 12 w 60"/>
                  <a:gd name="T1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12" y="42"/>
                    </a:moveTo>
                    <a:lnTo>
                      <a:pt x="0" y="54"/>
                    </a:lnTo>
                    <a:lnTo>
                      <a:pt x="0" y="54"/>
                    </a:lnTo>
                    <a:lnTo>
                      <a:pt x="12" y="42"/>
                    </a:lnTo>
                    <a:lnTo>
                      <a:pt x="42" y="36"/>
                    </a:lnTo>
                    <a:lnTo>
                      <a:pt x="60" y="0"/>
                    </a:lnTo>
                    <a:lnTo>
                      <a:pt x="60" y="0"/>
                    </a:lnTo>
                    <a:lnTo>
                      <a:pt x="42" y="36"/>
                    </a:lnTo>
                    <a:lnTo>
                      <a:pt x="12"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0" name="Freeform 157"/>
              <p:cNvSpPr>
                <a:spLocks/>
              </p:cNvSpPr>
              <p:nvPr/>
            </p:nvSpPr>
            <p:spPr bwMode="auto">
              <a:xfrm>
                <a:off x="4842" y="1484"/>
                <a:ext cx="6" cy="36"/>
              </a:xfrm>
              <a:custGeom>
                <a:avLst/>
                <a:gdLst>
                  <a:gd name="T0" fmla="*/ 6 w 6"/>
                  <a:gd name="T1" fmla="*/ 0 h 36"/>
                  <a:gd name="T2" fmla="*/ 0 w 6"/>
                  <a:gd name="T3" fmla="*/ 24 h 36"/>
                  <a:gd name="T4" fmla="*/ 6 w 6"/>
                  <a:gd name="T5" fmla="*/ 36 h 36"/>
                  <a:gd name="T6" fmla="*/ 0 w 6"/>
                  <a:gd name="T7" fmla="*/ 24 h 36"/>
                  <a:gd name="T8" fmla="*/ 6 w 6"/>
                  <a:gd name="T9" fmla="*/ 0 h 36"/>
                </a:gdLst>
                <a:ahLst/>
                <a:cxnLst>
                  <a:cxn ang="0">
                    <a:pos x="T0" y="T1"/>
                  </a:cxn>
                  <a:cxn ang="0">
                    <a:pos x="T2" y="T3"/>
                  </a:cxn>
                  <a:cxn ang="0">
                    <a:pos x="T4" y="T5"/>
                  </a:cxn>
                  <a:cxn ang="0">
                    <a:pos x="T6" y="T7"/>
                  </a:cxn>
                  <a:cxn ang="0">
                    <a:pos x="T8" y="T9"/>
                  </a:cxn>
                </a:cxnLst>
                <a:rect l="0" t="0" r="r" b="b"/>
                <a:pathLst>
                  <a:path w="6" h="36">
                    <a:moveTo>
                      <a:pt x="6" y="0"/>
                    </a:moveTo>
                    <a:lnTo>
                      <a:pt x="0" y="24"/>
                    </a:lnTo>
                    <a:lnTo>
                      <a:pt x="6" y="36"/>
                    </a:lnTo>
                    <a:lnTo>
                      <a:pt x="0" y="24"/>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1" name="Freeform 158"/>
              <p:cNvSpPr>
                <a:spLocks/>
              </p:cNvSpPr>
              <p:nvPr/>
            </p:nvSpPr>
            <p:spPr bwMode="auto">
              <a:xfrm>
                <a:off x="4812" y="1352"/>
                <a:ext cx="24" cy="54"/>
              </a:xfrm>
              <a:custGeom>
                <a:avLst/>
                <a:gdLst>
                  <a:gd name="T0" fmla="*/ 0 w 24"/>
                  <a:gd name="T1" fmla="*/ 18 h 54"/>
                  <a:gd name="T2" fmla="*/ 12 w 24"/>
                  <a:gd name="T3" fmla="*/ 30 h 54"/>
                  <a:gd name="T4" fmla="*/ 24 w 24"/>
                  <a:gd name="T5" fmla="*/ 54 h 54"/>
                  <a:gd name="T6" fmla="*/ 12 w 24"/>
                  <a:gd name="T7" fmla="*/ 30 h 54"/>
                  <a:gd name="T8" fmla="*/ 0 w 24"/>
                  <a:gd name="T9" fmla="*/ 18 h 54"/>
                  <a:gd name="T10" fmla="*/ 6 w 24"/>
                  <a:gd name="T11" fmla="*/ 0 h 54"/>
                  <a:gd name="T12" fmla="*/ 6 w 24"/>
                  <a:gd name="T13" fmla="*/ 0 h 54"/>
                  <a:gd name="T14" fmla="*/ 6 w 24"/>
                  <a:gd name="T15" fmla="*/ 0 h 54"/>
                  <a:gd name="T16" fmla="*/ 0 w 24"/>
                  <a:gd name="T17"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4">
                    <a:moveTo>
                      <a:pt x="0" y="18"/>
                    </a:moveTo>
                    <a:lnTo>
                      <a:pt x="12" y="30"/>
                    </a:lnTo>
                    <a:lnTo>
                      <a:pt x="24" y="54"/>
                    </a:lnTo>
                    <a:lnTo>
                      <a:pt x="12" y="30"/>
                    </a:lnTo>
                    <a:lnTo>
                      <a:pt x="0" y="18"/>
                    </a:lnTo>
                    <a:lnTo>
                      <a:pt x="6" y="0"/>
                    </a:lnTo>
                    <a:lnTo>
                      <a:pt x="6" y="0"/>
                    </a:lnTo>
                    <a:lnTo>
                      <a:pt x="6"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2" name="Rectangle 159"/>
              <p:cNvSpPr>
                <a:spLocks noChangeArrowheads="1"/>
              </p:cNvSpPr>
              <p:nvPr/>
            </p:nvSpPr>
            <p:spPr bwMode="auto">
              <a:xfrm>
                <a:off x="4818" y="135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3" name="Freeform 160"/>
              <p:cNvSpPr>
                <a:spLocks/>
              </p:cNvSpPr>
              <p:nvPr/>
            </p:nvSpPr>
            <p:spPr bwMode="auto">
              <a:xfrm>
                <a:off x="4782" y="886"/>
                <a:ext cx="568" cy="430"/>
              </a:xfrm>
              <a:custGeom>
                <a:avLst/>
                <a:gdLst>
                  <a:gd name="T0" fmla="*/ 467 w 568"/>
                  <a:gd name="T1" fmla="*/ 347 h 430"/>
                  <a:gd name="T2" fmla="*/ 473 w 568"/>
                  <a:gd name="T3" fmla="*/ 347 h 430"/>
                  <a:gd name="T4" fmla="*/ 485 w 568"/>
                  <a:gd name="T5" fmla="*/ 311 h 430"/>
                  <a:gd name="T6" fmla="*/ 514 w 568"/>
                  <a:gd name="T7" fmla="*/ 281 h 430"/>
                  <a:gd name="T8" fmla="*/ 544 w 568"/>
                  <a:gd name="T9" fmla="*/ 251 h 430"/>
                  <a:gd name="T10" fmla="*/ 556 w 568"/>
                  <a:gd name="T11" fmla="*/ 137 h 430"/>
                  <a:gd name="T12" fmla="*/ 568 w 568"/>
                  <a:gd name="T13" fmla="*/ 113 h 430"/>
                  <a:gd name="T14" fmla="*/ 538 w 568"/>
                  <a:gd name="T15" fmla="*/ 95 h 430"/>
                  <a:gd name="T16" fmla="*/ 532 w 568"/>
                  <a:gd name="T17" fmla="*/ 30 h 430"/>
                  <a:gd name="T18" fmla="*/ 491 w 568"/>
                  <a:gd name="T19" fmla="*/ 0 h 430"/>
                  <a:gd name="T20" fmla="*/ 419 w 568"/>
                  <a:gd name="T21" fmla="*/ 0 h 430"/>
                  <a:gd name="T22" fmla="*/ 419 w 568"/>
                  <a:gd name="T23" fmla="*/ 0 h 430"/>
                  <a:gd name="T24" fmla="*/ 209 w 568"/>
                  <a:gd name="T25" fmla="*/ 149 h 430"/>
                  <a:gd name="T26" fmla="*/ 150 w 568"/>
                  <a:gd name="T27" fmla="*/ 167 h 430"/>
                  <a:gd name="T28" fmla="*/ 150 w 568"/>
                  <a:gd name="T29" fmla="*/ 281 h 430"/>
                  <a:gd name="T30" fmla="*/ 126 w 568"/>
                  <a:gd name="T31" fmla="*/ 305 h 430"/>
                  <a:gd name="T32" fmla="*/ 24 w 568"/>
                  <a:gd name="T33" fmla="*/ 323 h 430"/>
                  <a:gd name="T34" fmla="*/ 0 w 568"/>
                  <a:gd name="T35" fmla="*/ 323 h 430"/>
                  <a:gd name="T36" fmla="*/ 0 w 568"/>
                  <a:gd name="T37" fmla="*/ 323 h 430"/>
                  <a:gd name="T38" fmla="*/ 0 w 568"/>
                  <a:gd name="T39" fmla="*/ 323 h 430"/>
                  <a:gd name="T40" fmla="*/ 54 w 568"/>
                  <a:gd name="T41" fmla="*/ 406 h 430"/>
                  <a:gd name="T42" fmla="*/ 66 w 568"/>
                  <a:gd name="T43" fmla="*/ 406 h 430"/>
                  <a:gd name="T44" fmla="*/ 72 w 568"/>
                  <a:gd name="T45" fmla="*/ 400 h 430"/>
                  <a:gd name="T46" fmla="*/ 72 w 568"/>
                  <a:gd name="T47" fmla="*/ 400 h 430"/>
                  <a:gd name="T48" fmla="*/ 72 w 568"/>
                  <a:gd name="T49" fmla="*/ 400 h 430"/>
                  <a:gd name="T50" fmla="*/ 84 w 568"/>
                  <a:gd name="T51" fmla="*/ 412 h 430"/>
                  <a:gd name="T52" fmla="*/ 96 w 568"/>
                  <a:gd name="T53" fmla="*/ 412 h 430"/>
                  <a:gd name="T54" fmla="*/ 96 w 568"/>
                  <a:gd name="T55" fmla="*/ 412 h 430"/>
                  <a:gd name="T56" fmla="*/ 120 w 568"/>
                  <a:gd name="T57" fmla="*/ 430 h 430"/>
                  <a:gd name="T58" fmla="*/ 162 w 568"/>
                  <a:gd name="T59" fmla="*/ 371 h 430"/>
                  <a:gd name="T60" fmla="*/ 221 w 568"/>
                  <a:gd name="T61" fmla="*/ 371 h 430"/>
                  <a:gd name="T62" fmla="*/ 251 w 568"/>
                  <a:gd name="T63" fmla="*/ 400 h 430"/>
                  <a:gd name="T64" fmla="*/ 263 w 568"/>
                  <a:gd name="T65" fmla="*/ 389 h 430"/>
                  <a:gd name="T66" fmla="*/ 275 w 568"/>
                  <a:gd name="T67" fmla="*/ 377 h 430"/>
                  <a:gd name="T68" fmla="*/ 329 w 568"/>
                  <a:gd name="T69" fmla="*/ 400 h 430"/>
                  <a:gd name="T70" fmla="*/ 365 w 568"/>
                  <a:gd name="T71" fmla="*/ 383 h 430"/>
                  <a:gd name="T72" fmla="*/ 473 w 568"/>
                  <a:gd name="T73" fmla="*/ 377 h 430"/>
                  <a:gd name="T74" fmla="*/ 461 w 568"/>
                  <a:gd name="T75" fmla="*/ 353 h 430"/>
                  <a:gd name="T76" fmla="*/ 467 w 568"/>
                  <a:gd name="T77" fmla="*/ 34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8" h="430">
                    <a:moveTo>
                      <a:pt x="467" y="347"/>
                    </a:moveTo>
                    <a:lnTo>
                      <a:pt x="473" y="347"/>
                    </a:lnTo>
                    <a:lnTo>
                      <a:pt x="485" y="311"/>
                    </a:lnTo>
                    <a:lnTo>
                      <a:pt x="514" y="281"/>
                    </a:lnTo>
                    <a:lnTo>
                      <a:pt x="544" y="251"/>
                    </a:lnTo>
                    <a:lnTo>
                      <a:pt x="556" y="137"/>
                    </a:lnTo>
                    <a:lnTo>
                      <a:pt x="568" y="113"/>
                    </a:lnTo>
                    <a:lnTo>
                      <a:pt x="538" y="95"/>
                    </a:lnTo>
                    <a:lnTo>
                      <a:pt x="532" y="30"/>
                    </a:lnTo>
                    <a:lnTo>
                      <a:pt x="491" y="0"/>
                    </a:lnTo>
                    <a:lnTo>
                      <a:pt x="419" y="0"/>
                    </a:lnTo>
                    <a:lnTo>
                      <a:pt x="419" y="0"/>
                    </a:lnTo>
                    <a:lnTo>
                      <a:pt x="209" y="149"/>
                    </a:lnTo>
                    <a:lnTo>
                      <a:pt x="150" y="167"/>
                    </a:lnTo>
                    <a:lnTo>
                      <a:pt x="150" y="281"/>
                    </a:lnTo>
                    <a:lnTo>
                      <a:pt x="126" y="305"/>
                    </a:lnTo>
                    <a:lnTo>
                      <a:pt x="24" y="323"/>
                    </a:lnTo>
                    <a:lnTo>
                      <a:pt x="0" y="323"/>
                    </a:lnTo>
                    <a:lnTo>
                      <a:pt x="0" y="323"/>
                    </a:lnTo>
                    <a:lnTo>
                      <a:pt x="0" y="323"/>
                    </a:lnTo>
                    <a:lnTo>
                      <a:pt x="54" y="406"/>
                    </a:lnTo>
                    <a:lnTo>
                      <a:pt x="66" y="406"/>
                    </a:lnTo>
                    <a:lnTo>
                      <a:pt x="72" y="400"/>
                    </a:lnTo>
                    <a:lnTo>
                      <a:pt x="72" y="400"/>
                    </a:lnTo>
                    <a:lnTo>
                      <a:pt x="72" y="400"/>
                    </a:lnTo>
                    <a:lnTo>
                      <a:pt x="84" y="412"/>
                    </a:lnTo>
                    <a:lnTo>
                      <a:pt x="96" y="412"/>
                    </a:lnTo>
                    <a:lnTo>
                      <a:pt x="96" y="412"/>
                    </a:lnTo>
                    <a:lnTo>
                      <a:pt x="120" y="430"/>
                    </a:lnTo>
                    <a:lnTo>
                      <a:pt x="162" y="371"/>
                    </a:lnTo>
                    <a:lnTo>
                      <a:pt x="221" y="371"/>
                    </a:lnTo>
                    <a:lnTo>
                      <a:pt x="251" y="400"/>
                    </a:lnTo>
                    <a:lnTo>
                      <a:pt x="263" y="389"/>
                    </a:lnTo>
                    <a:lnTo>
                      <a:pt x="275" y="377"/>
                    </a:lnTo>
                    <a:lnTo>
                      <a:pt x="329" y="400"/>
                    </a:lnTo>
                    <a:lnTo>
                      <a:pt x="365" y="383"/>
                    </a:lnTo>
                    <a:lnTo>
                      <a:pt x="473" y="377"/>
                    </a:lnTo>
                    <a:lnTo>
                      <a:pt x="461" y="353"/>
                    </a:lnTo>
                    <a:lnTo>
                      <a:pt x="467" y="34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4" name="Freeform 161"/>
              <p:cNvSpPr>
                <a:spLocks/>
              </p:cNvSpPr>
              <p:nvPr/>
            </p:nvSpPr>
            <p:spPr bwMode="auto">
              <a:xfrm>
                <a:off x="4932" y="886"/>
                <a:ext cx="269" cy="167"/>
              </a:xfrm>
              <a:custGeom>
                <a:avLst/>
                <a:gdLst>
                  <a:gd name="T0" fmla="*/ 269 w 269"/>
                  <a:gd name="T1" fmla="*/ 0 h 167"/>
                  <a:gd name="T2" fmla="*/ 59 w 269"/>
                  <a:gd name="T3" fmla="*/ 149 h 167"/>
                  <a:gd name="T4" fmla="*/ 0 w 269"/>
                  <a:gd name="T5" fmla="*/ 167 h 167"/>
                  <a:gd name="T6" fmla="*/ 59 w 269"/>
                  <a:gd name="T7" fmla="*/ 149 h 167"/>
                  <a:gd name="T8" fmla="*/ 269 w 269"/>
                  <a:gd name="T9" fmla="*/ 0 h 167"/>
                </a:gdLst>
                <a:ahLst/>
                <a:cxnLst>
                  <a:cxn ang="0">
                    <a:pos x="T0" y="T1"/>
                  </a:cxn>
                  <a:cxn ang="0">
                    <a:pos x="T2" y="T3"/>
                  </a:cxn>
                  <a:cxn ang="0">
                    <a:pos x="T4" y="T5"/>
                  </a:cxn>
                  <a:cxn ang="0">
                    <a:pos x="T6" y="T7"/>
                  </a:cxn>
                  <a:cxn ang="0">
                    <a:pos x="T8" y="T9"/>
                  </a:cxn>
                </a:cxnLst>
                <a:rect l="0" t="0" r="r" b="b"/>
                <a:pathLst>
                  <a:path w="269" h="167">
                    <a:moveTo>
                      <a:pt x="269" y="0"/>
                    </a:moveTo>
                    <a:lnTo>
                      <a:pt x="59" y="149"/>
                    </a:lnTo>
                    <a:lnTo>
                      <a:pt x="0" y="167"/>
                    </a:lnTo>
                    <a:lnTo>
                      <a:pt x="59" y="149"/>
                    </a:lnTo>
                    <a:lnTo>
                      <a:pt x="269"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5" name="Freeform 162"/>
              <p:cNvSpPr>
                <a:spLocks/>
              </p:cNvSpPr>
              <p:nvPr/>
            </p:nvSpPr>
            <p:spPr bwMode="auto">
              <a:xfrm>
                <a:off x="4782" y="1209"/>
                <a:ext cx="24" cy="0"/>
              </a:xfrm>
              <a:custGeom>
                <a:avLst/>
                <a:gdLst>
                  <a:gd name="T0" fmla="*/ 0 w 24"/>
                  <a:gd name="T1" fmla="*/ 0 w 24"/>
                  <a:gd name="T2" fmla="*/ 0 w 24"/>
                  <a:gd name="T3" fmla="*/ 24 w 24"/>
                  <a:gd name="T4" fmla="*/ 0 w 24"/>
                  <a:gd name="T5" fmla="*/ 0 w 24"/>
                </a:gdLst>
                <a:ahLst/>
                <a:cxnLst>
                  <a:cxn ang="0">
                    <a:pos x="T0" y="0"/>
                  </a:cxn>
                  <a:cxn ang="0">
                    <a:pos x="T1" y="0"/>
                  </a:cxn>
                  <a:cxn ang="0">
                    <a:pos x="T2" y="0"/>
                  </a:cxn>
                  <a:cxn ang="0">
                    <a:pos x="T3" y="0"/>
                  </a:cxn>
                  <a:cxn ang="0">
                    <a:pos x="T4" y="0"/>
                  </a:cxn>
                  <a:cxn ang="0">
                    <a:pos x="T5" y="0"/>
                  </a:cxn>
                </a:cxnLst>
                <a:rect l="0" t="0" r="r" b="b"/>
                <a:pathLst>
                  <a:path w="24">
                    <a:moveTo>
                      <a:pt x="0" y="0"/>
                    </a:moveTo>
                    <a:lnTo>
                      <a:pt x="0" y="0"/>
                    </a:lnTo>
                    <a:lnTo>
                      <a:pt x="0" y="0"/>
                    </a:lnTo>
                    <a:lnTo>
                      <a:pt x="24"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6" name="Freeform 163"/>
              <p:cNvSpPr>
                <a:spLocks/>
              </p:cNvSpPr>
              <p:nvPr/>
            </p:nvSpPr>
            <p:spPr bwMode="auto">
              <a:xfrm>
                <a:off x="4782" y="1209"/>
                <a:ext cx="66" cy="83"/>
              </a:xfrm>
              <a:custGeom>
                <a:avLst/>
                <a:gdLst>
                  <a:gd name="T0" fmla="*/ 0 w 66"/>
                  <a:gd name="T1" fmla="*/ 0 h 83"/>
                  <a:gd name="T2" fmla="*/ 54 w 66"/>
                  <a:gd name="T3" fmla="*/ 83 h 83"/>
                  <a:gd name="T4" fmla="*/ 66 w 66"/>
                  <a:gd name="T5" fmla="*/ 83 h 83"/>
                  <a:gd name="T6" fmla="*/ 54 w 66"/>
                  <a:gd name="T7" fmla="*/ 83 h 83"/>
                  <a:gd name="T8" fmla="*/ 0 w 66"/>
                  <a:gd name="T9" fmla="*/ 0 h 83"/>
                  <a:gd name="T10" fmla="*/ 0 w 66"/>
                  <a:gd name="T11" fmla="*/ 0 h 83"/>
                  <a:gd name="T12" fmla="*/ 0 w 66"/>
                  <a:gd name="T13" fmla="*/ 0 h 83"/>
                  <a:gd name="T14" fmla="*/ 0 w 66"/>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83">
                    <a:moveTo>
                      <a:pt x="0" y="0"/>
                    </a:moveTo>
                    <a:lnTo>
                      <a:pt x="54" y="83"/>
                    </a:lnTo>
                    <a:lnTo>
                      <a:pt x="66" y="83"/>
                    </a:lnTo>
                    <a:lnTo>
                      <a:pt x="54" y="83"/>
                    </a:lnTo>
                    <a:lnTo>
                      <a:pt x="0"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7" name="Freeform 164"/>
              <p:cNvSpPr>
                <a:spLocks/>
              </p:cNvSpPr>
              <p:nvPr/>
            </p:nvSpPr>
            <p:spPr bwMode="auto">
              <a:xfrm>
                <a:off x="4854" y="1286"/>
                <a:ext cx="12" cy="12"/>
              </a:xfrm>
              <a:custGeom>
                <a:avLst/>
                <a:gdLst>
                  <a:gd name="T0" fmla="*/ 0 w 12"/>
                  <a:gd name="T1" fmla="*/ 0 h 12"/>
                  <a:gd name="T2" fmla="*/ 0 w 12"/>
                  <a:gd name="T3" fmla="*/ 0 h 12"/>
                  <a:gd name="T4" fmla="*/ 12 w 12"/>
                  <a:gd name="T5" fmla="*/ 12 h 12"/>
                  <a:gd name="T6" fmla="*/ 0 w 12"/>
                  <a:gd name="T7" fmla="*/ 0 h 12"/>
                </a:gdLst>
                <a:ahLst/>
                <a:cxnLst>
                  <a:cxn ang="0">
                    <a:pos x="T0" y="T1"/>
                  </a:cxn>
                  <a:cxn ang="0">
                    <a:pos x="T2" y="T3"/>
                  </a:cxn>
                  <a:cxn ang="0">
                    <a:pos x="T4" y="T5"/>
                  </a:cxn>
                  <a:cxn ang="0">
                    <a:pos x="T6" y="T7"/>
                  </a:cxn>
                </a:cxnLst>
                <a:rect l="0" t="0" r="r" b="b"/>
                <a:pathLst>
                  <a:path w="12" h="12">
                    <a:moveTo>
                      <a:pt x="0" y="0"/>
                    </a:moveTo>
                    <a:lnTo>
                      <a:pt x="0" y="0"/>
                    </a:lnTo>
                    <a:lnTo>
                      <a:pt x="12" y="12"/>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8" name="Rectangle 165"/>
              <p:cNvSpPr>
                <a:spLocks noChangeArrowheads="1"/>
              </p:cNvSpPr>
              <p:nvPr/>
            </p:nvSpPr>
            <p:spPr bwMode="auto">
              <a:xfrm>
                <a:off x="4782" y="1209"/>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9" name="Freeform 166"/>
              <p:cNvSpPr>
                <a:spLocks/>
              </p:cNvSpPr>
              <p:nvPr/>
            </p:nvSpPr>
            <p:spPr bwMode="auto">
              <a:xfrm>
                <a:off x="4878" y="1298"/>
                <a:ext cx="24" cy="18"/>
              </a:xfrm>
              <a:custGeom>
                <a:avLst/>
                <a:gdLst>
                  <a:gd name="T0" fmla="*/ 0 w 24"/>
                  <a:gd name="T1" fmla="*/ 0 h 18"/>
                  <a:gd name="T2" fmla="*/ 24 w 24"/>
                  <a:gd name="T3" fmla="*/ 18 h 18"/>
                  <a:gd name="T4" fmla="*/ 0 w 24"/>
                  <a:gd name="T5" fmla="*/ 0 h 18"/>
                  <a:gd name="T6" fmla="*/ 0 w 24"/>
                  <a:gd name="T7" fmla="*/ 0 h 18"/>
                </a:gdLst>
                <a:ahLst/>
                <a:cxnLst>
                  <a:cxn ang="0">
                    <a:pos x="T0" y="T1"/>
                  </a:cxn>
                  <a:cxn ang="0">
                    <a:pos x="T2" y="T3"/>
                  </a:cxn>
                  <a:cxn ang="0">
                    <a:pos x="T4" y="T5"/>
                  </a:cxn>
                  <a:cxn ang="0">
                    <a:pos x="T6" y="T7"/>
                  </a:cxn>
                </a:cxnLst>
                <a:rect l="0" t="0" r="r" b="b"/>
                <a:pathLst>
                  <a:path w="24" h="18">
                    <a:moveTo>
                      <a:pt x="0" y="0"/>
                    </a:moveTo>
                    <a:lnTo>
                      <a:pt x="24" y="18"/>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0" name="Freeform 167"/>
              <p:cNvSpPr>
                <a:spLocks/>
              </p:cNvSpPr>
              <p:nvPr/>
            </p:nvSpPr>
            <p:spPr bwMode="auto">
              <a:xfrm>
                <a:off x="4878" y="1257"/>
                <a:ext cx="412" cy="341"/>
              </a:xfrm>
              <a:custGeom>
                <a:avLst/>
                <a:gdLst>
                  <a:gd name="T0" fmla="*/ 275 w 412"/>
                  <a:gd name="T1" fmla="*/ 239 h 341"/>
                  <a:gd name="T2" fmla="*/ 275 w 412"/>
                  <a:gd name="T3" fmla="*/ 239 h 341"/>
                  <a:gd name="T4" fmla="*/ 299 w 412"/>
                  <a:gd name="T5" fmla="*/ 263 h 341"/>
                  <a:gd name="T6" fmla="*/ 341 w 412"/>
                  <a:gd name="T7" fmla="*/ 185 h 341"/>
                  <a:gd name="T8" fmla="*/ 347 w 412"/>
                  <a:gd name="T9" fmla="*/ 179 h 341"/>
                  <a:gd name="T10" fmla="*/ 353 w 412"/>
                  <a:gd name="T11" fmla="*/ 173 h 341"/>
                  <a:gd name="T12" fmla="*/ 377 w 412"/>
                  <a:gd name="T13" fmla="*/ 89 h 341"/>
                  <a:gd name="T14" fmla="*/ 412 w 412"/>
                  <a:gd name="T15" fmla="*/ 65 h 341"/>
                  <a:gd name="T16" fmla="*/ 407 w 412"/>
                  <a:gd name="T17" fmla="*/ 41 h 341"/>
                  <a:gd name="T18" fmla="*/ 407 w 412"/>
                  <a:gd name="T19" fmla="*/ 41 h 341"/>
                  <a:gd name="T20" fmla="*/ 407 w 412"/>
                  <a:gd name="T21" fmla="*/ 41 h 341"/>
                  <a:gd name="T22" fmla="*/ 401 w 412"/>
                  <a:gd name="T23" fmla="*/ 47 h 341"/>
                  <a:gd name="T24" fmla="*/ 395 w 412"/>
                  <a:gd name="T25" fmla="*/ 18 h 341"/>
                  <a:gd name="T26" fmla="*/ 377 w 412"/>
                  <a:gd name="T27" fmla="*/ 18 h 341"/>
                  <a:gd name="T28" fmla="*/ 377 w 412"/>
                  <a:gd name="T29" fmla="*/ 6 h 341"/>
                  <a:gd name="T30" fmla="*/ 269 w 412"/>
                  <a:gd name="T31" fmla="*/ 12 h 341"/>
                  <a:gd name="T32" fmla="*/ 233 w 412"/>
                  <a:gd name="T33" fmla="*/ 29 h 341"/>
                  <a:gd name="T34" fmla="*/ 179 w 412"/>
                  <a:gd name="T35" fmla="*/ 6 h 341"/>
                  <a:gd name="T36" fmla="*/ 167 w 412"/>
                  <a:gd name="T37" fmla="*/ 18 h 341"/>
                  <a:gd name="T38" fmla="*/ 155 w 412"/>
                  <a:gd name="T39" fmla="*/ 29 h 341"/>
                  <a:gd name="T40" fmla="*/ 155 w 412"/>
                  <a:gd name="T41" fmla="*/ 29 h 341"/>
                  <a:gd name="T42" fmla="*/ 155 w 412"/>
                  <a:gd name="T43" fmla="*/ 29 h 341"/>
                  <a:gd name="T44" fmla="*/ 125 w 412"/>
                  <a:gd name="T45" fmla="*/ 0 h 341"/>
                  <a:gd name="T46" fmla="*/ 66 w 412"/>
                  <a:gd name="T47" fmla="*/ 0 h 341"/>
                  <a:gd name="T48" fmla="*/ 24 w 412"/>
                  <a:gd name="T49" fmla="*/ 59 h 341"/>
                  <a:gd name="T50" fmla="*/ 42 w 412"/>
                  <a:gd name="T51" fmla="*/ 107 h 341"/>
                  <a:gd name="T52" fmla="*/ 6 w 412"/>
                  <a:gd name="T53" fmla="*/ 173 h 341"/>
                  <a:gd name="T54" fmla="*/ 0 w 412"/>
                  <a:gd name="T55" fmla="*/ 269 h 341"/>
                  <a:gd name="T56" fmla="*/ 60 w 412"/>
                  <a:gd name="T57" fmla="*/ 263 h 341"/>
                  <a:gd name="T58" fmla="*/ 95 w 412"/>
                  <a:gd name="T59" fmla="*/ 299 h 341"/>
                  <a:gd name="T60" fmla="*/ 95 w 412"/>
                  <a:gd name="T61" fmla="*/ 317 h 341"/>
                  <a:gd name="T62" fmla="*/ 113 w 412"/>
                  <a:gd name="T63" fmla="*/ 335 h 341"/>
                  <a:gd name="T64" fmla="*/ 119 w 412"/>
                  <a:gd name="T65" fmla="*/ 335 h 341"/>
                  <a:gd name="T66" fmla="*/ 125 w 412"/>
                  <a:gd name="T67" fmla="*/ 341 h 341"/>
                  <a:gd name="T68" fmla="*/ 137 w 412"/>
                  <a:gd name="T69" fmla="*/ 335 h 341"/>
                  <a:gd name="T70" fmla="*/ 149 w 412"/>
                  <a:gd name="T71" fmla="*/ 335 h 341"/>
                  <a:gd name="T72" fmla="*/ 155 w 412"/>
                  <a:gd name="T73" fmla="*/ 329 h 341"/>
                  <a:gd name="T74" fmla="*/ 167 w 412"/>
                  <a:gd name="T75" fmla="*/ 329 h 341"/>
                  <a:gd name="T76" fmla="*/ 191 w 412"/>
                  <a:gd name="T77" fmla="*/ 329 h 341"/>
                  <a:gd name="T78" fmla="*/ 197 w 412"/>
                  <a:gd name="T79" fmla="*/ 317 h 341"/>
                  <a:gd name="T80" fmla="*/ 197 w 412"/>
                  <a:gd name="T81" fmla="*/ 317 h 341"/>
                  <a:gd name="T82" fmla="*/ 227 w 412"/>
                  <a:gd name="T83" fmla="*/ 263 h 341"/>
                  <a:gd name="T84" fmla="*/ 275 w 412"/>
                  <a:gd name="T85" fmla="*/ 239 h 341"/>
                  <a:gd name="T86" fmla="*/ 275 w 412"/>
                  <a:gd name="T87" fmla="*/ 2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2" h="341">
                    <a:moveTo>
                      <a:pt x="275" y="239"/>
                    </a:moveTo>
                    <a:lnTo>
                      <a:pt x="275" y="239"/>
                    </a:lnTo>
                    <a:lnTo>
                      <a:pt x="299" y="263"/>
                    </a:lnTo>
                    <a:lnTo>
                      <a:pt x="341" y="185"/>
                    </a:lnTo>
                    <a:lnTo>
                      <a:pt x="347" y="179"/>
                    </a:lnTo>
                    <a:lnTo>
                      <a:pt x="353" y="173"/>
                    </a:lnTo>
                    <a:lnTo>
                      <a:pt x="377" y="89"/>
                    </a:lnTo>
                    <a:lnTo>
                      <a:pt x="412" y="65"/>
                    </a:lnTo>
                    <a:lnTo>
                      <a:pt x="407" y="41"/>
                    </a:lnTo>
                    <a:lnTo>
                      <a:pt x="407" y="41"/>
                    </a:lnTo>
                    <a:lnTo>
                      <a:pt x="407" y="41"/>
                    </a:lnTo>
                    <a:lnTo>
                      <a:pt x="401" y="47"/>
                    </a:lnTo>
                    <a:lnTo>
                      <a:pt x="395" y="18"/>
                    </a:lnTo>
                    <a:lnTo>
                      <a:pt x="377" y="18"/>
                    </a:lnTo>
                    <a:lnTo>
                      <a:pt x="377" y="6"/>
                    </a:lnTo>
                    <a:lnTo>
                      <a:pt x="269" y="12"/>
                    </a:lnTo>
                    <a:lnTo>
                      <a:pt x="233" y="29"/>
                    </a:lnTo>
                    <a:lnTo>
                      <a:pt x="179" y="6"/>
                    </a:lnTo>
                    <a:lnTo>
                      <a:pt x="167" y="18"/>
                    </a:lnTo>
                    <a:lnTo>
                      <a:pt x="155" y="29"/>
                    </a:lnTo>
                    <a:lnTo>
                      <a:pt x="155" y="29"/>
                    </a:lnTo>
                    <a:lnTo>
                      <a:pt x="155" y="29"/>
                    </a:lnTo>
                    <a:lnTo>
                      <a:pt x="125" y="0"/>
                    </a:lnTo>
                    <a:lnTo>
                      <a:pt x="66" y="0"/>
                    </a:lnTo>
                    <a:lnTo>
                      <a:pt x="24" y="59"/>
                    </a:lnTo>
                    <a:lnTo>
                      <a:pt x="42" y="107"/>
                    </a:lnTo>
                    <a:lnTo>
                      <a:pt x="6" y="173"/>
                    </a:lnTo>
                    <a:lnTo>
                      <a:pt x="0" y="269"/>
                    </a:lnTo>
                    <a:lnTo>
                      <a:pt x="60" y="263"/>
                    </a:lnTo>
                    <a:lnTo>
                      <a:pt x="95" y="299"/>
                    </a:lnTo>
                    <a:lnTo>
                      <a:pt x="95" y="317"/>
                    </a:lnTo>
                    <a:lnTo>
                      <a:pt x="113" y="335"/>
                    </a:lnTo>
                    <a:lnTo>
                      <a:pt x="119" y="335"/>
                    </a:lnTo>
                    <a:lnTo>
                      <a:pt x="125" y="341"/>
                    </a:lnTo>
                    <a:lnTo>
                      <a:pt x="137" y="335"/>
                    </a:lnTo>
                    <a:lnTo>
                      <a:pt x="149" y="335"/>
                    </a:lnTo>
                    <a:lnTo>
                      <a:pt x="155" y="329"/>
                    </a:lnTo>
                    <a:lnTo>
                      <a:pt x="167" y="329"/>
                    </a:lnTo>
                    <a:lnTo>
                      <a:pt x="191" y="329"/>
                    </a:lnTo>
                    <a:lnTo>
                      <a:pt x="197" y="317"/>
                    </a:lnTo>
                    <a:lnTo>
                      <a:pt x="197" y="317"/>
                    </a:lnTo>
                    <a:lnTo>
                      <a:pt x="227" y="263"/>
                    </a:lnTo>
                    <a:lnTo>
                      <a:pt x="275" y="239"/>
                    </a:lnTo>
                    <a:lnTo>
                      <a:pt x="275" y="23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1" name="Freeform 168"/>
              <p:cNvSpPr>
                <a:spLocks/>
              </p:cNvSpPr>
              <p:nvPr/>
            </p:nvSpPr>
            <p:spPr bwMode="auto">
              <a:xfrm>
                <a:off x="4884" y="1316"/>
                <a:ext cx="36" cy="114"/>
              </a:xfrm>
              <a:custGeom>
                <a:avLst/>
                <a:gdLst>
                  <a:gd name="T0" fmla="*/ 36 w 36"/>
                  <a:gd name="T1" fmla="*/ 48 h 114"/>
                  <a:gd name="T2" fmla="*/ 0 w 36"/>
                  <a:gd name="T3" fmla="*/ 114 h 114"/>
                  <a:gd name="T4" fmla="*/ 36 w 36"/>
                  <a:gd name="T5" fmla="*/ 48 h 114"/>
                  <a:gd name="T6" fmla="*/ 18 w 36"/>
                  <a:gd name="T7" fmla="*/ 0 h 114"/>
                  <a:gd name="T8" fmla="*/ 18 w 36"/>
                  <a:gd name="T9" fmla="*/ 0 h 114"/>
                  <a:gd name="T10" fmla="*/ 36 w 36"/>
                  <a:gd name="T11" fmla="*/ 48 h 114"/>
                </a:gdLst>
                <a:ahLst/>
                <a:cxnLst>
                  <a:cxn ang="0">
                    <a:pos x="T0" y="T1"/>
                  </a:cxn>
                  <a:cxn ang="0">
                    <a:pos x="T2" y="T3"/>
                  </a:cxn>
                  <a:cxn ang="0">
                    <a:pos x="T4" y="T5"/>
                  </a:cxn>
                  <a:cxn ang="0">
                    <a:pos x="T6" y="T7"/>
                  </a:cxn>
                  <a:cxn ang="0">
                    <a:pos x="T8" y="T9"/>
                  </a:cxn>
                  <a:cxn ang="0">
                    <a:pos x="T10" y="T11"/>
                  </a:cxn>
                </a:cxnLst>
                <a:rect l="0" t="0" r="r" b="b"/>
                <a:pathLst>
                  <a:path w="36" h="114">
                    <a:moveTo>
                      <a:pt x="36" y="48"/>
                    </a:moveTo>
                    <a:lnTo>
                      <a:pt x="0" y="114"/>
                    </a:lnTo>
                    <a:lnTo>
                      <a:pt x="36" y="48"/>
                    </a:lnTo>
                    <a:lnTo>
                      <a:pt x="18" y="0"/>
                    </a:lnTo>
                    <a:lnTo>
                      <a:pt x="18" y="0"/>
                    </a:lnTo>
                    <a:lnTo>
                      <a:pt x="36"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2" name="Freeform 169"/>
              <p:cNvSpPr>
                <a:spLocks/>
              </p:cNvSpPr>
              <p:nvPr/>
            </p:nvSpPr>
            <p:spPr bwMode="auto">
              <a:xfrm>
                <a:off x="4944" y="1257"/>
                <a:ext cx="89" cy="29"/>
              </a:xfrm>
              <a:custGeom>
                <a:avLst/>
                <a:gdLst>
                  <a:gd name="T0" fmla="*/ 0 w 89"/>
                  <a:gd name="T1" fmla="*/ 0 h 29"/>
                  <a:gd name="T2" fmla="*/ 59 w 89"/>
                  <a:gd name="T3" fmla="*/ 0 h 29"/>
                  <a:gd name="T4" fmla="*/ 89 w 89"/>
                  <a:gd name="T5" fmla="*/ 29 h 29"/>
                  <a:gd name="T6" fmla="*/ 89 w 89"/>
                  <a:gd name="T7" fmla="*/ 29 h 29"/>
                  <a:gd name="T8" fmla="*/ 59 w 89"/>
                  <a:gd name="T9" fmla="*/ 0 h 29"/>
                  <a:gd name="T10" fmla="*/ 0 w 89"/>
                  <a:gd name="T11" fmla="*/ 0 h 29"/>
                </a:gdLst>
                <a:ahLst/>
                <a:cxnLst>
                  <a:cxn ang="0">
                    <a:pos x="T0" y="T1"/>
                  </a:cxn>
                  <a:cxn ang="0">
                    <a:pos x="T2" y="T3"/>
                  </a:cxn>
                  <a:cxn ang="0">
                    <a:pos x="T4" y="T5"/>
                  </a:cxn>
                  <a:cxn ang="0">
                    <a:pos x="T6" y="T7"/>
                  </a:cxn>
                  <a:cxn ang="0">
                    <a:pos x="T8" y="T9"/>
                  </a:cxn>
                  <a:cxn ang="0">
                    <a:pos x="T10" y="T11"/>
                  </a:cxn>
                </a:cxnLst>
                <a:rect l="0" t="0" r="r" b="b"/>
                <a:pathLst>
                  <a:path w="89" h="29">
                    <a:moveTo>
                      <a:pt x="0" y="0"/>
                    </a:moveTo>
                    <a:lnTo>
                      <a:pt x="59" y="0"/>
                    </a:lnTo>
                    <a:lnTo>
                      <a:pt x="89" y="29"/>
                    </a:lnTo>
                    <a:lnTo>
                      <a:pt x="89" y="29"/>
                    </a:lnTo>
                    <a:lnTo>
                      <a:pt x="59"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3" name="Freeform 170"/>
              <p:cNvSpPr>
                <a:spLocks/>
              </p:cNvSpPr>
              <p:nvPr/>
            </p:nvSpPr>
            <p:spPr bwMode="auto">
              <a:xfrm>
                <a:off x="5045" y="1263"/>
                <a:ext cx="102" cy="23"/>
              </a:xfrm>
              <a:custGeom>
                <a:avLst/>
                <a:gdLst>
                  <a:gd name="T0" fmla="*/ 12 w 102"/>
                  <a:gd name="T1" fmla="*/ 0 h 23"/>
                  <a:gd name="T2" fmla="*/ 0 w 102"/>
                  <a:gd name="T3" fmla="*/ 12 h 23"/>
                  <a:gd name="T4" fmla="*/ 12 w 102"/>
                  <a:gd name="T5" fmla="*/ 0 h 23"/>
                  <a:gd name="T6" fmla="*/ 66 w 102"/>
                  <a:gd name="T7" fmla="*/ 23 h 23"/>
                  <a:gd name="T8" fmla="*/ 102 w 102"/>
                  <a:gd name="T9" fmla="*/ 6 h 23"/>
                  <a:gd name="T10" fmla="*/ 66 w 102"/>
                  <a:gd name="T11" fmla="*/ 23 h 23"/>
                  <a:gd name="T12" fmla="*/ 12 w 10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2" h="23">
                    <a:moveTo>
                      <a:pt x="12" y="0"/>
                    </a:moveTo>
                    <a:lnTo>
                      <a:pt x="0" y="12"/>
                    </a:lnTo>
                    <a:lnTo>
                      <a:pt x="12" y="0"/>
                    </a:lnTo>
                    <a:lnTo>
                      <a:pt x="66" y="23"/>
                    </a:lnTo>
                    <a:lnTo>
                      <a:pt x="102" y="6"/>
                    </a:lnTo>
                    <a:lnTo>
                      <a:pt x="66" y="23"/>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4" name="Freeform 171"/>
              <p:cNvSpPr>
                <a:spLocks/>
              </p:cNvSpPr>
              <p:nvPr/>
            </p:nvSpPr>
            <p:spPr bwMode="auto">
              <a:xfrm>
                <a:off x="5105" y="497"/>
                <a:ext cx="562" cy="544"/>
              </a:xfrm>
              <a:custGeom>
                <a:avLst/>
                <a:gdLst>
                  <a:gd name="T0" fmla="*/ 42 w 562"/>
                  <a:gd name="T1" fmla="*/ 66 h 544"/>
                  <a:gd name="T2" fmla="*/ 36 w 562"/>
                  <a:gd name="T3" fmla="*/ 101 h 544"/>
                  <a:gd name="T4" fmla="*/ 12 w 562"/>
                  <a:gd name="T5" fmla="*/ 119 h 544"/>
                  <a:gd name="T6" fmla="*/ 0 w 562"/>
                  <a:gd name="T7" fmla="*/ 125 h 544"/>
                  <a:gd name="T8" fmla="*/ 24 w 562"/>
                  <a:gd name="T9" fmla="*/ 173 h 544"/>
                  <a:gd name="T10" fmla="*/ 30 w 562"/>
                  <a:gd name="T11" fmla="*/ 335 h 544"/>
                  <a:gd name="T12" fmla="*/ 96 w 562"/>
                  <a:gd name="T13" fmla="*/ 389 h 544"/>
                  <a:gd name="T14" fmla="*/ 168 w 562"/>
                  <a:gd name="T15" fmla="*/ 389 h 544"/>
                  <a:gd name="T16" fmla="*/ 209 w 562"/>
                  <a:gd name="T17" fmla="*/ 419 h 544"/>
                  <a:gd name="T18" fmla="*/ 209 w 562"/>
                  <a:gd name="T19" fmla="*/ 413 h 544"/>
                  <a:gd name="T20" fmla="*/ 209 w 562"/>
                  <a:gd name="T21" fmla="*/ 413 h 544"/>
                  <a:gd name="T22" fmla="*/ 209 w 562"/>
                  <a:gd name="T23" fmla="*/ 413 h 544"/>
                  <a:gd name="T24" fmla="*/ 245 w 562"/>
                  <a:gd name="T25" fmla="*/ 395 h 544"/>
                  <a:gd name="T26" fmla="*/ 532 w 562"/>
                  <a:gd name="T27" fmla="*/ 544 h 544"/>
                  <a:gd name="T28" fmla="*/ 532 w 562"/>
                  <a:gd name="T29" fmla="*/ 520 h 544"/>
                  <a:gd name="T30" fmla="*/ 562 w 562"/>
                  <a:gd name="T31" fmla="*/ 520 h 544"/>
                  <a:gd name="T32" fmla="*/ 562 w 562"/>
                  <a:gd name="T33" fmla="*/ 448 h 544"/>
                  <a:gd name="T34" fmla="*/ 562 w 562"/>
                  <a:gd name="T35" fmla="*/ 173 h 544"/>
                  <a:gd name="T36" fmla="*/ 538 w 562"/>
                  <a:gd name="T37" fmla="*/ 131 h 544"/>
                  <a:gd name="T38" fmla="*/ 556 w 562"/>
                  <a:gd name="T39" fmla="*/ 119 h 544"/>
                  <a:gd name="T40" fmla="*/ 550 w 562"/>
                  <a:gd name="T41" fmla="*/ 83 h 544"/>
                  <a:gd name="T42" fmla="*/ 562 w 562"/>
                  <a:gd name="T43" fmla="*/ 72 h 544"/>
                  <a:gd name="T44" fmla="*/ 556 w 562"/>
                  <a:gd name="T45" fmla="*/ 54 h 544"/>
                  <a:gd name="T46" fmla="*/ 497 w 562"/>
                  <a:gd name="T47" fmla="*/ 48 h 544"/>
                  <a:gd name="T48" fmla="*/ 491 w 562"/>
                  <a:gd name="T49" fmla="*/ 30 h 544"/>
                  <a:gd name="T50" fmla="*/ 431 w 562"/>
                  <a:gd name="T51" fmla="*/ 12 h 544"/>
                  <a:gd name="T52" fmla="*/ 377 w 562"/>
                  <a:gd name="T53" fmla="*/ 54 h 544"/>
                  <a:gd name="T54" fmla="*/ 389 w 562"/>
                  <a:gd name="T55" fmla="*/ 89 h 544"/>
                  <a:gd name="T56" fmla="*/ 353 w 562"/>
                  <a:gd name="T57" fmla="*/ 125 h 544"/>
                  <a:gd name="T58" fmla="*/ 317 w 562"/>
                  <a:gd name="T59" fmla="*/ 101 h 544"/>
                  <a:gd name="T60" fmla="*/ 239 w 562"/>
                  <a:gd name="T61" fmla="*/ 83 h 544"/>
                  <a:gd name="T62" fmla="*/ 215 w 562"/>
                  <a:gd name="T63" fmla="*/ 42 h 544"/>
                  <a:gd name="T64" fmla="*/ 144 w 562"/>
                  <a:gd name="T65" fmla="*/ 12 h 544"/>
                  <a:gd name="T66" fmla="*/ 108 w 562"/>
                  <a:gd name="T67" fmla="*/ 18 h 544"/>
                  <a:gd name="T68" fmla="*/ 84 w 562"/>
                  <a:gd name="T69" fmla="*/ 0 h 544"/>
                  <a:gd name="T70" fmla="*/ 84 w 562"/>
                  <a:gd name="T71" fmla="*/ 36 h 544"/>
                  <a:gd name="T72" fmla="*/ 42 w 562"/>
                  <a:gd name="T73" fmla="*/ 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2" h="544">
                    <a:moveTo>
                      <a:pt x="42" y="66"/>
                    </a:moveTo>
                    <a:lnTo>
                      <a:pt x="36" y="101"/>
                    </a:lnTo>
                    <a:lnTo>
                      <a:pt x="12" y="119"/>
                    </a:lnTo>
                    <a:lnTo>
                      <a:pt x="0" y="125"/>
                    </a:lnTo>
                    <a:lnTo>
                      <a:pt x="24" y="173"/>
                    </a:lnTo>
                    <a:lnTo>
                      <a:pt x="30" y="335"/>
                    </a:lnTo>
                    <a:lnTo>
                      <a:pt x="96" y="389"/>
                    </a:lnTo>
                    <a:lnTo>
                      <a:pt x="168" y="389"/>
                    </a:lnTo>
                    <a:lnTo>
                      <a:pt x="209" y="419"/>
                    </a:lnTo>
                    <a:lnTo>
                      <a:pt x="209" y="413"/>
                    </a:lnTo>
                    <a:lnTo>
                      <a:pt x="209" y="413"/>
                    </a:lnTo>
                    <a:lnTo>
                      <a:pt x="209" y="413"/>
                    </a:lnTo>
                    <a:lnTo>
                      <a:pt x="245" y="395"/>
                    </a:lnTo>
                    <a:lnTo>
                      <a:pt x="532" y="544"/>
                    </a:lnTo>
                    <a:lnTo>
                      <a:pt x="532" y="520"/>
                    </a:lnTo>
                    <a:lnTo>
                      <a:pt x="562" y="520"/>
                    </a:lnTo>
                    <a:lnTo>
                      <a:pt x="562" y="448"/>
                    </a:lnTo>
                    <a:lnTo>
                      <a:pt x="562" y="173"/>
                    </a:lnTo>
                    <a:lnTo>
                      <a:pt x="538" y="131"/>
                    </a:lnTo>
                    <a:lnTo>
                      <a:pt x="556" y="119"/>
                    </a:lnTo>
                    <a:lnTo>
                      <a:pt x="550" y="83"/>
                    </a:lnTo>
                    <a:lnTo>
                      <a:pt x="562" y="72"/>
                    </a:lnTo>
                    <a:lnTo>
                      <a:pt x="556" y="54"/>
                    </a:lnTo>
                    <a:lnTo>
                      <a:pt x="497" y="48"/>
                    </a:lnTo>
                    <a:lnTo>
                      <a:pt x="491" y="30"/>
                    </a:lnTo>
                    <a:lnTo>
                      <a:pt x="431" y="12"/>
                    </a:lnTo>
                    <a:lnTo>
                      <a:pt x="377" y="54"/>
                    </a:lnTo>
                    <a:lnTo>
                      <a:pt x="389" y="89"/>
                    </a:lnTo>
                    <a:lnTo>
                      <a:pt x="353" y="125"/>
                    </a:lnTo>
                    <a:lnTo>
                      <a:pt x="317" y="101"/>
                    </a:lnTo>
                    <a:lnTo>
                      <a:pt x="239" y="83"/>
                    </a:lnTo>
                    <a:lnTo>
                      <a:pt x="215" y="42"/>
                    </a:lnTo>
                    <a:lnTo>
                      <a:pt x="144" y="12"/>
                    </a:lnTo>
                    <a:lnTo>
                      <a:pt x="108" y="18"/>
                    </a:lnTo>
                    <a:lnTo>
                      <a:pt x="84" y="0"/>
                    </a:lnTo>
                    <a:lnTo>
                      <a:pt x="84" y="36"/>
                    </a:lnTo>
                    <a:lnTo>
                      <a:pt x="42"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5" name="Freeform 172"/>
              <p:cNvSpPr>
                <a:spLocks/>
              </p:cNvSpPr>
              <p:nvPr/>
            </p:nvSpPr>
            <p:spPr bwMode="auto">
              <a:xfrm>
                <a:off x="5105" y="616"/>
                <a:ext cx="12" cy="6"/>
              </a:xfrm>
              <a:custGeom>
                <a:avLst/>
                <a:gdLst>
                  <a:gd name="T0" fmla="*/ 12 w 12"/>
                  <a:gd name="T1" fmla="*/ 0 h 6"/>
                  <a:gd name="T2" fmla="*/ 0 w 12"/>
                  <a:gd name="T3" fmla="*/ 6 h 6"/>
                  <a:gd name="T4" fmla="*/ 0 w 12"/>
                  <a:gd name="T5" fmla="*/ 6 h 6"/>
                  <a:gd name="T6" fmla="*/ 12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0" y="6"/>
                    </a:lnTo>
                    <a:lnTo>
                      <a:pt x="0" y="6"/>
                    </a:lnTo>
                    <a:lnTo>
                      <a:pt x="12" y="0"/>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6" name="Freeform 173"/>
              <p:cNvSpPr>
                <a:spLocks/>
              </p:cNvSpPr>
              <p:nvPr/>
            </p:nvSpPr>
            <p:spPr bwMode="auto">
              <a:xfrm>
                <a:off x="5117" y="598"/>
                <a:ext cx="24" cy="18"/>
              </a:xfrm>
              <a:custGeom>
                <a:avLst/>
                <a:gdLst>
                  <a:gd name="T0" fmla="*/ 24 w 24"/>
                  <a:gd name="T1" fmla="*/ 0 h 18"/>
                  <a:gd name="T2" fmla="*/ 0 w 24"/>
                  <a:gd name="T3" fmla="*/ 18 h 18"/>
                  <a:gd name="T4" fmla="*/ 0 w 24"/>
                  <a:gd name="T5" fmla="*/ 18 h 18"/>
                  <a:gd name="T6" fmla="*/ 24 w 24"/>
                  <a:gd name="T7" fmla="*/ 0 h 18"/>
                </a:gdLst>
                <a:ahLst/>
                <a:cxnLst>
                  <a:cxn ang="0">
                    <a:pos x="T0" y="T1"/>
                  </a:cxn>
                  <a:cxn ang="0">
                    <a:pos x="T2" y="T3"/>
                  </a:cxn>
                  <a:cxn ang="0">
                    <a:pos x="T4" y="T5"/>
                  </a:cxn>
                  <a:cxn ang="0">
                    <a:pos x="T6" y="T7"/>
                  </a:cxn>
                </a:cxnLst>
                <a:rect l="0" t="0" r="r" b="b"/>
                <a:pathLst>
                  <a:path w="24" h="18">
                    <a:moveTo>
                      <a:pt x="24" y="0"/>
                    </a:moveTo>
                    <a:lnTo>
                      <a:pt x="0" y="18"/>
                    </a:lnTo>
                    <a:lnTo>
                      <a:pt x="0" y="18"/>
                    </a:lnTo>
                    <a:lnTo>
                      <a:pt x="24"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7" name="Freeform 174"/>
              <p:cNvSpPr>
                <a:spLocks/>
              </p:cNvSpPr>
              <p:nvPr/>
            </p:nvSpPr>
            <p:spPr bwMode="auto">
              <a:xfrm>
                <a:off x="5255" y="892"/>
                <a:ext cx="382" cy="592"/>
              </a:xfrm>
              <a:custGeom>
                <a:avLst/>
                <a:gdLst>
                  <a:gd name="T0" fmla="*/ 65 w 382"/>
                  <a:gd name="T1" fmla="*/ 592 h 592"/>
                  <a:gd name="T2" fmla="*/ 113 w 382"/>
                  <a:gd name="T3" fmla="*/ 574 h 592"/>
                  <a:gd name="T4" fmla="*/ 125 w 382"/>
                  <a:gd name="T5" fmla="*/ 586 h 592"/>
                  <a:gd name="T6" fmla="*/ 197 w 382"/>
                  <a:gd name="T7" fmla="*/ 568 h 592"/>
                  <a:gd name="T8" fmla="*/ 203 w 382"/>
                  <a:gd name="T9" fmla="*/ 532 h 592"/>
                  <a:gd name="T10" fmla="*/ 251 w 382"/>
                  <a:gd name="T11" fmla="*/ 526 h 592"/>
                  <a:gd name="T12" fmla="*/ 293 w 382"/>
                  <a:gd name="T13" fmla="*/ 460 h 592"/>
                  <a:gd name="T14" fmla="*/ 329 w 382"/>
                  <a:gd name="T15" fmla="*/ 460 h 592"/>
                  <a:gd name="T16" fmla="*/ 335 w 382"/>
                  <a:gd name="T17" fmla="*/ 442 h 592"/>
                  <a:gd name="T18" fmla="*/ 317 w 382"/>
                  <a:gd name="T19" fmla="*/ 418 h 592"/>
                  <a:gd name="T20" fmla="*/ 305 w 382"/>
                  <a:gd name="T21" fmla="*/ 394 h 592"/>
                  <a:gd name="T22" fmla="*/ 341 w 382"/>
                  <a:gd name="T23" fmla="*/ 293 h 592"/>
                  <a:gd name="T24" fmla="*/ 382 w 382"/>
                  <a:gd name="T25" fmla="*/ 287 h 592"/>
                  <a:gd name="T26" fmla="*/ 382 w 382"/>
                  <a:gd name="T27" fmla="*/ 149 h 592"/>
                  <a:gd name="T28" fmla="*/ 95 w 382"/>
                  <a:gd name="T29" fmla="*/ 0 h 592"/>
                  <a:gd name="T30" fmla="*/ 59 w 382"/>
                  <a:gd name="T31" fmla="*/ 18 h 592"/>
                  <a:gd name="T32" fmla="*/ 59 w 382"/>
                  <a:gd name="T33" fmla="*/ 18 h 592"/>
                  <a:gd name="T34" fmla="*/ 59 w 382"/>
                  <a:gd name="T35" fmla="*/ 24 h 592"/>
                  <a:gd name="T36" fmla="*/ 65 w 382"/>
                  <a:gd name="T37" fmla="*/ 89 h 592"/>
                  <a:gd name="T38" fmla="*/ 95 w 382"/>
                  <a:gd name="T39" fmla="*/ 107 h 592"/>
                  <a:gd name="T40" fmla="*/ 83 w 382"/>
                  <a:gd name="T41" fmla="*/ 131 h 592"/>
                  <a:gd name="T42" fmla="*/ 71 w 382"/>
                  <a:gd name="T43" fmla="*/ 245 h 592"/>
                  <a:gd name="T44" fmla="*/ 41 w 382"/>
                  <a:gd name="T45" fmla="*/ 275 h 592"/>
                  <a:gd name="T46" fmla="*/ 12 w 382"/>
                  <a:gd name="T47" fmla="*/ 305 h 592"/>
                  <a:gd name="T48" fmla="*/ 0 w 382"/>
                  <a:gd name="T49" fmla="*/ 341 h 592"/>
                  <a:gd name="T50" fmla="*/ 18 w 382"/>
                  <a:gd name="T51" fmla="*/ 347 h 592"/>
                  <a:gd name="T52" fmla="*/ 24 w 382"/>
                  <a:gd name="T53" fmla="*/ 371 h 592"/>
                  <a:gd name="T54" fmla="*/ 59 w 382"/>
                  <a:gd name="T55" fmla="*/ 371 h 592"/>
                  <a:gd name="T56" fmla="*/ 59 w 382"/>
                  <a:gd name="T57" fmla="*/ 389 h 592"/>
                  <a:gd name="T58" fmla="*/ 41 w 382"/>
                  <a:gd name="T59" fmla="*/ 394 h 592"/>
                  <a:gd name="T60" fmla="*/ 53 w 382"/>
                  <a:gd name="T61" fmla="*/ 406 h 592"/>
                  <a:gd name="T62" fmla="*/ 53 w 382"/>
                  <a:gd name="T63" fmla="*/ 460 h 592"/>
                  <a:gd name="T64" fmla="*/ 71 w 382"/>
                  <a:gd name="T65" fmla="*/ 496 h 592"/>
                  <a:gd name="T66" fmla="*/ 71 w 382"/>
                  <a:gd name="T67" fmla="*/ 496 h 592"/>
                  <a:gd name="T68" fmla="*/ 71 w 382"/>
                  <a:gd name="T69" fmla="*/ 496 h 592"/>
                  <a:gd name="T70" fmla="*/ 41 w 382"/>
                  <a:gd name="T71" fmla="*/ 496 h 592"/>
                  <a:gd name="T72" fmla="*/ 30 w 382"/>
                  <a:gd name="T73" fmla="*/ 496 h 592"/>
                  <a:gd name="T74" fmla="*/ 30 w 382"/>
                  <a:gd name="T75" fmla="*/ 520 h 592"/>
                  <a:gd name="T76" fmla="*/ 59 w 382"/>
                  <a:gd name="T77" fmla="*/ 538 h 592"/>
                  <a:gd name="T78" fmla="*/ 65 w 382"/>
                  <a:gd name="T79"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2" h="592">
                    <a:moveTo>
                      <a:pt x="65" y="592"/>
                    </a:moveTo>
                    <a:lnTo>
                      <a:pt x="113" y="574"/>
                    </a:lnTo>
                    <a:lnTo>
                      <a:pt x="125" y="586"/>
                    </a:lnTo>
                    <a:lnTo>
                      <a:pt x="197" y="568"/>
                    </a:lnTo>
                    <a:lnTo>
                      <a:pt x="203" y="532"/>
                    </a:lnTo>
                    <a:lnTo>
                      <a:pt x="251" y="526"/>
                    </a:lnTo>
                    <a:lnTo>
                      <a:pt x="293" y="460"/>
                    </a:lnTo>
                    <a:lnTo>
                      <a:pt x="329" y="460"/>
                    </a:lnTo>
                    <a:lnTo>
                      <a:pt x="335" y="442"/>
                    </a:lnTo>
                    <a:lnTo>
                      <a:pt x="317" y="418"/>
                    </a:lnTo>
                    <a:lnTo>
                      <a:pt x="305" y="394"/>
                    </a:lnTo>
                    <a:lnTo>
                      <a:pt x="341" y="293"/>
                    </a:lnTo>
                    <a:lnTo>
                      <a:pt x="382" y="287"/>
                    </a:lnTo>
                    <a:lnTo>
                      <a:pt x="382" y="149"/>
                    </a:lnTo>
                    <a:lnTo>
                      <a:pt x="95" y="0"/>
                    </a:lnTo>
                    <a:lnTo>
                      <a:pt x="59" y="18"/>
                    </a:lnTo>
                    <a:lnTo>
                      <a:pt x="59" y="18"/>
                    </a:lnTo>
                    <a:lnTo>
                      <a:pt x="59" y="24"/>
                    </a:lnTo>
                    <a:lnTo>
                      <a:pt x="65" y="89"/>
                    </a:lnTo>
                    <a:lnTo>
                      <a:pt x="95" y="107"/>
                    </a:lnTo>
                    <a:lnTo>
                      <a:pt x="83" y="131"/>
                    </a:lnTo>
                    <a:lnTo>
                      <a:pt x="71" y="245"/>
                    </a:lnTo>
                    <a:lnTo>
                      <a:pt x="41" y="275"/>
                    </a:lnTo>
                    <a:lnTo>
                      <a:pt x="12" y="305"/>
                    </a:lnTo>
                    <a:lnTo>
                      <a:pt x="0" y="341"/>
                    </a:lnTo>
                    <a:lnTo>
                      <a:pt x="18" y="347"/>
                    </a:lnTo>
                    <a:lnTo>
                      <a:pt x="24" y="371"/>
                    </a:lnTo>
                    <a:lnTo>
                      <a:pt x="59" y="371"/>
                    </a:lnTo>
                    <a:lnTo>
                      <a:pt x="59" y="389"/>
                    </a:lnTo>
                    <a:lnTo>
                      <a:pt x="41" y="394"/>
                    </a:lnTo>
                    <a:lnTo>
                      <a:pt x="53" y="406"/>
                    </a:lnTo>
                    <a:lnTo>
                      <a:pt x="53" y="460"/>
                    </a:lnTo>
                    <a:lnTo>
                      <a:pt x="71" y="496"/>
                    </a:lnTo>
                    <a:lnTo>
                      <a:pt x="71" y="496"/>
                    </a:lnTo>
                    <a:lnTo>
                      <a:pt x="71" y="496"/>
                    </a:lnTo>
                    <a:lnTo>
                      <a:pt x="41" y="496"/>
                    </a:lnTo>
                    <a:lnTo>
                      <a:pt x="30" y="496"/>
                    </a:lnTo>
                    <a:lnTo>
                      <a:pt x="30" y="520"/>
                    </a:lnTo>
                    <a:lnTo>
                      <a:pt x="59" y="538"/>
                    </a:lnTo>
                    <a:lnTo>
                      <a:pt x="65" y="59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8" name="Freeform 175"/>
              <p:cNvSpPr>
                <a:spLocks/>
              </p:cNvSpPr>
              <p:nvPr/>
            </p:nvSpPr>
            <p:spPr bwMode="auto">
              <a:xfrm>
                <a:off x="5314" y="916"/>
                <a:ext cx="6" cy="65"/>
              </a:xfrm>
              <a:custGeom>
                <a:avLst/>
                <a:gdLst>
                  <a:gd name="T0" fmla="*/ 0 w 6"/>
                  <a:gd name="T1" fmla="*/ 0 h 65"/>
                  <a:gd name="T2" fmla="*/ 0 w 6"/>
                  <a:gd name="T3" fmla="*/ 0 h 65"/>
                  <a:gd name="T4" fmla="*/ 6 w 6"/>
                  <a:gd name="T5" fmla="*/ 65 h 65"/>
                  <a:gd name="T6" fmla="*/ 0 w 6"/>
                  <a:gd name="T7" fmla="*/ 0 h 65"/>
                </a:gdLst>
                <a:ahLst/>
                <a:cxnLst>
                  <a:cxn ang="0">
                    <a:pos x="T0" y="T1"/>
                  </a:cxn>
                  <a:cxn ang="0">
                    <a:pos x="T2" y="T3"/>
                  </a:cxn>
                  <a:cxn ang="0">
                    <a:pos x="T4" y="T5"/>
                  </a:cxn>
                  <a:cxn ang="0">
                    <a:pos x="T6" y="T7"/>
                  </a:cxn>
                </a:cxnLst>
                <a:rect l="0" t="0" r="r" b="b"/>
                <a:pathLst>
                  <a:path w="6" h="65">
                    <a:moveTo>
                      <a:pt x="0" y="0"/>
                    </a:moveTo>
                    <a:lnTo>
                      <a:pt x="0" y="0"/>
                    </a:lnTo>
                    <a:lnTo>
                      <a:pt x="6" y="65"/>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9" name="Freeform 176"/>
              <p:cNvSpPr>
                <a:spLocks/>
              </p:cNvSpPr>
              <p:nvPr/>
            </p:nvSpPr>
            <p:spPr bwMode="auto">
              <a:xfrm>
                <a:off x="5255" y="1167"/>
                <a:ext cx="41" cy="66"/>
              </a:xfrm>
              <a:custGeom>
                <a:avLst/>
                <a:gdLst>
                  <a:gd name="T0" fmla="*/ 0 w 41"/>
                  <a:gd name="T1" fmla="*/ 66 h 66"/>
                  <a:gd name="T2" fmla="*/ 12 w 41"/>
                  <a:gd name="T3" fmla="*/ 30 h 66"/>
                  <a:gd name="T4" fmla="*/ 41 w 41"/>
                  <a:gd name="T5" fmla="*/ 0 h 66"/>
                  <a:gd name="T6" fmla="*/ 12 w 41"/>
                  <a:gd name="T7" fmla="*/ 30 h 66"/>
                  <a:gd name="T8" fmla="*/ 0 w 41"/>
                  <a:gd name="T9" fmla="*/ 66 h 66"/>
                </a:gdLst>
                <a:ahLst/>
                <a:cxnLst>
                  <a:cxn ang="0">
                    <a:pos x="T0" y="T1"/>
                  </a:cxn>
                  <a:cxn ang="0">
                    <a:pos x="T2" y="T3"/>
                  </a:cxn>
                  <a:cxn ang="0">
                    <a:pos x="T4" y="T5"/>
                  </a:cxn>
                  <a:cxn ang="0">
                    <a:pos x="T6" y="T7"/>
                  </a:cxn>
                  <a:cxn ang="0">
                    <a:pos x="T8" y="T9"/>
                  </a:cxn>
                </a:cxnLst>
                <a:rect l="0" t="0" r="r" b="b"/>
                <a:pathLst>
                  <a:path w="41" h="66">
                    <a:moveTo>
                      <a:pt x="0" y="66"/>
                    </a:moveTo>
                    <a:lnTo>
                      <a:pt x="12" y="30"/>
                    </a:lnTo>
                    <a:lnTo>
                      <a:pt x="41" y="0"/>
                    </a:lnTo>
                    <a:lnTo>
                      <a:pt x="12" y="30"/>
                    </a:lnTo>
                    <a:lnTo>
                      <a:pt x="0"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0" name="Rectangle 177"/>
              <p:cNvSpPr>
                <a:spLocks noChangeArrowheads="1"/>
              </p:cNvSpPr>
              <p:nvPr/>
            </p:nvSpPr>
            <p:spPr bwMode="auto">
              <a:xfrm>
                <a:off x="5314" y="910"/>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1" name="Freeform 178"/>
              <p:cNvSpPr>
                <a:spLocks/>
              </p:cNvSpPr>
              <p:nvPr/>
            </p:nvSpPr>
            <p:spPr bwMode="auto">
              <a:xfrm>
                <a:off x="5314" y="892"/>
                <a:ext cx="36" cy="18"/>
              </a:xfrm>
              <a:custGeom>
                <a:avLst/>
                <a:gdLst>
                  <a:gd name="T0" fmla="*/ 0 w 36"/>
                  <a:gd name="T1" fmla="*/ 18 h 18"/>
                  <a:gd name="T2" fmla="*/ 0 w 36"/>
                  <a:gd name="T3" fmla="*/ 18 h 18"/>
                  <a:gd name="T4" fmla="*/ 36 w 36"/>
                  <a:gd name="T5" fmla="*/ 0 h 18"/>
                  <a:gd name="T6" fmla="*/ 0 w 36"/>
                  <a:gd name="T7" fmla="*/ 18 h 18"/>
                </a:gdLst>
                <a:ahLst/>
                <a:cxnLst>
                  <a:cxn ang="0">
                    <a:pos x="T0" y="T1"/>
                  </a:cxn>
                  <a:cxn ang="0">
                    <a:pos x="T2" y="T3"/>
                  </a:cxn>
                  <a:cxn ang="0">
                    <a:pos x="T4" y="T5"/>
                  </a:cxn>
                  <a:cxn ang="0">
                    <a:pos x="T6" y="T7"/>
                  </a:cxn>
                </a:cxnLst>
                <a:rect l="0" t="0" r="r" b="b"/>
                <a:pathLst>
                  <a:path w="36" h="18">
                    <a:moveTo>
                      <a:pt x="0" y="18"/>
                    </a:moveTo>
                    <a:lnTo>
                      <a:pt x="0" y="18"/>
                    </a:lnTo>
                    <a:lnTo>
                      <a:pt x="36"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2" name="Freeform 179"/>
              <p:cNvSpPr>
                <a:spLocks/>
              </p:cNvSpPr>
              <p:nvPr/>
            </p:nvSpPr>
            <p:spPr bwMode="auto">
              <a:xfrm>
                <a:off x="5643" y="563"/>
                <a:ext cx="108" cy="382"/>
              </a:xfrm>
              <a:custGeom>
                <a:avLst/>
                <a:gdLst>
                  <a:gd name="T0" fmla="*/ 30 w 108"/>
                  <a:gd name="T1" fmla="*/ 11 h 382"/>
                  <a:gd name="T2" fmla="*/ 24 w 108"/>
                  <a:gd name="T3" fmla="*/ 6 h 382"/>
                  <a:gd name="T4" fmla="*/ 12 w 108"/>
                  <a:gd name="T5" fmla="*/ 17 h 382"/>
                  <a:gd name="T6" fmla="*/ 18 w 108"/>
                  <a:gd name="T7" fmla="*/ 53 h 382"/>
                  <a:gd name="T8" fmla="*/ 18 w 108"/>
                  <a:gd name="T9" fmla="*/ 53 h 382"/>
                  <a:gd name="T10" fmla="*/ 18 w 108"/>
                  <a:gd name="T11" fmla="*/ 53 h 382"/>
                  <a:gd name="T12" fmla="*/ 0 w 108"/>
                  <a:gd name="T13" fmla="*/ 65 h 382"/>
                  <a:gd name="T14" fmla="*/ 24 w 108"/>
                  <a:gd name="T15" fmla="*/ 107 h 382"/>
                  <a:gd name="T16" fmla="*/ 24 w 108"/>
                  <a:gd name="T17" fmla="*/ 382 h 382"/>
                  <a:gd name="T18" fmla="*/ 108 w 108"/>
                  <a:gd name="T19" fmla="*/ 382 h 382"/>
                  <a:gd name="T20" fmla="*/ 108 w 108"/>
                  <a:gd name="T21" fmla="*/ 17 h 382"/>
                  <a:gd name="T22" fmla="*/ 42 w 108"/>
                  <a:gd name="T23" fmla="*/ 0 h 382"/>
                  <a:gd name="T24" fmla="*/ 30 w 108"/>
                  <a:gd name="T25" fmla="*/ 1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382">
                    <a:moveTo>
                      <a:pt x="30" y="11"/>
                    </a:moveTo>
                    <a:lnTo>
                      <a:pt x="24" y="6"/>
                    </a:lnTo>
                    <a:lnTo>
                      <a:pt x="12" y="17"/>
                    </a:lnTo>
                    <a:lnTo>
                      <a:pt x="18" y="53"/>
                    </a:lnTo>
                    <a:lnTo>
                      <a:pt x="18" y="53"/>
                    </a:lnTo>
                    <a:lnTo>
                      <a:pt x="18" y="53"/>
                    </a:lnTo>
                    <a:lnTo>
                      <a:pt x="0" y="65"/>
                    </a:lnTo>
                    <a:lnTo>
                      <a:pt x="24" y="107"/>
                    </a:lnTo>
                    <a:lnTo>
                      <a:pt x="24" y="382"/>
                    </a:lnTo>
                    <a:lnTo>
                      <a:pt x="108" y="382"/>
                    </a:lnTo>
                    <a:lnTo>
                      <a:pt x="108" y="17"/>
                    </a:lnTo>
                    <a:lnTo>
                      <a:pt x="42" y="0"/>
                    </a:lnTo>
                    <a:lnTo>
                      <a:pt x="30" y="1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3" name="Freeform 180"/>
              <p:cNvSpPr>
                <a:spLocks/>
              </p:cNvSpPr>
              <p:nvPr/>
            </p:nvSpPr>
            <p:spPr bwMode="auto">
              <a:xfrm>
                <a:off x="5655" y="580"/>
                <a:ext cx="6" cy="36"/>
              </a:xfrm>
              <a:custGeom>
                <a:avLst/>
                <a:gdLst>
                  <a:gd name="T0" fmla="*/ 6 w 6"/>
                  <a:gd name="T1" fmla="*/ 36 h 36"/>
                  <a:gd name="T2" fmla="*/ 0 w 6"/>
                  <a:gd name="T3" fmla="*/ 0 h 36"/>
                  <a:gd name="T4" fmla="*/ 6 w 6"/>
                  <a:gd name="T5" fmla="*/ 36 h 36"/>
                  <a:gd name="T6" fmla="*/ 6 w 6"/>
                  <a:gd name="T7" fmla="*/ 36 h 36"/>
                </a:gdLst>
                <a:ahLst/>
                <a:cxnLst>
                  <a:cxn ang="0">
                    <a:pos x="T0" y="T1"/>
                  </a:cxn>
                  <a:cxn ang="0">
                    <a:pos x="T2" y="T3"/>
                  </a:cxn>
                  <a:cxn ang="0">
                    <a:pos x="T4" y="T5"/>
                  </a:cxn>
                  <a:cxn ang="0">
                    <a:pos x="T6" y="T7"/>
                  </a:cxn>
                </a:cxnLst>
                <a:rect l="0" t="0" r="r" b="b"/>
                <a:pathLst>
                  <a:path w="6" h="36">
                    <a:moveTo>
                      <a:pt x="6" y="36"/>
                    </a:moveTo>
                    <a:lnTo>
                      <a:pt x="0" y="0"/>
                    </a:lnTo>
                    <a:lnTo>
                      <a:pt x="6" y="36"/>
                    </a:lnTo>
                    <a:lnTo>
                      <a:pt x="6"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4" name="Freeform 181"/>
              <p:cNvSpPr>
                <a:spLocks/>
              </p:cNvSpPr>
              <p:nvPr/>
            </p:nvSpPr>
            <p:spPr bwMode="auto">
              <a:xfrm>
                <a:off x="5560" y="945"/>
                <a:ext cx="191" cy="617"/>
              </a:xfrm>
              <a:custGeom>
                <a:avLst/>
                <a:gdLst>
                  <a:gd name="T0" fmla="*/ 77 w 191"/>
                  <a:gd name="T1" fmla="*/ 72 h 617"/>
                  <a:gd name="T2" fmla="*/ 77 w 191"/>
                  <a:gd name="T3" fmla="*/ 96 h 617"/>
                  <a:gd name="T4" fmla="*/ 77 w 191"/>
                  <a:gd name="T5" fmla="*/ 234 h 617"/>
                  <a:gd name="T6" fmla="*/ 36 w 191"/>
                  <a:gd name="T7" fmla="*/ 240 h 617"/>
                  <a:gd name="T8" fmla="*/ 0 w 191"/>
                  <a:gd name="T9" fmla="*/ 341 h 617"/>
                  <a:gd name="T10" fmla="*/ 12 w 191"/>
                  <a:gd name="T11" fmla="*/ 365 h 617"/>
                  <a:gd name="T12" fmla="*/ 30 w 191"/>
                  <a:gd name="T13" fmla="*/ 389 h 617"/>
                  <a:gd name="T14" fmla="*/ 24 w 191"/>
                  <a:gd name="T15" fmla="*/ 407 h 617"/>
                  <a:gd name="T16" fmla="*/ 24 w 191"/>
                  <a:gd name="T17" fmla="*/ 407 h 617"/>
                  <a:gd name="T18" fmla="*/ 42 w 191"/>
                  <a:gd name="T19" fmla="*/ 431 h 617"/>
                  <a:gd name="T20" fmla="*/ 53 w 191"/>
                  <a:gd name="T21" fmla="*/ 449 h 617"/>
                  <a:gd name="T22" fmla="*/ 53 w 191"/>
                  <a:gd name="T23" fmla="*/ 449 h 617"/>
                  <a:gd name="T24" fmla="*/ 53 w 191"/>
                  <a:gd name="T25" fmla="*/ 449 h 617"/>
                  <a:gd name="T26" fmla="*/ 47 w 191"/>
                  <a:gd name="T27" fmla="*/ 485 h 617"/>
                  <a:gd name="T28" fmla="*/ 107 w 191"/>
                  <a:gd name="T29" fmla="*/ 509 h 617"/>
                  <a:gd name="T30" fmla="*/ 107 w 191"/>
                  <a:gd name="T31" fmla="*/ 509 h 617"/>
                  <a:gd name="T32" fmla="*/ 107 w 191"/>
                  <a:gd name="T33" fmla="*/ 509 h 617"/>
                  <a:gd name="T34" fmla="*/ 113 w 191"/>
                  <a:gd name="T35" fmla="*/ 527 h 617"/>
                  <a:gd name="T36" fmla="*/ 185 w 191"/>
                  <a:gd name="T37" fmla="*/ 593 h 617"/>
                  <a:gd name="T38" fmla="*/ 191 w 191"/>
                  <a:gd name="T39" fmla="*/ 611 h 617"/>
                  <a:gd name="T40" fmla="*/ 191 w 191"/>
                  <a:gd name="T41" fmla="*/ 617 h 617"/>
                  <a:gd name="T42" fmla="*/ 191 w 191"/>
                  <a:gd name="T43" fmla="*/ 617 h 617"/>
                  <a:gd name="T44" fmla="*/ 191 w 191"/>
                  <a:gd name="T45" fmla="*/ 617 h 617"/>
                  <a:gd name="T46" fmla="*/ 191 w 191"/>
                  <a:gd name="T47" fmla="*/ 617 h 617"/>
                  <a:gd name="T48" fmla="*/ 191 w 191"/>
                  <a:gd name="T49" fmla="*/ 0 h 617"/>
                  <a:gd name="T50" fmla="*/ 107 w 191"/>
                  <a:gd name="T51" fmla="*/ 0 h 617"/>
                  <a:gd name="T52" fmla="*/ 107 w 191"/>
                  <a:gd name="T53" fmla="*/ 72 h 617"/>
                  <a:gd name="T54" fmla="*/ 77 w 191"/>
                  <a:gd name="T55" fmla="*/ 7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1" h="617">
                    <a:moveTo>
                      <a:pt x="77" y="72"/>
                    </a:moveTo>
                    <a:lnTo>
                      <a:pt x="77" y="96"/>
                    </a:lnTo>
                    <a:lnTo>
                      <a:pt x="77" y="234"/>
                    </a:lnTo>
                    <a:lnTo>
                      <a:pt x="36" y="240"/>
                    </a:lnTo>
                    <a:lnTo>
                      <a:pt x="0" y="341"/>
                    </a:lnTo>
                    <a:lnTo>
                      <a:pt x="12" y="365"/>
                    </a:lnTo>
                    <a:lnTo>
                      <a:pt x="30" y="389"/>
                    </a:lnTo>
                    <a:lnTo>
                      <a:pt x="24" y="407"/>
                    </a:lnTo>
                    <a:lnTo>
                      <a:pt x="24" y="407"/>
                    </a:lnTo>
                    <a:lnTo>
                      <a:pt x="42" y="431"/>
                    </a:lnTo>
                    <a:lnTo>
                      <a:pt x="53" y="449"/>
                    </a:lnTo>
                    <a:lnTo>
                      <a:pt x="53" y="449"/>
                    </a:lnTo>
                    <a:lnTo>
                      <a:pt x="53" y="449"/>
                    </a:lnTo>
                    <a:lnTo>
                      <a:pt x="47" y="485"/>
                    </a:lnTo>
                    <a:lnTo>
                      <a:pt x="107" y="509"/>
                    </a:lnTo>
                    <a:lnTo>
                      <a:pt x="107" y="509"/>
                    </a:lnTo>
                    <a:lnTo>
                      <a:pt x="107" y="509"/>
                    </a:lnTo>
                    <a:lnTo>
                      <a:pt x="113" y="527"/>
                    </a:lnTo>
                    <a:lnTo>
                      <a:pt x="185" y="593"/>
                    </a:lnTo>
                    <a:lnTo>
                      <a:pt x="191" y="611"/>
                    </a:lnTo>
                    <a:lnTo>
                      <a:pt x="191" y="617"/>
                    </a:lnTo>
                    <a:lnTo>
                      <a:pt x="191" y="617"/>
                    </a:lnTo>
                    <a:lnTo>
                      <a:pt x="191" y="617"/>
                    </a:lnTo>
                    <a:lnTo>
                      <a:pt x="191" y="617"/>
                    </a:lnTo>
                    <a:lnTo>
                      <a:pt x="191" y="0"/>
                    </a:lnTo>
                    <a:lnTo>
                      <a:pt x="107" y="0"/>
                    </a:lnTo>
                    <a:lnTo>
                      <a:pt x="107" y="72"/>
                    </a:lnTo>
                    <a:lnTo>
                      <a:pt x="77" y="7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5" name="Freeform 182"/>
              <p:cNvSpPr>
                <a:spLocks/>
              </p:cNvSpPr>
              <p:nvPr/>
            </p:nvSpPr>
            <p:spPr bwMode="auto">
              <a:xfrm>
                <a:off x="5560" y="1179"/>
                <a:ext cx="77" cy="131"/>
              </a:xfrm>
              <a:custGeom>
                <a:avLst/>
                <a:gdLst>
                  <a:gd name="T0" fmla="*/ 0 w 77"/>
                  <a:gd name="T1" fmla="*/ 107 h 131"/>
                  <a:gd name="T2" fmla="*/ 12 w 77"/>
                  <a:gd name="T3" fmla="*/ 131 h 131"/>
                  <a:gd name="T4" fmla="*/ 0 w 77"/>
                  <a:gd name="T5" fmla="*/ 107 h 131"/>
                  <a:gd name="T6" fmla="*/ 36 w 77"/>
                  <a:gd name="T7" fmla="*/ 6 h 131"/>
                  <a:gd name="T8" fmla="*/ 77 w 77"/>
                  <a:gd name="T9" fmla="*/ 0 h 131"/>
                  <a:gd name="T10" fmla="*/ 36 w 77"/>
                  <a:gd name="T11" fmla="*/ 6 h 131"/>
                  <a:gd name="T12" fmla="*/ 0 w 77"/>
                  <a:gd name="T13" fmla="*/ 107 h 131"/>
                </a:gdLst>
                <a:ahLst/>
                <a:cxnLst>
                  <a:cxn ang="0">
                    <a:pos x="T0" y="T1"/>
                  </a:cxn>
                  <a:cxn ang="0">
                    <a:pos x="T2" y="T3"/>
                  </a:cxn>
                  <a:cxn ang="0">
                    <a:pos x="T4" y="T5"/>
                  </a:cxn>
                  <a:cxn ang="0">
                    <a:pos x="T6" y="T7"/>
                  </a:cxn>
                  <a:cxn ang="0">
                    <a:pos x="T8" y="T9"/>
                  </a:cxn>
                  <a:cxn ang="0">
                    <a:pos x="T10" y="T11"/>
                  </a:cxn>
                  <a:cxn ang="0">
                    <a:pos x="T12" y="T13"/>
                  </a:cxn>
                </a:cxnLst>
                <a:rect l="0" t="0" r="r" b="b"/>
                <a:pathLst>
                  <a:path w="77" h="131">
                    <a:moveTo>
                      <a:pt x="0" y="107"/>
                    </a:moveTo>
                    <a:lnTo>
                      <a:pt x="12" y="131"/>
                    </a:lnTo>
                    <a:lnTo>
                      <a:pt x="0" y="107"/>
                    </a:lnTo>
                    <a:lnTo>
                      <a:pt x="36" y="6"/>
                    </a:lnTo>
                    <a:lnTo>
                      <a:pt x="77" y="0"/>
                    </a:lnTo>
                    <a:lnTo>
                      <a:pt x="36" y="6"/>
                    </a:lnTo>
                    <a:lnTo>
                      <a:pt x="0" y="10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6" name="Freeform 183"/>
              <p:cNvSpPr>
                <a:spLocks/>
              </p:cNvSpPr>
              <p:nvPr/>
            </p:nvSpPr>
            <p:spPr bwMode="auto">
              <a:xfrm>
                <a:off x="5290" y="1352"/>
                <a:ext cx="461" cy="293"/>
              </a:xfrm>
              <a:custGeom>
                <a:avLst/>
                <a:gdLst>
                  <a:gd name="T0" fmla="*/ 461 w 461"/>
                  <a:gd name="T1" fmla="*/ 204 h 293"/>
                  <a:gd name="T2" fmla="*/ 455 w 461"/>
                  <a:gd name="T3" fmla="*/ 186 h 293"/>
                  <a:gd name="T4" fmla="*/ 383 w 461"/>
                  <a:gd name="T5" fmla="*/ 120 h 293"/>
                  <a:gd name="T6" fmla="*/ 377 w 461"/>
                  <a:gd name="T7" fmla="*/ 102 h 293"/>
                  <a:gd name="T8" fmla="*/ 317 w 461"/>
                  <a:gd name="T9" fmla="*/ 78 h 293"/>
                  <a:gd name="T10" fmla="*/ 323 w 461"/>
                  <a:gd name="T11" fmla="*/ 42 h 293"/>
                  <a:gd name="T12" fmla="*/ 312 w 461"/>
                  <a:gd name="T13" fmla="*/ 24 h 293"/>
                  <a:gd name="T14" fmla="*/ 294 w 461"/>
                  <a:gd name="T15" fmla="*/ 0 h 293"/>
                  <a:gd name="T16" fmla="*/ 294 w 461"/>
                  <a:gd name="T17" fmla="*/ 0 h 293"/>
                  <a:gd name="T18" fmla="*/ 294 w 461"/>
                  <a:gd name="T19" fmla="*/ 0 h 293"/>
                  <a:gd name="T20" fmla="*/ 258 w 461"/>
                  <a:gd name="T21" fmla="*/ 0 h 293"/>
                  <a:gd name="T22" fmla="*/ 216 w 461"/>
                  <a:gd name="T23" fmla="*/ 66 h 293"/>
                  <a:gd name="T24" fmla="*/ 168 w 461"/>
                  <a:gd name="T25" fmla="*/ 72 h 293"/>
                  <a:gd name="T26" fmla="*/ 162 w 461"/>
                  <a:gd name="T27" fmla="*/ 108 h 293"/>
                  <a:gd name="T28" fmla="*/ 90 w 461"/>
                  <a:gd name="T29" fmla="*/ 126 h 293"/>
                  <a:gd name="T30" fmla="*/ 90 w 461"/>
                  <a:gd name="T31" fmla="*/ 126 h 293"/>
                  <a:gd name="T32" fmla="*/ 90 w 461"/>
                  <a:gd name="T33" fmla="*/ 126 h 293"/>
                  <a:gd name="T34" fmla="*/ 78 w 461"/>
                  <a:gd name="T35" fmla="*/ 114 h 293"/>
                  <a:gd name="T36" fmla="*/ 30 w 461"/>
                  <a:gd name="T37" fmla="*/ 132 h 293"/>
                  <a:gd name="T38" fmla="*/ 30 w 461"/>
                  <a:gd name="T39" fmla="*/ 132 h 293"/>
                  <a:gd name="T40" fmla="*/ 0 w 461"/>
                  <a:gd name="T41" fmla="*/ 216 h 293"/>
                  <a:gd name="T42" fmla="*/ 60 w 461"/>
                  <a:gd name="T43" fmla="*/ 293 h 293"/>
                  <a:gd name="T44" fmla="*/ 60 w 461"/>
                  <a:gd name="T45" fmla="*/ 288 h 293"/>
                  <a:gd name="T46" fmla="*/ 72 w 461"/>
                  <a:gd name="T47" fmla="*/ 276 h 293"/>
                  <a:gd name="T48" fmla="*/ 96 w 461"/>
                  <a:gd name="T49" fmla="*/ 258 h 293"/>
                  <a:gd name="T50" fmla="*/ 96 w 461"/>
                  <a:gd name="T51" fmla="*/ 258 h 293"/>
                  <a:gd name="T52" fmla="*/ 96 w 461"/>
                  <a:gd name="T53" fmla="*/ 258 h 293"/>
                  <a:gd name="T54" fmla="*/ 132 w 461"/>
                  <a:gd name="T55" fmla="*/ 282 h 293"/>
                  <a:gd name="T56" fmla="*/ 162 w 461"/>
                  <a:gd name="T57" fmla="*/ 264 h 293"/>
                  <a:gd name="T58" fmla="*/ 174 w 461"/>
                  <a:gd name="T59" fmla="*/ 216 h 293"/>
                  <a:gd name="T60" fmla="*/ 294 w 461"/>
                  <a:gd name="T61" fmla="*/ 246 h 293"/>
                  <a:gd name="T62" fmla="*/ 312 w 461"/>
                  <a:gd name="T63" fmla="*/ 240 h 293"/>
                  <a:gd name="T64" fmla="*/ 461 w 461"/>
                  <a:gd name="T65" fmla="*/ 210 h 293"/>
                  <a:gd name="T66" fmla="*/ 461 w 461"/>
                  <a:gd name="T67" fmla="*/ 20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1" h="293">
                    <a:moveTo>
                      <a:pt x="461" y="204"/>
                    </a:moveTo>
                    <a:lnTo>
                      <a:pt x="455" y="186"/>
                    </a:lnTo>
                    <a:lnTo>
                      <a:pt x="383" y="120"/>
                    </a:lnTo>
                    <a:lnTo>
                      <a:pt x="377" y="102"/>
                    </a:lnTo>
                    <a:lnTo>
                      <a:pt x="317" y="78"/>
                    </a:lnTo>
                    <a:lnTo>
                      <a:pt x="323" y="42"/>
                    </a:lnTo>
                    <a:lnTo>
                      <a:pt x="312" y="24"/>
                    </a:lnTo>
                    <a:lnTo>
                      <a:pt x="294" y="0"/>
                    </a:lnTo>
                    <a:lnTo>
                      <a:pt x="294" y="0"/>
                    </a:lnTo>
                    <a:lnTo>
                      <a:pt x="294" y="0"/>
                    </a:lnTo>
                    <a:lnTo>
                      <a:pt x="258" y="0"/>
                    </a:lnTo>
                    <a:lnTo>
                      <a:pt x="216" y="66"/>
                    </a:lnTo>
                    <a:lnTo>
                      <a:pt x="168" y="72"/>
                    </a:lnTo>
                    <a:lnTo>
                      <a:pt x="162" y="108"/>
                    </a:lnTo>
                    <a:lnTo>
                      <a:pt x="90" y="126"/>
                    </a:lnTo>
                    <a:lnTo>
                      <a:pt x="90" y="126"/>
                    </a:lnTo>
                    <a:lnTo>
                      <a:pt x="90" y="126"/>
                    </a:lnTo>
                    <a:lnTo>
                      <a:pt x="78" y="114"/>
                    </a:lnTo>
                    <a:lnTo>
                      <a:pt x="30" y="132"/>
                    </a:lnTo>
                    <a:lnTo>
                      <a:pt x="30" y="132"/>
                    </a:lnTo>
                    <a:lnTo>
                      <a:pt x="0" y="216"/>
                    </a:lnTo>
                    <a:lnTo>
                      <a:pt x="60" y="293"/>
                    </a:lnTo>
                    <a:lnTo>
                      <a:pt x="60" y="288"/>
                    </a:lnTo>
                    <a:lnTo>
                      <a:pt x="72" y="276"/>
                    </a:lnTo>
                    <a:lnTo>
                      <a:pt x="96" y="258"/>
                    </a:lnTo>
                    <a:lnTo>
                      <a:pt x="96" y="258"/>
                    </a:lnTo>
                    <a:lnTo>
                      <a:pt x="96" y="258"/>
                    </a:lnTo>
                    <a:lnTo>
                      <a:pt x="132" y="282"/>
                    </a:lnTo>
                    <a:lnTo>
                      <a:pt x="162" y="264"/>
                    </a:lnTo>
                    <a:lnTo>
                      <a:pt x="174" y="216"/>
                    </a:lnTo>
                    <a:lnTo>
                      <a:pt x="294" y="246"/>
                    </a:lnTo>
                    <a:lnTo>
                      <a:pt x="312" y="240"/>
                    </a:lnTo>
                    <a:lnTo>
                      <a:pt x="461" y="210"/>
                    </a:lnTo>
                    <a:lnTo>
                      <a:pt x="461" y="20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7" name="Freeform 184"/>
              <p:cNvSpPr>
                <a:spLocks/>
              </p:cNvSpPr>
              <p:nvPr/>
            </p:nvSpPr>
            <p:spPr bwMode="auto">
              <a:xfrm>
                <a:off x="5380" y="1460"/>
                <a:ext cx="72" cy="18"/>
              </a:xfrm>
              <a:custGeom>
                <a:avLst/>
                <a:gdLst>
                  <a:gd name="T0" fmla="*/ 0 w 72"/>
                  <a:gd name="T1" fmla="*/ 18 h 18"/>
                  <a:gd name="T2" fmla="*/ 72 w 72"/>
                  <a:gd name="T3" fmla="*/ 0 h 18"/>
                  <a:gd name="T4" fmla="*/ 0 w 72"/>
                  <a:gd name="T5" fmla="*/ 18 h 18"/>
                  <a:gd name="T6" fmla="*/ 0 w 72"/>
                  <a:gd name="T7" fmla="*/ 18 h 18"/>
                </a:gdLst>
                <a:ahLst/>
                <a:cxnLst>
                  <a:cxn ang="0">
                    <a:pos x="T0" y="T1"/>
                  </a:cxn>
                  <a:cxn ang="0">
                    <a:pos x="T2" y="T3"/>
                  </a:cxn>
                  <a:cxn ang="0">
                    <a:pos x="T4" y="T5"/>
                  </a:cxn>
                  <a:cxn ang="0">
                    <a:pos x="T6" y="T7"/>
                  </a:cxn>
                </a:cxnLst>
                <a:rect l="0" t="0" r="r" b="b"/>
                <a:pathLst>
                  <a:path w="72" h="18">
                    <a:moveTo>
                      <a:pt x="0" y="18"/>
                    </a:moveTo>
                    <a:lnTo>
                      <a:pt x="72" y="0"/>
                    </a:lnTo>
                    <a:lnTo>
                      <a:pt x="0" y="18"/>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8" name="Freeform 185"/>
              <p:cNvSpPr>
                <a:spLocks/>
              </p:cNvSpPr>
              <p:nvPr/>
            </p:nvSpPr>
            <p:spPr bwMode="auto">
              <a:xfrm>
                <a:off x="5452" y="1418"/>
                <a:ext cx="54" cy="42"/>
              </a:xfrm>
              <a:custGeom>
                <a:avLst/>
                <a:gdLst>
                  <a:gd name="T0" fmla="*/ 0 w 54"/>
                  <a:gd name="T1" fmla="*/ 42 h 42"/>
                  <a:gd name="T2" fmla="*/ 6 w 54"/>
                  <a:gd name="T3" fmla="*/ 6 h 42"/>
                  <a:gd name="T4" fmla="*/ 54 w 54"/>
                  <a:gd name="T5" fmla="*/ 0 h 42"/>
                  <a:gd name="T6" fmla="*/ 6 w 54"/>
                  <a:gd name="T7" fmla="*/ 6 h 42"/>
                  <a:gd name="T8" fmla="*/ 0 w 54"/>
                  <a:gd name="T9" fmla="*/ 42 h 42"/>
                </a:gdLst>
                <a:ahLst/>
                <a:cxnLst>
                  <a:cxn ang="0">
                    <a:pos x="T0" y="T1"/>
                  </a:cxn>
                  <a:cxn ang="0">
                    <a:pos x="T2" y="T3"/>
                  </a:cxn>
                  <a:cxn ang="0">
                    <a:pos x="T4" y="T5"/>
                  </a:cxn>
                  <a:cxn ang="0">
                    <a:pos x="T6" y="T7"/>
                  </a:cxn>
                  <a:cxn ang="0">
                    <a:pos x="T8" y="T9"/>
                  </a:cxn>
                </a:cxnLst>
                <a:rect l="0" t="0" r="r" b="b"/>
                <a:pathLst>
                  <a:path w="54" h="42">
                    <a:moveTo>
                      <a:pt x="0" y="42"/>
                    </a:moveTo>
                    <a:lnTo>
                      <a:pt x="6" y="6"/>
                    </a:lnTo>
                    <a:lnTo>
                      <a:pt x="54" y="0"/>
                    </a:lnTo>
                    <a:lnTo>
                      <a:pt x="6" y="6"/>
                    </a:lnTo>
                    <a:lnTo>
                      <a:pt x="0"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9" name="Freeform 186"/>
              <p:cNvSpPr>
                <a:spLocks/>
              </p:cNvSpPr>
              <p:nvPr/>
            </p:nvSpPr>
            <p:spPr bwMode="auto">
              <a:xfrm>
                <a:off x="5607" y="1394"/>
                <a:ext cx="60" cy="60"/>
              </a:xfrm>
              <a:custGeom>
                <a:avLst/>
                <a:gdLst>
                  <a:gd name="T0" fmla="*/ 60 w 60"/>
                  <a:gd name="T1" fmla="*/ 60 h 60"/>
                  <a:gd name="T2" fmla="*/ 60 w 60"/>
                  <a:gd name="T3" fmla="*/ 60 h 60"/>
                  <a:gd name="T4" fmla="*/ 0 w 60"/>
                  <a:gd name="T5" fmla="*/ 36 h 60"/>
                  <a:gd name="T6" fmla="*/ 6 w 60"/>
                  <a:gd name="T7" fmla="*/ 0 h 60"/>
                  <a:gd name="T8" fmla="*/ 6 w 60"/>
                  <a:gd name="T9" fmla="*/ 0 h 60"/>
                  <a:gd name="T10" fmla="*/ 0 w 60"/>
                  <a:gd name="T11" fmla="*/ 36 h 60"/>
                  <a:gd name="T12" fmla="*/ 60 w 6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60"/>
                    </a:moveTo>
                    <a:lnTo>
                      <a:pt x="60" y="60"/>
                    </a:lnTo>
                    <a:lnTo>
                      <a:pt x="0" y="36"/>
                    </a:lnTo>
                    <a:lnTo>
                      <a:pt x="6" y="0"/>
                    </a:lnTo>
                    <a:lnTo>
                      <a:pt x="6" y="0"/>
                    </a:lnTo>
                    <a:lnTo>
                      <a:pt x="0" y="36"/>
                    </a:lnTo>
                    <a:lnTo>
                      <a:pt x="60"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0" name="Freeform 187"/>
              <p:cNvSpPr>
                <a:spLocks/>
              </p:cNvSpPr>
              <p:nvPr/>
            </p:nvSpPr>
            <p:spPr bwMode="auto">
              <a:xfrm>
                <a:off x="5584" y="1352"/>
                <a:ext cx="18" cy="24"/>
              </a:xfrm>
              <a:custGeom>
                <a:avLst/>
                <a:gdLst>
                  <a:gd name="T0" fmla="*/ 0 w 18"/>
                  <a:gd name="T1" fmla="*/ 0 h 24"/>
                  <a:gd name="T2" fmla="*/ 18 w 18"/>
                  <a:gd name="T3" fmla="*/ 24 h 24"/>
                  <a:gd name="T4" fmla="*/ 0 w 18"/>
                  <a:gd name="T5" fmla="*/ 0 h 24"/>
                  <a:gd name="T6" fmla="*/ 0 w 18"/>
                  <a:gd name="T7" fmla="*/ 0 h 24"/>
                  <a:gd name="T8" fmla="*/ 0 w 18"/>
                  <a:gd name="T9" fmla="*/ 0 h 24"/>
                  <a:gd name="T10" fmla="*/ 0 w 18"/>
                  <a:gd name="T11" fmla="*/ 0 h 24"/>
                </a:gdLst>
                <a:ahLst/>
                <a:cxnLst>
                  <a:cxn ang="0">
                    <a:pos x="T0" y="T1"/>
                  </a:cxn>
                  <a:cxn ang="0">
                    <a:pos x="T2" y="T3"/>
                  </a:cxn>
                  <a:cxn ang="0">
                    <a:pos x="T4" y="T5"/>
                  </a:cxn>
                  <a:cxn ang="0">
                    <a:pos x="T6" y="T7"/>
                  </a:cxn>
                  <a:cxn ang="0">
                    <a:pos x="T8" y="T9"/>
                  </a:cxn>
                  <a:cxn ang="0">
                    <a:pos x="T10" y="T11"/>
                  </a:cxn>
                </a:cxnLst>
                <a:rect l="0" t="0" r="r" b="b"/>
                <a:pathLst>
                  <a:path w="18" h="24">
                    <a:moveTo>
                      <a:pt x="0" y="0"/>
                    </a:moveTo>
                    <a:lnTo>
                      <a:pt x="18" y="24"/>
                    </a:lnTo>
                    <a:lnTo>
                      <a:pt x="0"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1" name="Freeform 188"/>
              <p:cNvSpPr>
                <a:spLocks/>
              </p:cNvSpPr>
              <p:nvPr/>
            </p:nvSpPr>
            <p:spPr bwMode="auto">
              <a:xfrm>
                <a:off x="5751" y="1556"/>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2" name="Freeform 189"/>
              <p:cNvSpPr>
                <a:spLocks/>
              </p:cNvSpPr>
              <p:nvPr/>
            </p:nvSpPr>
            <p:spPr bwMode="auto">
              <a:xfrm>
                <a:off x="5075" y="1286"/>
                <a:ext cx="275" cy="425"/>
              </a:xfrm>
              <a:custGeom>
                <a:avLst/>
                <a:gdLst>
                  <a:gd name="T0" fmla="*/ 102 w 275"/>
                  <a:gd name="T1" fmla="*/ 395 h 425"/>
                  <a:gd name="T2" fmla="*/ 102 w 275"/>
                  <a:gd name="T3" fmla="*/ 383 h 425"/>
                  <a:gd name="T4" fmla="*/ 102 w 275"/>
                  <a:gd name="T5" fmla="*/ 383 h 425"/>
                  <a:gd name="T6" fmla="*/ 168 w 275"/>
                  <a:gd name="T7" fmla="*/ 383 h 425"/>
                  <a:gd name="T8" fmla="*/ 168 w 275"/>
                  <a:gd name="T9" fmla="*/ 383 h 425"/>
                  <a:gd name="T10" fmla="*/ 168 w 275"/>
                  <a:gd name="T11" fmla="*/ 383 h 425"/>
                  <a:gd name="T12" fmla="*/ 275 w 275"/>
                  <a:gd name="T13" fmla="*/ 401 h 425"/>
                  <a:gd name="T14" fmla="*/ 275 w 275"/>
                  <a:gd name="T15" fmla="*/ 359 h 425"/>
                  <a:gd name="T16" fmla="*/ 215 w 275"/>
                  <a:gd name="T17" fmla="*/ 282 h 425"/>
                  <a:gd name="T18" fmla="*/ 245 w 275"/>
                  <a:gd name="T19" fmla="*/ 198 h 425"/>
                  <a:gd name="T20" fmla="*/ 245 w 275"/>
                  <a:gd name="T21" fmla="*/ 198 h 425"/>
                  <a:gd name="T22" fmla="*/ 239 w 275"/>
                  <a:gd name="T23" fmla="*/ 144 h 425"/>
                  <a:gd name="T24" fmla="*/ 210 w 275"/>
                  <a:gd name="T25" fmla="*/ 126 h 425"/>
                  <a:gd name="T26" fmla="*/ 210 w 275"/>
                  <a:gd name="T27" fmla="*/ 102 h 425"/>
                  <a:gd name="T28" fmla="*/ 210 w 275"/>
                  <a:gd name="T29" fmla="*/ 102 h 425"/>
                  <a:gd name="T30" fmla="*/ 221 w 275"/>
                  <a:gd name="T31" fmla="*/ 102 h 425"/>
                  <a:gd name="T32" fmla="*/ 251 w 275"/>
                  <a:gd name="T33" fmla="*/ 102 h 425"/>
                  <a:gd name="T34" fmla="*/ 233 w 275"/>
                  <a:gd name="T35" fmla="*/ 66 h 425"/>
                  <a:gd name="T36" fmla="*/ 233 w 275"/>
                  <a:gd name="T37" fmla="*/ 12 h 425"/>
                  <a:gd name="T38" fmla="*/ 221 w 275"/>
                  <a:gd name="T39" fmla="*/ 0 h 425"/>
                  <a:gd name="T40" fmla="*/ 215 w 275"/>
                  <a:gd name="T41" fmla="*/ 0 h 425"/>
                  <a:gd name="T42" fmla="*/ 210 w 275"/>
                  <a:gd name="T43" fmla="*/ 12 h 425"/>
                  <a:gd name="T44" fmla="*/ 215 w 275"/>
                  <a:gd name="T45" fmla="*/ 36 h 425"/>
                  <a:gd name="T46" fmla="*/ 180 w 275"/>
                  <a:gd name="T47" fmla="*/ 60 h 425"/>
                  <a:gd name="T48" fmla="*/ 156 w 275"/>
                  <a:gd name="T49" fmla="*/ 144 h 425"/>
                  <a:gd name="T50" fmla="*/ 150 w 275"/>
                  <a:gd name="T51" fmla="*/ 150 h 425"/>
                  <a:gd name="T52" fmla="*/ 144 w 275"/>
                  <a:gd name="T53" fmla="*/ 156 h 425"/>
                  <a:gd name="T54" fmla="*/ 102 w 275"/>
                  <a:gd name="T55" fmla="*/ 234 h 425"/>
                  <a:gd name="T56" fmla="*/ 78 w 275"/>
                  <a:gd name="T57" fmla="*/ 210 h 425"/>
                  <a:gd name="T58" fmla="*/ 30 w 275"/>
                  <a:gd name="T59" fmla="*/ 234 h 425"/>
                  <a:gd name="T60" fmla="*/ 0 w 275"/>
                  <a:gd name="T61" fmla="*/ 288 h 425"/>
                  <a:gd name="T62" fmla="*/ 6 w 275"/>
                  <a:gd name="T63" fmla="*/ 300 h 425"/>
                  <a:gd name="T64" fmla="*/ 18 w 275"/>
                  <a:gd name="T65" fmla="*/ 300 h 425"/>
                  <a:gd name="T66" fmla="*/ 24 w 275"/>
                  <a:gd name="T67" fmla="*/ 312 h 425"/>
                  <a:gd name="T68" fmla="*/ 42 w 275"/>
                  <a:gd name="T69" fmla="*/ 324 h 425"/>
                  <a:gd name="T70" fmla="*/ 48 w 275"/>
                  <a:gd name="T71" fmla="*/ 318 h 425"/>
                  <a:gd name="T72" fmla="*/ 42 w 275"/>
                  <a:gd name="T73" fmla="*/ 330 h 425"/>
                  <a:gd name="T74" fmla="*/ 60 w 275"/>
                  <a:gd name="T75" fmla="*/ 348 h 425"/>
                  <a:gd name="T76" fmla="*/ 48 w 275"/>
                  <a:gd name="T77" fmla="*/ 389 h 425"/>
                  <a:gd name="T78" fmla="*/ 36 w 275"/>
                  <a:gd name="T79" fmla="*/ 413 h 425"/>
                  <a:gd name="T80" fmla="*/ 42 w 275"/>
                  <a:gd name="T81" fmla="*/ 425 h 425"/>
                  <a:gd name="T82" fmla="*/ 102 w 275"/>
                  <a:gd name="T83" fmla="*/ 425 h 425"/>
                  <a:gd name="T84" fmla="*/ 102 w 275"/>
                  <a:gd name="T85" fmla="*/ 39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5" h="425">
                    <a:moveTo>
                      <a:pt x="102" y="395"/>
                    </a:moveTo>
                    <a:lnTo>
                      <a:pt x="102" y="383"/>
                    </a:lnTo>
                    <a:lnTo>
                      <a:pt x="102" y="383"/>
                    </a:lnTo>
                    <a:lnTo>
                      <a:pt x="168" y="383"/>
                    </a:lnTo>
                    <a:lnTo>
                      <a:pt x="168" y="383"/>
                    </a:lnTo>
                    <a:lnTo>
                      <a:pt x="168" y="383"/>
                    </a:lnTo>
                    <a:lnTo>
                      <a:pt x="275" y="401"/>
                    </a:lnTo>
                    <a:lnTo>
                      <a:pt x="275" y="359"/>
                    </a:lnTo>
                    <a:lnTo>
                      <a:pt x="215" y="282"/>
                    </a:lnTo>
                    <a:lnTo>
                      <a:pt x="245" y="198"/>
                    </a:lnTo>
                    <a:lnTo>
                      <a:pt x="245" y="198"/>
                    </a:lnTo>
                    <a:lnTo>
                      <a:pt x="239" y="144"/>
                    </a:lnTo>
                    <a:lnTo>
                      <a:pt x="210" y="126"/>
                    </a:lnTo>
                    <a:lnTo>
                      <a:pt x="210" y="102"/>
                    </a:lnTo>
                    <a:lnTo>
                      <a:pt x="210" y="102"/>
                    </a:lnTo>
                    <a:lnTo>
                      <a:pt x="221" y="102"/>
                    </a:lnTo>
                    <a:lnTo>
                      <a:pt x="251" y="102"/>
                    </a:lnTo>
                    <a:lnTo>
                      <a:pt x="233" y="66"/>
                    </a:lnTo>
                    <a:lnTo>
                      <a:pt x="233" y="12"/>
                    </a:lnTo>
                    <a:lnTo>
                      <a:pt x="221" y="0"/>
                    </a:lnTo>
                    <a:lnTo>
                      <a:pt x="215" y="0"/>
                    </a:lnTo>
                    <a:lnTo>
                      <a:pt x="210" y="12"/>
                    </a:lnTo>
                    <a:lnTo>
                      <a:pt x="215" y="36"/>
                    </a:lnTo>
                    <a:lnTo>
                      <a:pt x="180" y="60"/>
                    </a:lnTo>
                    <a:lnTo>
                      <a:pt x="156" y="144"/>
                    </a:lnTo>
                    <a:lnTo>
                      <a:pt x="150" y="150"/>
                    </a:lnTo>
                    <a:lnTo>
                      <a:pt x="144" y="156"/>
                    </a:lnTo>
                    <a:lnTo>
                      <a:pt x="102" y="234"/>
                    </a:lnTo>
                    <a:lnTo>
                      <a:pt x="78" y="210"/>
                    </a:lnTo>
                    <a:lnTo>
                      <a:pt x="30" y="234"/>
                    </a:lnTo>
                    <a:lnTo>
                      <a:pt x="0" y="288"/>
                    </a:lnTo>
                    <a:lnTo>
                      <a:pt x="6" y="300"/>
                    </a:lnTo>
                    <a:lnTo>
                      <a:pt x="18" y="300"/>
                    </a:lnTo>
                    <a:lnTo>
                      <a:pt x="24" y="312"/>
                    </a:lnTo>
                    <a:lnTo>
                      <a:pt x="42" y="324"/>
                    </a:lnTo>
                    <a:lnTo>
                      <a:pt x="48" y="318"/>
                    </a:lnTo>
                    <a:lnTo>
                      <a:pt x="42" y="330"/>
                    </a:lnTo>
                    <a:lnTo>
                      <a:pt x="60" y="348"/>
                    </a:lnTo>
                    <a:lnTo>
                      <a:pt x="48" y="389"/>
                    </a:lnTo>
                    <a:lnTo>
                      <a:pt x="36" y="413"/>
                    </a:lnTo>
                    <a:lnTo>
                      <a:pt x="42" y="425"/>
                    </a:lnTo>
                    <a:lnTo>
                      <a:pt x="102" y="425"/>
                    </a:lnTo>
                    <a:lnTo>
                      <a:pt x="102" y="39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3" name="Freeform 190"/>
              <p:cNvSpPr>
                <a:spLocks/>
              </p:cNvSpPr>
              <p:nvPr/>
            </p:nvSpPr>
            <p:spPr bwMode="auto">
              <a:xfrm>
                <a:off x="5225" y="1298"/>
                <a:ext cx="65" cy="138"/>
              </a:xfrm>
              <a:custGeom>
                <a:avLst/>
                <a:gdLst>
                  <a:gd name="T0" fmla="*/ 65 w 65"/>
                  <a:gd name="T1" fmla="*/ 24 h 138"/>
                  <a:gd name="T2" fmla="*/ 30 w 65"/>
                  <a:gd name="T3" fmla="*/ 48 h 138"/>
                  <a:gd name="T4" fmla="*/ 6 w 65"/>
                  <a:gd name="T5" fmla="*/ 132 h 138"/>
                  <a:gd name="T6" fmla="*/ 0 w 65"/>
                  <a:gd name="T7" fmla="*/ 138 h 138"/>
                  <a:gd name="T8" fmla="*/ 6 w 65"/>
                  <a:gd name="T9" fmla="*/ 132 h 138"/>
                  <a:gd name="T10" fmla="*/ 30 w 65"/>
                  <a:gd name="T11" fmla="*/ 48 h 138"/>
                  <a:gd name="T12" fmla="*/ 65 w 65"/>
                  <a:gd name="T13" fmla="*/ 24 h 138"/>
                  <a:gd name="T14" fmla="*/ 60 w 65"/>
                  <a:gd name="T15" fmla="*/ 0 h 138"/>
                  <a:gd name="T16" fmla="*/ 60 w 65"/>
                  <a:gd name="T17" fmla="*/ 0 h 138"/>
                  <a:gd name="T18" fmla="*/ 65 w 65"/>
                  <a:gd name="T19"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38">
                    <a:moveTo>
                      <a:pt x="65" y="24"/>
                    </a:moveTo>
                    <a:lnTo>
                      <a:pt x="30" y="48"/>
                    </a:lnTo>
                    <a:lnTo>
                      <a:pt x="6" y="132"/>
                    </a:lnTo>
                    <a:lnTo>
                      <a:pt x="0" y="138"/>
                    </a:lnTo>
                    <a:lnTo>
                      <a:pt x="6" y="132"/>
                    </a:lnTo>
                    <a:lnTo>
                      <a:pt x="30" y="48"/>
                    </a:lnTo>
                    <a:lnTo>
                      <a:pt x="65" y="24"/>
                    </a:lnTo>
                    <a:lnTo>
                      <a:pt x="60" y="0"/>
                    </a:lnTo>
                    <a:lnTo>
                      <a:pt x="60" y="0"/>
                    </a:lnTo>
                    <a:lnTo>
                      <a:pt x="65"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4" name="Freeform 191"/>
              <p:cNvSpPr>
                <a:spLocks/>
              </p:cNvSpPr>
              <p:nvPr/>
            </p:nvSpPr>
            <p:spPr bwMode="auto">
              <a:xfrm>
                <a:off x="5153" y="1496"/>
                <a:ext cx="24" cy="24"/>
              </a:xfrm>
              <a:custGeom>
                <a:avLst/>
                <a:gdLst>
                  <a:gd name="T0" fmla="*/ 0 w 24"/>
                  <a:gd name="T1" fmla="*/ 0 h 24"/>
                  <a:gd name="T2" fmla="*/ 24 w 24"/>
                  <a:gd name="T3" fmla="*/ 24 h 24"/>
                  <a:gd name="T4" fmla="*/ 0 w 24"/>
                  <a:gd name="T5" fmla="*/ 0 h 24"/>
                  <a:gd name="T6" fmla="*/ 0 w 24"/>
                  <a:gd name="T7" fmla="*/ 0 h 24"/>
                </a:gdLst>
                <a:ahLst/>
                <a:cxnLst>
                  <a:cxn ang="0">
                    <a:pos x="T0" y="T1"/>
                  </a:cxn>
                  <a:cxn ang="0">
                    <a:pos x="T2" y="T3"/>
                  </a:cxn>
                  <a:cxn ang="0">
                    <a:pos x="T4" y="T5"/>
                  </a:cxn>
                  <a:cxn ang="0">
                    <a:pos x="T6" y="T7"/>
                  </a:cxn>
                </a:cxnLst>
                <a:rect l="0" t="0" r="r" b="b"/>
                <a:pathLst>
                  <a:path w="24" h="24">
                    <a:moveTo>
                      <a:pt x="0" y="0"/>
                    </a:moveTo>
                    <a:lnTo>
                      <a:pt x="24" y="24"/>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5" name="Freeform 192"/>
              <p:cNvSpPr>
                <a:spLocks/>
              </p:cNvSpPr>
              <p:nvPr/>
            </p:nvSpPr>
            <p:spPr bwMode="auto">
              <a:xfrm>
                <a:off x="5296" y="1388"/>
                <a:ext cx="30" cy="0"/>
              </a:xfrm>
              <a:custGeom>
                <a:avLst/>
                <a:gdLst>
                  <a:gd name="T0" fmla="*/ 30 w 30"/>
                  <a:gd name="T1" fmla="*/ 0 w 30"/>
                  <a:gd name="T2" fmla="*/ 30 w 30"/>
                  <a:gd name="T3" fmla="*/ 30 w 30"/>
                </a:gdLst>
                <a:ahLst/>
                <a:cxnLst>
                  <a:cxn ang="0">
                    <a:pos x="T0" y="0"/>
                  </a:cxn>
                  <a:cxn ang="0">
                    <a:pos x="T1" y="0"/>
                  </a:cxn>
                  <a:cxn ang="0">
                    <a:pos x="T2" y="0"/>
                  </a:cxn>
                  <a:cxn ang="0">
                    <a:pos x="T3" y="0"/>
                  </a:cxn>
                </a:cxnLst>
                <a:rect l="0" t="0" r="r" b="b"/>
                <a:pathLst>
                  <a:path w="30">
                    <a:moveTo>
                      <a:pt x="30" y="0"/>
                    </a:moveTo>
                    <a:lnTo>
                      <a:pt x="0" y="0"/>
                    </a:lnTo>
                    <a:lnTo>
                      <a:pt x="30" y="0"/>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6" name="Freeform 193"/>
              <p:cNvSpPr>
                <a:spLocks/>
              </p:cNvSpPr>
              <p:nvPr/>
            </p:nvSpPr>
            <p:spPr bwMode="auto">
              <a:xfrm>
                <a:off x="5285" y="1412"/>
                <a:ext cx="35" cy="72"/>
              </a:xfrm>
              <a:custGeom>
                <a:avLst/>
                <a:gdLst>
                  <a:gd name="T0" fmla="*/ 29 w 35"/>
                  <a:gd name="T1" fmla="*/ 18 h 72"/>
                  <a:gd name="T2" fmla="*/ 0 w 35"/>
                  <a:gd name="T3" fmla="*/ 0 h 72"/>
                  <a:gd name="T4" fmla="*/ 29 w 35"/>
                  <a:gd name="T5" fmla="*/ 18 h 72"/>
                  <a:gd name="T6" fmla="*/ 35 w 35"/>
                  <a:gd name="T7" fmla="*/ 72 h 72"/>
                  <a:gd name="T8" fmla="*/ 35 w 35"/>
                  <a:gd name="T9" fmla="*/ 72 h 72"/>
                  <a:gd name="T10" fmla="*/ 29 w 35"/>
                  <a:gd name="T11" fmla="*/ 18 h 72"/>
                </a:gdLst>
                <a:ahLst/>
                <a:cxnLst>
                  <a:cxn ang="0">
                    <a:pos x="T0" y="T1"/>
                  </a:cxn>
                  <a:cxn ang="0">
                    <a:pos x="T2" y="T3"/>
                  </a:cxn>
                  <a:cxn ang="0">
                    <a:pos x="T4" y="T5"/>
                  </a:cxn>
                  <a:cxn ang="0">
                    <a:pos x="T6" y="T7"/>
                  </a:cxn>
                  <a:cxn ang="0">
                    <a:pos x="T8" y="T9"/>
                  </a:cxn>
                  <a:cxn ang="0">
                    <a:pos x="T10" y="T11"/>
                  </a:cxn>
                </a:cxnLst>
                <a:rect l="0" t="0" r="r" b="b"/>
                <a:pathLst>
                  <a:path w="35" h="72">
                    <a:moveTo>
                      <a:pt x="29" y="18"/>
                    </a:moveTo>
                    <a:lnTo>
                      <a:pt x="0" y="0"/>
                    </a:lnTo>
                    <a:lnTo>
                      <a:pt x="29" y="18"/>
                    </a:lnTo>
                    <a:lnTo>
                      <a:pt x="35" y="72"/>
                    </a:lnTo>
                    <a:lnTo>
                      <a:pt x="35" y="72"/>
                    </a:lnTo>
                    <a:lnTo>
                      <a:pt x="29"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7" name="Freeform 194"/>
              <p:cNvSpPr>
                <a:spLocks/>
              </p:cNvSpPr>
              <p:nvPr/>
            </p:nvSpPr>
            <p:spPr bwMode="auto">
              <a:xfrm>
                <a:off x="5285" y="1388"/>
                <a:ext cx="0" cy="24"/>
              </a:xfrm>
              <a:custGeom>
                <a:avLst/>
                <a:gdLst>
                  <a:gd name="T0" fmla="*/ 0 h 24"/>
                  <a:gd name="T1" fmla="*/ 24 h 24"/>
                  <a:gd name="T2" fmla="*/ 0 h 24"/>
                  <a:gd name="T3" fmla="*/ 0 h 24"/>
                </a:gdLst>
                <a:ahLst/>
                <a:cxnLst>
                  <a:cxn ang="0">
                    <a:pos x="0" y="T0"/>
                  </a:cxn>
                  <a:cxn ang="0">
                    <a:pos x="0" y="T1"/>
                  </a:cxn>
                  <a:cxn ang="0">
                    <a:pos x="0" y="T2"/>
                  </a:cxn>
                  <a:cxn ang="0">
                    <a:pos x="0" y="T3"/>
                  </a:cxn>
                </a:cxnLst>
                <a:rect l="0" t="0" r="r" b="b"/>
                <a:pathLst>
                  <a:path h="24">
                    <a:moveTo>
                      <a:pt x="0" y="0"/>
                    </a:moveTo>
                    <a:lnTo>
                      <a:pt x="0" y="24"/>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8" name="Rectangle 195"/>
              <p:cNvSpPr>
                <a:spLocks noChangeArrowheads="1"/>
              </p:cNvSpPr>
              <p:nvPr/>
            </p:nvSpPr>
            <p:spPr bwMode="auto">
              <a:xfrm>
                <a:off x="5320" y="1484"/>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9" name="Freeform 196"/>
              <p:cNvSpPr>
                <a:spLocks/>
              </p:cNvSpPr>
              <p:nvPr/>
            </p:nvSpPr>
            <p:spPr bwMode="auto">
              <a:xfrm>
                <a:off x="5093" y="1669"/>
                <a:ext cx="197" cy="210"/>
              </a:xfrm>
              <a:custGeom>
                <a:avLst/>
                <a:gdLst>
                  <a:gd name="T0" fmla="*/ 102 w 197"/>
                  <a:gd name="T1" fmla="*/ 198 h 210"/>
                  <a:gd name="T2" fmla="*/ 102 w 197"/>
                  <a:gd name="T3" fmla="*/ 192 h 210"/>
                  <a:gd name="T4" fmla="*/ 90 w 197"/>
                  <a:gd name="T5" fmla="*/ 168 h 210"/>
                  <a:gd name="T6" fmla="*/ 144 w 197"/>
                  <a:gd name="T7" fmla="*/ 144 h 210"/>
                  <a:gd name="T8" fmla="*/ 180 w 197"/>
                  <a:gd name="T9" fmla="*/ 162 h 210"/>
                  <a:gd name="T10" fmla="*/ 197 w 197"/>
                  <a:gd name="T11" fmla="*/ 36 h 210"/>
                  <a:gd name="T12" fmla="*/ 168 w 197"/>
                  <a:gd name="T13" fmla="*/ 18 h 210"/>
                  <a:gd name="T14" fmla="*/ 156 w 197"/>
                  <a:gd name="T15" fmla="*/ 42 h 210"/>
                  <a:gd name="T16" fmla="*/ 150 w 197"/>
                  <a:gd name="T17" fmla="*/ 0 h 210"/>
                  <a:gd name="T18" fmla="*/ 150 w 197"/>
                  <a:gd name="T19" fmla="*/ 0 h 210"/>
                  <a:gd name="T20" fmla="*/ 150 w 197"/>
                  <a:gd name="T21" fmla="*/ 0 h 210"/>
                  <a:gd name="T22" fmla="*/ 150 w 197"/>
                  <a:gd name="T23" fmla="*/ 0 h 210"/>
                  <a:gd name="T24" fmla="*/ 84 w 197"/>
                  <a:gd name="T25" fmla="*/ 0 h 210"/>
                  <a:gd name="T26" fmla="*/ 84 w 197"/>
                  <a:gd name="T27" fmla="*/ 12 h 210"/>
                  <a:gd name="T28" fmla="*/ 84 w 197"/>
                  <a:gd name="T29" fmla="*/ 42 h 210"/>
                  <a:gd name="T30" fmla="*/ 84 w 197"/>
                  <a:gd name="T31" fmla="*/ 42 h 210"/>
                  <a:gd name="T32" fmla="*/ 84 w 197"/>
                  <a:gd name="T33" fmla="*/ 42 h 210"/>
                  <a:gd name="T34" fmla="*/ 24 w 197"/>
                  <a:gd name="T35" fmla="*/ 42 h 210"/>
                  <a:gd name="T36" fmla="*/ 24 w 197"/>
                  <a:gd name="T37" fmla="*/ 42 h 210"/>
                  <a:gd name="T38" fmla="*/ 30 w 197"/>
                  <a:gd name="T39" fmla="*/ 42 h 210"/>
                  <a:gd name="T40" fmla="*/ 24 w 197"/>
                  <a:gd name="T41" fmla="*/ 66 h 210"/>
                  <a:gd name="T42" fmla="*/ 12 w 197"/>
                  <a:gd name="T43" fmla="*/ 66 h 210"/>
                  <a:gd name="T44" fmla="*/ 18 w 197"/>
                  <a:gd name="T45" fmla="*/ 90 h 210"/>
                  <a:gd name="T46" fmla="*/ 0 w 197"/>
                  <a:gd name="T47" fmla="*/ 108 h 210"/>
                  <a:gd name="T48" fmla="*/ 18 w 197"/>
                  <a:gd name="T49" fmla="*/ 144 h 210"/>
                  <a:gd name="T50" fmla="*/ 42 w 197"/>
                  <a:gd name="T51" fmla="*/ 180 h 210"/>
                  <a:gd name="T52" fmla="*/ 72 w 197"/>
                  <a:gd name="T53" fmla="*/ 204 h 210"/>
                  <a:gd name="T54" fmla="*/ 72 w 197"/>
                  <a:gd name="T55" fmla="*/ 210 h 210"/>
                  <a:gd name="T56" fmla="*/ 72 w 197"/>
                  <a:gd name="T57" fmla="*/ 210 h 210"/>
                  <a:gd name="T58" fmla="*/ 72 w 197"/>
                  <a:gd name="T59" fmla="*/ 210 h 210"/>
                  <a:gd name="T60" fmla="*/ 102 w 197"/>
                  <a:gd name="T61" fmla="*/ 19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10">
                    <a:moveTo>
                      <a:pt x="102" y="198"/>
                    </a:moveTo>
                    <a:lnTo>
                      <a:pt x="102" y="192"/>
                    </a:lnTo>
                    <a:lnTo>
                      <a:pt x="90" y="168"/>
                    </a:lnTo>
                    <a:lnTo>
                      <a:pt x="144" y="144"/>
                    </a:lnTo>
                    <a:lnTo>
                      <a:pt x="180" y="162"/>
                    </a:lnTo>
                    <a:lnTo>
                      <a:pt x="197" y="36"/>
                    </a:lnTo>
                    <a:lnTo>
                      <a:pt x="168" y="18"/>
                    </a:lnTo>
                    <a:lnTo>
                      <a:pt x="156" y="42"/>
                    </a:lnTo>
                    <a:lnTo>
                      <a:pt x="150" y="0"/>
                    </a:lnTo>
                    <a:lnTo>
                      <a:pt x="150" y="0"/>
                    </a:lnTo>
                    <a:lnTo>
                      <a:pt x="150" y="0"/>
                    </a:lnTo>
                    <a:lnTo>
                      <a:pt x="150" y="0"/>
                    </a:lnTo>
                    <a:lnTo>
                      <a:pt x="84" y="0"/>
                    </a:lnTo>
                    <a:lnTo>
                      <a:pt x="84" y="12"/>
                    </a:lnTo>
                    <a:lnTo>
                      <a:pt x="84" y="42"/>
                    </a:lnTo>
                    <a:lnTo>
                      <a:pt x="84" y="42"/>
                    </a:lnTo>
                    <a:lnTo>
                      <a:pt x="84" y="42"/>
                    </a:lnTo>
                    <a:lnTo>
                      <a:pt x="24" y="42"/>
                    </a:lnTo>
                    <a:lnTo>
                      <a:pt x="24" y="42"/>
                    </a:lnTo>
                    <a:lnTo>
                      <a:pt x="30" y="42"/>
                    </a:lnTo>
                    <a:lnTo>
                      <a:pt x="24" y="66"/>
                    </a:lnTo>
                    <a:lnTo>
                      <a:pt x="12" y="66"/>
                    </a:lnTo>
                    <a:lnTo>
                      <a:pt x="18" y="90"/>
                    </a:lnTo>
                    <a:lnTo>
                      <a:pt x="0" y="108"/>
                    </a:lnTo>
                    <a:lnTo>
                      <a:pt x="18" y="144"/>
                    </a:lnTo>
                    <a:lnTo>
                      <a:pt x="42" y="180"/>
                    </a:lnTo>
                    <a:lnTo>
                      <a:pt x="72" y="204"/>
                    </a:lnTo>
                    <a:lnTo>
                      <a:pt x="72" y="210"/>
                    </a:lnTo>
                    <a:lnTo>
                      <a:pt x="72" y="210"/>
                    </a:lnTo>
                    <a:lnTo>
                      <a:pt x="72" y="210"/>
                    </a:lnTo>
                    <a:lnTo>
                      <a:pt x="102" y="19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0" name="Freeform 197"/>
              <p:cNvSpPr>
                <a:spLocks/>
              </p:cNvSpPr>
              <p:nvPr/>
            </p:nvSpPr>
            <p:spPr bwMode="auto">
              <a:xfrm>
                <a:off x="5117" y="1711"/>
                <a:ext cx="60" cy="0"/>
              </a:xfrm>
              <a:custGeom>
                <a:avLst/>
                <a:gdLst>
                  <a:gd name="T0" fmla="*/ 60 w 60"/>
                  <a:gd name="T1" fmla="*/ 0 w 60"/>
                  <a:gd name="T2" fmla="*/ 60 w 60"/>
                  <a:gd name="T3" fmla="*/ 60 w 60"/>
                </a:gdLst>
                <a:ahLst/>
                <a:cxnLst>
                  <a:cxn ang="0">
                    <a:pos x="T0" y="0"/>
                  </a:cxn>
                  <a:cxn ang="0">
                    <a:pos x="T1" y="0"/>
                  </a:cxn>
                  <a:cxn ang="0">
                    <a:pos x="T2" y="0"/>
                  </a:cxn>
                  <a:cxn ang="0">
                    <a:pos x="T3" y="0"/>
                  </a:cxn>
                </a:cxnLst>
                <a:rect l="0" t="0" r="r" b="b"/>
                <a:pathLst>
                  <a:path w="60">
                    <a:moveTo>
                      <a:pt x="60" y="0"/>
                    </a:moveTo>
                    <a:lnTo>
                      <a:pt x="0" y="0"/>
                    </a:lnTo>
                    <a:lnTo>
                      <a:pt x="60" y="0"/>
                    </a:lnTo>
                    <a:lnTo>
                      <a:pt x="6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1" name="Rectangle 198"/>
              <p:cNvSpPr>
                <a:spLocks noChangeArrowheads="1"/>
              </p:cNvSpPr>
              <p:nvPr/>
            </p:nvSpPr>
            <p:spPr bwMode="auto">
              <a:xfrm>
                <a:off x="5177" y="1669"/>
                <a:ext cx="1" cy="12"/>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2" name="Freeform 199"/>
              <p:cNvSpPr>
                <a:spLocks/>
              </p:cNvSpPr>
              <p:nvPr/>
            </p:nvSpPr>
            <p:spPr bwMode="auto">
              <a:xfrm>
                <a:off x="5165" y="1610"/>
                <a:ext cx="287" cy="311"/>
              </a:xfrm>
              <a:custGeom>
                <a:avLst/>
                <a:gdLst>
                  <a:gd name="T0" fmla="*/ 90 w 287"/>
                  <a:gd name="T1" fmla="*/ 311 h 311"/>
                  <a:gd name="T2" fmla="*/ 120 w 287"/>
                  <a:gd name="T3" fmla="*/ 293 h 311"/>
                  <a:gd name="T4" fmla="*/ 137 w 287"/>
                  <a:gd name="T5" fmla="*/ 305 h 311"/>
                  <a:gd name="T6" fmla="*/ 161 w 287"/>
                  <a:gd name="T7" fmla="*/ 281 h 311"/>
                  <a:gd name="T8" fmla="*/ 191 w 287"/>
                  <a:gd name="T9" fmla="*/ 257 h 311"/>
                  <a:gd name="T10" fmla="*/ 209 w 287"/>
                  <a:gd name="T11" fmla="*/ 185 h 311"/>
                  <a:gd name="T12" fmla="*/ 245 w 287"/>
                  <a:gd name="T13" fmla="*/ 161 h 311"/>
                  <a:gd name="T14" fmla="*/ 287 w 287"/>
                  <a:gd name="T15" fmla="*/ 6 h 311"/>
                  <a:gd name="T16" fmla="*/ 257 w 287"/>
                  <a:gd name="T17" fmla="*/ 24 h 311"/>
                  <a:gd name="T18" fmla="*/ 257 w 287"/>
                  <a:gd name="T19" fmla="*/ 24 h 311"/>
                  <a:gd name="T20" fmla="*/ 257 w 287"/>
                  <a:gd name="T21" fmla="*/ 24 h 311"/>
                  <a:gd name="T22" fmla="*/ 221 w 287"/>
                  <a:gd name="T23" fmla="*/ 0 h 311"/>
                  <a:gd name="T24" fmla="*/ 197 w 287"/>
                  <a:gd name="T25" fmla="*/ 18 h 311"/>
                  <a:gd name="T26" fmla="*/ 185 w 287"/>
                  <a:gd name="T27" fmla="*/ 30 h 311"/>
                  <a:gd name="T28" fmla="*/ 185 w 287"/>
                  <a:gd name="T29" fmla="*/ 77 h 311"/>
                  <a:gd name="T30" fmla="*/ 78 w 287"/>
                  <a:gd name="T31" fmla="*/ 59 h 311"/>
                  <a:gd name="T32" fmla="*/ 78 w 287"/>
                  <a:gd name="T33" fmla="*/ 59 h 311"/>
                  <a:gd name="T34" fmla="*/ 78 w 287"/>
                  <a:gd name="T35" fmla="*/ 59 h 311"/>
                  <a:gd name="T36" fmla="*/ 78 w 287"/>
                  <a:gd name="T37" fmla="*/ 59 h 311"/>
                  <a:gd name="T38" fmla="*/ 78 w 287"/>
                  <a:gd name="T39" fmla="*/ 59 h 311"/>
                  <a:gd name="T40" fmla="*/ 78 w 287"/>
                  <a:gd name="T41" fmla="*/ 59 h 311"/>
                  <a:gd name="T42" fmla="*/ 84 w 287"/>
                  <a:gd name="T43" fmla="*/ 101 h 311"/>
                  <a:gd name="T44" fmla="*/ 96 w 287"/>
                  <a:gd name="T45" fmla="*/ 77 h 311"/>
                  <a:gd name="T46" fmla="*/ 125 w 287"/>
                  <a:gd name="T47" fmla="*/ 95 h 311"/>
                  <a:gd name="T48" fmla="*/ 108 w 287"/>
                  <a:gd name="T49" fmla="*/ 221 h 311"/>
                  <a:gd name="T50" fmla="*/ 72 w 287"/>
                  <a:gd name="T51" fmla="*/ 203 h 311"/>
                  <a:gd name="T52" fmla="*/ 18 w 287"/>
                  <a:gd name="T53" fmla="*/ 227 h 311"/>
                  <a:gd name="T54" fmla="*/ 30 w 287"/>
                  <a:gd name="T55" fmla="*/ 251 h 311"/>
                  <a:gd name="T56" fmla="*/ 30 w 287"/>
                  <a:gd name="T57" fmla="*/ 257 h 311"/>
                  <a:gd name="T58" fmla="*/ 30 w 287"/>
                  <a:gd name="T59" fmla="*/ 257 h 311"/>
                  <a:gd name="T60" fmla="*/ 30 w 287"/>
                  <a:gd name="T61" fmla="*/ 257 h 311"/>
                  <a:gd name="T62" fmla="*/ 0 w 287"/>
                  <a:gd name="T63" fmla="*/ 269 h 311"/>
                  <a:gd name="T64" fmla="*/ 6 w 287"/>
                  <a:gd name="T65" fmla="*/ 275 h 311"/>
                  <a:gd name="T66" fmla="*/ 36 w 287"/>
                  <a:gd name="T67" fmla="*/ 299 h 311"/>
                  <a:gd name="T68" fmla="*/ 36 w 287"/>
                  <a:gd name="T69" fmla="*/ 311 h 311"/>
                  <a:gd name="T70" fmla="*/ 66 w 287"/>
                  <a:gd name="T71" fmla="*/ 287 h 311"/>
                  <a:gd name="T72" fmla="*/ 90 w 287"/>
                  <a:gd name="T7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7" h="311">
                    <a:moveTo>
                      <a:pt x="90" y="311"/>
                    </a:moveTo>
                    <a:lnTo>
                      <a:pt x="120" y="293"/>
                    </a:lnTo>
                    <a:lnTo>
                      <a:pt x="137" y="305"/>
                    </a:lnTo>
                    <a:lnTo>
                      <a:pt x="161" y="281"/>
                    </a:lnTo>
                    <a:lnTo>
                      <a:pt x="191" y="257"/>
                    </a:lnTo>
                    <a:lnTo>
                      <a:pt x="209" y="185"/>
                    </a:lnTo>
                    <a:lnTo>
                      <a:pt x="245" y="161"/>
                    </a:lnTo>
                    <a:lnTo>
                      <a:pt x="287" y="6"/>
                    </a:lnTo>
                    <a:lnTo>
                      <a:pt x="257" y="24"/>
                    </a:lnTo>
                    <a:lnTo>
                      <a:pt x="257" y="24"/>
                    </a:lnTo>
                    <a:lnTo>
                      <a:pt x="257" y="24"/>
                    </a:lnTo>
                    <a:lnTo>
                      <a:pt x="221" y="0"/>
                    </a:lnTo>
                    <a:lnTo>
                      <a:pt x="197" y="18"/>
                    </a:lnTo>
                    <a:lnTo>
                      <a:pt x="185" y="30"/>
                    </a:lnTo>
                    <a:lnTo>
                      <a:pt x="185" y="77"/>
                    </a:lnTo>
                    <a:lnTo>
                      <a:pt x="78" y="59"/>
                    </a:lnTo>
                    <a:lnTo>
                      <a:pt x="78" y="59"/>
                    </a:lnTo>
                    <a:lnTo>
                      <a:pt x="78" y="59"/>
                    </a:lnTo>
                    <a:lnTo>
                      <a:pt x="78" y="59"/>
                    </a:lnTo>
                    <a:lnTo>
                      <a:pt x="78" y="59"/>
                    </a:lnTo>
                    <a:lnTo>
                      <a:pt x="78" y="59"/>
                    </a:lnTo>
                    <a:lnTo>
                      <a:pt x="84" y="101"/>
                    </a:lnTo>
                    <a:lnTo>
                      <a:pt x="96" y="77"/>
                    </a:lnTo>
                    <a:lnTo>
                      <a:pt x="125" y="95"/>
                    </a:lnTo>
                    <a:lnTo>
                      <a:pt x="108" y="221"/>
                    </a:lnTo>
                    <a:lnTo>
                      <a:pt x="72" y="203"/>
                    </a:lnTo>
                    <a:lnTo>
                      <a:pt x="18" y="227"/>
                    </a:lnTo>
                    <a:lnTo>
                      <a:pt x="30" y="251"/>
                    </a:lnTo>
                    <a:lnTo>
                      <a:pt x="30" y="257"/>
                    </a:lnTo>
                    <a:lnTo>
                      <a:pt x="30" y="257"/>
                    </a:lnTo>
                    <a:lnTo>
                      <a:pt x="30" y="257"/>
                    </a:lnTo>
                    <a:lnTo>
                      <a:pt x="0" y="269"/>
                    </a:lnTo>
                    <a:lnTo>
                      <a:pt x="6" y="275"/>
                    </a:lnTo>
                    <a:lnTo>
                      <a:pt x="36" y="299"/>
                    </a:lnTo>
                    <a:lnTo>
                      <a:pt x="36" y="311"/>
                    </a:lnTo>
                    <a:lnTo>
                      <a:pt x="66" y="287"/>
                    </a:lnTo>
                    <a:lnTo>
                      <a:pt x="90" y="31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3" name="Freeform 200"/>
              <p:cNvSpPr>
                <a:spLocks/>
              </p:cNvSpPr>
              <p:nvPr/>
            </p:nvSpPr>
            <p:spPr bwMode="auto">
              <a:xfrm>
                <a:off x="5422" y="1616"/>
                <a:ext cx="30" cy="18"/>
              </a:xfrm>
              <a:custGeom>
                <a:avLst/>
                <a:gdLst>
                  <a:gd name="T0" fmla="*/ 0 w 30"/>
                  <a:gd name="T1" fmla="*/ 18 h 18"/>
                  <a:gd name="T2" fmla="*/ 30 w 30"/>
                  <a:gd name="T3" fmla="*/ 0 h 18"/>
                  <a:gd name="T4" fmla="*/ 0 w 30"/>
                  <a:gd name="T5" fmla="*/ 18 h 18"/>
                  <a:gd name="T6" fmla="*/ 0 w 30"/>
                  <a:gd name="T7" fmla="*/ 18 h 18"/>
                </a:gdLst>
                <a:ahLst/>
                <a:cxnLst>
                  <a:cxn ang="0">
                    <a:pos x="T0" y="T1"/>
                  </a:cxn>
                  <a:cxn ang="0">
                    <a:pos x="T2" y="T3"/>
                  </a:cxn>
                  <a:cxn ang="0">
                    <a:pos x="T4" y="T5"/>
                  </a:cxn>
                  <a:cxn ang="0">
                    <a:pos x="T6" y="T7"/>
                  </a:cxn>
                </a:cxnLst>
                <a:rect l="0" t="0" r="r" b="b"/>
                <a:pathLst>
                  <a:path w="30" h="18">
                    <a:moveTo>
                      <a:pt x="0" y="18"/>
                    </a:moveTo>
                    <a:lnTo>
                      <a:pt x="30" y="0"/>
                    </a:lnTo>
                    <a:lnTo>
                      <a:pt x="0" y="18"/>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4" name="Freeform 201"/>
              <p:cNvSpPr>
                <a:spLocks/>
              </p:cNvSpPr>
              <p:nvPr/>
            </p:nvSpPr>
            <p:spPr bwMode="auto">
              <a:xfrm>
                <a:off x="5362" y="1610"/>
                <a:ext cx="24" cy="18"/>
              </a:xfrm>
              <a:custGeom>
                <a:avLst/>
                <a:gdLst>
                  <a:gd name="T0" fmla="*/ 0 w 24"/>
                  <a:gd name="T1" fmla="*/ 18 h 18"/>
                  <a:gd name="T2" fmla="*/ 24 w 24"/>
                  <a:gd name="T3" fmla="*/ 0 h 18"/>
                  <a:gd name="T4" fmla="*/ 24 w 24"/>
                  <a:gd name="T5" fmla="*/ 0 h 18"/>
                  <a:gd name="T6" fmla="*/ 0 w 24"/>
                  <a:gd name="T7" fmla="*/ 18 h 18"/>
                </a:gdLst>
                <a:ahLst/>
                <a:cxnLst>
                  <a:cxn ang="0">
                    <a:pos x="T0" y="T1"/>
                  </a:cxn>
                  <a:cxn ang="0">
                    <a:pos x="T2" y="T3"/>
                  </a:cxn>
                  <a:cxn ang="0">
                    <a:pos x="T4" y="T5"/>
                  </a:cxn>
                  <a:cxn ang="0">
                    <a:pos x="T6" y="T7"/>
                  </a:cxn>
                </a:cxnLst>
                <a:rect l="0" t="0" r="r" b="b"/>
                <a:pathLst>
                  <a:path w="24" h="18">
                    <a:moveTo>
                      <a:pt x="0" y="18"/>
                    </a:moveTo>
                    <a:lnTo>
                      <a:pt x="24" y="0"/>
                    </a:lnTo>
                    <a:lnTo>
                      <a:pt x="24"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5" name="Freeform 202"/>
              <p:cNvSpPr>
                <a:spLocks/>
              </p:cNvSpPr>
              <p:nvPr/>
            </p:nvSpPr>
            <p:spPr bwMode="auto">
              <a:xfrm>
                <a:off x="5183" y="1813"/>
                <a:ext cx="54" cy="48"/>
              </a:xfrm>
              <a:custGeom>
                <a:avLst/>
                <a:gdLst>
                  <a:gd name="T0" fmla="*/ 12 w 54"/>
                  <a:gd name="T1" fmla="*/ 48 h 48"/>
                  <a:gd name="T2" fmla="*/ 0 w 54"/>
                  <a:gd name="T3" fmla="*/ 24 h 48"/>
                  <a:gd name="T4" fmla="*/ 54 w 54"/>
                  <a:gd name="T5" fmla="*/ 0 h 48"/>
                  <a:gd name="T6" fmla="*/ 0 w 54"/>
                  <a:gd name="T7" fmla="*/ 24 h 48"/>
                  <a:gd name="T8" fmla="*/ 12 w 54"/>
                  <a:gd name="T9" fmla="*/ 48 h 48"/>
                </a:gdLst>
                <a:ahLst/>
                <a:cxnLst>
                  <a:cxn ang="0">
                    <a:pos x="T0" y="T1"/>
                  </a:cxn>
                  <a:cxn ang="0">
                    <a:pos x="T2" y="T3"/>
                  </a:cxn>
                  <a:cxn ang="0">
                    <a:pos x="T4" y="T5"/>
                  </a:cxn>
                  <a:cxn ang="0">
                    <a:pos x="T6" y="T7"/>
                  </a:cxn>
                  <a:cxn ang="0">
                    <a:pos x="T8" y="T9"/>
                  </a:cxn>
                </a:cxnLst>
                <a:rect l="0" t="0" r="r" b="b"/>
                <a:pathLst>
                  <a:path w="54" h="48">
                    <a:moveTo>
                      <a:pt x="12" y="48"/>
                    </a:moveTo>
                    <a:lnTo>
                      <a:pt x="0" y="24"/>
                    </a:lnTo>
                    <a:lnTo>
                      <a:pt x="54" y="0"/>
                    </a:lnTo>
                    <a:lnTo>
                      <a:pt x="0" y="24"/>
                    </a:lnTo>
                    <a:lnTo>
                      <a:pt x="12"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6" name="Rectangle 203"/>
              <p:cNvSpPr>
                <a:spLocks noChangeArrowheads="1"/>
              </p:cNvSpPr>
              <p:nvPr/>
            </p:nvSpPr>
            <p:spPr bwMode="auto">
              <a:xfrm>
                <a:off x="5243" y="1669"/>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7" name="Freeform 204"/>
              <p:cNvSpPr>
                <a:spLocks/>
              </p:cNvSpPr>
              <p:nvPr/>
            </p:nvSpPr>
            <p:spPr bwMode="auto">
              <a:xfrm>
                <a:off x="5165" y="1867"/>
                <a:ext cx="30" cy="12"/>
              </a:xfrm>
              <a:custGeom>
                <a:avLst/>
                <a:gdLst>
                  <a:gd name="T0" fmla="*/ 30 w 30"/>
                  <a:gd name="T1" fmla="*/ 0 h 12"/>
                  <a:gd name="T2" fmla="*/ 0 w 30"/>
                  <a:gd name="T3" fmla="*/ 12 h 12"/>
                  <a:gd name="T4" fmla="*/ 0 w 30"/>
                  <a:gd name="T5" fmla="*/ 12 h 12"/>
                  <a:gd name="T6" fmla="*/ 30 w 30"/>
                  <a:gd name="T7" fmla="*/ 0 h 12"/>
                  <a:gd name="T8" fmla="*/ 30 w 30"/>
                  <a:gd name="T9" fmla="*/ 0 h 12"/>
                </a:gdLst>
                <a:ahLst/>
                <a:cxnLst>
                  <a:cxn ang="0">
                    <a:pos x="T0" y="T1"/>
                  </a:cxn>
                  <a:cxn ang="0">
                    <a:pos x="T2" y="T3"/>
                  </a:cxn>
                  <a:cxn ang="0">
                    <a:pos x="T4" y="T5"/>
                  </a:cxn>
                  <a:cxn ang="0">
                    <a:pos x="T6" y="T7"/>
                  </a:cxn>
                  <a:cxn ang="0">
                    <a:pos x="T8" y="T9"/>
                  </a:cxn>
                </a:cxnLst>
                <a:rect l="0" t="0" r="r" b="b"/>
                <a:pathLst>
                  <a:path w="30" h="12">
                    <a:moveTo>
                      <a:pt x="30" y="0"/>
                    </a:moveTo>
                    <a:lnTo>
                      <a:pt x="0" y="12"/>
                    </a:lnTo>
                    <a:lnTo>
                      <a:pt x="0" y="12"/>
                    </a:lnTo>
                    <a:lnTo>
                      <a:pt x="30" y="0"/>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892" name="Freeform 206"/>
            <p:cNvSpPr>
              <a:spLocks/>
            </p:cNvSpPr>
            <p:nvPr/>
          </p:nvSpPr>
          <p:spPr bwMode="auto">
            <a:xfrm>
              <a:off x="5201" y="1562"/>
              <a:ext cx="550" cy="616"/>
            </a:xfrm>
            <a:custGeom>
              <a:avLst/>
              <a:gdLst>
                <a:gd name="T0" fmla="*/ 60 w 550"/>
                <a:gd name="T1" fmla="*/ 389 h 616"/>
                <a:gd name="T2" fmla="*/ 161 w 550"/>
                <a:gd name="T3" fmla="*/ 395 h 616"/>
                <a:gd name="T4" fmla="*/ 203 w 550"/>
                <a:gd name="T5" fmla="*/ 478 h 616"/>
                <a:gd name="T6" fmla="*/ 257 w 550"/>
                <a:gd name="T7" fmla="*/ 472 h 616"/>
                <a:gd name="T8" fmla="*/ 269 w 550"/>
                <a:gd name="T9" fmla="*/ 437 h 616"/>
                <a:gd name="T10" fmla="*/ 269 w 550"/>
                <a:gd name="T11" fmla="*/ 437 h 616"/>
                <a:gd name="T12" fmla="*/ 269 w 550"/>
                <a:gd name="T13" fmla="*/ 437 h 616"/>
                <a:gd name="T14" fmla="*/ 347 w 550"/>
                <a:gd name="T15" fmla="*/ 442 h 616"/>
                <a:gd name="T16" fmla="*/ 365 w 550"/>
                <a:gd name="T17" fmla="*/ 586 h 616"/>
                <a:gd name="T18" fmla="*/ 436 w 550"/>
                <a:gd name="T19" fmla="*/ 574 h 616"/>
                <a:gd name="T20" fmla="*/ 436 w 550"/>
                <a:gd name="T21" fmla="*/ 562 h 616"/>
                <a:gd name="T22" fmla="*/ 520 w 550"/>
                <a:gd name="T23" fmla="*/ 610 h 616"/>
                <a:gd name="T24" fmla="*/ 550 w 550"/>
                <a:gd name="T25" fmla="*/ 616 h 616"/>
                <a:gd name="T26" fmla="*/ 550 w 550"/>
                <a:gd name="T27" fmla="*/ 616 h 616"/>
                <a:gd name="T28" fmla="*/ 550 w 550"/>
                <a:gd name="T29" fmla="*/ 0 h 616"/>
                <a:gd name="T30" fmla="*/ 550 w 550"/>
                <a:gd name="T31" fmla="*/ 0 h 616"/>
                <a:gd name="T32" fmla="*/ 550 w 550"/>
                <a:gd name="T33" fmla="*/ 0 h 616"/>
                <a:gd name="T34" fmla="*/ 401 w 550"/>
                <a:gd name="T35" fmla="*/ 30 h 616"/>
                <a:gd name="T36" fmla="*/ 383 w 550"/>
                <a:gd name="T37" fmla="*/ 36 h 616"/>
                <a:gd name="T38" fmla="*/ 383 w 550"/>
                <a:gd name="T39" fmla="*/ 36 h 616"/>
                <a:gd name="T40" fmla="*/ 383 w 550"/>
                <a:gd name="T41" fmla="*/ 36 h 616"/>
                <a:gd name="T42" fmla="*/ 263 w 550"/>
                <a:gd name="T43" fmla="*/ 6 h 616"/>
                <a:gd name="T44" fmla="*/ 251 w 550"/>
                <a:gd name="T45" fmla="*/ 54 h 616"/>
                <a:gd name="T46" fmla="*/ 209 w 550"/>
                <a:gd name="T47" fmla="*/ 209 h 616"/>
                <a:gd name="T48" fmla="*/ 173 w 550"/>
                <a:gd name="T49" fmla="*/ 233 h 616"/>
                <a:gd name="T50" fmla="*/ 155 w 550"/>
                <a:gd name="T51" fmla="*/ 305 h 616"/>
                <a:gd name="T52" fmla="*/ 125 w 550"/>
                <a:gd name="T53" fmla="*/ 329 h 616"/>
                <a:gd name="T54" fmla="*/ 101 w 550"/>
                <a:gd name="T55" fmla="*/ 353 h 616"/>
                <a:gd name="T56" fmla="*/ 84 w 550"/>
                <a:gd name="T57" fmla="*/ 341 h 616"/>
                <a:gd name="T58" fmla="*/ 54 w 550"/>
                <a:gd name="T59" fmla="*/ 359 h 616"/>
                <a:gd name="T60" fmla="*/ 30 w 550"/>
                <a:gd name="T61" fmla="*/ 335 h 616"/>
                <a:gd name="T62" fmla="*/ 0 w 550"/>
                <a:gd name="T63" fmla="*/ 359 h 616"/>
                <a:gd name="T64" fmla="*/ 0 w 550"/>
                <a:gd name="T65" fmla="*/ 365 h 616"/>
                <a:gd name="T66" fmla="*/ 6 w 550"/>
                <a:gd name="T67" fmla="*/ 371 h 616"/>
                <a:gd name="T68" fmla="*/ 6 w 550"/>
                <a:gd name="T69" fmla="*/ 389 h 616"/>
                <a:gd name="T70" fmla="*/ 18 w 550"/>
                <a:gd name="T71" fmla="*/ 395 h 616"/>
                <a:gd name="T72" fmla="*/ 18 w 550"/>
                <a:gd name="T73" fmla="*/ 407 h 616"/>
                <a:gd name="T74" fmla="*/ 18 w 550"/>
                <a:gd name="T75" fmla="*/ 407 h 616"/>
                <a:gd name="T76" fmla="*/ 18 w 550"/>
                <a:gd name="T77" fmla="*/ 407 h 616"/>
                <a:gd name="T78" fmla="*/ 60 w 550"/>
                <a:gd name="T79" fmla="*/ 3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0" h="616">
                  <a:moveTo>
                    <a:pt x="60" y="389"/>
                  </a:moveTo>
                  <a:lnTo>
                    <a:pt x="161" y="395"/>
                  </a:lnTo>
                  <a:lnTo>
                    <a:pt x="203" y="478"/>
                  </a:lnTo>
                  <a:lnTo>
                    <a:pt x="257" y="472"/>
                  </a:lnTo>
                  <a:lnTo>
                    <a:pt x="269" y="437"/>
                  </a:lnTo>
                  <a:lnTo>
                    <a:pt x="269" y="437"/>
                  </a:lnTo>
                  <a:lnTo>
                    <a:pt x="269" y="437"/>
                  </a:lnTo>
                  <a:lnTo>
                    <a:pt x="347" y="442"/>
                  </a:lnTo>
                  <a:lnTo>
                    <a:pt x="365" y="586"/>
                  </a:lnTo>
                  <a:lnTo>
                    <a:pt x="436" y="574"/>
                  </a:lnTo>
                  <a:lnTo>
                    <a:pt x="436" y="562"/>
                  </a:lnTo>
                  <a:lnTo>
                    <a:pt x="520" y="610"/>
                  </a:lnTo>
                  <a:lnTo>
                    <a:pt x="550" y="616"/>
                  </a:lnTo>
                  <a:lnTo>
                    <a:pt x="550" y="616"/>
                  </a:lnTo>
                  <a:lnTo>
                    <a:pt x="550" y="0"/>
                  </a:lnTo>
                  <a:lnTo>
                    <a:pt x="550" y="0"/>
                  </a:lnTo>
                  <a:lnTo>
                    <a:pt x="550" y="0"/>
                  </a:lnTo>
                  <a:lnTo>
                    <a:pt x="401" y="30"/>
                  </a:lnTo>
                  <a:lnTo>
                    <a:pt x="383" y="36"/>
                  </a:lnTo>
                  <a:lnTo>
                    <a:pt x="383" y="36"/>
                  </a:lnTo>
                  <a:lnTo>
                    <a:pt x="383" y="36"/>
                  </a:lnTo>
                  <a:lnTo>
                    <a:pt x="263" y="6"/>
                  </a:lnTo>
                  <a:lnTo>
                    <a:pt x="251" y="54"/>
                  </a:lnTo>
                  <a:lnTo>
                    <a:pt x="209" y="209"/>
                  </a:lnTo>
                  <a:lnTo>
                    <a:pt x="173" y="233"/>
                  </a:lnTo>
                  <a:lnTo>
                    <a:pt x="155" y="305"/>
                  </a:lnTo>
                  <a:lnTo>
                    <a:pt x="125" y="329"/>
                  </a:lnTo>
                  <a:lnTo>
                    <a:pt x="101" y="353"/>
                  </a:lnTo>
                  <a:lnTo>
                    <a:pt x="84" y="341"/>
                  </a:lnTo>
                  <a:lnTo>
                    <a:pt x="54" y="359"/>
                  </a:lnTo>
                  <a:lnTo>
                    <a:pt x="30" y="335"/>
                  </a:lnTo>
                  <a:lnTo>
                    <a:pt x="0" y="359"/>
                  </a:lnTo>
                  <a:lnTo>
                    <a:pt x="0" y="365"/>
                  </a:lnTo>
                  <a:lnTo>
                    <a:pt x="6" y="371"/>
                  </a:lnTo>
                  <a:lnTo>
                    <a:pt x="6" y="389"/>
                  </a:lnTo>
                  <a:lnTo>
                    <a:pt x="18" y="395"/>
                  </a:lnTo>
                  <a:lnTo>
                    <a:pt x="18" y="407"/>
                  </a:lnTo>
                  <a:lnTo>
                    <a:pt x="18" y="407"/>
                  </a:lnTo>
                  <a:lnTo>
                    <a:pt x="18" y="407"/>
                  </a:lnTo>
                  <a:lnTo>
                    <a:pt x="60" y="38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3" name="Rectangle 207"/>
            <p:cNvSpPr>
              <a:spLocks noChangeArrowheads="1"/>
            </p:cNvSpPr>
            <p:nvPr/>
          </p:nvSpPr>
          <p:spPr bwMode="auto">
            <a:xfrm>
              <a:off x="5751" y="156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4" name="Freeform 208"/>
            <p:cNvSpPr>
              <a:spLocks/>
            </p:cNvSpPr>
            <p:nvPr/>
          </p:nvSpPr>
          <p:spPr bwMode="auto">
            <a:xfrm>
              <a:off x="5452" y="1568"/>
              <a:ext cx="12" cy="48"/>
            </a:xfrm>
            <a:custGeom>
              <a:avLst/>
              <a:gdLst>
                <a:gd name="T0" fmla="*/ 0 w 12"/>
                <a:gd name="T1" fmla="*/ 48 h 48"/>
                <a:gd name="T2" fmla="*/ 12 w 12"/>
                <a:gd name="T3" fmla="*/ 0 h 48"/>
                <a:gd name="T4" fmla="*/ 0 w 12"/>
                <a:gd name="T5" fmla="*/ 48 h 48"/>
                <a:gd name="T6" fmla="*/ 0 w 12"/>
                <a:gd name="T7" fmla="*/ 48 h 48"/>
              </a:gdLst>
              <a:ahLst/>
              <a:cxnLst>
                <a:cxn ang="0">
                  <a:pos x="T0" y="T1"/>
                </a:cxn>
                <a:cxn ang="0">
                  <a:pos x="T2" y="T3"/>
                </a:cxn>
                <a:cxn ang="0">
                  <a:pos x="T4" y="T5"/>
                </a:cxn>
                <a:cxn ang="0">
                  <a:pos x="T6" y="T7"/>
                </a:cxn>
              </a:cxnLst>
              <a:rect l="0" t="0" r="r" b="b"/>
              <a:pathLst>
                <a:path w="12" h="48">
                  <a:moveTo>
                    <a:pt x="0" y="48"/>
                  </a:moveTo>
                  <a:lnTo>
                    <a:pt x="12" y="0"/>
                  </a:lnTo>
                  <a:lnTo>
                    <a:pt x="0" y="48"/>
                  </a:lnTo>
                  <a:lnTo>
                    <a:pt x="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5" name="Freeform 209"/>
            <p:cNvSpPr>
              <a:spLocks/>
            </p:cNvSpPr>
            <p:nvPr/>
          </p:nvSpPr>
          <p:spPr bwMode="auto">
            <a:xfrm>
              <a:off x="5584" y="1592"/>
              <a:ext cx="18" cy="6"/>
            </a:xfrm>
            <a:custGeom>
              <a:avLst/>
              <a:gdLst>
                <a:gd name="T0" fmla="*/ 0 w 18"/>
                <a:gd name="T1" fmla="*/ 6 h 6"/>
                <a:gd name="T2" fmla="*/ 18 w 18"/>
                <a:gd name="T3" fmla="*/ 0 h 6"/>
                <a:gd name="T4" fmla="*/ 0 w 18"/>
                <a:gd name="T5" fmla="*/ 6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6" name="Freeform 210"/>
            <p:cNvSpPr>
              <a:spLocks/>
            </p:cNvSpPr>
            <p:nvPr/>
          </p:nvSpPr>
          <p:spPr bwMode="auto">
            <a:xfrm>
              <a:off x="5201" y="1897"/>
              <a:ext cx="54" cy="24"/>
            </a:xfrm>
            <a:custGeom>
              <a:avLst/>
              <a:gdLst>
                <a:gd name="T0" fmla="*/ 54 w 54"/>
                <a:gd name="T1" fmla="*/ 24 h 24"/>
                <a:gd name="T2" fmla="*/ 30 w 54"/>
                <a:gd name="T3" fmla="*/ 0 h 24"/>
                <a:gd name="T4" fmla="*/ 0 w 54"/>
                <a:gd name="T5" fmla="*/ 24 h 24"/>
                <a:gd name="T6" fmla="*/ 30 w 54"/>
                <a:gd name="T7" fmla="*/ 0 h 24"/>
                <a:gd name="T8" fmla="*/ 54 w 54"/>
                <a:gd name="T9" fmla="*/ 24 h 24"/>
              </a:gdLst>
              <a:ahLst/>
              <a:cxnLst>
                <a:cxn ang="0">
                  <a:pos x="T0" y="T1"/>
                </a:cxn>
                <a:cxn ang="0">
                  <a:pos x="T2" y="T3"/>
                </a:cxn>
                <a:cxn ang="0">
                  <a:pos x="T4" y="T5"/>
                </a:cxn>
                <a:cxn ang="0">
                  <a:pos x="T6" y="T7"/>
                </a:cxn>
                <a:cxn ang="0">
                  <a:pos x="T8" y="T9"/>
                </a:cxn>
              </a:cxnLst>
              <a:rect l="0" t="0" r="r" b="b"/>
              <a:pathLst>
                <a:path w="54" h="24">
                  <a:moveTo>
                    <a:pt x="54" y="24"/>
                  </a:moveTo>
                  <a:lnTo>
                    <a:pt x="30" y="0"/>
                  </a:lnTo>
                  <a:lnTo>
                    <a:pt x="0" y="24"/>
                  </a:lnTo>
                  <a:lnTo>
                    <a:pt x="30" y="0"/>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7" name="Freeform 211"/>
            <p:cNvSpPr>
              <a:spLocks/>
            </p:cNvSpPr>
            <p:nvPr/>
          </p:nvSpPr>
          <p:spPr bwMode="auto">
            <a:xfrm>
              <a:off x="5326" y="1795"/>
              <a:ext cx="48" cy="96"/>
            </a:xfrm>
            <a:custGeom>
              <a:avLst/>
              <a:gdLst>
                <a:gd name="T0" fmla="*/ 0 w 48"/>
                <a:gd name="T1" fmla="*/ 96 h 96"/>
                <a:gd name="T2" fmla="*/ 30 w 48"/>
                <a:gd name="T3" fmla="*/ 72 h 96"/>
                <a:gd name="T4" fmla="*/ 48 w 48"/>
                <a:gd name="T5" fmla="*/ 0 h 96"/>
                <a:gd name="T6" fmla="*/ 30 w 48"/>
                <a:gd name="T7" fmla="*/ 72 h 96"/>
                <a:gd name="T8" fmla="*/ 0 w 48"/>
                <a:gd name="T9" fmla="*/ 96 h 96"/>
              </a:gdLst>
              <a:ahLst/>
              <a:cxnLst>
                <a:cxn ang="0">
                  <a:pos x="T0" y="T1"/>
                </a:cxn>
                <a:cxn ang="0">
                  <a:pos x="T2" y="T3"/>
                </a:cxn>
                <a:cxn ang="0">
                  <a:pos x="T4" y="T5"/>
                </a:cxn>
                <a:cxn ang="0">
                  <a:pos x="T6" y="T7"/>
                </a:cxn>
                <a:cxn ang="0">
                  <a:pos x="T8" y="T9"/>
                </a:cxn>
              </a:cxnLst>
              <a:rect l="0" t="0" r="r" b="b"/>
              <a:pathLst>
                <a:path w="48" h="96">
                  <a:moveTo>
                    <a:pt x="0" y="96"/>
                  </a:moveTo>
                  <a:lnTo>
                    <a:pt x="30" y="72"/>
                  </a:lnTo>
                  <a:lnTo>
                    <a:pt x="48" y="0"/>
                  </a:lnTo>
                  <a:lnTo>
                    <a:pt x="30" y="72"/>
                  </a:lnTo>
                  <a:lnTo>
                    <a:pt x="0" y="9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8" name="Freeform 212"/>
            <p:cNvSpPr>
              <a:spLocks/>
            </p:cNvSpPr>
            <p:nvPr/>
          </p:nvSpPr>
          <p:spPr bwMode="auto">
            <a:xfrm>
              <a:off x="5410" y="1616"/>
              <a:ext cx="42" cy="155"/>
            </a:xfrm>
            <a:custGeom>
              <a:avLst/>
              <a:gdLst>
                <a:gd name="T0" fmla="*/ 0 w 42"/>
                <a:gd name="T1" fmla="*/ 155 h 155"/>
                <a:gd name="T2" fmla="*/ 42 w 42"/>
                <a:gd name="T3" fmla="*/ 0 h 155"/>
                <a:gd name="T4" fmla="*/ 42 w 42"/>
                <a:gd name="T5" fmla="*/ 0 h 155"/>
                <a:gd name="T6" fmla="*/ 0 w 42"/>
                <a:gd name="T7" fmla="*/ 155 h 155"/>
              </a:gdLst>
              <a:ahLst/>
              <a:cxnLst>
                <a:cxn ang="0">
                  <a:pos x="T0" y="T1"/>
                </a:cxn>
                <a:cxn ang="0">
                  <a:pos x="T2" y="T3"/>
                </a:cxn>
                <a:cxn ang="0">
                  <a:pos x="T4" y="T5"/>
                </a:cxn>
                <a:cxn ang="0">
                  <a:pos x="T6" y="T7"/>
                </a:cxn>
              </a:cxnLst>
              <a:rect l="0" t="0" r="r" b="b"/>
              <a:pathLst>
                <a:path w="42" h="155">
                  <a:moveTo>
                    <a:pt x="0" y="155"/>
                  </a:moveTo>
                  <a:lnTo>
                    <a:pt x="42" y="0"/>
                  </a:lnTo>
                  <a:lnTo>
                    <a:pt x="42" y="0"/>
                  </a:lnTo>
                  <a:lnTo>
                    <a:pt x="0" y="15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9" name="Freeform 213"/>
            <p:cNvSpPr>
              <a:spLocks/>
            </p:cNvSpPr>
            <p:nvPr/>
          </p:nvSpPr>
          <p:spPr bwMode="auto">
            <a:xfrm>
              <a:off x="5189" y="1951"/>
              <a:ext cx="448" cy="442"/>
            </a:xfrm>
            <a:custGeom>
              <a:avLst/>
              <a:gdLst>
                <a:gd name="T0" fmla="*/ 18 w 448"/>
                <a:gd name="T1" fmla="*/ 412 h 442"/>
                <a:gd name="T2" fmla="*/ 42 w 448"/>
                <a:gd name="T3" fmla="*/ 401 h 442"/>
                <a:gd name="T4" fmla="*/ 48 w 448"/>
                <a:gd name="T5" fmla="*/ 395 h 442"/>
                <a:gd name="T6" fmla="*/ 48 w 448"/>
                <a:gd name="T7" fmla="*/ 395 h 442"/>
                <a:gd name="T8" fmla="*/ 48 w 448"/>
                <a:gd name="T9" fmla="*/ 395 h 442"/>
                <a:gd name="T10" fmla="*/ 60 w 448"/>
                <a:gd name="T11" fmla="*/ 401 h 442"/>
                <a:gd name="T12" fmla="*/ 78 w 448"/>
                <a:gd name="T13" fmla="*/ 418 h 442"/>
                <a:gd name="T14" fmla="*/ 239 w 448"/>
                <a:gd name="T15" fmla="*/ 418 h 442"/>
                <a:gd name="T16" fmla="*/ 239 w 448"/>
                <a:gd name="T17" fmla="*/ 418 h 442"/>
                <a:gd name="T18" fmla="*/ 239 w 448"/>
                <a:gd name="T19" fmla="*/ 418 h 442"/>
                <a:gd name="T20" fmla="*/ 251 w 448"/>
                <a:gd name="T21" fmla="*/ 436 h 442"/>
                <a:gd name="T22" fmla="*/ 353 w 448"/>
                <a:gd name="T23" fmla="*/ 442 h 442"/>
                <a:gd name="T24" fmla="*/ 413 w 448"/>
                <a:gd name="T25" fmla="*/ 424 h 442"/>
                <a:gd name="T26" fmla="*/ 413 w 448"/>
                <a:gd name="T27" fmla="*/ 424 h 442"/>
                <a:gd name="T28" fmla="*/ 413 w 448"/>
                <a:gd name="T29" fmla="*/ 424 h 442"/>
                <a:gd name="T30" fmla="*/ 389 w 448"/>
                <a:gd name="T31" fmla="*/ 406 h 442"/>
                <a:gd name="T32" fmla="*/ 365 w 448"/>
                <a:gd name="T33" fmla="*/ 389 h 442"/>
                <a:gd name="T34" fmla="*/ 371 w 448"/>
                <a:gd name="T35" fmla="*/ 323 h 442"/>
                <a:gd name="T36" fmla="*/ 371 w 448"/>
                <a:gd name="T37" fmla="*/ 257 h 442"/>
                <a:gd name="T38" fmla="*/ 371 w 448"/>
                <a:gd name="T39" fmla="*/ 257 h 442"/>
                <a:gd name="T40" fmla="*/ 407 w 448"/>
                <a:gd name="T41" fmla="*/ 257 h 442"/>
                <a:gd name="T42" fmla="*/ 436 w 448"/>
                <a:gd name="T43" fmla="*/ 257 h 442"/>
                <a:gd name="T44" fmla="*/ 442 w 448"/>
                <a:gd name="T45" fmla="*/ 221 h 442"/>
                <a:gd name="T46" fmla="*/ 448 w 448"/>
                <a:gd name="T47" fmla="*/ 185 h 442"/>
                <a:gd name="T48" fmla="*/ 377 w 448"/>
                <a:gd name="T49" fmla="*/ 197 h 442"/>
                <a:gd name="T50" fmla="*/ 359 w 448"/>
                <a:gd name="T51" fmla="*/ 53 h 442"/>
                <a:gd name="T52" fmla="*/ 281 w 448"/>
                <a:gd name="T53" fmla="*/ 48 h 442"/>
                <a:gd name="T54" fmla="*/ 269 w 448"/>
                <a:gd name="T55" fmla="*/ 83 h 442"/>
                <a:gd name="T56" fmla="*/ 215 w 448"/>
                <a:gd name="T57" fmla="*/ 89 h 442"/>
                <a:gd name="T58" fmla="*/ 173 w 448"/>
                <a:gd name="T59" fmla="*/ 6 h 442"/>
                <a:gd name="T60" fmla="*/ 72 w 448"/>
                <a:gd name="T61" fmla="*/ 0 h 442"/>
                <a:gd name="T62" fmla="*/ 30 w 448"/>
                <a:gd name="T63" fmla="*/ 18 h 442"/>
                <a:gd name="T64" fmla="*/ 30 w 448"/>
                <a:gd name="T65" fmla="*/ 18 h 442"/>
                <a:gd name="T66" fmla="*/ 42 w 448"/>
                <a:gd name="T67" fmla="*/ 48 h 442"/>
                <a:gd name="T68" fmla="*/ 60 w 448"/>
                <a:gd name="T69" fmla="*/ 101 h 442"/>
                <a:gd name="T70" fmla="*/ 54 w 448"/>
                <a:gd name="T71" fmla="*/ 119 h 442"/>
                <a:gd name="T72" fmla="*/ 60 w 448"/>
                <a:gd name="T73" fmla="*/ 149 h 442"/>
                <a:gd name="T74" fmla="*/ 72 w 448"/>
                <a:gd name="T75" fmla="*/ 167 h 442"/>
                <a:gd name="T76" fmla="*/ 78 w 448"/>
                <a:gd name="T77" fmla="*/ 167 h 442"/>
                <a:gd name="T78" fmla="*/ 78 w 448"/>
                <a:gd name="T79" fmla="*/ 185 h 442"/>
                <a:gd name="T80" fmla="*/ 78 w 448"/>
                <a:gd name="T81" fmla="*/ 191 h 442"/>
                <a:gd name="T82" fmla="*/ 72 w 448"/>
                <a:gd name="T83" fmla="*/ 221 h 442"/>
                <a:gd name="T84" fmla="*/ 54 w 448"/>
                <a:gd name="T85" fmla="*/ 245 h 442"/>
                <a:gd name="T86" fmla="*/ 48 w 448"/>
                <a:gd name="T87" fmla="*/ 251 h 442"/>
                <a:gd name="T88" fmla="*/ 42 w 448"/>
                <a:gd name="T89" fmla="*/ 263 h 442"/>
                <a:gd name="T90" fmla="*/ 36 w 448"/>
                <a:gd name="T91" fmla="*/ 275 h 442"/>
                <a:gd name="T92" fmla="*/ 12 w 448"/>
                <a:gd name="T93" fmla="*/ 359 h 442"/>
                <a:gd name="T94" fmla="*/ 0 w 448"/>
                <a:gd name="T95" fmla="*/ 371 h 442"/>
                <a:gd name="T96" fmla="*/ 0 w 448"/>
                <a:gd name="T97" fmla="*/ 418 h 442"/>
                <a:gd name="T98" fmla="*/ 12 w 448"/>
                <a:gd name="T99" fmla="*/ 406 h 442"/>
                <a:gd name="T100" fmla="*/ 18 w 448"/>
                <a:gd name="T101" fmla="*/ 41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8" h="442">
                  <a:moveTo>
                    <a:pt x="18" y="412"/>
                  </a:moveTo>
                  <a:lnTo>
                    <a:pt x="42" y="401"/>
                  </a:lnTo>
                  <a:lnTo>
                    <a:pt x="48" y="395"/>
                  </a:lnTo>
                  <a:lnTo>
                    <a:pt x="48" y="395"/>
                  </a:lnTo>
                  <a:lnTo>
                    <a:pt x="48" y="395"/>
                  </a:lnTo>
                  <a:lnTo>
                    <a:pt x="60" y="401"/>
                  </a:lnTo>
                  <a:lnTo>
                    <a:pt x="78" y="418"/>
                  </a:lnTo>
                  <a:lnTo>
                    <a:pt x="239" y="418"/>
                  </a:lnTo>
                  <a:lnTo>
                    <a:pt x="239" y="418"/>
                  </a:lnTo>
                  <a:lnTo>
                    <a:pt x="239" y="418"/>
                  </a:lnTo>
                  <a:lnTo>
                    <a:pt x="251" y="436"/>
                  </a:lnTo>
                  <a:lnTo>
                    <a:pt x="353" y="442"/>
                  </a:lnTo>
                  <a:lnTo>
                    <a:pt x="413" y="424"/>
                  </a:lnTo>
                  <a:lnTo>
                    <a:pt x="413" y="424"/>
                  </a:lnTo>
                  <a:lnTo>
                    <a:pt x="413" y="424"/>
                  </a:lnTo>
                  <a:lnTo>
                    <a:pt x="389" y="406"/>
                  </a:lnTo>
                  <a:lnTo>
                    <a:pt x="365" y="389"/>
                  </a:lnTo>
                  <a:lnTo>
                    <a:pt x="371" y="323"/>
                  </a:lnTo>
                  <a:lnTo>
                    <a:pt x="371" y="257"/>
                  </a:lnTo>
                  <a:lnTo>
                    <a:pt x="371" y="257"/>
                  </a:lnTo>
                  <a:lnTo>
                    <a:pt x="407" y="257"/>
                  </a:lnTo>
                  <a:lnTo>
                    <a:pt x="436" y="257"/>
                  </a:lnTo>
                  <a:lnTo>
                    <a:pt x="442" y="221"/>
                  </a:lnTo>
                  <a:lnTo>
                    <a:pt x="448" y="185"/>
                  </a:lnTo>
                  <a:lnTo>
                    <a:pt x="377" y="197"/>
                  </a:lnTo>
                  <a:lnTo>
                    <a:pt x="359" y="53"/>
                  </a:lnTo>
                  <a:lnTo>
                    <a:pt x="281" y="48"/>
                  </a:lnTo>
                  <a:lnTo>
                    <a:pt x="269" y="83"/>
                  </a:lnTo>
                  <a:lnTo>
                    <a:pt x="215" y="89"/>
                  </a:lnTo>
                  <a:lnTo>
                    <a:pt x="173" y="6"/>
                  </a:lnTo>
                  <a:lnTo>
                    <a:pt x="72" y="0"/>
                  </a:lnTo>
                  <a:lnTo>
                    <a:pt x="30" y="18"/>
                  </a:lnTo>
                  <a:lnTo>
                    <a:pt x="30" y="18"/>
                  </a:lnTo>
                  <a:lnTo>
                    <a:pt x="42" y="48"/>
                  </a:lnTo>
                  <a:lnTo>
                    <a:pt x="60" y="101"/>
                  </a:lnTo>
                  <a:lnTo>
                    <a:pt x="54" y="119"/>
                  </a:lnTo>
                  <a:lnTo>
                    <a:pt x="60" y="149"/>
                  </a:lnTo>
                  <a:lnTo>
                    <a:pt x="72" y="167"/>
                  </a:lnTo>
                  <a:lnTo>
                    <a:pt x="78" y="167"/>
                  </a:lnTo>
                  <a:lnTo>
                    <a:pt x="78" y="185"/>
                  </a:lnTo>
                  <a:lnTo>
                    <a:pt x="78" y="191"/>
                  </a:lnTo>
                  <a:lnTo>
                    <a:pt x="72" y="221"/>
                  </a:lnTo>
                  <a:lnTo>
                    <a:pt x="54" y="245"/>
                  </a:lnTo>
                  <a:lnTo>
                    <a:pt x="48" y="251"/>
                  </a:lnTo>
                  <a:lnTo>
                    <a:pt x="42" y="263"/>
                  </a:lnTo>
                  <a:lnTo>
                    <a:pt x="36" y="275"/>
                  </a:lnTo>
                  <a:lnTo>
                    <a:pt x="12" y="359"/>
                  </a:lnTo>
                  <a:lnTo>
                    <a:pt x="0" y="371"/>
                  </a:lnTo>
                  <a:lnTo>
                    <a:pt x="0" y="418"/>
                  </a:lnTo>
                  <a:lnTo>
                    <a:pt x="12" y="406"/>
                  </a:lnTo>
                  <a:lnTo>
                    <a:pt x="18" y="4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0" name="Freeform 214"/>
            <p:cNvSpPr>
              <a:spLocks/>
            </p:cNvSpPr>
            <p:nvPr/>
          </p:nvSpPr>
          <p:spPr bwMode="auto">
            <a:xfrm>
              <a:off x="5404" y="1999"/>
              <a:ext cx="66" cy="41"/>
            </a:xfrm>
            <a:custGeom>
              <a:avLst/>
              <a:gdLst>
                <a:gd name="T0" fmla="*/ 54 w 66"/>
                <a:gd name="T1" fmla="*/ 35 h 41"/>
                <a:gd name="T2" fmla="*/ 0 w 66"/>
                <a:gd name="T3" fmla="*/ 41 h 41"/>
                <a:gd name="T4" fmla="*/ 54 w 66"/>
                <a:gd name="T5" fmla="*/ 35 h 41"/>
                <a:gd name="T6" fmla="*/ 66 w 66"/>
                <a:gd name="T7" fmla="*/ 0 h 41"/>
                <a:gd name="T8" fmla="*/ 66 w 66"/>
                <a:gd name="T9" fmla="*/ 0 h 41"/>
                <a:gd name="T10" fmla="*/ 54 w 66"/>
                <a:gd name="T11" fmla="*/ 35 h 41"/>
              </a:gdLst>
              <a:ahLst/>
              <a:cxnLst>
                <a:cxn ang="0">
                  <a:pos x="T0" y="T1"/>
                </a:cxn>
                <a:cxn ang="0">
                  <a:pos x="T2" y="T3"/>
                </a:cxn>
                <a:cxn ang="0">
                  <a:pos x="T4" y="T5"/>
                </a:cxn>
                <a:cxn ang="0">
                  <a:pos x="T6" y="T7"/>
                </a:cxn>
                <a:cxn ang="0">
                  <a:pos x="T8" y="T9"/>
                </a:cxn>
                <a:cxn ang="0">
                  <a:pos x="T10" y="T11"/>
                </a:cxn>
              </a:cxnLst>
              <a:rect l="0" t="0" r="r" b="b"/>
              <a:pathLst>
                <a:path w="66" h="41">
                  <a:moveTo>
                    <a:pt x="54" y="35"/>
                  </a:moveTo>
                  <a:lnTo>
                    <a:pt x="0" y="41"/>
                  </a:lnTo>
                  <a:lnTo>
                    <a:pt x="54" y="35"/>
                  </a:lnTo>
                  <a:lnTo>
                    <a:pt x="66" y="0"/>
                  </a:lnTo>
                  <a:lnTo>
                    <a:pt x="66" y="0"/>
                  </a:lnTo>
                  <a:lnTo>
                    <a:pt x="54" y="3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1" name="Freeform 215"/>
            <p:cNvSpPr>
              <a:spLocks/>
            </p:cNvSpPr>
            <p:nvPr/>
          </p:nvSpPr>
          <p:spPr bwMode="auto">
            <a:xfrm>
              <a:off x="5219" y="1951"/>
              <a:ext cx="42" cy="18"/>
            </a:xfrm>
            <a:custGeom>
              <a:avLst/>
              <a:gdLst>
                <a:gd name="T0" fmla="*/ 0 w 42"/>
                <a:gd name="T1" fmla="*/ 18 h 18"/>
                <a:gd name="T2" fmla="*/ 0 w 42"/>
                <a:gd name="T3" fmla="*/ 18 h 18"/>
                <a:gd name="T4" fmla="*/ 42 w 42"/>
                <a:gd name="T5" fmla="*/ 0 h 18"/>
                <a:gd name="T6" fmla="*/ 0 w 42"/>
                <a:gd name="T7" fmla="*/ 18 h 18"/>
              </a:gdLst>
              <a:ahLst/>
              <a:cxnLst>
                <a:cxn ang="0">
                  <a:pos x="T0" y="T1"/>
                </a:cxn>
                <a:cxn ang="0">
                  <a:pos x="T2" y="T3"/>
                </a:cxn>
                <a:cxn ang="0">
                  <a:pos x="T4" y="T5"/>
                </a:cxn>
                <a:cxn ang="0">
                  <a:pos x="T6" y="T7"/>
                </a:cxn>
              </a:cxnLst>
              <a:rect l="0" t="0" r="r" b="b"/>
              <a:pathLst>
                <a:path w="42" h="18">
                  <a:moveTo>
                    <a:pt x="0" y="18"/>
                  </a:moveTo>
                  <a:lnTo>
                    <a:pt x="0" y="18"/>
                  </a:lnTo>
                  <a:lnTo>
                    <a:pt x="42"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2" name="Freeform 216"/>
            <p:cNvSpPr>
              <a:spLocks/>
            </p:cNvSpPr>
            <p:nvPr/>
          </p:nvSpPr>
          <p:spPr bwMode="auto">
            <a:xfrm>
              <a:off x="5554" y="2124"/>
              <a:ext cx="197" cy="275"/>
            </a:xfrm>
            <a:custGeom>
              <a:avLst/>
              <a:gdLst>
                <a:gd name="T0" fmla="*/ 167 w 197"/>
                <a:gd name="T1" fmla="*/ 48 h 275"/>
                <a:gd name="T2" fmla="*/ 83 w 197"/>
                <a:gd name="T3" fmla="*/ 0 h 275"/>
                <a:gd name="T4" fmla="*/ 83 w 197"/>
                <a:gd name="T5" fmla="*/ 12 h 275"/>
                <a:gd name="T6" fmla="*/ 83 w 197"/>
                <a:gd name="T7" fmla="*/ 12 h 275"/>
                <a:gd name="T8" fmla="*/ 77 w 197"/>
                <a:gd name="T9" fmla="*/ 48 h 275"/>
                <a:gd name="T10" fmla="*/ 71 w 197"/>
                <a:gd name="T11" fmla="*/ 84 h 275"/>
                <a:gd name="T12" fmla="*/ 71 w 197"/>
                <a:gd name="T13" fmla="*/ 84 h 275"/>
                <a:gd name="T14" fmla="*/ 42 w 197"/>
                <a:gd name="T15" fmla="*/ 84 h 275"/>
                <a:gd name="T16" fmla="*/ 6 w 197"/>
                <a:gd name="T17" fmla="*/ 84 h 275"/>
                <a:gd name="T18" fmla="*/ 6 w 197"/>
                <a:gd name="T19" fmla="*/ 150 h 275"/>
                <a:gd name="T20" fmla="*/ 0 w 197"/>
                <a:gd name="T21" fmla="*/ 216 h 275"/>
                <a:gd name="T22" fmla="*/ 24 w 197"/>
                <a:gd name="T23" fmla="*/ 233 h 275"/>
                <a:gd name="T24" fmla="*/ 48 w 197"/>
                <a:gd name="T25" fmla="*/ 251 h 275"/>
                <a:gd name="T26" fmla="*/ 77 w 197"/>
                <a:gd name="T27" fmla="*/ 245 h 275"/>
                <a:gd name="T28" fmla="*/ 113 w 197"/>
                <a:gd name="T29" fmla="*/ 257 h 275"/>
                <a:gd name="T30" fmla="*/ 113 w 197"/>
                <a:gd name="T31" fmla="*/ 257 h 275"/>
                <a:gd name="T32" fmla="*/ 113 w 197"/>
                <a:gd name="T33" fmla="*/ 257 h 275"/>
                <a:gd name="T34" fmla="*/ 119 w 197"/>
                <a:gd name="T35" fmla="*/ 263 h 275"/>
                <a:gd name="T36" fmla="*/ 173 w 197"/>
                <a:gd name="T37" fmla="*/ 275 h 275"/>
                <a:gd name="T38" fmla="*/ 173 w 197"/>
                <a:gd name="T39" fmla="*/ 269 h 275"/>
                <a:gd name="T40" fmla="*/ 197 w 197"/>
                <a:gd name="T41" fmla="*/ 233 h 275"/>
                <a:gd name="T42" fmla="*/ 197 w 197"/>
                <a:gd name="T43" fmla="*/ 54 h 275"/>
                <a:gd name="T44" fmla="*/ 197 w 197"/>
                <a:gd name="T45" fmla="*/ 54 h 275"/>
                <a:gd name="T46" fmla="*/ 167 w 197"/>
                <a:gd name="T47" fmla="*/ 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75">
                  <a:moveTo>
                    <a:pt x="167" y="48"/>
                  </a:moveTo>
                  <a:lnTo>
                    <a:pt x="83" y="0"/>
                  </a:lnTo>
                  <a:lnTo>
                    <a:pt x="83" y="12"/>
                  </a:lnTo>
                  <a:lnTo>
                    <a:pt x="83" y="12"/>
                  </a:lnTo>
                  <a:lnTo>
                    <a:pt x="77" y="48"/>
                  </a:lnTo>
                  <a:lnTo>
                    <a:pt x="71" y="84"/>
                  </a:lnTo>
                  <a:lnTo>
                    <a:pt x="71" y="84"/>
                  </a:lnTo>
                  <a:lnTo>
                    <a:pt x="42" y="84"/>
                  </a:lnTo>
                  <a:lnTo>
                    <a:pt x="6" y="84"/>
                  </a:lnTo>
                  <a:lnTo>
                    <a:pt x="6" y="150"/>
                  </a:lnTo>
                  <a:lnTo>
                    <a:pt x="0" y="216"/>
                  </a:lnTo>
                  <a:lnTo>
                    <a:pt x="24" y="233"/>
                  </a:lnTo>
                  <a:lnTo>
                    <a:pt x="48" y="251"/>
                  </a:lnTo>
                  <a:lnTo>
                    <a:pt x="77" y="245"/>
                  </a:lnTo>
                  <a:lnTo>
                    <a:pt x="113" y="257"/>
                  </a:lnTo>
                  <a:lnTo>
                    <a:pt x="113" y="257"/>
                  </a:lnTo>
                  <a:lnTo>
                    <a:pt x="113" y="257"/>
                  </a:lnTo>
                  <a:lnTo>
                    <a:pt x="119" y="263"/>
                  </a:lnTo>
                  <a:lnTo>
                    <a:pt x="173" y="275"/>
                  </a:lnTo>
                  <a:lnTo>
                    <a:pt x="173" y="269"/>
                  </a:lnTo>
                  <a:lnTo>
                    <a:pt x="197" y="233"/>
                  </a:lnTo>
                  <a:lnTo>
                    <a:pt x="197" y="54"/>
                  </a:lnTo>
                  <a:lnTo>
                    <a:pt x="197" y="54"/>
                  </a:lnTo>
                  <a:lnTo>
                    <a:pt x="167"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3" name="Freeform 217"/>
            <p:cNvSpPr>
              <a:spLocks/>
            </p:cNvSpPr>
            <p:nvPr/>
          </p:nvSpPr>
          <p:spPr bwMode="auto">
            <a:xfrm>
              <a:off x="5637" y="2124"/>
              <a:ext cx="114" cy="54"/>
            </a:xfrm>
            <a:custGeom>
              <a:avLst/>
              <a:gdLst>
                <a:gd name="T0" fmla="*/ 114 w 114"/>
                <a:gd name="T1" fmla="*/ 54 h 54"/>
                <a:gd name="T2" fmla="*/ 84 w 114"/>
                <a:gd name="T3" fmla="*/ 48 h 54"/>
                <a:gd name="T4" fmla="*/ 0 w 114"/>
                <a:gd name="T5" fmla="*/ 0 h 54"/>
                <a:gd name="T6" fmla="*/ 84 w 114"/>
                <a:gd name="T7" fmla="*/ 48 h 54"/>
                <a:gd name="T8" fmla="*/ 114 w 114"/>
                <a:gd name="T9" fmla="*/ 54 h 54"/>
              </a:gdLst>
              <a:ahLst/>
              <a:cxnLst>
                <a:cxn ang="0">
                  <a:pos x="T0" y="T1"/>
                </a:cxn>
                <a:cxn ang="0">
                  <a:pos x="T2" y="T3"/>
                </a:cxn>
                <a:cxn ang="0">
                  <a:pos x="T4" y="T5"/>
                </a:cxn>
                <a:cxn ang="0">
                  <a:pos x="T6" y="T7"/>
                </a:cxn>
                <a:cxn ang="0">
                  <a:pos x="T8" y="T9"/>
                </a:cxn>
              </a:cxnLst>
              <a:rect l="0" t="0" r="r" b="b"/>
              <a:pathLst>
                <a:path w="114" h="54">
                  <a:moveTo>
                    <a:pt x="114" y="54"/>
                  </a:moveTo>
                  <a:lnTo>
                    <a:pt x="84" y="48"/>
                  </a:lnTo>
                  <a:lnTo>
                    <a:pt x="0" y="0"/>
                  </a:lnTo>
                  <a:lnTo>
                    <a:pt x="84" y="48"/>
                  </a:lnTo>
                  <a:lnTo>
                    <a:pt x="114"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4" name="Freeform 218"/>
            <p:cNvSpPr>
              <a:spLocks/>
            </p:cNvSpPr>
            <p:nvPr/>
          </p:nvSpPr>
          <p:spPr bwMode="auto">
            <a:xfrm>
              <a:off x="5631" y="2136"/>
              <a:ext cx="6" cy="36"/>
            </a:xfrm>
            <a:custGeom>
              <a:avLst/>
              <a:gdLst>
                <a:gd name="T0" fmla="*/ 6 w 6"/>
                <a:gd name="T1" fmla="*/ 0 h 36"/>
                <a:gd name="T2" fmla="*/ 0 w 6"/>
                <a:gd name="T3" fmla="*/ 36 h 36"/>
                <a:gd name="T4" fmla="*/ 6 w 6"/>
                <a:gd name="T5" fmla="*/ 0 h 36"/>
                <a:gd name="T6" fmla="*/ 6 w 6"/>
                <a:gd name="T7" fmla="*/ 0 h 36"/>
              </a:gdLst>
              <a:ahLst/>
              <a:cxnLst>
                <a:cxn ang="0">
                  <a:pos x="T0" y="T1"/>
                </a:cxn>
                <a:cxn ang="0">
                  <a:pos x="T2" y="T3"/>
                </a:cxn>
                <a:cxn ang="0">
                  <a:pos x="T4" y="T5"/>
                </a:cxn>
                <a:cxn ang="0">
                  <a:pos x="T6" y="T7"/>
                </a:cxn>
              </a:cxnLst>
              <a:rect l="0" t="0" r="r" b="b"/>
              <a:pathLst>
                <a:path w="6" h="36">
                  <a:moveTo>
                    <a:pt x="6" y="0"/>
                  </a:moveTo>
                  <a:lnTo>
                    <a:pt x="0" y="36"/>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5" name="Freeform 219"/>
            <p:cNvSpPr>
              <a:spLocks/>
            </p:cNvSpPr>
            <p:nvPr/>
          </p:nvSpPr>
          <p:spPr bwMode="auto">
            <a:xfrm>
              <a:off x="5560" y="2208"/>
              <a:ext cx="0" cy="66"/>
            </a:xfrm>
            <a:custGeom>
              <a:avLst/>
              <a:gdLst>
                <a:gd name="T0" fmla="*/ 0 h 66"/>
                <a:gd name="T1" fmla="*/ 66 h 66"/>
                <a:gd name="T2" fmla="*/ 0 h 66"/>
                <a:gd name="T3" fmla="*/ 0 h 66"/>
              </a:gdLst>
              <a:ahLst/>
              <a:cxnLst>
                <a:cxn ang="0">
                  <a:pos x="0" y="T0"/>
                </a:cxn>
                <a:cxn ang="0">
                  <a:pos x="0" y="T1"/>
                </a:cxn>
                <a:cxn ang="0">
                  <a:pos x="0" y="T2"/>
                </a:cxn>
                <a:cxn ang="0">
                  <a:pos x="0" y="T3"/>
                </a:cxn>
              </a:cxnLst>
              <a:rect l="0" t="0" r="r" b="b"/>
              <a:pathLst>
                <a:path h="66">
                  <a:moveTo>
                    <a:pt x="0" y="0"/>
                  </a:moveTo>
                  <a:lnTo>
                    <a:pt x="0" y="6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6" name="Freeform 220"/>
            <p:cNvSpPr>
              <a:spLocks/>
            </p:cNvSpPr>
            <p:nvPr/>
          </p:nvSpPr>
          <p:spPr bwMode="auto">
            <a:xfrm>
              <a:off x="5578" y="2357"/>
              <a:ext cx="24" cy="18"/>
            </a:xfrm>
            <a:custGeom>
              <a:avLst/>
              <a:gdLst>
                <a:gd name="T0" fmla="*/ 24 w 24"/>
                <a:gd name="T1" fmla="*/ 18 h 18"/>
                <a:gd name="T2" fmla="*/ 24 w 24"/>
                <a:gd name="T3" fmla="*/ 18 h 18"/>
                <a:gd name="T4" fmla="*/ 0 w 24"/>
                <a:gd name="T5" fmla="*/ 0 h 18"/>
                <a:gd name="T6" fmla="*/ 24 w 24"/>
                <a:gd name="T7" fmla="*/ 18 h 18"/>
              </a:gdLst>
              <a:ahLst/>
              <a:cxnLst>
                <a:cxn ang="0">
                  <a:pos x="T0" y="T1"/>
                </a:cxn>
                <a:cxn ang="0">
                  <a:pos x="T2" y="T3"/>
                </a:cxn>
                <a:cxn ang="0">
                  <a:pos x="T4" y="T5"/>
                </a:cxn>
                <a:cxn ang="0">
                  <a:pos x="T6" y="T7"/>
                </a:cxn>
              </a:cxnLst>
              <a:rect l="0" t="0" r="r" b="b"/>
              <a:pathLst>
                <a:path w="24" h="18">
                  <a:moveTo>
                    <a:pt x="24" y="18"/>
                  </a:moveTo>
                  <a:lnTo>
                    <a:pt x="24" y="18"/>
                  </a:lnTo>
                  <a:lnTo>
                    <a:pt x="0" y="0"/>
                  </a:lnTo>
                  <a:lnTo>
                    <a:pt x="24"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7" name="Freeform 221"/>
            <p:cNvSpPr>
              <a:spLocks/>
            </p:cNvSpPr>
            <p:nvPr/>
          </p:nvSpPr>
          <p:spPr bwMode="auto">
            <a:xfrm>
              <a:off x="5673" y="2369"/>
              <a:ext cx="78" cy="114"/>
            </a:xfrm>
            <a:custGeom>
              <a:avLst/>
              <a:gdLst>
                <a:gd name="T0" fmla="*/ 54 w 78"/>
                <a:gd name="T1" fmla="*/ 24 h 114"/>
                <a:gd name="T2" fmla="*/ 60 w 78"/>
                <a:gd name="T3" fmla="*/ 24 h 114"/>
                <a:gd name="T4" fmla="*/ 54 w 78"/>
                <a:gd name="T5" fmla="*/ 30 h 114"/>
                <a:gd name="T6" fmla="*/ 0 w 78"/>
                <a:gd name="T7" fmla="*/ 18 h 114"/>
                <a:gd name="T8" fmla="*/ 6 w 78"/>
                <a:gd name="T9" fmla="*/ 30 h 114"/>
                <a:gd name="T10" fmla="*/ 18 w 78"/>
                <a:gd name="T11" fmla="*/ 66 h 114"/>
                <a:gd name="T12" fmla="*/ 78 w 78"/>
                <a:gd name="T13" fmla="*/ 114 h 114"/>
                <a:gd name="T14" fmla="*/ 78 w 78"/>
                <a:gd name="T15" fmla="*/ 0 h 114"/>
                <a:gd name="T16" fmla="*/ 66 w 78"/>
                <a:gd name="T17" fmla="*/ 24 h 114"/>
                <a:gd name="T18" fmla="*/ 54 w 78"/>
                <a:gd name="T19"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4">
                  <a:moveTo>
                    <a:pt x="54" y="24"/>
                  </a:moveTo>
                  <a:lnTo>
                    <a:pt x="60" y="24"/>
                  </a:lnTo>
                  <a:lnTo>
                    <a:pt x="54" y="30"/>
                  </a:lnTo>
                  <a:lnTo>
                    <a:pt x="0" y="18"/>
                  </a:lnTo>
                  <a:lnTo>
                    <a:pt x="6" y="30"/>
                  </a:lnTo>
                  <a:lnTo>
                    <a:pt x="18" y="66"/>
                  </a:lnTo>
                  <a:lnTo>
                    <a:pt x="78" y="114"/>
                  </a:lnTo>
                  <a:lnTo>
                    <a:pt x="78" y="0"/>
                  </a:lnTo>
                  <a:lnTo>
                    <a:pt x="66" y="24"/>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8" name="Freeform 222"/>
            <p:cNvSpPr>
              <a:spLocks noEditPoints="1"/>
            </p:cNvSpPr>
            <p:nvPr/>
          </p:nvSpPr>
          <p:spPr bwMode="auto">
            <a:xfrm>
              <a:off x="5482" y="2381"/>
              <a:ext cx="269" cy="353"/>
            </a:xfrm>
            <a:custGeom>
              <a:avLst/>
              <a:gdLst>
                <a:gd name="T0" fmla="*/ 269 w 269"/>
                <a:gd name="T1" fmla="*/ 102 h 353"/>
                <a:gd name="T2" fmla="*/ 209 w 269"/>
                <a:gd name="T3" fmla="*/ 54 h 353"/>
                <a:gd name="T4" fmla="*/ 197 w 269"/>
                <a:gd name="T5" fmla="*/ 18 h 353"/>
                <a:gd name="T6" fmla="*/ 191 w 269"/>
                <a:gd name="T7" fmla="*/ 6 h 353"/>
                <a:gd name="T8" fmla="*/ 191 w 269"/>
                <a:gd name="T9" fmla="*/ 6 h 353"/>
                <a:gd name="T10" fmla="*/ 185 w 269"/>
                <a:gd name="T11" fmla="*/ 0 h 353"/>
                <a:gd name="T12" fmla="*/ 185 w 269"/>
                <a:gd name="T13" fmla="*/ 0 h 353"/>
                <a:gd name="T14" fmla="*/ 185 w 269"/>
                <a:gd name="T15" fmla="*/ 6 h 353"/>
                <a:gd name="T16" fmla="*/ 131 w 269"/>
                <a:gd name="T17" fmla="*/ 36 h 353"/>
                <a:gd name="T18" fmla="*/ 131 w 269"/>
                <a:gd name="T19" fmla="*/ 36 h 353"/>
                <a:gd name="T20" fmla="*/ 131 w 269"/>
                <a:gd name="T21" fmla="*/ 36 h 353"/>
                <a:gd name="T22" fmla="*/ 114 w 269"/>
                <a:gd name="T23" fmla="*/ 12 h 353"/>
                <a:gd name="T24" fmla="*/ 36 w 269"/>
                <a:gd name="T25" fmla="*/ 30 h 353"/>
                <a:gd name="T26" fmla="*/ 36 w 269"/>
                <a:gd name="T27" fmla="*/ 162 h 353"/>
                <a:gd name="T28" fmla="*/ 0 w 269"/>
                <a:gd name="T29" fmla="*/ 168 h 353"/>
                <a:gd name="T30" fmla="*/ 0 w 269"/>
                <a:gd name="T31" fmla="*/ 264 h 353"/>
                <a:gd name="T32" fmla="*/ 0 w 269"/>
                <a:gd name="T33" fmla="*/ 264 h 353"/>
                <a:gd name="T34" fmla="*/ 0 w 269"/>
                <a:gd name="T35" fmla="*/ 264 h 353"/>
                <a:gd name="T36" fmla="*/ 36 w 269"/>
                <a:gd name="T37" fmla="*/ 306 h 353"/>
                <a:gd name="T38" fmla="*/ 36 w 269"/>
                <a:gd name="T39" fmla="*/ 318 h 353"/>
                <a:gd name="T40" fmla="*/ 36 w 269"/>
                <a:gd name="T41" fmla="*/ 330 h 353"/>
                <a:gd name="T42" fmla="*/ 24 w 269"/>
                <a:gd name="T43" fmla="*/ 347 h 353"/>
                <a:gd name="T44" fmla="*/ 48 w 269"/>
                <a:gd name="T45" fmla="*/ 353 h 353"/>
                <a:gd name="T46" fmla="*/ 90 w 269"/>
                <a:gd name="T47" fmla="*/ 341 h 353"/>
                <a:gd name="T48" fmla="*/ 125 w 269"/>
                <a:gd name="T49" fmla="*/ 294 h 353"/>
                <a:gd name="T50" fmla="*/ 125 w 269"/>
                <a:gd name="T51" fmla="*/ 294 h 353"/>
                <a:gd name="T52" fmla="*/ 125 w 269"/>
                <a:gd name="T53" fmla="*/ 294 h 353"/>
                <a:gd name="T54" fmla="*/ 173 w 269"/>
                <a:gd name="T55" fmla="*/ 312 h 353"/>
                <a:gd name="T56" fmla="*/ 203 w 269"/>
                <a:gd name="T57" fmla="*/ 300 h 353"/>
                <a:gd name="T58" fmla="*/ 221 w 269"/>
                <a:gd name="T59" fmla="*/ 264 h 353"/>
                <a:gd name="T60" fmla="*/ 269 w 269"/>
                <a:gd name="T61" fmla="*/ 210 h 353"/>
                <a:gd name="T62" fmla="*/ 269 w 269"/>
                <a:gd name="T63" fmla="*/ 102 h 353"/>
                <a:gd name="T64" fmla="*/ 215 w 269"/>
                <a:gd name="T65" fmla="*/ 138 h 353"/>
                <a:gd name="T66" fmla="*/ 203 w 269"/>
                <a:gd name="T67" fmla="*/ 126 h 353"/>
                <a:gd name="T68" fmla="*/ 179 w 269"/>
                <a:gd name="T69" fmla="*/ 126 h 353"/>
                <a:gd name="T70" fmla="*/ 173 w 269"/>
                <a:gd name="T71" fmla="*/ 108 h 353"/>
                <a:gd name="T72" fmla="*/ 191 w 269"/>
                <a:gd name="T73" fmla="*/ 108 h 353"/>
                <a:gd name="T74" fmla="*/ 209 w 269"/>
                <a:gd name="T75" fmla="*/ 84 h 353"/>
                <a:gd name="T76" fmla="*/ 197 w 269"/>
                <a:gd name="T77" fmla="*/ 108 h 353"/>
                <a:gd name="T78" fmla="*/ 203 w 269"/>
                <a:gd name="T79" fmla="*/ 120 h 353"/>
                <a:gd name="T80" fmla="*/ 215 w 269"/>
                <a:gd name="T81" fmla="*/ 96 h 353"/>
                <a:gd name="T82" fmla="*/ 215 w 269"/>
                <a:gd name="T83" fmla="*/ 120 h 353"/>
                <a:gd name="T84" fmla="*/ 227 w 269"/>
                <a:gd name="T85" fmla="*/ 132 h 353"/>
                <a:gd name="T86" fmla="*/ 215 w 269"/>
                <a:gd name="T87" fmla="*/ 13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9" h="353">
                  <a:moveTo>
                    <a:pt x="269" y="102"/>
                  </a:moveTo>
                  <a:lnTo>
                    <a:pt x="209" y="54"/>
                  </a:lnTo>
                  <a:lnTo>
                    <a:pt x="197" y="18"/>
                  </a:lnTo>
                  <a:lnTo>
                    <a:pt x="191" y="6"/>
                  </a:lnTo>
                  <a:lnTo>
                    <a:pt x="191" y="6"/>
                  </a:lnTo>
                  <a:lnTo>
                    <a:pt x="185" y="0"/>
                  </a:lnTo>
                  <a:lnTo>
                    <a:pt x="185" y="0"/>
                  </a:lnTo>
                  <a:lnTo>
                    <a:pt x="185" y="6"/>
                  </a:lnTo>
                  <a:lnTo>
                    <a:pt x="131" y="36"/>
                  </a:lnTo>
                  <a:lnTo>
                    <a:pt x="131" y="36"/>
                  </a:lnTo>
                  <a:lnTo>
                    <a:pt x="131" y="36"/>
                  </a:lnTo>
                  <a:lnTo>
                    <a:pt x="114" y="12"/>
                  </a:lnTo>
                  <a:lnTo>
                    <a:pt x="36" y="30"/>
                  </a:lnTo>
                  <a:lnTo>
                    <a:pt x="36" y="162"/>
                  </a:lnTo>
                  <a:lnTo>
                    <a:pt x="0" y="168"/>
                  </a:lnTo>
                  <a:lnTo>
                    <a:pt x="0" y="264"/>
                  </a:lnTo>
                  <a:lnTo>
                    <a:pt x="0" y="264"/>
                  </a:lnTo>
                  <a:lnTo>
                    <a:pt x="0" y="264"/>
                  </a:lnTo>
                  <a:lnTo>
                    <a:pt x="36" y="306"/>
                  </a:lnTo>
                  <a:lnTo>
                    <a:pt x="36" y="318"/>
                  </a:lnTo>
                  <a:lnTo>
                    <a:pt x="36" y="330"/>
                  </a:lnTo>
                  <a:lnTo>
                    <a:pt x="24" y="347"/>
                  </a:lnTo>
                  <a:lnTo>
                    <a:pt x="48" y="353"/>
                  </a:lnTo>
                  <a:lnTo>
                    <a:pt x="90" y="341"/>
                  </a:lnTo>
                  <a:lnTo>
                    <a:pt x="125" y="294"/>
                  </a:lnTo>
                  <a:lnTo>
                    <a:pt x="125" y="294"/>
                  </a:lnTo>
                  <a:lnTo>
                    <a:pt x="125" y="294"/>
                  </a:lnTo>
                  <a:lnTo>
                    <a:pt x="173" y="312"/>
                  </a:lnTo>
                  <a:lnTo>
                    <a:pt x="203" y="300"/>
                  </a:lnTo>
                  <a:lnTo>
                    <a:pt x="221" y="264"/>
                  </a:lnTo>
                  <a:lnTo>
                    <a:pt x="269" y="210"/>
                  </a:lnTo>
                  <a:lnTo>
                    <a:pt x="269" y="102"/>
                  </a:lnTo>
                  <a:close/>
                  <a:moveTo>
                    <a:pt x="215" y="138"/>
                  </a:moveTo>
                  <a:lnTo>
                    <a:pt x="203" y="126"/>
                  </a:lnTo>
                  <a:lnTo>
                    <a:pt x="179" y="126"/>
                  </a:lnTo>
                  <a:lnTo>
                    <a:pt x="173" y="108"/>
                  </a:lnTo>
                  <a:lnTo>
                    <a:pt x="191" y="108"/>
                  </a:lnTo>
                  <a:lnTo>
                    <a:pt x="209" y="84"/>
                  </a:lnTo>
                  <a:lnTo>
                    <a:pt x="197" y="108"/>
                  </a:lnTo>
                  <a:lnTo>
                    <a:pt x="203" y="120"/>
                  </a:lnTo>
                  <a:lnTo>
                    <a:pt x="215" y="96"/>
                  </a:lnTo>
                  <a:lnTo>
                    <a:pt x="215" y="120"/>
                  </a:lnTo>
                  <a:lnTo>
                    <a:pt x="227" y="132"/>
                  </a:lnTo>
                  <a:lnTo>
                    <a:pt x="215" y="13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9" name="Freeform 223"/>
            <p:cNvSpPr>
              <a:spLocks/>
            </p:cNvSpPr>
            <p:nvPr/>
          </p:nvSpPr>
          <p:spPr bwMode="auto">
            <a:xfrm>
              <a:off x="5673" y="2387"/>
              <a:ext cx="6" cy="12"/>
            </a:xfrm>
            <a:custGeom>
              <a:avLst/>
              <a:gdLst>
                <a:gd name="T0" fmla="*/ 6 w 6"/>
                <a:gd name="T1" fmla="*/ 12 h 12"/>
                <a:gd name="T2" fmla="*/ 0 w 6"/>
                <a:gd name="T3" fmla="*/ 0 h 12"/>
                <a:gd name="T4" fmla="*/ 0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0" y="0"/>
                  </a:lnTo>
                  <a:lnTo>
                    <a:pt x="6"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0" name="Freeform 224"/>
            <p:cNvSpPr>
              <a:spLocks noEditPoints="1"/>
            </p:cNvSpPr>
            <p:nvPr/>
          </p:nvSpPr>
          <p:spPr bwMode="auto">
            <a:xfrm>
              <a:off x="5189" y="2346"/>
              <a:ext cx="478" cy="484"/>
            </a:xfrm>
            <a:custGeom>
              <a:avLst/>
              <a:gdLst>
                <a:gd name="T0" fmla="*/ 191 w 478"/>
                <a:gd name="T1" fmla="*/ 448 h 484"/>
                <a:gd name="T2" fmla="*/ 221 w 478"/>
                <a:gd name="T3" fmla="*/ 484 h 484"/>
                <a:gd name="T4" fmla="*/ 263 w 478"/>
                <a:gd name="T5" fmla="*/ 478 h 484"/>
                <a:gd name="T6" fmla="*/ 293 w 478"/>
                <a:gd name="T7" fmla="*/ 454 h 484"/>
                <a:gd name="T8" fmla="*/ 293 w 478"/>
                <a:gd name="T9" fmla="*/ 299 h 484"/>
                <a:gd name="T10" fmla="*/ 293 w 478"/>
                <a:gd name="T11" fmla="*/ 299 h 484"/>
                <a:gd name="T12" fmla="*/ 293 w 478"/>
                <a:gd name="T13" fmla="*/ 203 h 484"/>
                <a:gd name="T14" fmla="*/ 329 w 478"/>
                <a:gd name="T15" fmla="*/ 197 h 484"/>
                <a:gd name="T16" fmla="*/ 329 w 478"/>
                <a:gd name="T17" fmla="*/ 65 h 484"/>
                <a:gd name="T18" fmla="*/ 407 w 478"/>
                <a:gd name="T19" fmla="*/ 47 h 484"/>
                <a:gd name="T20" fmla="*/ 424 w 478"/>
                <a:gd name="T21" fmla="*/ 71 h 484"/>
                <a:gd name="T22" fmla="*/ 478 w 478"/>
                <a:gd name="T23" fmla="*/ 41 h 484"/>
                <a:gd name="T24" fmla="*/ 478 w 478"/>
                <a:gd name="T25" fmla="*/ 35 h 484"/>
                <a:gd name="T26" fmla="*/ 478 w 478"/>
                <a:gd name="T27" fmla="*/ 35 h 484"/>
                <a:gd name="T28" fmla="*/ 478 w 478"/>
                <a:gd name="T29" fmla="*/ 35 h 484"/>
                <a:gd name="T30" fmla="*/ 478 w 478"/>
                <a:gd name="T31" fmla="*/ 35 h 484"/>
                <a:gd name="T32" fmla="*/ 478 w 478"/>
                <a:gd name="T33" fmla="*/ 35 h 484"/>
                <a:gd name="T34" fmla="*/ 442 w 478"/>
                <a:gd name="T35" fmla="*/ 23 h 484"/>
                <a:gd name="T36" fmla="*/ 353 w 478"/>
                <a:gd name="T37" fmla="*/ 47 h 484"/>
                <a:gd name="T38" fmla="*/ 251 w 478"/>
                <a:gd name="T39" fmla="*/ 41 h 484"/>
                <a:gd name="T40" fmla="*/ 239 w 478"/>
                <a:gd name="T41" fmla="*/ 23 h 484"/>
                <a:gd name="T42" fmla="*/ 239 w 478"/>
                <a:gd name="T43" fmla="*/ 23 h 484"/>
                <a:gd name="T44" fmla="*/ 78 w 478"/>
                <a:gd name="T45" fmla="*/ 23 h 484"/>
                <a:gd name="T46" fmla="*/ 60 w 478"/>
                <a:gd name="T47" fmla="*/ 6 h 484"/>
                <a:gd name="T48" fmla="*/ 48 w 478"/>
                <a:gd name="T49" fmla="*/ 0 h 484"/>
                <a:gd name="T50" fmla="*/ 42 w 478"/>
                <a:gd name="T51" fmla="*/ 6 h 484"/>
                <a:gd name="T52" fmla="*/ 18 w 478"/>
                <a:gd name="T53" fmla="*/ 17 h 484"/>
                <a:gd name="T54" fmla="*/ 12 w 478"/>
                <a:gd name="T55" fmla="*/ 11 h 484"/>
                <a:gd name="T56" fmla="*/ 0 w 478"/>
                <a:gd name="T57" fmla="*/ 23 h 484"/>
                <a:gd name="T58" fmla="*/ 0 w 478"/>
                <a:gd name="T59" fmla="*/ 41 h 484"/>
                <a:gd name="T60" fmla="*/ 6 w 478"/>
                <a:gd name="T61" fmla="*/ 59 h 484"/>
                <a:gd name="T62" fmla="*/ 24 w 478"/>
                <a:gd name="T63" fmla="*/ 77 h 484"/>
                <a:gd name="T64" fmla="*/ 78 w 478"/>
                <a:gd name="T65" fmla="*/ 191 h 484"/>
                <a:gd name="T66" fmla="*/ 96 w 478"/>
                <a:gd name="T67" fmla="*/ 221 h 484"/>
                <a:gd name="T68" fmla="*/ 96 w 478"/>
                <a:gd name="T69" fmla="*/ 287 h 484"/>
                <a:gd name="T70" fmla="*/ 113 w 478"/>
                <a:gd name="T71" fmla="*/ 317 h 484"/>
                <a:gd name="T72" fmla="*/ 107 w 478"/>
                <a:gd name="T73" fmla="*/ 335 h 484"/>
                <a:gd name="T74" fmla="*/ 125 w 478"/>
                <a:gd name="T75" fmla="*/ 412 h 484"/>
                <a:gd name="T76" fmla="*/ 137 w 478"/>
                <a:gd name="T77" fmla="*/ 424 h 484"/>
                <a:gd name="T78" fmla="*/ 143 w 478"/>
                <a:gd name="T79" fmla="*/ 442 h 484"/>
                <a:gd name="T80" fmla="*/ 167 w 478"/>
                <a:gd name="T81" fmla="*/ 460 h 484"/>
                <a:gd name="T82" fmla="*/ 167 w 478"/>
                <a:gd name="T83" fmla="*/ 466 h 484"/>
                <a:gd name="T84" fmla="*/ 167 w 478"/>
                <a:gd name="T85" fmla="*/ 466 h 484"/>
                <a:gd name="T86" fmla="*/ 167 w 478"/>
                <a:gd name="T87" fmla="*/ 466 h 484"/>
                <a:gd name="T88" fmla="*/ 191 w 478"/>
                <a:gd name="T89" fmla="*/ 448 h 484"/>
                <a:gd name="T90" fmla="*/ 167 w 478"/>
                <a:gd name="T91" fmla="*/ 83 h 484"/>
                <a:gd name="T92" fmla="*/ 155 w 478"/>
                <a:gd name="T93" fmla="*/ 89 h 484"/>
                <a:gd name="T94" fmla="*/ 149 w 478"/>
                <a:gd name="T95" fmla="*/ 83 h 484"/>
                <a:gd name="T96" fmla="*/ 155 w 478"/>
                <a:gd name="T97" fmla="*/ 71 h 484"/>
                <a:gd name="T98" fmla="*/ 161 w 478"/>
                <a:gd name="T99" fmla="*/ 71 h 484"/>
                <a:gd name="T100" fmla="*/ 173 w 478"/>
                <a:gd name="T101" fmla="*/ 65 h 484"/>
                <a:gd name="T102" fmla="*/ 191 w 478"/>
                <a:gd name="T103" fmla="*/ 77 h 484"/>
                <a:gd name="T104" fmla="*/ 167 w 478"/>
                <a:gd name="T105" fmla="*/ 8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8" h="484">
                  <a:moveTo>
                    <a:pt x="191" y="448"/>
                  </a:moveTo>
                  <a:lnTo>
                    <a:pt x="221" y="484"/>
                  </a:lnTo>
                  <a:lnTo>
                    <a:pt x="263" y="478"/>
                  </a:lnTo>
                  <a:lnTo>
                    <a:pt x="293" y="454"/>
                  </a:lnTo>
                  <a:lnTo>
                    <a:pt x="293" y="299"/>
                  </a:lnTo>
                  <a:lnTo>
                    <a:pt x="293" y="299"/>
                  </a:lnTo>
                  <a:lnTo>
                    <a:pt x="293" y="203"/>
                  </a:lnTo>
                  <a:lnTo>
                    <a:pt x="329" y="197"/>
                  </a:lnTo>
                  <a:lnTo>
                    <a:pt x="329" y="65"/>
                  </a:lnTo>
                  <a:lnTo>
                    <a:pt x="407" y="47"/>
                  </a:lnTo>
                  <a:lnTo>
                    <a:pt x="424" y="71"/>
                  </a:lnTo>
                  <a:lnTo>
                    <a:pt x="478" y="41"/>
                  </a:lnTo>
                  <a:lnTo>
                    <a:pt x="478" y="35"/>
                  </a:lnTo>
                  <a:lnTo>
                    <a:pt x="478" y="35"/>
                  </a:lnTo>
                  <a:lnTo>
                    <a:pt x="478" y="35"/>
                  </a:lnTo>
                  <a:lnTo>
                    <a:pt x="478" y="35"/>
                  </a:lnTo>
                  <a:lnTo>
                    <a:pt x="478" y="35"/>
                  </a:lnTo>
                  <a:lnTo>
                    <a:pt x="442" y="23"/>
                  </a:lnTo>
                  <a:lnTo>
                    <a:pt x="353" y="47"/>
                  </a:lnTo>
                  <a:lnTo>
                    <a:pt x="251" y="41"/>
                  </a:lnTo>
                  <a:lnTo>
                    <a:pt x="239" y="23"/>
                  </a:lnTo>
                  <a:lnTo>
                    <a:pt x="239" y="23"/>
                  </a:lnTo>
                  <a:lnTo>
                    <a:pt x="78" y="23"/>
                  </a:lnTo>
                  <a:lnTo>
                    <a:pt x="60" y="6"/>
                  </a:lnTo>
                  <a:lnTo>
                    <a:pt x="48" y="0"/>
                  </a:lnTo>
                  <a:lnTo>
                    <a:pt x="42" y="6"/>
                  </a:lnTo>
                  <a:lnTo>
                    <a:pt x="18" y="17"/>
                  </a:lnTo>
                  <a:lnTo>
                    <a:pt x="12" y="11"/>
                  </a:lnTo>
                  <a:lnTo>
                    <a:pt x="0" y="23"/>
                  </a:lnTo>
                  <a:lnTo>
                    <a:pt x="0" y="41"/>
                  </a:lnTo>
                  <a:lnTo>
                    <a:pt x="6" y="59"/>
                  </a:lnTo>
                  <a:lnTo>
                    <a:pt x="24" y="77"/>
                  </a:lnTo>
                  <a:lnTo>
                    <a:pt x="78" y="191"/>
                  </a:lnTo>
                  <a:lnTo>
                    <a:pt x="96" y="221"/>
                  </a:lnTo>
                  <a:lnTo>
                    <a:pt x="96" y="287"/>
                  </a:lnTo>
                  <a:lnTo>
                    <a:pt x="113" y="317"/>
                  </a:lnTo>
                  <a:lnTo>
                    <a:pt x="107" y="335"/>
                  </a:lnTo>
                  <a:lnTo>
                    <a:pt x="125" y="412"/>
                  </a:lnTo>
                  <a:lnTo>
                    <a:pt x="137" y="424"/>
                  </a:lnTo>
                  <a:lnTo>
                    <a:pt x="143" y="442"/>
                  </a:lnTo>
                  <a:lnTo>
                    <a:pt x="167" y="460"/>
                  </a:lnTo>
                  <a:lnTo>
                    <a:pt x="167" y="466"/>
                  </a:lnTo>
                  <a:lnTo>
                    <a:pt x="167" y="466"/>
                  </a:lnTo>
                  <a:lnTo>
                    <a:pt x="167" y="466"/>
                  </a:lnTo>
                  <a:lnTo>
                    <a:pt x="191" y="448"/>
                  </a:lnTo>
                  <a:close/>
                  <a:moveTo>
                    <a:pt x="167" y="83"/>
                  </a:moveTo>
                  <a:lnTo>
                    <a:pt x="155" y="89"/>
                  </a:lnTo>
                  <a:lnTo>
                    <a:pt x="149" y="83"/>
                  </a:lnTo>
                  <a:lnTo>
                    <a:pt x="155" y="71"/>
                  </a:lnTo>
                  <a:lnTo>
                    <a:pt x="161" y="71"/>
                  </a:lnTo>
                  <a:lnTo>
                    <a:pt x="173" y="65"/>
                  </a:lnTo>
                  <a:lnTo>
                    <a:pt x="191" y="77"/>
                  </a:lnTo>
                  <a:lnTo>
                    <a:pt x="167" y="8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1" name="Freeform 225"/>
            <p:cNvSpPr>
              <a:spLocks/>
            </p:cNvSpPr>
            <p:nvPr/>
          </p:nvSpPr>
          <p:spPr bwMode="auto">
            <a:xfrm>
              <a:off x="5667" y="2381"/>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2" name="Freeform 226"/>
            <p:cNvSpPr>
              <a:spLocks/>
            </p:cNvSpPr>
            <p:nvPr/>
          </p:nvSpPr>
          <p:spPr bwMode="auto">
            <a:xfrm>
              <a:off x="5249" y="2352"/>
              <a:ext cx="179" cy="17"/>
            </a:xfrm>
            <a:custGeom>
              <a:avLst/>
              <a:gdLst>
                <a:gd name="T0" fmla="*/ 0 w 179"/>
                <a:gd name="T1" fmla="*/ 0 h 17"/>
                <a:gd name="T2" fmla="*/ 18 w 179"/>
                <a:gd name="T3" fmla="*/ 17 h 17"/>
                <a:gd name="T4" fmla="*/ 179 w 179"/>
                <a:gd name="T5" fmla="*/ 17 h 17"/>
                <a:gd name="T6" fmla="*/ 18 w 179"/>
                <a:gd name="T7" fmla="*/ 17 h 17"/>
                <a:gd name="T8" fmla="*/ 0 w 179"/>
                <a:gd name="T9" fmla="*/ 0 h 17"/>
              </a:gdLst>
              <a:ahLst/>
              <a:cxnLst>
                <a:cxn ang="0">
                  <a:pos x="T0" y="T1"/>
                </a:cxn>
                <a:cxn ang="0">
                  <a:pos x="T2" y="T3"/>
                </a:cxn>
                <a:cxn ang="0">
                  <a:pos x="T4" y="T5"/>
                </a:cxn>
                <a:cxn ang="0">
                  <a:pos x="T6" y="T7"/>
                </a:cxn>
                <a:cxn ang="0">
                  <a:pos x="T8" y="T9"/>
                </a:cxn>
              </a:cxnLst>
              <a:rect l="0" t="0" r="r" b="b"/>
              <a:pathLst>
                <a:path w="179" h="17">
                  <a:moveTo>
                    <a:pt x="0" y="0"/>
                  </a:moveTo>
                  <a:lnTo>
                    <a:pt x="18" y="17"/>
                  </a:lnTo>
                  <a:lnTo>
                    <a:pt x="179" y="17"/>
                  </a:lnTo>
                  <a:lnTo>
                    <a:pt x="18" y="17"/>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3" name="Freeform 227"/>
            <p:cNvSpPr>
              <a:spLocks/>
            </p:cNvSpPr>
            <p:nvPr/>
          </p:nvSpPr>
          <p:spPr bwMode="auto">
            <a:xfrm>
              <a:off x="5231" y="2346"/>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4" name="Rectangle 228"/>
            <p:cNvSpPr>
              <a:spLocks noChangeArrowheads="1"/>
            </p:cNvSpPr>
            <p:nvPr/>
          </p:nvSpPr>
          <p:spPr bwMode="auto">
            <a:xfrm>
              <a:off x="5667" y="2381"/>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5" name="Freeform 229"/>
            <p:cNvSpPr>
              <a:spLocks/>
            </p:cNvSpPr>
            <p:nvPr/>
          </p:nvSpPr>
          <p:spPr bwMode="auto">
            <a:xfrm>
              <a:off x="5596" y="2393"/>
              <a:ext cx="17" cy="24"/>
            </a:xfrm>
            <a:custGeom>
              <a:avLst/>
              <a:gdLst>
                <a:gd name="T0" fmla="*/ 17 w 17"/>
                <a:gd name="T1" fmla="*/ 24 h 24"/>
                <a:gd name="T2" fmla="*/ 0 w 17"/>
                <a:gd name="T3" fmla="*/ 0 h 24"/>
                <a:gd name="T4" fmla="*/ 17 w 17"/>
                <a:gd name="T5" fmla="*/ 24 h 24"/>
                <a:gd name="T6" fmla="*/ 17 w 17"/>
                <a:gd name="T7" fmla="*/ 24 h 24"/>
              </a:gdLst>
              <a:ahLst/>
              <a:cxnLst>
                <a:cxn ang="0">
                  <a:pos x="T0" y="T1"/>
                </a:cxn>
                <a:cxn ang="0">
                  <a:pos x="T2" y="T3"/>
                </a:cxn>
                <a:cxn ang="0">
                  <a:pos x="T4" y="T5"/>
                </a:cxn>
                <a:cxn ang="0">
                  <a:pos x="T6" y="T7"/>
                </a:cxn>
              </a:cxnLst>
              <a:rect l="0" t="0" r="r" b="b"/>
              <a:pathLst>
                <a:path w="17" h="24">
                  <a:moveTo>
                    <a:pt x="17" y="24"/>
                  </a:moveTo>
                  <a:lnTo>
                    <a:pt x="0" y="0"/>
                  </a:lnTo>
                  <a:lnTo>
                    <a:pt x="17" y="24"/>
                  </a:lnTo>
                  <a:lnTo>
                    <a:pt x="17"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6" name="Freeform 230"/>
            <p:cNvSpPr>
              <a:spLocks/>
            </p:cNvSpPr>
            <p:nvPr/>
          </p:nvSpPr>
          <p:spPr bwMode="auto">
            <a:xfrm>
              <a:off x="5482" y="2549"/>
              <a:ext cx="0" cy="96"/>
            </a:xfrm>
            <a:custGeom>
              <a:avLst/>
              <a:gdLst>
                <a:gd name="T0" fmla="*/ 0 h 96"/>
                <a:gd name="T1" fmla="*/ 96 h 96"/>
                <a:gd name="T2" fmla="*/ 96 h 96"/>
                <a:gd name="T3" fmla="*/ 96 h 96"/>
                <a:gd name="T4" fmla="*/ 0 h 96"/>
              </a:gdLst>
              <a:ahLst/>
              <a:cxnLst>
                <a:cxn ang="0">
                  <a:pos x="0" y="T0"/>
                </a:cxn>
                <a:cxn ang="0">
                  <a:pos x="0" y="T1"/>
                </a:cxn>
                <a:cxn ang="0">
                  <a:pos x="0" y="T2"/>
                </a:cxn>
                <a:cxn ang="0">
                  <a:pos x="0" y="T3"/>
                </a:cxn>
                <a:cxn ang="0">
                  <a:pos x="0" y="T4"/>
                </a:cxn>
              </a:cxnLst>
              <a:rect l="0" t="0" r="r" b="b"/>
              <a:pathLst>
                <a:path h="96">
                  <a:moveTo>
                    <a:pt x="0" y="0"/>
                  </a:moveTo>
                  <a:lnTo>
                    <a:pt x="0" y="96"/>
                  </a:lnTo>
                  <a:lnTo>
                    <a:pt x="0" y="96"/>
                  </a:lnTo>
                  <a:lnTo>
                    <a:pt x="0" y="9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7" name="Freeform 231"/>
            <p:cNvSpPr>
              <a:spLocks/>
            </p:cNvSpPr>
            <p:nvPr/>
          </p:nvSpPr>
          <p:spPr bwMode="auto">
            <a:xfrm>
              <a:off x="5356" y="2591"/>
              <a:ext cx="395" cy="473"/>
            </a:xfrm>
            <a:custGeom>
              <a:avLst/>
              <a:gdLst>
                <a:gd name="T0" fmla="*/ 377 w 395"/>
                <a:gd name="T1" fmla="*/ 257 h 473"/>
                <a:gd name="T2" fmla="*/ 395 w 395"/>
                <a:gd name="T3" fmla="*/ 239 h 473"/>
                <a:gd name="T4" fmla="*/ 395 w 395"/>
                <a:gd name="T5" fmla="*/ 239 h 473"/>
                <a:gd name="T6" fmla="*/ 395 w 395"/>
                <a:gd name="T7" fmla="*/ 0 h 473"/>
                <a:gd name="T8" fmla="*/ 347 w 395"/>
                <a:gd name="T9" fmla="*/ 54 h 473"/>
                <a:gd name="T10" fmla="*/ 329 w 395"/>
                <a:gd name="T11" fmla="*/ 90 h 473"/>
                <a:gd name="T12" fmla="*/ 299 w 395"/>
                <a:gd name="T13" fmla="*/ 102 h 473"/>
                <a:gd name="T14" fmla="*/ 251 w 395"/>
                <a:gd name="T15" fmla="*/ 84 h 473"/>
                <a:gd name="T16" fmla="*/ 216 w 395"/>
                <a:gd name="T17" fmla="*/ 131 h 473"/>
                <a:gd name="T18" fmla="*/ 174 w 395"/>
                <a:gd name="T19" fmla="*/ 143 h 473"/>
                <a:gd name="T20" fmla="*/ 150 w 395"/>
                <a:gd name="T21" fmla="*/ 137 h 473"/>
                <a:gd name="T22" fmla="*/ 162 w 395"/>
                <a:gd name="T23" fmla="*/ 120 h 473"/>
                <a:gd name="T24" fmla="*/ 162 w 395"/>
                <a:gd name="T25" fmla="*/ 108 h 473"/>
                <a:gd name="T26" fmla="*/ 162 w 395"/>
                <a:gd name="T27" fmla="*/ 96 h 473"/>
                <a:gd name="T28" fmla="*/ 126 w 395"/>
                <a:gd name="T29" fmla="*/ 54 h 473"/>
                <a:gd name="T30" fmla="*/ 126 w 395"/>
                <a:gd name="T31" fmla="*/ 209 h 473"/>
                <a:gd name="T32" fmla="*/ 96 w 395"/>
                <a:gd name="T33" fmla="*/ 233 h 473"/>
                <a:gd name="T34" fmla="*/ 54 w 395"/>
                <a:gd name="T35" fmla="*/ 239 h 473"/>
                <a:gd name="T36" fmla="*/ 24 w 395"/>
                <a:gd name="T37" fmla="*/ 203 h 473"/>
                <a:gd name="T38" fmla="*/ 0 w 395"/>
                <a:gd name="T39" fmla="*/ 221 h 473"/>
                <a:gd name="T40" fmla="*/ 6 w 395"/>
                <a:gd name="T41" fmla="*/ 221 h 473"/>
                <a:gd name="T42" fmla="*/ 0 w 395"/>
                <a:gd name="T43" fmla="*/ 227 h 473"/>
                <a:gd name="T44" fmla="*/ 12 w 395"/>
                <a:gd name="T45" fmla="*/ 233 h 473"/>
                <a:gd name="T46" fmla="*/ 48 w 395"/>
                <a:gd name="T47" fmla="*/ 323 h 473"/>
                <a:gd name="T48" fmla="*/ 66 w 395"/>
                <a:gd name="T49" fmla="*/ 347 h 473"/>
                <a:gd name="T50" fmla="*/ 66 w 395"/>
                <a:gd name="T51" fmla="*/ 377 h 473"/>
                <a:gd name="T52" fmla="*/ 60 w 395"/>
                <a:gd name="T53" fmla="*/ 389 h 473"/>
                <a:gd name="T54" fmla="*/ 54 w 395"/>
                <a:gd name="T55" fmla="*/ 389 h 473"/>
                <a:gd name="T56" fmla="*/ 54 w 395"/>
                <a:gd name="T57" fmla="*/ 401 h 473"/>
                <a:gd name="T58" fmla="*/ 60 w 395"/>
                <a:gd name="T59" fmla="*/ 401 h 473"/>
                <a:gd name="T60" fmla="*/ 60 w 395"/>
                <a:gd name="T61" fmla="*/ 407 h 473"/>
                <a:gd name="T62" fmla="*/ 72 w 395"/>
                <a:gd name="T63" fmla="*/ 431 h 473"/>
                <a:gd name="T64" fmla="*/ 66 w 395"/>
                <a:gd name="T65" fmla="*/ 449 h 473"/>
                <a:gd name="T66" fmla="*/ 72 w 395"/>
                <a:gd name="T67" fmla="*/ 461 h 473"/>
                <a:gd name="T68" fmla="*/ 72 w 395"/>
                <a:gd name="T69" fmla="*/ 449 h 473"/>
                <a:gd name="T70" fmla="*/ 84 w 395"/>
                <a:gd name="T71" fmla="*/ 449 h 473"/>
                <a:gd name="T72" fmla="*/ 84 w 395"/>
                <a:gd name="T73" fmla="*/ 461 h 473"/>
                <a:gd name="T74" fmla="*/ 102 w 395"/>
                <a:gd name="T75" fmla="*/ 461 h 473"/>
                <a:gd name="T76" fmla="*/ 102 w 395"/>
                <a:gd name="T77" fmla="*/ 467 h 473"/>
                <a:gd name="T78" fmla="*/ 132 w 395"/>
                <a:gd name="T79" fmla="*/ 473 h 473"/>
                <a:gd name="T80" fmla="*/ 144 w 395"/>
                <a:gd name="T81" fmla="*/ 461 h 473"/>
                <a:gd name="T82" fmla="*/ 156 w 395"/>
                <a:gd name="T83" fmla="*/ 455 h 473"/>
                <a:gd name="T84" fmla="*/ 174 w 395"/>
                <a:gd name="T85" fmla="*/ 461 h 473"/>
                <a:gd name="T86" fmla="*/ 174 w 395"/>
                <a:gd name="T87" fmla="*/ 455 h 473"/>
                <a:gd name="T88" fmla="*/ 192 w 395"/>
                <a:gd name="T89" fmla="*/ 461 h 473"/>
                <a:gd name="T90" fmla="*/ 204 w 395"/>
                <a:gd name="T91" fmla="*/ 443 h 473"/>
                <a:gd name="T92" fmla="*/ 228 w 395"/>
                <a:gd name="T93" fmla="*/ 443 h 473"/>
                <a:gd name="T94" fmla="*/ 240 w 395"/>
                <a:gd name="T95" fmla="*/ 449 h 473"/>
                <a:gd name="T96" fmla="*/ 257 w 395"/>
                <a:gd name="T97" fmla="*/ 443 h 473"/>
                <a:gd name="T98" fmla="*/ 299 w 395"/>
                <a:gd name="T99" fmla="*/ 449 h 473"/>
                <a:gd name="T100" fmla="*/ 305 w 395"/>
                <a:gd name="T101" fmla="*/ 443 h 473"/>
                <a:gd name="T102" fmla="*/ 329 w 395"/>
                <a:gd name="T103" fmla="*/ 449 h 473"/>
                <a:gd name="T104" fmla="*/ 329 w 395"/>
                <a:gd name="T105" fmla="*/ 431 h 473"/>
                <a:gd name="T106" fmla="*/ 365 w 395"/>
                <a:gd name="T107" fmla="*/ 431 h 473"/>
                <a:gd name="T108" fmla="*/ 395 w 395"/>
                <a:gd name="T109" fmla="*/ 407 h 473"/>
                <a:gd name="T110" fmla="*/ 395 w 395"/>
                <a:gd name="T111" fmla="*/ 281 h 473"/>
                <a:gd name="T112" fmla="*/ 377 w 395"/>
                <a:gd name="T113" fmla="*/ 25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473">
                  <a:moveTo>
                    <a:pt x="377" y="257"/>
                  </a:moveTo>
                  <a:lnTo>
                    <a:pt x="395" y="239"/>
                  </a:lnTo>
                  <a:lnTo>
                    <a:pt x="395" y="239"/>
                  </a:lnTo>
                  <a:lnTo>
                    <a:pt x="395" y="0"/>
                  </a:lnTo>
                  <a:lnTo>
                    <a:pt x="347" y="54"/>
                  </a:lnTo>
                  <a:lnTo>
                    <a:pt x="329" y="90"/>
                  </a:lnTo>
                  <a:lnTo>
                    <a:pt x="299" y="102"/>
                  </a:lnTo>
                  <a:lnTo>
                    <a:pt x="251" y="84"/>
                  </a:lnTo>
                  <a:lnTo>
                    <a:pt x="216" y="131"/>
                  </a:lnTo>
                  <a:lnTo>
                    <a:pt x="174" y="143"/>
                  </a:lnTo>
                  <a:lnTo>
                    <a:pt x="150" y="137"/>
                  </a:lnTo>
                  <a:lnTo>
                    <a:pt x="162" y="120"/>
                  </a:lnTo>
                  <a:lnTo>
                    <a:pt x="162" y="108"/>
                  </a:lnTo>
                  <a:lnTo>
                    <a:pt x="162" y="96"/>
                  </a:lnTo>
                  <a:lnTo>
                    <a:pt x="126" y="54"/>
                  </a:lnTo>
                  <a:lnTo>
                    <a:pt x="126" y="209"/>
                  </a:lnTo>
                  <a:lnTo>
                    <a:pt x="96" y="233"/>
                  </a:lnTo>
                  <a:lnTo>
                    <a:pt x="54" y="239"/>
                  </a:lnTo>
                  <a:lnTo>
                    <a:pt x="24" y="203"/>
                  </a:lnTo>
                  <a:lnTo>
                    <a:pt x="0" y="221"/>
                  </a:lnTo>
                  <a:lnTo>
                    <a:pt x="6" y="221"/>
                  </a:lnTo>
                  <a:lnTo>
                    <a:pt x="0" y="227"/>
                  </a:lnTo>
                  <a:lnTo>
                    <a:pt x="12" y="233"/>
                  </a:lnTo>
                  <a:lnTo>
                    <a:pt x="48" y="323"/>
                  </a:lnTo>
                  <a:lnTo>
                    <a:pt x="66" y="347"/>
                  </a:lnTo>
                  <a:lnTo>
                    <a:pt x="66" y="377"/>
                  </a:lnTo>
                  <a:lnTo>
                    <a:pt x="60" y="389"/>
                  </a:lnTo>
                  <a:lnTo>
                    <a:pt x="54" y="389"/>
                  </a:lnTo>
                  <a:lnTo>
                    <a:pt x="54" y="401"/>
                  </a:lnTo>
                  <a:lnTo>
                    <a:pt x="60" y="401"/>
                  </a:lnTo>
                  <a:lnTo>
                    <a:pt x="60" y="407"/>
                  </a:lnTo>
                  <a:lnTo>
                    <a:pt x="72" y="431"/>
                  </a:lnTo>
                  <a:lnTo>
                    <a:pt x="66" y="449"/>
                  </a:lnTo>
                  <a:lnTo>
                    <a:pt x="72" y="461"/>
                  </a:lnTo>
                  <a:lnTo>
                    <a:pt x="72" y="449"/>
                  </a:lnTo>
                  <a:lnTo>
                    <a:pt x="84" y="449"/>
                  </a:lnTo>
                  <a:lnTo>
                    <a:pt x="84" y="461"/>
                  </a:lnTo>
                  <a:lnTo>
                    <a:pt x="102" y="461"/>
                  </a:lnTo>
                  <a:lnTo>
                    <a:pt x="102" y="467"/>
                  </a:lnTo>
                  <a:lnTo>
                    <a:pt x="132" y="473"/>
                  </a:lnTo>
                  <a:lnTo>
                    <a:pt x="144" y="461"/>
                  </a:lnTo>
                  <a:lnTo>
                    <a:pt x="156" y="455"/>
                  </a:lnTo>
                  <a:lnTo>
                    <a:pt x="174" y="461"/>
                  </a:lnTo>
                  <a:lnTo>
                    <a:pt x="174" y="455"/>
                  </a:lnTo>
                  <a:lnTo>
                    <a:pt x="192" y="461"/>
                  </a:lnTo>
                  <a:lnTo>
                    <a:pt x="204" y="443"/>
                  </a:lnTo>
                  <a:lnTo>
                    <a:pt x="228" y="443"/>
                  </a:lnTo>
                  <a:lnTo>
                    <a:pt x="240" y="449"/>
                  </a:lnTo>
                  <a:lnTo>
                    <a:pt x="257" y="443"/>
                  </a:lnTo>
                  <a:lnTo>
                    <a:pt x="299" y="449"/>
                  </a:lnTo>
                  <a:lnTo>
                    <a:pt x="305" y="443"/>
                  </a:lnTo>
                  <a:lnTo>
                    <a:pt x="329" y="449"/>
                  </a:lnTo>
                  <a:lnTo>
                    <a:pt x="329" y="431"/>
                  </a:lnTo>
                  <a:lnTo>
                    <a:pt x="365" y="431"/>
                  </a:lnTo>
                  <a:lnTo>
                    <a:pt x="395" y="407"/>
                  </a:lnTo>
                  <a:lnTo>
                    <a:pt x="395" y="281"/>
                  </a:lnTo>
                  <a:lnTo>
                    <a:pt x="377" y="25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8" name="Freeform 232"/>
            <p:cNvSpPr>
              <a:spLocks/>
            </p:cNvSpPr>
            <p:nvPr/>
          </p:nvSpPr>
          <p:spPr bwMode="auto">
            <a:xfrm>
              <a:off x="5482" y="2645"/>
              <a:ext cx="36" cy="54"/>
            </a:xfrm>
            <a:custGeom>
              <a:avLst/>
              <a:gdLst>
                <a:gd name="T0" fmla="*/ 0 w 36"/>
                <a:gd name="T1" fmla="*/ 0 h 54"/>
                <a:gd name="T2" fmla="*/ 36 w 36"/>
                <a:gd name="T3" fmla="*/ 42 h 54"/>
                <a:gd name="T4" fmla="*/ 36 w 36"/>
                <a:gd name="T5" fmla="*/ 54 h 54"/>
                <a:gd name="T6" fmla="*/ 36 w 36"/>
                <a:gd name="T7" fmla="*/ 42 h 54"/>
                <a:gd name="T8" fmla="*/ 0 w 36"/>
                <a:gd name="T9" fmla="*/ 0 h 54"/>
              </a:gdLst>
              <a:ahLst/>
              <a:cxnLst>
                <a:cxn ang="0">
                  <a:pos x="T0" y="T1"/>
                </a:cxn>
                <a:cxn ang="0">
                  <a:pos x="T2" y="T3"/>
                </a:cxn>
                <a:cxn ang="0">
                  <a:pos x="T4" y="T5"/>
                </a:cxn>
                <a:cxn ang="0">
                  <a:pos x="T6" y="T7"/>
                </a:cxn>
                <a:cxn ang="0">
                  <a:pos x="T8" y="T9"/>
                </a:cxn>
              </a:cxnLst>
              <a:rect l="0" t="0" r="r" b="b"/>
              <a:pathLst>
                <a:path w="36" h="54">
                  <a:moveTo>
                    <a:pt x="0" y="0"/>
                  </a:moveTo>
                  <a:lnTo>
                    <a:pt x="36" y="42"/>
                  </a:lnTo>
                  <a:lnTo>
                    <a:pt x="36" y="54"/>
                  </a:lnTo>
                  <a:lnTo>
                    <a:pt x="36" y="42"/>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9" name="Freeform 233"/>
            <p:cNvSpPr>
              <a:spLocks/>
            </p:cNvSpPr>
            <p:nvPr/>
          </p:nvSpPr>
          <p:spPr bwMode="auto">
            <a:xfrm>
              <a:off x="5607" y="2675"/>
              <a:ext cx="48" cy="18"/>
            </a:xfrm>
            <a:custGeom>
              <a:avLst/>
              <a:gdLst>
                <a:gd name="T0" fmla="*/ 0 w 48"/>
                <a:gd name="T1" fmla="*/ 0 h 18"/>
                <a:gd name="T2" fmla="*/ 48 w 48"/>
                <a:gd name="T3" fmla="*/ 18 h 18"/>
                <a:gd name="T4" fmla="*/ 0 w 48"/>
                <a:gd name="T5" fmla="*/ 0 h 18"/>
                <a:gd name="T6" fmla="*/ 0 w 48"/>
                <a:gd name="T7" fmla="*/ 0 h 18"/>
              </a:gdLst>
              <a:ahLst/>
              <a:cxnLst>
                <a:cxn ang="0">
                  <a:pos x="T0" y="T1"/>
                </a:cxn>
                <a:cxn ang="0">
                  <a:pos x="T2" y="T3"/>
                </a:cxn>
                <a:cxn ang="0">
                  <a:pos x="T4" y="T5"/>
                </a:cxn>
                <a:cxn ang="0">
                  <a:pos x="T6" y="T7"/>
                </a:cxn>
              </a:cxnLst>
              <a:rect l="0" t="0" r="r" b="b"/>
              <a:pathLst>
                <a:path w="48" h="18">
                  <a:moveTo>
                    <a:pt x="0" y="0"/>
                  </a:moveTo>
                  <a:lnTo>
                    <a:pt x="48" y="18"/>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0" name="Freeform 234"/>
            <p:cNvSpPr>
              <a:spLocks/>
            </p:cNvSpPr>
            <p:nvPr/>
          </p:nvSpPr>
          <p:spPr bwMode="auto">
            <a:xfrm>
              <a:off x="5356" y="2794"/>
              <a:ext cx="24" cy="18"/>
            </a:xfrm>
            <a:custGeom>
              <a:avLst/>
              <a:gdLst>
                <a:gd name="T0" fmla="*/ 0 w 24"/>
                <a:gd name="T1" fmla="*/ 18 h 18"/>
                <a:gd name="T2" fmla="*/ 0 w 24"/>
                <a:gd name="T3" fmla="*/ 18 h 18"/>
                <a:gd name="T4" fmla="*/ 24 w 24"/>
                <a:gd name="T5" fmla="*/ 0 h 18"/>
                <a:gd name="T6" fmla="*/ 0 w 24"/>
                <a:gd name="T7" fmla="*/ 18 h 18"/>
              </a:gdLst>
              <a:ahLst/>
              <a:cxnLst>
                <a:cxn ang="0">
                  <a:pos x="T0" y="T1"/>
                </a:cxn>
                <a:cxn ang="0">
                  <a:pos x="T2" y="T3"/>
                </a:cxn>
                <a:cxn ang="0">
                  <a:pos x="T4" y="T5"/>
                </a:cxn>
                <a:cxn ang="0">
                  <a:pos x="T6" y="T7"/>
                </a:cxn>
              </a:cxnLst>
              <a:rect l="0" t="0" r="r" b="b"/>
              <a:pathLst>
                <a:path w="24" h="18">
                  <a:moveTo>
                    <a:pt x="0" y="18"/>
                  </a:moveTo>
                  <a:lnTo>
                    <a:pt x="0" y="18"/>
                  </a:lnTo>
                  <a:lnTo>
                    <a:pt x="24"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1" name="Freeform 235"/>
            <p:cNvSpPr>
              <a:spLocks/>
            </p:cNvSpPr>
            <p:nvPr/>
          </p:nvSpPr>
          <p:spPr bwMode="auto">
            <a:xfrm>
              <a:off x="5733" y="2830"/>
              <a:ext cx="18" cy="42"/>
            </a:xfrm>
            <a:custGeom>
              <a:avLst/>
              <a:gdLst>
                <a:gd name="T0" fmla="*/ 0 w 18"/>
                <a:gd name="T1" fmla="*/ 18 h 42"/>
                <a:gd name="T2" fmla="*/ 18 w 18"/>
                <a:gd name="T3" fmla="*/ 42 h 42"/>
                <a:gd name="T4" fmla="*/ 18 w 18"/>
                <a:gd name="T5" fmla="*/ 0 h 42"/>
                <a:gd name="T6" fmla="*/ 18 w 18"/>
                <a:gd name="T7" fmla="*/ 0 h 42"/>
                <a:gd name="T8" fmla="*/ 0 w 18"/>
                <a:gd name="T9" fmla="*/ 18 h 42"/>
              </a:gdLst>
              <a:ahLst/>
              <a:cxnLst>
                <a:cxn ang="0">
                  <a:pos x="T0" y="T1"/>
                </a:cxn>
                <a:cxn ang="0">
                  <a:pos x="T2" y="T3"/>
                </a:cxn>
                <a:cxn ang="0">
                  <a:pos x="T4" y="T5"/>
                </a:cxn>
                <a:cxn ang="0">
                  <a:pos x="T6" y="T7"/>
                </a:cxn>
                <a:cxn ang="0">
                  <a:pos x="T8" y="T9"/>
                </a:cxn>
              </a:cxnLst>
              <a:rect l="0" t="0" r="r" b="b"/>
              <a:pathLst>
                <a:path w="18" h="42">
                  <a:moveTo>
                    <a:pt x="0" y="18"/>
                  </a:moveTo>
                  <a:lnTo>
                    <a:pt x="18" y="42"/>
                  </a:lnTo>
                  <a:lnTo>
                    <a:pt x="18" y="0"/>
                  </a:lnTo>
                  <a:lnTo>
                    <a:pt x="18"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2" name="Freeform 236"/>
            <p:cNvSpPr>
              <a:spLocks/>
            </p:cNvSpPr>
            <p:nvPr/>
          </p:nvSpPr>
          <p:spPr bwMode="auto">
            <a:xfrm>
              <a:off x="2001" y="1304"/>
              <a:ext cx="407" cy="593"/>
            </a:xfrm>
            <a:custGeom>
              <a:avLst/>
              <a:gdLst>
                <a:gd name="T0" fmla="*/ 48 w 407"/>
                <a:gd name="T1" fmla="*/ 210 h 593"/>
                <a:gd name="T2" fmla="*/ 66 w 407"/>
                <a:gd name="T3" fmla="*/ 300 h 593"/>
                <a:gd name="T4" fmla="*/ 42 w 407"/>
                <a:gd name="T5" fmla="*/ 347 h 593"/>
                <a:gd name="T6" fmla="*/ 12 w 407"/>
                <a:gd name="T7" fmla="*/ 383 h 593"/>
                <a:gd name="T8" fmla="*/ 0 w 407"/>
                <a:gd name="T9" fmla="*/ 395 h 593"/>
                <a:gd name="T10" fmla="*/ 54 w 407"/>
                <a:gd name="T11" fmla="*/ 437 h 593"/>
                <a:gd name="T12" fmla="*/ 113 w 407"/>
                <a:gd name="T13" fmla="*/ 449 h 593"/>
                <a:gd name="T14" fmla="*/ 155 w 407"/>
                <a:gd name="T15" fmla="*/ 461 h 593"/>
                <a:gd name="T16" fmla="*/ 203 w 407"/>
                <a:gd name="T17" fmla="*/ 527 h 593"/>
                <a:gd name="T18" fmla="*/ 275 w 407"/>
                <a:gd name="T19" fmla="*/ 521 h 593"/>
                <a:gd name="T20" fmla="*/ 311 w 407"/>
                <a:gd name="T21" fmla="*/ 539 h 593"/>
                <a:gd name="T22" fmla="*/ 287 w 407"/>
                <a:gd name="T23" fmla="*/ 575 h 593"/>
                <a:gd name="T24" fmla="*/ 311 w 407"/>
                <a:gd name="T25" fmla="*/ 593 h 593"/>
                <a:gd name="T26" fmla="*/ 335 w 407"/>
                <a:gd name="T27" fmla="*/ 479 h 593"/>
                <a:gd name="T28" fmla="*/ 341 w 407"/>
                <a:gd name="T29" fmla="*/ 407 h 593"/>
                <a:gd name="T30" fmla="*/ 353 w 407"/>
                <a:gd name="T31" fmla="*/ 377 h 593"/>
                <a:gd name="T32" fmla="*/ 401 w 407"/>
                <a:gd name="T33" fmla="*/ 371 h 593"/>
                <a:gd name="T34" fmla="*/ 401 w 407"/>
                <a:gd name="T35" fmla="*/ 371 h 593"/>
                <a:gd name="T36" fmla="*/ 389 w 407"/>
                <a:gd name="T37" fmla="*/ 341 h 593"/>
                <a:gd name="T38" fmla="*/ 383 w 407"/>
                <a:gd name="T39" fmla="*/ 282 h 593"/>
                <a:gd name="T40" fmla="*/ 383 w 407"/>
                <a:gd name="T41" fmla="*/ 282 h 593"/>
                <a:gd name="T42" fmla="*/ 329 w 407"/>
                <a:gd name="T43" fmla="*/ 222 h 593"/>
                <a:gd name="T44" fmla="*/ 245 w 407"/>
                <a:gd name="T45" fmla="*/ 192 h 593"/>
                <a:gd name="T46" fmla="*/ 245 w 407"/>
                <a:gd name="T47" fmla="*/ 192 h 593"/>
                <a:gd name="T48" fmla="*/ 245 w 407"/>
                <a:gd name="T49" fmla="*/ 24 h 593"/>
                <a:gd name="T50" fmla="*/ 275 w 407"/>
                <a:gd name="T51" fmla="*/ 12 h 593"/>
                <a:gd name="T52" fmla="*/ 239 w 407"/>
                <a:gd name="T53" fmla="*/ 12 h 593"/>
                <a:gd name="T54" fmla="*/ 185 w 407"/>
                <a:gd name="T55" fmla="*/ 42 h 593"/>
                <a:gd name="T56" fmla="*/ 155 w 407"/>
                <a:gd name="T57" fmla="*/ 60 h 593"/>
                <a:gd name="T58" fmla="*/ 113 w 407"/>
                <a:gd name="T59" fmla="*/ 66 h 593"/>
                <a:gd name="T60" fmla="*/ 96 w 407"/>
                <a:gd name="T61" fmla="*/ 108 h 593"/>
                <a:gd name="T62" fmla="*/ 72 w 407"/>
                <a:gd name="T63" fmla="*/ 132 h 593"/>
                <a:gd name="T64" fmla="*/ 54 w 407"/>
                <a:gd name="T65" fmla="*/ 144 h 593"/>
                <a:gd name="T66" fmla="*/ 36 w 407"/>
                <a:gd name="T67" fmla="*/ 18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593">
                  <a:moveTo>
                    <a:pt x="36" y="186"/>
                  </a:moveTo>
                  <a:lnTo>
                    <a:pt x="48" y="210"/>
                  </a:lnTo>
                  <a:lnTo>
                    <a:pt x="48" y="300"/>
                  </a:lnTo>
                  <a:lnTo>
                    <a:pt x="66" y="300"/>
                  </a:lnTo>
                  <a:lnTo>
                    <a:pt x="48" y="330"/>
                  </a:lnTo>
                  <a:lnTo>
                    <a:pt x="42" y="347"/>
                  </a:lnTo>
                  <a:lnTo>
                    <a:pt x="12" y="353"/>
                  </a:lnTo>
                  <a:lnTo>
                    <a:pt x="12" y="383"/>
                  </a:lnTo>
                  <a:lnTo>
                    <a:pt x="0" y="383"/>
                  </a:lnTo>
                  <a:lnTo>
                    <a:pt x="0" y="395"/>
                  </a:lnTo>
                  <a:lnTo>
                    <a:pt x="54" y="419"/>
                  </a:lnTo>
                  <a:lnTo>
                    <a:pt x="54" y="437"/>
                  </a:lnTo>
                  <a:lnTo>
                    <a:pt x="96" y="437"/>
                  </a:lnTo>
                  <a:lnTo>
                    <a:pt x="113" y="449"/>
                  </a:lnTo>
                  <a:lnTo>
                    <a:pt x="113" y="449"/>
                  </a:lnTo>
                  <a:lnTo>
                    <a:pt x="155" y="461"/>
                  </a:lnTo>
                  <a:lnTo>
                    <a:pt x="185" y="503"/>
                  </a:lnTo>
                  <a:lnTo>
                    <a:pt x="203" y="527"/>
                  </a:lnTo>
                  <a:lnTo>
                    <a:pt x="227" y="533"/>
                  </a:lnTo>
                  <a:lnTo>
                    <a:pt x="275" y="521"/>
                  </a:lnTo>
                  <a:lnTo>
                    <a:pt x="311" y="539"/>
                  </a:lnTo>
                  <a:lnTo>
                    <a:pt x="311" y="539"/>
                  </a:lnTo>
                  <a:lnTo>
                    <a:pt x="311" y="539"/>
                  </a:lnTo>
                  <a:lnTo>
                    <a:pt x="287" y="575"/>
                  </a:lnTo>
                  <a:lnTo>
                    <a:pt x="299" y="587"/>
                  </a:lnTo>
                  <a:lnTo>
                    <a:pt x="311" y="593"/>
                  </a:lnTo>
                  <a:lnTo>
                    <a:pt x="311" y="593"/>
                  </a:lnTo>
                  <a:lnTo>
                    <a:pt x="335" y="479"/>
                  </a:lnTo>
                  <a:lnTo>
                    <a:pt x="311" y="425"/>
                  </a:lnTo>
                  <a:lnTo>
                    <a:pt x="341" y="407"/>
                  </a:lnTo>
                  <a:lnTo>
                    <a:pt x="317" y="383"/>
                  </a:lnTo>
                  <a:lnTo>
                    <a:pt x="353" y="377"/>
                  </a:lnTo>
                  <a:lnTo>
                    <a:pt x="401" y="371"/>
                  </a:lnTo>
                  <a:lnTo>
                    <a:pt x="401" y="371"/>
                  </a:lnTo>
                  <a:lnTo>
                    <a:pt x="401" y="371"/>
                  </a:lnTo>
                  <a:lnTo>
                    <a:pt x="401" y="371"/>
                  </a:lnTo>
                  <a:lnTo>
                    <a:pt x="407" y="371"/>
                  </a:lnTo>
                  <a:lnTo>
                    <a:pt x="389" y="341"/>
                  </a:lnTo>
                  <a:lnTo>
                    <a:pt x="407" y="324"/>
                  </a:lnTo>
                  <a:lnTo>
                    <a:pt x="383" y="282"/>
                  </a:lnTo>
                  <a:lnTo>
                    <a:pt x="383" y="282"/>
                  </a:lnTo>
                  <a:lnTo>
                    <a:pt x="383" y="282"/>
                  </a:lnTo>
                  <a:lnTo>
                    <a:pt x="401" y="210"/>
                  </a:lnTo>
                  <a:lnTo>
                    <a:pt x="329" y="222"/>
                  </a:lnTo>
                  <a:lnTo>
                    <a:pt x="293" y="186"/>
                  </a:lnTo>
                  <a:lnTo>
                    <a:pt x="245" y="192"/>
                  </a:lnTo>
                  <a:lnTo>
                    <a:pt x="245" y="192"/>
                  </a:lnTo>
                  <a:lnTo>
                    <a:pt x="245" y="192"/>
                  </a:lnTo>
                  <a:lnTo>
                    <a:pt x="203" y="108"/>
                  </a:lnTo>
                  <a:lnTo>
                    <a:pt x="245" y="24"/>
                  </a:lnTo>
                  <a:lnTo>
                    <a:pt x="263" y="18"/>
                  </a:lnTo>
                  <a:lnTo>
                    <a:pt x="275" y="12"/>
                  </a:lnTo>
                  <a:lnTo>
                    <a:pt x="257" y="0"/>
                  </a:lnTo>
                  <a:lnTo>
                    <a:pt x="239" y="12"/>
                  </a:lnTo>
                  <a:lnTo>
                    <a:pt x="233" y="24"/>
                  </a:lnTo>
                  <a:lnTo>
                    <a:pt x="185" y="42"/>
                  </a:lnTo>
                  <a:lnTo>
                    <a:pt x="167" y="42"/>
                  </a:lnTo>
                  <a:lnTo>
                    <a:pt x="155" y="60"/>
                  </a:lnTo>
                  <a:lnTo>
                    <a:pt x="143" y="48"/>
                  </a:lnTo>
                  <a:lnTo>
                    <a:pt x="113" y="66"/>
                  </a:lnTo>
                  <a:lnTo>
                    <a:pt x="113" y="102"/>
                  </a:lnTo>
                  <a:lnTo>
                    <a:pt x="96" y="108"/>
                  </a:lnTo>
                  <a:lnTo>
                    <a:pt x="90" y="126"/>
                  </a:lnTo>
                  <a:lnTo>
                    <a:pt x="72" y="132"/>
                  </a:lnTo>
                  <a:lnTo>
                    <a:pt x="72" y="162"/>
                  </a:lnTo>
                  <a:lnTo>
                    <a:pt x="54" y="144"/>
                  </a:lnTo>
                  <a:lnTo>
                    <a:pt x="54" y="162"/>
                  </a:lnTo>
                  <a:lnTo>
                    <a:pt x="36" y="18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3" name="Rectangle 237"/>
            <p:cNvSpPr>
              <a:spLocks noChangeArrowheads="1"/>
            </p:cNvSpPr>
            <p:nvPr/>
          </p:nvSpPr>
          <p:spPr bwMode="auto">
            <a:xfrm>
              <a:off x="2055" y="1448"/>
              <a:ext cx="1" cy="18"/>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4" name="Freeform 238"/>
            <p:cNvSpPr>
              <a:spLocks/>
            </p:cNvSpPr>
            <p:nvPr/>
          </p:nvSpPr>
          <p:spPr bwMode="auto">
            <a:xfrm>
              <a:off x="2204" y="1304"/>
              <a:ext cx="473" cy="425"/>
            </a:xfrm>
            <a:custGeom>
              <a:avLst/>
              <a:gdLst>
                <a:gd name="T0" fmla="*/ 0 w 473"/>
                <a:gd name="T1" fmla="*/ 108 h 425"/>
                <a:gd name="T2" fmla="*/ 42 w 473"/>
                <a:gd name="T3" fmla="*/ 192 h 425"/>
                <a:gd name="T4" fmla="*/ 90 w 473"/>
                <a:gd name="T5" fmla="*/ 186 h 425"/>
                <a:gd name="T6" fmla="*/ 126 w 473"/>
                <a:gd name="T7" fmla="*/ 222 h 425"/>
                <a:gd name="T8" fmla="*/ 198 w 473"/>
                <a:gd name="T9" fmla="*/ 210 h 425"/>
                <a:gd name="T10" fmla="*/ 180 w 473"/>
                <a:gd name="T11" fmla="*/ 282 h 425"/>
                <a:gd name="T12" fmla="*/ 204 w 473"/>
                <a:gd name="T13" fmla="*/ 324 h 425"/>
                <a:gd name="T14" fmla="*/ 186 w 473"/>
                <a:gd name="T15" fmla="*/ 341 h 425"/>
                <a:gd name="T16" fmla="*/ 204 w 473"/>
                <a:gd name="T17" fmla="*/ 371 h 425"/>
                <a:gd name="T18" fmla="*/ 257 w 473"/>
                <a:gd name="T19" fmla="*/ 425 h 425"/>
                <a:gd name="T20" fmla="*/ 353 w 473"/>
                <a:gd name="T21" fmla="*/ 359 h 425"/>
                <a:gd name="T22" fmla="*/ 311 w 473"/>
                <a:gd name="T23" fmla="*/ 347 h 425"/>
                <a:gd name="T24" fmla="*/ 311 w 473"/>
                <a:gd name="T25" fmla="*/ 347 h 425"/>
                <a:gd name="T26" fmla="*/ 311 w 473"/>
                <a:gd name="T27" fmla="*/ 347 h 425"/>
                <a:gd name="T28" fmla="*/ 299 w 473"/>
                <a:gd name="T29" fmla="*/ 288 h 425"/>
                <a:gd name="T30" fmla="*/ 359 w 473"/>
                <a:gd name="T31" fmla="*/ 312 h 425"/>
                <a:gd name="T32" fmla="*/ 377 w 473"/>
                <a:gd name="T33" fmla="*/ 300 h 425"/>
                <a:gd name="T34" fmla="*/ 467 w 473"/>
                <a:gd name="T35" fmla="*/ 258 h 425"/>
                <a:gd name="T36" fmla="*/ 443 w 473"/>
                <a:gd name="T37" fmla="*/ 258 h 425"/>
                <a:gd name="T38" fmla="*/ 419 w 473"/>
                <a:gd name="T39" fmla="*/ 228 h 425"/>
                <a:gd name="T40" fmla="*/ 449 w 473"/>
                <a:gd name="T41" fmla="*/ 192 h 425"/>
                <a:gd name="T42" fmla="*/ 437 w 473"/>
                <a:gd name="T43" fmla="*/ 180 h 425"/>
                <a:gd name="T44" fmla="*/ 473 w 473"/>
                <a:gd name="T45" fmla="*/ 150 h 425"/>
                <a:gd name="T46" fmla="*/ 455 w 473"/>
                <a:gd name="T47" fmla="*/ 138 h 425"/>
                <a:gd name="T48" fmla="*/ 425 w 473"/>
                <a:gd name="T49" fmla="*/ 138 h 425"/>
                <a:gd name="T50" fmla="*/ 437 w 473"/>
                <a:gd name="T51" fmla="*/ 132 h 425"/>
                <a:gd name="T52" fmla="*/ 425 w 473"/>
                <a:gd name="T53" fmla="*/ 102 h 425"/>
                <a:gd name="T54" fmla="*/ 359 w 473"/>
                <a:gd name="T55" fmla="*/ 72 h 425"/>
                <a:gd name="T56" fmla="*/ 389 w 473"/>
                <a:gd name="T57" fmla="*/ 60 h 425"/>
                <a:gd name="T58" fmla="*/ 317 w 473"/>
                <a:gd name="T59" fmla="*/ 60 h 425"/>
                <a:gd name="T60" fmla="*/ 329 w 473"/>
                <a:gd name="T61" fmla="*/ 66 h 425"/>
                <a:gd name="T62" fmla="*/ 311 w 473"/>
                <a:gd name="T63" fmla="*/ 72 h 425"/>
                <a:gd name="T64" fmla="*/ 281 w 473"/>
                <a:gd name="T65" fmla="*/ 84 h 425"/>
                <a:gd name="T66" fmla="*/ 257 w 473"/>
                <a:gd name="T67" fmla="*/ 78 h 425"/>
                <a:gd name="T68" fmla="*/ 245 w 473"/>
                <a:gd name="T69" fmla="*/ 60 h 425"/>
                <a:gd name="T70" fmla="*/ 174 w 473"/>
                <a:gd name="T71" fmla="*/ 66 h 425"/>
                <a:gd name="T72" fmla="*/ 168 w 473"/>
                <a:gd name="T73" fmla="*/ 42 h 425"/>
                <a:gd name="T74" fmla="*/ 132 w 473"/>
                <a:gd name="T75" fmla="*/ 36 h 425"/>
                <a:gd name="T76" fmla="*/ 114 w 473"/>
                <a:gd name="T77" fmla="*/ 0 h 425"/>
                <a:gd name="T78" fmla="*/ 102 w 473"/>
                <a:gd name="T79" fmla="*/ 24 h 425"/>
                <a:gd name="T80" fmla="*/ 120 w 473"/>
                <a:gd name="T81" fmla="*/ 30 h 425"/>
                <a:gd name="T82" fmla="*/ 84 w 473"/>
                <a:gd name="T83" fmla="*/ 42 h 425"/>
                <a:gd name="T84" fmla="*/ 60 w 473"/>
                <a:gd name="T85" fmla="*/ 60 h 425"/>
                <a:gd name="T86" fmla="*/ 72 w 473"/>
                <a:gd name="T87" fmla="*/ 96 h 425"/>
                <a:gd name="T88" fmla="*/ 60 w 473"/>
                <a:gd name="T89" fmla="*/ 120 h 425"/>
                <a:gd name="T90" fmla="*/ 48 w 473"/>
                <a:gd name="T91" fmla="*/ 108 h 425"/>
                <a:gd name="T92" fmla="*/ 36 w 473"/>
                <a:gd name="T93" fmla="*/ 96 h 425"/>
                <a:gd name="T94" fmla="*/ 42 w 473"/>
                <a:gd name="T95" fmla="*/ 78 h 425"/>
                <a:gd name="T96" fmla="*/ 54 w 473"/>
                <a:gd name="T97" fmla="*/ 66 h 425"/>
                <a:gd name="T98" fmla="*/ 54 w 473"/>
                <a:gd name="T99" fmla="*/ 48 h 425"/>
                <a:gd name="T100" fmla="*/ 48 w 473"/>
                <a:gd name="T101" fmla="*/ 30 h 425"/>
                <a:gd name="T102" fmla="*/ 60 w 473"/>
                <a:gd name="T103" fmla="*/ 18 h 425"/>
                <a:gd name="T104" fmla="*/ 42 w 473"/>
                <a:gd name="T105" fmla="*/ 24 h 425"/>
                <a:gd name="T106" fmla="*/ 0 w 473"/>
                <a:gd name="T107" fmla="*/ 1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3" h="425">
                  <a:moveTo>
                    <a:pt x="0" y="108"/>
                  </a:moveTo>
                  <a:lnTo>
                    <a:pt x="42" y="192"/>
                  </a:lnTo>
                  <a:lnTo>
                    <a:pt x="90" y="186"/>
                  </a:lnTo>
                  <a:lnTo>
                    <a:pt x="126" y="222"/>
                  </a:lnTo>
                  <a:lnTo>
                    <a:pt x="198" y="210"/>
                  </a:lnTo>
                  <a:lnTo>
                    <a:pt x="180" y="282"/>
                  </a:lnTo>
                  <a:lnTo>
                    <a:pt x="204" y="324"/>
                  </a:lnTo>
                  <a:lnTo>
                    <a:pt x="186" y="341"/>
                  </a:lnTo>
                  <a:lnTo>
                    <a:pt x="204" y="371"/>
                  </a:lnTo>
                  <a:lnTo>
                    <a:pt x="257" y="425"/>
                  </a:lnTo>
                  <a:lnTo>
                    <a:pt x="353" y="359"/>
                  </a:lnTo>
                  <a:lnTo>
                    <a:pt x="311" y="347"/>
                  </a:lnTo>
                  <a:lnTo>
                    <a:pt x="311" y="347"/>
                  </a:lnTo>
                  <a:lnTo>
                    <a:pt x="311" y="347"/>
                  </a:lnTo>
                  <a:lnTo>
                    <a:pt x="299" y="288"/>
                  </a:lnTo>
                  <a:lnTo>
                    <a:pt x="359" y="312"/>
                  </a:lnTo>
                  <a:lnTo>
                    <a:pt x="377" y="300"/>
                  </a:lnTo>
                  <a:lnTo>
                    <a:pt x="467" y="258"/>
                  </a:lnTo>
                  <a:lnTo>
                    <a:pt x="443" y="258"/>
                  </a:lnTo>
                  <a:lnTo>
                    <a:pt x="419" y="228"/>
                  </a:lnTo>
                  <a:lnTo>
                    <a:pt x="449" y="192"/>
                  </a:lnTo>
                  <a:lnTo>
                    <a:pt x="437" y="180"/>
                  </a:lnTo>
                  <a:lnTo>
                    <a:pt x="473" y="150"/>
                  </a:lnTo>
                  <a:lnTo>
                    <a:pt x="455" y="138"/>
                  </a:lnTo>
                  <a:lnTo>
                    <a:pt x="425" y="138"/>
                  </a:lnTo>
                  <a:lnTo>
                    <a:pt x="437" y="132"/>
                  </a:lnTo>
                  <a:lnTo>
                    <a:pt x="425" y="102"/>
                  </a:lnTo>
                  <a:lnTo>
                    <a:pt x="359" y="72"/>
                  </a:lnTo>
                  <a:lnTo>
                    <a:pt x="389" y="60"/>
                  </a:lnTo>
                  <a:lnTo>
                    <a:pt x="317" y="60"/>
                  </a:lnTo>
                  <a:lnTo>
                    <a:pt x="329" y="66"/>
                  </a:lnTo>
                  <a:lnTo>
                    <a:pt x="311" y="72"/>
                  </a:lnTo>
                  <a:lnTo>
                    <a:pt x="281" y="84"/>
                  </a:lnTo>
                  <a:lnTo>
                    <a:pt x="257" y="78"/>
                  </a:lnTo>
                  <a:lnTo>
                    <a:pt x="245" y="60"/>
                  </a:lnTo>
                  <a:lnTo>
                    <a:pt x="174" y="66"/>
                  </a:lnTo>
                  <a:lnTo>
                    <a:pt x="168" y="42"/>
                  </a:lnTo>
                  <a:lnTo>
                    <a:pt x="132" y="36"/>
                  </a:lnTo>
                  <a:lnTo>
                    <a:pt x="114" y="0"/>
                  </a:lnTo>
                  <a:lnTo>
                    <a:pt x="102" y="24"/>
                  </a:lnTo>
                  <a:lnTo>
                    <a:pt x="120" y="30"/>
                  </a:lnTo>
                  <a:lnTo>
                    <a:pt x="84" y="42"/>
                  </a:lnTo>
                  <a:lnTo>
                    <a:pt x="60" y="60"/>
                  </a:lnTo>
                  <a:lnTo>
                    <a:pt x="72" y="96"/>
                  </a:lnTo>
                  <a:lnTo>
                    <a:pt x="60" y="120"/>
                  </a:lnTo>
                  <a:lnTo>
                    <a:pt x="48" y="108"/>
                  </a:lnTo>
                  <a:lnTo>
                    <a:pt x="36" y="96"/>
                  </a:lnTo>
                  <a:lnTo>
                    <a:pt x="42" y="78"/>
                  </a:lnTo>
                  <a:lnTo>
                    <a:pt x="54" y="66"/>
                  </a:lnTo>
                  <a:lnTo>
                    <a:pt x="54" y="48"/>
                  </a:lnTo>
                  <a:lnTo>
                    <a:pt x="48" y="30"/>
                  </a:lnTo>
                  <a:lnTo>
                    <a:pt x="60" y="18"/>
                  </a:lnTo>
                  <a:lnTo>
                    <a:pt x="42" y="24"/>
                  </a:lnTo>
                  <a:lnTo>
                    <a:pt x="0" y="10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5" name="Freeform 239"/>
            <p:cNvSpPr>
              <a:spLocks/>
            </p:cNvSpPr>
            <p:nvPr/>
          </p:nvSpPr>
          <p:spPr bwMode="auto">
            <a:xfrm>
              <a:off x="2384" y="1586"/>
              <a:ext cx="24" cy="42"/>
            </a:xfrm>
            <a:custGeom>
              <a:avLst/>
              <a:gdLst>
                <a:gd name="T0" fmla="*/ 0 w 24"/>
                <a:gd name="T1" fmla="*/ 0 h 42"/>
                <a:gd name="T2" fmla="*/ 24 w 24"/>
                <a:gd name="T3" fmla="*/ 42 h 42"/>
                <a:gd name="T4" fmla="*/ 0 w 24"/>
                <a:gd name="T5" fmla="*/ 0 h 42"/>
                <a:gd name="T6" fmla="*/ 0 w 24"/>
                <a:gd name="T7" fmla="*/ 0 h 42"/>
              </a:gdLst>
              <a:ahLst/>
              <a:cxnLst>
                <a:cxn ang="0">
                  <a:pos x="T0" y="T1"/>
                </a:cxn>
                <a:cxn ang="0">
                  <a:pos x="T2" y="T3"/>
                </a:cxn>
                <a:cxn ang="0">
                  <a:pos x="T4" y="T5"/>
                </a:cxn>
                <a:cxn ang="0">
                  <a:pos x="T6" y="T7"/>
                </a:cxn>
              </a:cxnLst>
              <a:rect l="0" t="0" r="r" b="b"/>
              <a:pathLst>
                <a:path w="24" h="42">
                  <a:moveTo>
                    <a:pt x="0" y="0"/>
                  </a:moveTo>
                  <a:lnTo>
                    <a:pt x="24" y="4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6" name="Freeform 240"/>
            <p:cNvSpPr>
              <a:spLocks/>
            </p:cNvSpPr>
            <p:nvPr/>
          </p:nvSpPr>
          <p:spPr bwMode="auto">
            <a:xfrm>
              <a:off x="2246" y="1490"/>
              <a:ext cx="48" cy="6"/>
            </a:xfrm>
            <a:custGeom>
              <a:avLst/>
              <a:gdLst>
                <a:gd name="T0" fmla="*/ 0 w 48"/>
                <a:gd name="T1" fmla="*/ 6 h 6"/>
                <a:gd name="T2" fmla="*/ 48 w 48"/>
                <a:gd name="T3" fmla="*/ 0 h 6"/>
                <a:gd name="T4" fmla="*/ 0 w 48"/>
                <a:gd name="T5" fmla="*/ 6 h 6"/>
                <a:gd name="T6" fmla="*/ 0 w 48"/>
                <a:gd name="T7" fmla="*/ 6 h 6"/>
              </a:gdLst>
              <a:ahLst/>
              <a:cxnLst>
                <a:cxn ang="0">
                  <a:pos x="T0" y="T1"/>
                </a:cxn>
                <a:cxn ang="0">
                  <a:pos x="T2" y="T3"/>
                </a:cxn>
                <a:cxn ang="0">
                  <a:pos x="T4" y="T5"/>
                </a:cxn>
                <a:cxn ang="0">
                  <a:pos x="T6" y="T7"/>
                </a:cxn>
              </a:cxnLst>
              <a:rect l="0" t="0" r="r" b="b"/>
              <a:pathLst>
                <a:path w="48" h="6">
                  <a:moveTo>
                    <a:pt x="0" y="6"/>
                  </a:moveTo>
                  <a:lnTo>
                    <a:pt x="48"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7" name="Freeform 241"/>
            <p:cNvSpPr>
              <a:spLocks/>
            </p:cNvSpPr>
            <p:nvPr/>
          </p:nvSpPr>
          <p:spPr bwMode="auto">
            <a:xfrm>
              <a:off x="2623" y="1454"/>
              <a:ext cx="161" cy="251"/>
            </a:xfrm>
            <a:custGeom>
              <a:avLst/>
              <a:gdLst>
                <a:gd name="T0" fmla="*/ 30 w 161"/>
                <a:gd name="T1" fmla="*/ 42 h 251"/>
                <a:gd name="T2" fmla="*/ 0 w 161"/>
                <a:gd name="T3" fmla="*/ 78 h 251"/>
                <a:gd name="T4" fmla="*/ 24 w 161"/>
                <a:gd name="T5" fmla="*/ 108 h 251"/>
                <a:gd name="T6" fmla="*/ 48 w 161"/>
                <a:gd name="T7" fmla="*/ 108 h 251"/>
                <a:gd name="T8" fmla="*/ 48 w 161"/>
                <a:gd name="T9" fmla="*/ 108 h 251"/>
                <a:gd name="T10" fmla="*/ 60 w 161"/>
                <a:gd name="T11" fmla="*/ 233 h 251"/>
                <a:gd name="T12" fmla="*/ 96 w 161"/>
                <a:gd name="T13" fmla="*/ 251 h 251"/>
                <a:gd name="T14" fmla="*/ 161 w 161"/>
                <a:gd name="T15" fmla="*/ 221 h 251"/>
                <a:gd name="T16" fmla="*/ 108 w 161"/>
                <a:gd name="T17" fmla="*/ 144 h 251"/>
                <a:gd name="T18" fmla="*/ 108 w 161"/>
                <a:gd name="T19" fmla="*/ 144 h 251"/>
                <a:gd name="T20" fmla="*/ 108 w 161"/>
                <a:gd name="T21" fmla="*/ 144 h 251"/>
                <a:gd name="T22" fmla="*/ 113 w 161"/>
                <a:gd name="T23" fmla="*/ 132 h 251"/>
                <a:gd name="T24" fmla="*/ 119 w 161"/>
                <a:gd name="T25" fmla="*/ 114 h 251"/>
                <a:gd name="T26" fmla="*/ 137 w 161"/>
                <a:gd name="T27" fmla="*/ 114 h 251"/>
                <a:gd name="T28" fmla="*/ 143 w 161"/>
                <a:gd name="T29" fmla="*/ 84 h 251"/>
                <a:gd name="T30" fmla="*/ 143 w 161"/>
                <a:gd name="T31" fmla="*/ 84 h 251"/>
                <a:gd name="T32" fmla="*/ 113 w 161"/>
                <a:gd name="T33" fmla="*/ 54 h 251"/>
                <a:gd name="T34" fmla="*/ 96 w 161"/>
                <a:gd name="T35" fmla="*/ 48 h 251"/>
                <a:gd name="T36" fmla="*/ 96 w 161"/>
                <a:gd name="T37" fmla="*/ 30 h 251"/>
                <a:gd name="T38" fmla="*/ 54 w 161"/>
                <a:gd name="T39" fmla="*/ 0 h 251"/>
                <a:gd name="T40" fmla="*/ 18 w 161"/>
                <a:gd name="T41" fmla="*/ 30 h 251"/>
                <a:gd name="T42" fmla="*/ 30 w 161"/>
                <a:gd name="T43" fmla="*/ 42 h 251"/>
                <a:gd name="T44" fmla="*/ 30 w 161"/>
                <a:gd name="T45" fmla="*/ 4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251">
                  <a:moveTo>
                    <a:pt x="30" y="42"/>
                  </a:moveTo>
                  <a:lnTo>
                    <a:pt x="0" y="78"/>
                  </a:lnTo>
                  <a:lnTo>
                    <a:pt x="24" y="108"/>
                  </a:lnTo>
                  <a:lnTo>
                    <a:pt x="48" y="108"/>
                  </a:lnTo>
                  <a:lnTo>
                    <a:pt x="48" y="108"/>
                  </a:lnTo>
                  <a:lnTo>
                    <a:pt x="60" y="233"/>
                  </a:lnTo>
                  <a:lnTo>
                    <a:pt x="96" y="251"/>
                  </a:lnTo>
                  <a:lnTo>
                    <a:pt x="161" y="221"/>
                  </a:lnTo>
                  <a:lnTo>
                    <a:pt x="108" y="144"/>
                  </a:lnTo>
                  <a:lnTo>
                    <a:pt x="108" y="144"/>
                  </a:lnTo>
                  <a:lnTo>
                    <a:pt x="108" y="144"/>
                  </a:lnTo>
                  <a:lnTo>
                    <a:pt x="113" y="132"/>
                  </a:lnTo>
                  <a:lnTo>
                    <a:pt x="119" y="114"/>
                  </a:lnTo>
                  <a:lnTo>
                    <a:pt x="137" y="114"/>
                  </a:lnTo>
                  <a:lnTo>
                    <a:pt x="143" y="84"/>
                  </a:lnTo>
                  <a:lnTo>
                    <a:pt x="143" y="84"/>
                  </a:lnTo>
                  <a:lnTo>
                    <a:pt x="113" y="54"/>
                  </a:lnTo>
                  <a:lnTo>
                    <a:pt x="96" y="48"/>
                  </a:lnTo>
                  <a:lnTo>
                    <a:pt x="96" y="30"/>
                  </a:lnTo>
                  <a:lnTo>
                    <a:pt x="54" y="0"/>
                  </a:lnTo>
                  <a:lnTo>
                    <a:pt x="18" y="30"/>
                  </a:lnTo>
                  <a:lnTo>
                    <a:pt x="30" y="42"/>
                  </a:lnTo>
                  <a:lnTo>
                    <a:pt x="30"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8" name="Freeform 242"/>
            <p:cNvSpPr>
              <a:spLocks/>
            </p:cNvSpPr>
            <p:nvPr/>
          </p:nvSpPr>
          <p:spPr bwMode="auto">
            <a:xfrm>
              <a:off x="2731" y="1538"/>
              <a:ext cx="149" cy="137"/>
            </a:xfrm>
            <a:custGeom>
              <a:avLst/>
              <a:gdLst>
                <a:gd name="T0" fmla="*/ 5 w 149"/>
                <a:gd name="T1" fmla="*/ 48 h 137"/>
                <a:gd name="T2" fmla="*/ 0 w 149"/>
                <a:gd name="T3" fmla="*/ 60 h 137"/>
                <a:gd name="T4" fmla="*/ 53 w 149"/>
                <a:gd name="T5" fmla="*/ 137 h 137"/>
                <a:gd name="T6" fmla="*/ 119 w 149"/>
                <a:gd name="T7" fmla="*/ 113 h 137"/>
                <a:gd name="T8" fmla="*/ 119 w 149"/>
                <a:gd name="T9" fmla="*/ 113 h 137"/>
                <a:gd name="T10" fmla="*/ 119 w 149"/>
                <a:gd name="T11" fmla="*/ 113 h 137"/>
                <a:gd name="T12" fmla="*/ 143 w 149"/>
                <a:gd name="T13" fmla="*/ 125 h 137"/>
                <a:gd name="T14" fmla="*/ 149 w 149"/>
                <a:gd name="T15" fmla="*/ 78 h 137"/>
                <a:gd name="T16" fmla="*/ 143 w 149"/>
                <a:gd name="T17" fmla="*/ 72 h 137"/>
                <a:gd name="T18" fmla="*/ 131 w 149"/>
                <a:gd name="T19" fmla="*/ 60 h 137"/>
                <a:gd name="T20" fmla="*/ 131 w 149"/>
                <a:gd name="T21" fmla="*/ 60 h 137"/>
                <a:gd name="T22" fmla="*/ 131 w 149"/>
                <a:gd name="T23" fmla="*/ 60 h 137"/>
                <a:gd name="T24" fmla="*/ 131 w 149"/>
                <a:gd name="T25" fmla="*/ 54 h 137"/>
                <a:gd name="T26" fmla="*/ 131 w 149"/>
                <a:gd name="T27" fmla="*/ 30 h 137"/>
                <a:gd name="T28" fmla="*/ 143 w 149"/>
                <a:gd name="T29" fmla="*/ 18 h 137"/>
                <a:gd name="T30" fmla="*/ 149 w 149"/>
                <a:gd name="T31" fmla="*/ 12 h 137"/>
                <a:gd name="T32" fmla="*/ 149 w 149"/>
                <a:gd name="T33" fmla="*/ 12 h 137"/>
                <a:gd name="T34" fmla="*/ 149 w 149"/>
                <a:gd name="T35" fmla="*/ 12 h 137"/>
                <a:gd name="T36" fmla="*/ 113 w 149"/>
                <a:gd name="T37" fmla="*/ 0 h 137"/>
                <a:gd name="T38" fmla="*/ 71 w 149"/>
                <a:gd name="T39" fmla="*/ 6 h 137"/>
                <a:gd name="T40" fmla="*/ 47 w 149"/>
                <a:gd name="T41" fmla="*/ 0 h 137"/>
                <a:gd name="T42" fmla="*/ 35 w 149"/>
                <a:gd name="T43" fmla="*/ 0 h 137"/>
                <a:gd name="T44" fmla="*/ 29 w 149"/>
                <a:gd name="T45" fmla="*/ 30 h 137"/>
                <a:gd name="T46" fmla="*/ 11 w 149"/>
                <a:gd name="T47" fmla="*/ 30 h 137"/>
                <a:gd name="T48" fmla="*/ 5 w 149"/>
                <a:gd name="T49"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37">
                  <a:moveTo>
                    <a:pt x="5" y="48"/>
                  </a:moveTo>
                  <a:lnTo>
                    <a:pt x="0" y="60"/>
                  </a:lnTo>
                  <a:lnTo>
                    <a:pt x="53" y="137"/>
                  </a:lnTo>
                  <a:lnTo>
                    <a:pt x="119" y="113"/>
                  </a:lnTo>
                  <a:lnTo>
                    <a:pt x="119" y="113"/>
                  </a:lnTo>
                  <a:lnTo>
                    <a:pt x="119" y="113"/>
                  </a:lnTo>
                  <a:lnTo>
                    <a:pt x="143" y="125"/>
                  </a:lnTo>
                  <a:lnTo>
                    <a:pt x="149" y="78"/>
                  </a:lnTo>
                  <a:lnTo>
                    <a:pt x="143" y="72"/>
                  </a:lnTo>
                  <a:lnTo>
                    <a:pt x="131" y="60"/>
                  </a:lnTo>
                  <a:lnTo>
                    <a:pt x="131" y="60"/>
                  </a:lnTo>
                  <a:lnTo>
                    <a:pt x="131" y="60"/>
                  </a:lnTo>
                  <a:lnTo>
                    <a:pt x="131" y="54"/>
                  </a:lnTo>
                  <a:lnTo>
                    <a:pt x="131" y="30"/>
                  </a:lnTo>
                  <a:lnTo>
                    <a:pt x="143" y="18"/>
                  </a:lnTo>
                  <a:lnTo>
                    <a:pt x="149" y="12"/>
                  </a:lnTo>
                  <a:lnTo>
                    <a:pt x="149" y="12"/>
                  </a:lnTo>
                  <a:lnTo>
                    <a:pt x="149" y="12"/>
                  </a:lnTo>
                  <a:lnTo>
                    <a:pt x="113" y="0"/>
                  </a:lnTo>
                  <a:lnTo>
                    <a:pt x="71" y="6"/>
                  </a:lnTo>
                  <a:lnTo>
                    <a:pt x="47" y="0"/>
                  </a:lnTo>
                  <a:lnTo>
                    <a:pt x="35" y="0"/>
                  </a:lnTo>
                  <a:lnTo>
                    <a:pt x="29" y="30"/>
                  </a:lnTo>
                  <a:lnTo>
                    <a:pt x="11" y="30"/>
                  </a:lnTo>
                  <a:lnTo>
                    <a:pt x="5"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9" name="Freeform 243"/>
            <p:cNvSpPr>
              <a:spLocks/>
            </p:cNvSpPr>
            <p:nvPr/>
          </p:nvSpPr>
          <p:spPr bwMode="auto">
            <a:xfrm>
              <a:off x="2731" y="1586"/>
              <a:ext cx="5" cy="12"/>
            </a:xfrm>
            <a:custGeom>
              <a:avLst/>
              <a:gdLst>
                <a:gd name="T0" fmla="*/ 0 w 5"/>
                <a:gd name="T1" fmla="*/ 12 h 12"/>
                <a:gd name="T2" fmla="*/ 0 w 5"/>
                <a:gd name="T3" fmla="*/ 12 h 12"/>
                <a:gd name="T4" fmla="*/ 5 w 5"/>
                <a:gd name="T5" fmla="*/ 0 h 12"/>
                <a:gd name="T6" fmla="*/ 0 w 5"/>
                <a:gd name="T7" fmla="*/ 12 h 12"/>
              </a:gdLst>
              <a:ahLst/>
              <a:cxnLst>
                <a:cxn ang="0">
                  <a:pos x="T0" y="T1"/>
                </a:cxn>
                <a:cxn ang="0">
                  <a:pos x="T2" y="T3"/>
                </a:cxn>
                <a:cxn ang="0">
                  <a:pos x="T4" y="T5"/>
                </a:cxn>
                <a:cxn ang="0">
                  <a:pos x="T6" y="T7"/>
                </a:cxn>
              </a:cxnLst>
              <a:rect l="0" t="0" r="r" b="b"/>
              <a:pathLst>
                <a:path w="5" h="12">
                  <a:moveTo>
                    <a:pt x="0" y="12"/>
                  </a:moveTo>
                  <a:lnTo>
                    <a:pt x="0" y="12"/>
                  </a:lnTo>
                  <a:lnTo>
                    <a:pt x="5" y="0"/>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0" name="Freeform 244"/>
            <p:cNvSpPr>
              <a:spLocks/>
            </p:cNvSpPr>
            <p:nvPr/>
          </p:nvSpPr>
          <p:spPr bwMode="auto">
            <a:xfrm>
              <a:off x="2862" y="1550"/>
              <a:ext cx="108" cy="125"/>
            </a:xfrm>
            <a:custGeom>
              <a:avLst/>
              <a:gdLst>
                <a:gd name="T0" fmla="*/ 0 w 108"/>
                <a:gd name="T1" fmla="*/ 18 h 125"/>
                <a:gd name="T2" fmla="*/ 0 w 108"/>
                <a:gd name="T3" fmla="*/ 42 h 125"/>
                <a:gd name="T4" fmla="*/ 0 w 108"/>
                <a:gd name="T5" fmla="*/ 48 h 125"/>
                <a:gd name="T6" fmla="*/ 12 w 108"/>
                <a:gd name="T7" fmla="*/ 60 h 125"/>
                <a:gd name="T8" fmla="*/ 18 w 108"/>
                <a:gd name="T9" fmla="*/ 66 h 125"/>
                <a:gd name="T10" fmla="*/ 12 w 108"/>
                <a:gd name="T11" fmla="*/ 113 h 125"/>
                <a:gd name="T12" fmla="*/ 42 w 108"/>
                <a:gd name="T13" fmla="*/ 125 h 125"/>
                <a:gd name="T14" fmla="*/ 102 w 108"/>
                <a:gd name="T15" fmla="*/ 60 h 125"/>
                <a:gd name="T16" fmla="*/ 108 w 108"/>
                <a:gd name="T17" fmla="*/ 54 h 125"/>
                <a:gd name="T18" fmla="*/ 54 w 108"/>
                <a:gd name="T19" fmla="*/ 12 h 125"/>
                <a:gd name="T20" fmla="*/ 18 w 108"/>
                <a:gd name="T21" fmla="*/ 0 h 125"/>
                <a:gd name="T22" fmla="*/ 12 w 108"/>
                <a:gd name="T23" fmla="*/ 6 h 125"/>
                <a:gd name="T24" fmla="*/ 0 w 108"/>
                <a:gd name="T25" fmla="*/ 1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25">
                  <a:moveTo>
                    <a:pt x="0" y="18"/>
                  </a:moveTo>
                  <a:lnTo>
                    <a:pt x="0" y="42"/>
                  </a:lnTo>
                  <a:lnTo>
                    <a:pt x="0" y="48"/>
                  </a:lnTo>
                  <a:lnTo>
                    <a:pt x="12" y="60"/>
                  </a:lnTo>
                  <a:lnTo>
                    <a:pt x="18" y="66"/>
                  </a:lnTo>
                  <a:lnTo>
                    <a:pt x="12" y="113"/>
                  </a:lnTo>
                  <a:lnTo>
                    <a:pt x="42" y="125"/>
                  </a:lnTo>
                  <a:lnTo>
                    <a:pt x="102" y="60"/>
                  </a:lnTo>
                  <a:lnTo>
                    <a:pt x="108" y="54"/>
                  </a:lnTo>
                  <a:lnTo>
                    <a:pt x="54" y="12"/>
                  </a:lnTo>
                  <a:lnTo>
                    <a:pt x="18" y="0"/>
                  </a:lnTo>
                  <a:lnTo>
                    <a:pt x="12" y="6"/>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1" name="Freeform 245"/>
            <p:cNvSpPr>
              <a:spLocks/>
            </p:cNvSpPr>
            <p:nvPr/>
          </p:nvSpPr>
          <p:spPr bwMode="auto">
            <a:xfrm>
              <a:off x="2874" y="1550"/>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2" name="Freeform 246"/>
            <p:cNvSpPr>
              <a:spLocks/>
            </p:cNvSpPr>
            <p:nvPr/>
          </p:nvSpPr>
          <p:spPr bwMode="auto">
            <a:xfrm>
              <a:off x="2862" y="1592"/>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3" name="Freeform 247"/>
            <p:cNvSpPr>
              <a:spLocks/>
            </p:cNvSpPr>
            <p:nvPr/>
          </p:nvSpPr>
          <p:spPr bwMode="auto">
            <a:xfrm>
              <a:off x="2874" y="1610"/>
              <a:ext cx="6" cy="53"/>
            </a:xfrm>
            <a:custGeom>
              <a:avLst/>
              <a:gdLst>
                <a:gd name="T0" fmla="*/ 0 w 6"/>
                <a:gd name="T1" fmla="*/ 0 h 53"/>
                <a:gd name="T2" fmla="*/ 6 w 6"/>
                <a:gd name="T3" fmla="*/ 6 h 53"/>
                <a:gd name="T4" fmla="*/ 0 w 6"/>
                <a:gd name="T5" fmla="*/ 53 h 53"/>
                <a:gd name="T6" fmla="*/ 6 w 6"/>
                <a:gd name="T7" fmla="*/ 6 h 53"/>
                <a:gd name="T8" fmla="*/ 0 w 6"/>
                <a:gd name="T9" fmla="*/ 0 h 53"/>
              </a:gdLst>
              <a:ahLst/>
              <a:cxnLst>
                <a:cxn ang="0">
                  <a:pos x="T0" y="T1"/>
                </a:cxn>
                <a:cxn ang="0">
                  <a:pos x="T2" y="T3"/>
                </a:cxn>
                <a:cxn ang="0">
                  <a:pos x="T4" y="T5"/>
                </a:cxn>
                <a:cxn ang="0">
                  <a:pos x="T6" y="T7"/>
                </a:cxn>
                <a:cxn ang="0">
                  <a:pos x="T8" y="T9"/>
                </a:cxn>
              </a:cxnLst>
              <a:rect l="0" t="0" r="r" b="b"/>
              <a:pathLst>
                <a:path w="6" h="53">
                  <a:moveTo>
                    <a:pt x="0" y="0"/>
                  </a:moveTo>
                  <a:lnTo>
                    <a:pt x="6" y="6"/>
                  </a:lnTo>
                  <a:lnTo>
                    <a:pt x="0" y="53"/>
                  </a:lnTo>
                  <a:lnTo>
                    <a:pt x="6" y="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4" name="Freeform 248"/>
            <p:cNvSpPr>
              <a:spLocks/>
            </p:cNvSpPr>
            <p:nvPr/>
          </p:nvSpPr>
          <p:spPr bwMode="auto">
            <a:xfrm>
              <a:off x="1552" y="1735"/>
              <a:ext cx="24" cy="48"/>
            </a:xfrm>
            <a:custGeom>
              <a:avLst/>
              <a:gdLst>
                <a:gd name="T0" fmla="*/ 0 w 24"/>
                <a:gd name="T1" fmla="*/ 6 h 48"/>
                <a:gd name="T2" fmla="*/ 12 w 24"/>
                <a:gd name="T3" fmla="*/ 18 h 48"/>
                <a:gd name="T4" fmla="*/ 0 w 24"/>
                <a:gd name="T5" fmla="*/ 36 h 48"/>
                <a:gd name="T6" fmla="*/ 12 w 24"/>
                <a:gd name="T7" fmla="*/ 48 h 48"/>
                <a:gd name="T8" fmla="*/ 24 w 24"/>
                <a:gd name="T9" fmla="*/ 36 h 48"/>
                <a:gd name="T10" fmla="*/ 6 w 24"/>
                <a:gd name="T11" fmla="*/ 0 h 48"/>
                <a:gd name="T12" fmla="*/ 0 w 24"/>
                <a:gd name="T13" fmla="*/ 6 h 48"/>
              </a:gdLst>
              <a:ahLst/>
              <a:cxnLst>
                <a:cxn ang="0">
                  <a:pos x="T0" y="T1"/>
                </a:cxn>
                <a:cxn ang="0">
                  <a:pos x="T2" y="T3"/>
                </a:cxn>
                <a:cxn ang="0">
                  <a:pos x="T4" y="T5"/>
                </a:cxn>
                <a:cxn ang="0">
                  <a:pos x="T6" y="T7"/>
                </a:cxn>
                <a:cxn ang="0">
                  <a:pos x="T8" y="T9"/>
                </a:cxn>
                <a:cxn ang="0">
                  <a:pos x="T10" y="T11"/>
                </a:cxn>
                <a:cxn ang="0">
                  <a:pos x="T12" y="T13"/>
                </a:cxn>
              </a:cxnLst>
              <a:rect l="0" t="0" r="r" b="b"/>
              <a:pathLst>
                <a:path w="24" h="48">
                  <a:moveTo>
                    <a:pt x="0" y="6"/>
                  </a:moveTo>
                  <a:lnTo>
                    <a:pt x="12" y="18"/>
                  </a:lnTo>
                  <a:lnTo>
                    <a:pt x="0" y="36"/>
                  </a:lnTo>
                  <a:lnTo>
                    <a:pt x="12" y="48"/>
                  </a:lnTo>
                  <a:lnTo>
                    <a:pt x="24" y="36"/>
                  </a:lnTo>
                  <a:lnTo>
                    <a:pt x="6"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5" name="Freeform 249"/>
            <p:cNvSpPr>
              <a:spLocks/>
            </p:cNvSpPr>
            <p:nvPr/>
          </p:nvSpPr>
          <p:spPr bwMode="auto">
            <a:xfrm>
              <a:off x="1929" y="1699"/>
              <a:ext cx="203" cy="228"/>
            </a:xfrm>
            <a:custGeom>
              <a:avLst/>
              <a:gdLst>
                <a:gd name="T0" fmla="*/ 48 w 203"/>
                <a:gd name="T1" fmla="*/ 228 h 228"/>
                <a:gd name="T2" fmla="*/ 78 w 203"/>
                <a:gd name="T3" fmla="*/ 210 h 228"/>
                <a:gd name="T4" fmla="*/ 78 w 203"/>
                <a:gd name="T5" fmla="*/ 192 h 228"/>
                <a:gd name="T6" fmla="*/ 78 w 203"/>
                <a:gd name="T7" fmla="*/ 192 h 228"/>
                <a:gd name="T8" fmla="*/ 78 w 203"/>
                <a:gd name="T9" fmla="*/ 192 h 228"/>
                <a:gd name="T10" fmla="*/ 102 w 203"/>
                <a:gd name="T11" fmla="*/ 156 h 228"/>
                <a:gd name="T12" fmla="*/ 150 w 203"/>
                <a:gd name="T13" fmla="*/ 138 h 228"/>
                <a:gd name="T14" fmla="*/ 203 w 203"/>
                <a:gd name="T15" fmla="*/ 90 h 228"/>
                <a:gd name="T16" fmla="*/ 185 w 203"/>
                <a:gd name="T17" fmla="*/ 54 h 228"/>
                <a:gd name="T18" fmla="*/ 185 w 203"/>
                <a:gd name="T19" fmla="*/ 54 h 228"/>
                <a:gd name="T20" fmla="*/ 185 w 203"/>
                <a:gd name="T21" fmla="*/ 54 h 228"/>
                <a:gd name="T22" fmla="*/ 185 w 203"/>
                <a:gd name="T23" fmla="*/ 54 h 228"/>
                <a:gd name="T24" fmla="*/ 168 w 203"/>
                <a:gd name="T25" fmla="*/ 42 h 228"/>
                <a:gd name="T26" fmla="*/ 126 w 203"/>
                <a:gd name="T27" fmla="*/ 42 h 228"/>
                <a:gd name="T28" fmla="*/ 126 w 203"/>
                <a:gd name="T29" fmla="*/ 24 h 228"/>
                <a:gd name="T30" fmla="*/ 72 w 203"/>
                <a:gd name="T31" fmla="*/ 0 h 228"/>
                <a:gd name="T32" fmla="*/ 72 w 203"/>
                <a:gd name="T33" fmla="*/ 6 h 228"/>
                <a:gd name="T34" fmla="*/ 30 w 203"/>
                <a:gd name="T35" fmla="*/ 18 h 228"/>
                <a:gd name="T36" fmla="*/ 30 w 203"/>
                <a:gd name="T37" fmla="*/ 48 h 228"/>
                <a:gd name="T38" fmla="*/ 12 w 203"/>
                <a:gd name="T39" fmla="*/ 78 h 228"/>
                <a:gd name="T40" fmla="*/ 0 w 203"/>
                <a:gd name="T41" fmla="*/ 84 h 228"/>
                <a:gd name="T42" fmla="*/ 6 w 203"/>
                <a:gd name="T43" fmla="*/ 126 h 228"/>
                <a:gd name="T44" fmla="*/ 18 w 203"/>
                <a:gd name="T45" fmla="*/ 144 h 228"/>
                <a:gd name="T46" fmla="*/ 30 w 203"/>
                <a:gd name="T47" fmla="*/ 132 h 228"/>
                <a:gd name="T48" fmla="*/ 36 w 203"/>
                <a:gd name="T49" fmla="*/ 144 h 228"/>
                <a:gd name="T50" fmla="*/ 18 w 203"/>
                <a:gd name="T51" fmla="*/ 168 h 228"/>
                <a:gd name="T52" fmla="*/ 18 w 203"/>
                <a:gd name="T53" fmla="*/ 186 h 228"/>
                <a:gd name="T54" fmla="*/ 12 w 203"/>
                <a:gd name="T55" fmla="*/ 198 h 228"/>
                <a:gd name="T56" fmla="*/ 48 w 203"/>
                <a:gd name="T5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228">
                  <a:moveTo>
                    <a:pt x="48" y="228"/>
                  </a:moveTo>
                  <a:lnTo>
                    <a:pt x="78" y="210"/>
                  </a:lnTo>
                  <a:lnTo>
                    <a:pt x="78" y="192"/>
                  </a:lnTo>
                  <a:lnTo>
                    <a:pt x="78" y="192"/>
                  </a:lnTo>
                  <a:lnTo>
                    <a:pt x="78" y="192"/>
                  </a:lnTo>
                  <a:lnTo>
                    <a:pt x="102" y="156"/>
                  </a:lnTo>
                  <a:lnTo>
                    <a:pt x="150" y="138"/>
                  </a:lnTo>
                  <a:lnTo>
                    <a:pt x="203" y="90"/>
                  </a:lnTo>
                  <a:lnTo>
                    <a:pt x="185" y="54"/>
                  </a:lnTo>
                  <a:lnTo>
                    <a:pt x="185" y="54"/>
                  </a:lnTo>
                  <a:lnTo>
                    <a:pt x="185" y="54"/>
                  </a:lnTo>
                  <a:lnTo>
                    <a:pt x="185" y="54"/>
                  </a:lnTo>
                  <a:lnTo>
                    <a:pt x="168" y="42"/>
                  </a:lnTo>
                  <a:lnTo>
                    <a:pt x="126" y="42"/>
                  </a:lnTo>
                  <a:lnTo>
                    <a:pt x="126" y="24"/>
                  </a:lnTo>
                  <a:lnTo>
                    <a:pt x="72" y="0"/>
                  </a:lnTo>
                  <a:lnTo>
                    <a:pt x="72" y="6"/>
                  </a:lnTo>
                  <a:lnTo>
                    <a:pt x="30" y="18"/>
                  </a:lnTo>
                  <a:lnTo>
                    <a:pt x="30" y="48"/>
                  </a:lnTo>
                  <a:lnTo>
                    <a:pt x="12" y="78"/>
                  </a:lnTo>
                  <a:lnTo>
                    <a:pt x="0" y="84"/>
                  </a:lnTo>
                  <a:lnTo>
                    <a:pt x="6" y="126"/>
                  </a:lnTo>
                  <a:lnTo>
                    <a:pt x="18" y="144"/>
                  </a:lnTo>
                  <a:lnTo>
                    <a:pt x="30" y="132"/>
                  </a:lnTo>
                  <a:lnTo>
                    <a:pt x="36" y="144"/>
                  </a:lnTo>
                  <a:lnTo>
                    <a:pt x="18" y="168"/>
                  </a:lnTo>
                  <a:lnTo>
                    <a:pt x="18" y="186"/>
                  </a:lnTo>
                  <a:lnTo>
                    <a:pt x="12" y="198"/>
                  </a:lnTo>
                  <a:lnTo>
                    <a:pt x="48" y="22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6" name="Freeform 250"/>
            <p:cNvSpPr>
              <a:spLocks/>
            </p:cNvSpPr>
            <p:nvPr/>
          </p:nvSpPr>
          <p:spPr bwMode="auto">
            <a:xfrm>
              <a:off x="2097" y="1741"/>
              <a:ext cx="17" cy="12"/>
            </a:xfrm>
            <a:custGeom>
              <a:avLst/>
              <a:gdLst>
                <a:gd name="T0" fmla="*/ 17 w 17"/>
                <a:gd name="T1" fmla="*/ 12 h 12"/>
                <a:gd name="T2" fmla="*/ 0 w 17"/>
                <a:gd name="T3" fmla="*/ 0 h 12"/>
                <a:gd name="T4" fmla="*/ 17 w 17"/>
                <a:gd name="T5" fmla="*/ 12 h 12"/>
                <a:gd name="T6" fmla="*/ 17 w 17"/>
                <a:gd name="T7" fmla="*/ 12 h 12"/>
              </a:gdLst>
              <a:ahLst/>
              <a:cxnLst>
                <a:cxn ang="0">
                  <a:pos x="T0" y="T1"/>
                </a:cxn>
                <a:cxn ang="0">
                  <a:pos x="T2" y="T3"/>
                </a:cxn>
                <a:cxn ang="0">
                  <a:pos x="T4" y="T5"/>
                </a:cxn>
                <a:cxn ang="0">
                  <a:pos x="T6" y="T7"/>
                </a:cxn>
              </a:cxnLst>
              <a:rect l="0" t="0" r="r" b="b"/>
              <a:pathLst>
                <a:path w="17" h="12">
                  <a:moveTo>
                    <a:pt x="17" y="12"/>
                  </a:moveTo>
                  <a:lnTo>
                    <a:pt x="0" y="0"/>
                  </a:lnTo>
                  <a:lnTo>
                    <a:pt x="17" y="12"/>
                  </a:lnTo>
                  <a:lnTo>
                    <a:pt x="17"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7" name="Freeform 251"/>
            <p:cNvSpPr>
              <a:spLocks/>
            </p:cNvSpPr>
            <p:nvPr/>
          </p:nvSpPr>
          <p:spPr bwMode="auto">
            <a:xfrm>
              <a:off x="1911" y="1753"/>
              <a:ext cx="443" cy="658"/>
            </a:xfrm>
            <a:custGeom>
              <a:avLst/>
              <a:gdLst>
                <a:gd name="T0" fmla="*/ 419 w 443"/>
                <a:gd name="T1" fmla="*/ 634 h 658"/>
                <a:gd name="T2" fmla="*/ 413 w 443"/>
                <a:gd name="T3" fmla="*/ 616 h 658"/>
                <a:gd name="T4" fmla="*/ 437 w 443"/>
                <a:gd name="T5" fmla="*/ 575 h 658"/>
                <a:gd name="T6" fmla="*/ 431 w 443"/>
                <a:gd name="T7" fmla="*/ 575 h 658"/>
                <a:gd name="T8" fmla="*/ 401 w 443"/>
                <a:gd name="T9" fmla="*/ 557 h 658"/>
                <a:gd name="T10" fmla="*/ 401 w 443"/>
                <a:gd name="T11" fmla="*/ 545 h 658"/>
                <a:gd name="T12" fmla="*/ 407 w 443"/>
                <a:gd name="T13" fmla="*/ 539 h 658"/>
                <a:gd name="T14" fmla="*/ 419 w 443"/>
                <a:gd name="T15" fmla="*/ 551 h 658"/>
                <a:gd name="T16" fmla="*/ 443 w 443"/>
                <a:gd name="T17" fmla="*/ 443 h 658"/>
                <a:gd name="T18" fmla="*/ 431 w 443"/>
                <a:gd name="T19" fmla="*/ 419 h 658"/>
                <a:gd name="T20" fmla="*/ 413 w 443"/>
                <a:gd name="T21" fmla="*/ 383 h 658"/>
                <a:gd name="T22" fmla="*/ 389 w 443"/>
                <a:gd name="T23" fmla="*/ 383 h 658"/>
                <a:gd name="T24" fmla="*/ 383 w 443"/>
                <a:gd name="T25" fmla="*/ 317 h 658"/>
                <a:gd name="T26" fmla="*/ 335 w 443"/>
                <a:gd name="T27" fmla="*/ 347 h 658"/>
                <a:gd name="T28" fmla="*/ 263 w 443"/>
                <a:gd name="T29" fmla="*/ 263 h 658"/>
                <a:gd name="T30" fmla="*/ 317 w 443"/>
                <a:gd name="T31" fmla="*/ 174 h 658"/>
                <a:gd name="T32" fmla="*/ 401 w 443"/>
                <a:gd name="T33" fmla="*/ 144 h 658"/>
                <a:gd name="T34" fmla="*/ 389 w 443"/>
                <a:gd name="T35" fmla="*/ 138 h 658"/>
                <a:gd name="T36" fmla="*/ 377 w 443"/>
                <a:gd name="T37" fmla="*/ 126 h 658"/>
                <a:gd name="T38" fmla="*/ 377 w 443"/>
                <a:gd name="T39" fmla="*/ 126 h 658"/>
                <a:gd name="T40" fmla="*/ 377 w 443"/>
                <a:gd name="T41" fmla="*/ 126 h 658"/>
                <a:gd name="T42" fmla="*/ 401 w 443"/>
                <a:gd name="T43" fmla="*/ 90 h 658"/>
                <a:gd name="T44" fmla="*/ 365 w 443"/>
                <a:gd name="T45" fmla="*/ 72 h 658"/>
                <a:gd name="T46" fmla="*/ 317 w 443"/>
                <a:gd name="T47" fmla="*/ 84 h 658"/>
                <a:gd name="T48" fmla="*/ 293 w 443"/>
                <a:gd name="T49" fmla="*/ 78 h 658"/>
                <a:gd name="T50" fmla="*/ 293 w 443"/>
                <a:gd name="T51" fmla="*/ 78 h 658"/>
                <a:gd name="T52" fmla="*/ 293 w 443"/>
                <a:gd name="T53" fmla="*/ 78 h 658"/>
                <a:gd name="T54" fmla="*/ 275 w 443"/>
                <a:gd name="T55" fmla="*/ 54 h 658"/>
                <a:gd name="T56" fmla="*/ 245 w 443"/>
                <a:gd name="T57" fmla="*/ 12 h 658"/>
                <a:gd name="T58" fmla="*/ 203 w 443"/>
                <a:gd name="T59" fmla="*/ 0 h 658"/>
                <a:gd name="T60" fmla="*/ 203 w 443"/>
                <a:gd name="T61" fmla="*/ 0 h 658"/>
                <a:gd name="T62" fmla="*/ 221 w 443"/>
                <a:gd name="T63" fmla="*/ 36 h 658"/>
                <a:gd name="T64" fmla="*/ 221 w 443"/>
                <a:gd name="T65" fmla="*/ 36 h 658"/>
                <a:gd name="T66" fmla="*/ 221 w 443"/>
                <a:gd name="T67" fmla="*/ 36 h 658"/>
                <a:gd name="T68" fmla="*/ 168 w 443"/>
                <a:gd name="T69" fmla="*/ 84 h 658"/>
                <a:gd name="T70" fmla="*/ 120 w 443"/>
                <a:gd name="T71" fmla="*/ 102 h 658"/>
                <a:gd name="T72" fmla="*/ 96 w 443"/>
                <a:gd name="T73" fmla="*/ 138 h 658"/>
                <a:gd name="T74" fmla="*/ 96 w 443"/>
                <a:gd name="T75" fmla="*/ 156 h 658"/>
                <a:gd name="T76" fmla="*/ 66 w 443"/>
                <a:gd name="T77" fmla="*/ 174 h 658"/>
                <a:gd name="T78" fmla="*/ 30 w 443"/>
                <a:gd name="T79" fmla="*/ 144 h 658"/>
                <a:gd name="T80" fmla="*/ 30 w 443"/>
                <a:gd name="T81" fmla="*/ 144 h 658"/>
                <a:gd name="T82" fmla="*/ 30 w 443"/>
                <a:gd name="T83" fmla="*/ 144 h 658"/>
                <a:gd name="T84" fmla="*/ 36 w 443"/>
                <a:gd name="T85" fmla="*/ 132 h 658"/>
                <a:gd name="T86" fmla="*/ 36 w 443"/>
                <a:gd name="T87" fmla="*/ 114 h 658"/>
                <a:gd name="T88" fmla="*/ 36 w 443"/>
                <a:gd name="T89" fmla="*/ 120 h 658"/>
                <a:gd name="T90" fmla="*/ 0 w 443"/>
                <a:gd name="T91" fmla="*/ 150 h 658"/>
                <a:gd name="T92" fmla="*/ 18 w 443"/>
                <a:gd name="T93" fmla="*/ 192 h 658"/>
                <a:gd name="T94" fmla="*/ 12 w 443"/>
                <a:gd name="T95" fmla="*/ 198 h 658"/>
                <a:gd name="T96" fmla="*/ 66 w 443"/>
                <a:gd name="T97" fmla="*/ 240 h 658"/>
                <a:gd name="T98" fmla="*/ 66 w 443"/>
                <a:gd name="T99" fmla="*/ 269 h 658"/>
                <a:gd name="T100" fmla="*/ 90 w 443"/>
                <a:gd name="T101" fmla="*/ 287 h 658"/>
                <a:gd name="T102" fmla="*/ 132 w 443"/>
                <a:gd name="T103" fmla="*/ 407 h 658"/>
                <a:gd name="T104" fmla="*/ 180 w 443"/>
                <a:gd name="T105" fmla="*/ 485 h 658"/>
                <a:gd name="T106" fmla="*/ 168 w 443"/>
                <a:gd name="T107" fmla="*/ 497 h 658"/>
                <a:gd name="T108" fmla="*/ 329 w 443"/>
                <a:gd name="T109" fmla="*/ 604 h 658"/>
                <a:gd name="T110" fmla="*/ 371 w 443"/>
                <a:gd name="T111" fmla="*/ 658 h 658"/>
                <a:gd name="T112" fmla="*/ 407 w 443"/>
                <a:gd name="T113" fmla="*/ 634 h 658"/>
                <a:gd name="T114" fmla="*/ 419 w 443"/>
                <a:gd name="T115" fmla="*/ 63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3" h="658">
                  <a:moveTo>
                    <a:pt x="419" y="634"/>
                  </a:moveTo>
                  <a:lnTo>
                    <a:pt x="413" y="616"/>
                  </a:lnTo>
                  <a:lnTo>
                    <a:pt x="437" y="575"/>
                  </a:lnTo>
                  <a:lnTo>
                    <a:pt x="431" y="575"/>
                  </a:lnTo>
                  <a:lnTo>
                    <a:pt x="401" y="557"/>
                  </a:lnTo>
                  <a:lnTo>
                    <a:pt x="401" y="545"/>
                  </a:lnTo>
                  <a:lnTo>
                    <a:pt x="407" y="539"/>
                  </a:lnTo>
                  <a:lnTo>
                    <a:pt x="419" y="551"/>
                  </a:lnTo>
                  <a:lnTo>
                    <a:pt x="443" y="443"/>
                  </a:lnTo>
                  <a:lnTo>
                    <a:pt x="431" y="419"/>
                  </a:lnTo>
                  <a:lnTo>
                    <a:pt x="413" y="383"/>
                  </a:lnTo>
                  <a:lnTo>
                    <a:pt x="389" y="383"/>
                  </a:lnTo>
                  <a:lnTo>
                    <a:pt x="383" y="317"/>
                  </a:lnTo>
                  <a:lnTo>
                    <a:pt x="335" y="347"/>
                  </a:lnTo>
                  <a:lnTo>
                    <a:pt x="263" y="263"/>
                  </a:lnTo>
                  <a:lnTo>
                    <a:pt x="317" y="174"/>
                  </a:lnTo>
                  <a:lnTo>
                    <a:pt x="401" y="144"/>
                  </a:lnTo>
                  <a:lnTo>
                    <a:pt x="389" y="138"/>
                  </a:lnTo>
                  <a:lnTo>
                    <a:pt x="377" y="126"/>
                  </a:lnTo>
                  <a:lnTo>
                    <a:pt x="377" y="126"/>
                  </a:lnTo>
                  <a:lnTo>
                    <a:pt x="377" y="126"/>
                  </a:lnTo>
                  <a:lnTo>
                    <a:pt x="401" y="90"/>
                  </a:lnTo>
                  <a:lnTo>
                    <a:pt x="365" y="72"/>
                  </a:lnTo>
                  <a:lnTo>
                    <a:pt x="317" y="84"/>
                  </a:lnTo>
                  <a:lnTo>
                    <a:pt x="293" y="78"/>
                  </a:lnTo>
                  <a:lnTo>
                    <a:pt x="293" y="78"/>
                  </a:lnTo>
                  <a:lnTo>
                    <a:pt x="293" y="78"/>
                  </a:lnTo>
                  <a:lnTo>
                    <a:pt x="275" y="54"/>
                  </a:lnTo>
                  <a:lnTo>
                    <a:pt x="245" y="12"/>
                  </a:lnTo>
                  <a:lnTo>
                    <a:pt x="203" y="0"/>
                  </a:lnTo>
                  <a:lnTo>
                    <a:pt x="203" y="0"/>
                  </a:lnTo>
                  <a:lnTo>
                    <a:pt x="221" y="36"/>
                  </a:lnTo>
                  <a:lnTo>
                    <a:pt x="221" y="36"/>
                  </a:lnTo>
                  <a:lnTo>
                    <a:pt x="221" y="36"/>
                  </a:lnTo>
                  <a:lnTo>
                    <a:pt x="168" y="84"/>
                  </a:lnTo>
                  <a:lnTo>
                    <a:pt x="120" y="102"/>
                  </a:lnTo>
                  <a:lnTo>
                    <a:pt x="96" y="138"/>
                  </a:lnTo>
                  <a:lnTo>
                    <a:pt x="96" y="156"/>
                  </a:lnTo>
                  <a:lnTo>
                    <a:pt x="66" y="174"/>
                  </a:lnTo>
                  <a:lnTo>
                    <a:pt x="30" y="144"/>
                  </a:lnTo>
                  <a:lnTo>
                    <a:pt x="30" y="144"/>
                  </a:lnTo>
                  <a:lnTo>
                    <a:pt x="30" y="144"/>
                  </a:lnTo>
                  <a:lnTo>
                    <a:pt x="36" y="132"/>
                  </a:lnTo>
                  <a:lnTo>
                    <a:pt x="36" y="114"/>
                  </a:lnTo>
                  <a:lnTo>
                    <a:pt x="36" y="120"/>
                  </a:lnTo>
                  <a:lnTo>
                    <a:pt x="0" y="150"/>
                  </a:lnTo>
                  <a:lnTo>
                    <a:pt x="18" y="192"/>
                  </a:lnTo>
                  <a:lnTo>
                    <a:pt x="12" y="198"/>
                  </a:lnTo>
                  <a:lnTo>
                    <a:pt x="66" y="240"/>
                  </a:lnTo>
                  <a:lnTo>
                    <a:pt x="66" y="269"/>
                  </a:lnTo>
                  <a:lnTo>
                    <a:pt x="90" y="287"/>
                  </a:lnTo>
                  <a:lnTo>
                    <a:pt x="132" y="407"/>
                  </a:lnTo>
                  <a:lnTo>
                    <a:pt x="180" y="485"/>
                  </a:lnTo>
                  <a:lnTo>
                    <a:pt x="168" y="497"/>
                  </a:lnTo>
                  <a:lnTo>
                    <a:pt x="329" y="604"/>
                  </a:lnTo>
                  <a:lnTo>
                    <a:pt x="371" y="658"/>
                  </a:lnTo>
                  <a:lnTo>
                    <a:pt x="407" y="634"/>
                  </a:lnTo>
                  <a:lnTo>
                    <a:pt x="419" y="63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8" name="Freeform 252"/>
            <p:cNvSpPr>
              <a:spLocks/>
            </p:cNvSpPr>
            <p:nvPr/>
          </p:nvSpPr>
          <p:spPr bwMode="auto">
            <a:xfrm>
              <a:off x="2288" y="1843"/>
              <a:ext cx="24" cy="36"/>
            </a:xfrm>
            <a:custGeom>
              <a:avLst/>
              <a:gdLst>
                <a:gd name="T0" fmla="*/ 0 w 24"/>
                <a:gd name="T1" fmla="*/ 36 h 36"/>
                <a:gd name="T2" fmla="*/ 24 w 24"/>
                <a:gd name="T3" fmla="*/ 0 h 36"/>
                <a:gd name="T4" fmla="*/ 24 w 24"/>
                <a:gd name="T5" fmla="*/ 0 h 36"/>
                <a:gd name="T6" fmla="*/ 0 w 24"/>
                <a:gd name="T7" fmla="*/ 36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24" y="0"/>
                  </a:lnTo>
                  <a:lnTo>
                    <a:pt x="24" y="0"/>
                  </a:lnTo>
                  <a:lnTo>
                    <a:pt x="0" y="36"/>
                  </a:lnTo>
                  <a:lnTo>
                    <a:pt x="0"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9" name="Freeform 253"/>
            <p:cNvSpPr>
              <a:spLocks/>
            </p:cNvSpPr>
            <p:nvPr/>
          </p:nvSpPr>
          <p:spPr bwMode="auto">
            <a:xfrm>
              <a:off x="2114" y="1753"/>
              <a:ext cx="72" cy="54"/>
            </a:xfrm>
            <a:custGeom>
              <a:avLst/>
              <a:gdLst>
                <a:gd name="T0" fmla="*/ 72 w 72"/>
                <a:gd name="T1" fmla="*/ 54 h 54"/>
                <a:gd name="T2" fmla="*/ 42 w 72"/>
                <a:gd name="T3" fmla="*/ 12 h 54"/>
                <a:gd name="T4" fmla="*/ 0 w 72"/>
                <a:gd name="T5" fmla="*/ 0 h 54"/>
                <a:gd name="T6" fmla="*/ 42 w 72"/>
                <a:gd name="T7" fmla="*/ 12 h 54"/>
                <a:gd name="T8" fmla="*/ 72 w 72"/>
                <a:gd name="T9" fmla="*/ 54 h 54"/>
              </a:gdLst>
              <a:ahLst/>
              <a:cxnLst>
                <a:cxn ang="0">
                  <a:pos x="T0" y="T1"/>
                </a:cxn>
                <a:cxn ang="0">
                  <a:pos x="T2" y="T3"/>
                </a:cxn>
                <a:cxn ang="0">
                  <a:pos x="T4" y="T5"/>
                </a:cxn>
                <a:cxn ang="0">
                  <a:pos x="T6" y="T7"/>
                </a:cxn>
                <a:cxn ang="0">
                  <a:pos x="T8" y="T9"/>
                </a:cxn>
              </a:cxnLst>
              <a:rect l="0" t="0" r="r" b="b"/>
              <a:pathLst>
                <a:path w="72" h="54">
                  <a:moveTo>
                    <a:pt x="72" y="54"/>
                  </a:moveTo>
                  <a:lnTo>
                    <a:pt x="42" y="12"/>
                  </a:lnTo>
                  <a:lnTo>
                    <a:pt x="0" y="0"/>
                  </a:lnTo>
                  <a:lnTo>
                    <a:pt x="42" y="12"/>
                  </a:lnTo>
                  <a:lnTo>
                    <a:pt x="72"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0" name="Freeform 254"/>
            <p:cNvSpPr>
              <a:spLocks/>
            </p:cNvSpPr>
            <p:nvPr/>
          </p:nvSpPr>
          <p:spPr bwMode="auto">
            <a:xfrm>
              <a:off x="2204" y="1831"/>
              <a:ext cx="24" cy="6"/>
            </a:xfrm>
            <a:custGeom>
              <a:avLst/>
              <a:gdLst>
                <a:gd name="T0" fmla="*/ 24 w 24"/>
                <a:gd name="T1" fmla="*/ 6 h 6"/>
                <a:gd name="T2" fmla="*/ 0 w 24"/>
                <a:gd name="T3" fmla="*/ 0 h 6"/>
                <a:gd name="T4" fmla="*/ 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0" y="0"/>
                  </a:lnTo>
                  <a:lnTo>
                    <a:pt x="0" y="0"/>
                  </a:lnTo>
                  <a:lnTo>
                    <a:pt x="24"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1" name="Freeform 255"/>
            <p:cNvSpPr>
              <a:spLocks/>
            </p:cNvSpPr>
            <p:nvPr/>
          </p:nvSpPr>
          <p:spPr bwMode="auto">
            <a:xfrm>
              <a:off x="2300" y="1891"/>
              <a:ext cx="12" cy="6"/>
            </a:xfrm>
            <a:custGeom>
              <a:avLst/>
              <a:gdLst>
                <a:gd name="T0" fmla="*/ 12 w 12"/>
                <a:gd name="T1" fmla="*/ 6 h 6"/>
                <a:gd name="T2" fmla="*/ 0 w 12"/>
                <a:gd name="T3" fmla="*/ 0 h 6"/>
                <a:gd name="T4" fmla="*/ 12 w 12"/>
                <a:gd name="T5" fmla="*/ 6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12" y="6"/>
                  </a:lnTo>
                  <a:lnTo>
                    <a:pt x="12"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2" name="Freeform 256"/>
            <p:cNvSpPr>
              <a:spLocks/>
            </p:cNvSpPr>
            <p:nvPr/>
          </p:nvSpPr>
          <p:spPr bwMode="auto">
            <a:xfrm>
              <a:off x="2114" y="1753"/>
              <a:ext cx="18" cy="36"/>
            </a:xfrm>
            <a:custGeom>
              <a:avLst/>
              <a:gdLst>
                <a:gd name="T0" fmla="*/ 18 w 18"/>
                <a:gd name="T1" fmla="*/ 36 h 36"/>
                <a:gd name="T2" fmla="*/ 0 w 18"/>
                <a:gd name="T3" fmla="*/ 0 h 36"/>
                <a:gd name="T4" fmla="*/ 18 w 18"/>
                <a:gd name="T5" fmla="*/ 36 h 36"/>
                <a:gd name="T6" fmla="*/ 18 w 18"/>
                <a:gd name="T7" fmla="*/ 36 h 36"/>
              </a:gdLst>
              <a:ahLst/>
              <a:cxnLst>
                <a:cxn ang="0">
                  <a:pos x="T0" y="T1"/>
                </a:cxn>
                <a:cxn ang="0">
                  <a:pos x="T2" y="T3"/>
                </a:cxn>
                <a:cxn ang="0">
                  <a:pos x="T4" y="T5"/>
                </a:cxn>
                <a:cxn ang="0">
                  <a:pos x="T6" y="T7"/>
                </a:cxn>
              </a:cxnLst>
              <a:rect l="0" t="0" r="r" b="b"/>
              <a:pathLst>
                <a:path w="18" h="36">
                  <a:moveTo>
                    <a:pt x="18" y="36"/>
                  </a:moveTo>
                  <a:lnTo>
                    <a:pt x="0" y="0"/>
                  </a:lnTo>
                  <a:lnTo>
                    <a:pt x="18" y="36"/>
                  </a:lnTo>
                  <a:lnTo>
                    <a:pt x="1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3" name="Freeform 257"/>
            <p:cNvSpPr>
              <a:spLocks/>
            </p:cNvSpPr>
            <p:nvPr/>
          </p:nvSpPr>
          <p:spPr bwMode="auto">
            <a:xfrm>
              <a:off x="1977" y="1891"/>
              <a:ext cx="30" cy="36"/>
            </a:xfrm>
            <a:custGeom>
              <a:avLst/>
              <a:gdLst>
                <a:gd name="T0" fmla="*/ 30 w 30"/>
                <a:gd name="T1" fmla="*/ 18 h 36"/>
                <a:gd name="T2" fmla="*/ 0 w 30"/>
                <a:gd name="T3" fmla="*/ 36 h 36"/>
                <a:gd name="T4" fmla="*/ 30 w 30"/>
                <a:gd name="T5" fmla="*/ 18 h 36"/>
                <a:gd name="T6" fmla="*/ 30 w 30"/>
                <a:gd name="T7" fmla="*/ 0 h 36"/>
                <a:gd name="T8" fmla="*/ 30 w 30"/>
                <a:gd name="T9" fmla="*/ 0 h 36"/>
                <a:gd name="T10" fmla="*/ 30 w 30"/>
                <a:gd name="T11" fmla="*/ 18 h 36"/>
              </a:gdLst>
              <a:ahLst/>
              <a:cxnLst>
                <a:cxn ang="0">
                  <a:pos x="T0" y="T1"/>
                </a:cxn>
                <a:cxn ang="0">
                  <a:pos x="T2" y="T3"/>
                </a:cxn>
                <a:cxn ang="0">
                  <a:pos x="T4" y="T5"/>
                </a:cxn>
                <a:cxn ang="0">
                  <a:pos x="T6" y="T7"/>
                </a:cxn>
                <a:cxn ang="0">
                  <a:pos x="T8" y="T9"/>
                </a:cxn>
                <a:cxn ang="0">
                  <a:pos x="T10" y="T11"/>
                </a:cxn>
              </a:cxnLst>
              <a:rect l="0" t="0" r="r" b="b"/>
              <a:pathLst>
                <a:path w="30" h="36">
                  <a:moveTo>
                    <a:pt x="30" y="18"/>
                  </a:moveTo>
                  <a:lnTo>
                    <a:pt x="0" y="36"/>
                  </a:lnTo>
                  <a:lnTo>
                    <a:pt x="30" y="18"/>
                  </a:lnTo>
                  <a:lnTo>
                    <a:pt x="30" y="0"/>
                  </a:lnTo>
                  <a:lnTo>
                    <a:pt x="30" y="0"/>
                  </a:lnTo>
                  <a:lnTo>
                    <a:pt x="3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4" name="Freeform 258"/>
            <p:cNvSpPr>
              <a:spLocks/>
            </p:cNvSpPr>
            <p:nvPr/>
          </p:nvSpPr>
          <p:spPr bwMode="auto">
            <a:xfrm>
              <a:off x="1941" y="1885"/>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5" name="Freeform 259"/>
            <p:cNvSpPr>
              <a:spLocks/>
            </p:cNvSpPr>
            <p:nvPr/>
          </p:nvSpPr>
          <p:spPr bwMode="auto">
            <a:xfrm>
              <a:off x="3006" y="1729"/>
              <a:ext cx="24" cy="18"/>
            </a:xfrm>
            <a:custGeom>
              <a:avLst/>
              <a:gdLst>
                <a:gd name="T0" fmla="*/ 6 w 24"/>
                <a:gd name="T1" fmla="*/ 0 h 18"/>
                <a:gd name="T2" fmla="*/ 0 w 24"/>
                <a:gd name="T3" fmla="*/ 12 h 18"/>
                <a:gd name="T4" fmla="*/ 24 w 24"/>
                <a:gd name="T5" fmla="*/ 18 h 18"/>
                <a:gd name="T6" fmla="*/ 6 w 24"/>
                <a:gd name="T7" fmla="*/ 0 h 18"/>
              </a:gdLst>
              <a:ahLst/>
              <a:cxnLst>
                <a:cxn ang="0">
                  <a:pos x="T0" y="T1"/>
                </a:cxn>
                <a:cxn ang="0">
                  <a:pos x="T2" y="T3"/>
                </a:cxn>
                <a:cxn ang="0">
                  <a:pos x="T4" y="T5"/>
                </a:cxn>
                <a:cxn ang="0">
                  <a:pos x="T6" y="T7"/>
                </a:cxn>
              </a:cxnLst>
              <a:rect l="0" t="0" r="r" b="b"/>
              <a:pathLst>
                <a:path w="24" h="18">
                  <a:moveTo>
                    <a:pt x="6" y="0"/>
                  </a:moveTo>
                  <a:lnTo>
                    <a:pt x="0" y="12"/>
                  </a:lnTo>
                  <a:lnTo>
                    <a:pt x="24" y="18"/>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6" name="Freeform 260"/>
            <p:cNvSpPr>
              <a:spLocks/>
            </p:cNvSpPr>
            <p:nvPr/>
          </p:nvSpPr>
          <p:spPr bwMode="auto">
            <a:xfrm>
              <a:off x="2982" y="1747"/>
              <a:ext cx="18" cy="24"/>
            </a:xfrm>
            <a:custGeom>
              <a:avLst/>
              <a:gdLst>
                <a:gd name="T0" fmla="*/ 0 w 3"/>
                <a:gd name="T1" fmla="*/ 3 h 4"/>
                <a:gd name="T2" fmla="*/ 1 w 3"/>
                <a:gd name="T3" fmla="*/ 4 h 4"/>
                <a:gd name="T4" fmla="*/ 3 w 3"/>
                <a:gd name="T5" fmla="*/ 2 h 4"/>
                <a:gd name="T6" fmla="*/ 1 w 3"/>
                <a:gd name="T7" fmla="*/ 0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3"/>
                    <a:pt x="1" y="4"/>
                    <a:pt x="1" y="4"/>
                  </a:cubicBezTo>
                  <a:cubicBezTo>
                    <a:pt x="3" y="2"/>
                    <a:pt x="3" y="2"/>
                    <a:pt x="3" y="2"/>
                  </a:cubicBezTo>
                  <a:cubicBezTo>
                    <a:pt x="1" y="0"/>
                    <a:pt x="1" y="0"/>
                    <a:pt x="1" y="0"/>
                  </a:cubicBezTo>
                  <a:lnTo>
                    <a:pt x="0" y="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7" name="Freeform 261"/>
            <p:cNvSpPr>
              <a:spLocks noEditPoints="1"/>
            </p:cNvSpPr>
            <p:nvPr/>
          </p:nvSpPr>
          <p:spPr bwMode="auto">
            <a:xfrm>
              <a:off x="2174" y="1562"/>
              <a:ext cx="1382" cy="1448"/>
            </a:xfrm>
            <a:custGeom>
              <a:avLst/>
              <a:gdLst>
                <a:gd name="T0" fmla="*/ 113 w 231"/>
                <a:gd name="T1" fmla="*/ 15 h 242"/>
                <a:gd name="T2" fmla="*/ 83 w 231"/>
                <a:gd name="T3" fmla="*/ 0 h 242"/>
                <a:gd name="T4" fmla="*/ 65 w 231"/>
                <a:gd name="T5" fmla="*/ 9 h 242"/>
                <a:gd name="T6" fmla="*/ 57 w 231"/>
                <a:gd name="T7" fmla="*/ 15 h 242"/>
                <a:gd name="T8" fmla="*/ 39 w 231"/>
                <a:gd name="T9" fmla="*/ 19 h 242"/>
                <a:gd name="T10" fmla="*/ 30 w 231"/>
                <a:gd name="T11" fmla="*/ 20 h 242"/>
                <a:gd name="T12" fmla="*/ 23 w 231"/>
                <a:gd name="T13" fmla="*/ 28 h 242"/>
                <a:gd name="T14" fmla="*/ 23 w 231"/>
                <a:gd name="T15" fmla="*/ 56 h 242"/>
                <a:gd name="T16" fmla="*/ 0 w 231"/>
                <a:gd name="T17" fmla="*/ 76 h 242"/>
                <a:gd name="T18" fmla="*/ 21 w 231"/>
                <a:gd name="T19" fmla="*/ 96 h 242"/>
                <a:gd name="T20" fmla="*/ 33 w 231"/>
                <a:gd name="T21" fmla="*/ 96 h 242"/>
                <a:gd name="T22" fmla="*/ 50 w 231"/>
                <a:gd name="T23" fmla="*/ 97 h 242"/>
                <a:gd name="T24" fmla="*/ 76 w 231"/>
                <a:gd name="T25" fmla="*/ 111 h 242"/>
                <a:gd name="T26" fmla="*/ 81 w 231"/>
                <a:gd name="T27" fmla="*/ 127 h 242"/>
                <a:gd name="T28" fmla="*/ 96 w 231"/>
                <a:gd name="T29" fmla="*/ 143 h 242"/>
                <a:gd name="T30" fmla="*/ 93 w 231"/>
                <a:gd name="T31" fmla="*/ 154 h 242"/>
                <a:gd name="T32" fmla="*/ 94 w 231"/>
                <a:gd name="T33" fmla="*/ 165 h 242"/>
                <a:gd name="T34" fmla="*/ 108 w 231"/>
                <a:gd name="T35" fmla="*/ 168 h 242"/>
                <a:gd name="T36" fmla="*/ 115 w 231"/>
                <a:gd name="T37" fmla="*/ 177 h 242"/>
                <a:gd name="T38" fmla="*/ 114 w 231"/>
                <a:gd name="T39" fmla="*/ 187 h 242"/>
                <a:gd name="T40" fmla="*/ 118 w 231"/>
                <a:gd name="T41" fmla="*/ 187 h 242"/>
                <a:gd name="T42" fmla="*/ 96 w 231"/>
                <a:gd name="T43" fmla="*/ 219 h 242"/>
                <a:gd name="T44" fmla="*/ 100 w 231"/>
                <a:gd name="T45" fmla="*/ 218 h 242"/>
                <a:gd name="T46" fmla="*/ 122 w 231"/>
                <a:gd name="T47" fmla="*/ 237 h 242"/>
                <a:gd name="T48" fmla="*/ 129 w 231"/>
                <a:gd name="T49" fmla="*/ 232 h 242"/>
                <a:gd name="T50" fmla="*/ 148 w 231"/>
                <a:gd name="T51" fmla="*/ 206 h 242"/>
                <a:gd name="T52" fmla="*/ 148 w 231"/>
                <a:gd name="T53" fmla="*/ 192 h 242"/>
                <a:gd name="T54" fmla="*/ 168 w 231"/>
                <a:gd name="T55" fmla="*/ 176 h 242"/>
                <a:gd name="T56" fmla="*/ 187 w 231"/>
                <a:gd name="T57" fmla="*/ 170 h 242"/>
                <a:gd name="T58" fmla="*/ 194 w 231"/>
                <a:gd name="T59" fmla="*/ 159 h 242"/>
                <a:gd name="T60" fmla="*/ 201 w 231"/>
                <a:gd name="T61" fmla="*/ 149 h 242"/>
                <a:gd name="T62" fmla="*/ 205 w 231"/>
                <a:gd name="T63" fmla="*/ 125 h 242"/>
                <a:gd name="T64" fmla="*/ 209 w 231"/>
                <a:gd name="T65" fmla="*/ 109 h 242"/>
                <a:gd name="T66" fmla="*/ 229 w 231"/>
                <a:gd name="T67" fmla="*/ 83 h 242"/>
                <a:gd name="T68" fmla="*/ 219 w 231"/>
                <a:gd name="T69" fmla="*/ 62 h 242"/>
                <a:gd name="T70" fmla="*/ 189 w 231"/>
                <a:gd name="T71" fmla="*/ 49 h 242"/>
                <a:gd name="T72" fmla="*/ 171 w 231"/>
                <a:gd name="T73" fmla="*/ 40 h 242"/>
                <a:gd name="T74" fmla="*/ 154 w 231"/>
                <a:gd name="T75" fmla="*/ 34 h 242"/>
                <a:gd name="T76" fmla="*/ 145 w 231"/>
                <a:gd name="T77" fmla="*/ 46 h 242"/>
                <a:gd name="T78" fmla="*/ 137 w 231"/>
                <a:gd name="T79" fmla="*/ 40 h 242"/>
                <a:gd name="T80" fmla="*/ 143 w 231"/>
                <a:gd name="T81" fmla="*/ 22 h 242"/>
                <a:gd name="T82" fmla="*/ 133 w 231"/>
                <a:gd name="T83" fmla="*/ 7 h 242"/>
                <a:gd name="T84" fmla="*/ 122 w 231"/>
                <a:gd name="T85" fmla="*/ 19 h 242"/>
                <a:gd name="T86" fmla="*/ 137 w 231"/>
                <a:gd name="T87" fmla="*/ 219 h 242"/>
                <a:gd name="T88" fmla="*/ 129 w 231"/>
                <a:gd name="T89" fmla="*/ 231 h 242"/>
                <a:gd name="T90" fmla="*/ 131 w 231"/>
                <a:gd name="T91" fmla="*/ 22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42">
                  <a:moveTo>
                    <a:pt x="122" y="19"/>
                  </a:moveTo>
                  <a:cubicBezTo>
                    <a:pt x="117" y="17"/>
                    <a:pt x="117" y="17"/>
                    <a:pt x="117" y="17"/>
                  </a:cubicBezTo>
                  <a:cubicBezTo>
                    <a:pt x="113" y="15"/>
                    <a:pt x="113" y="15"/>
                    <a:pt x="113" y="15"/>
                  </a:cubicBezTo>
                  <a:cubicBezTo>
                    <a:pt x="91" y="24"/>
                    <a:pt x="91" y="24"/>
                    <a:pt x="91" y="24"/>
                  </a:cubicBezTo>
                  <a:cubicBezTo>
                    <a:pt x="85" y="21"/>
                    <a:pt x="85" y="21"/>
                    <a:pt x="85" y="21"/>
                  </a:cubicBezTo>
                  <a:cubicBezTo>
                    <a:pt x="83" y="0"/>
                    <a:pt x="83" y="0"/>
                    <a:pt x="83" y="0"/>
                  </a:cubicBezTo>
                  <a:cubicBezTo>
                    <a:pt x="68" y="7"/>
                    <a:pt x="68" y="7"/>
                    <a:pt x="68" y="7"/>
                  </a:cubicBezTo>
                  <a:cubicBezTo>
                    <a:pt x="65" y="9"/>
                    <a:pt x="65" y="9"/>
                    <a:pt x="65" y="9"/>
                  </a:cubicBezTo>
                  <a:cubicBezTo>
                    <a:pt x="65" y="9"/>
                    <a:pt x="65" y="9"/>
                    <a:pt x="65" y="9"/>
                  </a:cubicBezTo>
                  <a:cubicBezTo>
                    <a:pt x="65" y="9"/>
                    <a:pt x="65" y="9"/>
                    <a:pt x="65" y="9"/>
                  </a:cubicBezTo>
                  <a:cubicBezTo>
                    <a:pt x="55" y="5"/>
                    <a:pt x="55" y="5"/>
                    <a:pt x="55" y="5"/>
                  </a:cubicBezTo>
                  <a:cubicBezTo>
                    <a:pt x="57" y="15"/>
                    <a:pt x="57" y="15"/>
                    <a:pt x="57" y="15"/>
                  </a:cubicBezTo>
                  <a:cubicBezTo>
                    <a:pt x="64" y="17"/>
                    <a:pt x="64" y="17"/>
                    <a:pt x="64" y="17"/>
                  </a:cubicBezTo>
                  <a:cubicBezTo>
                    <a:pt x="48" y="28"/>
                    <a:pt x="48" y="28"/>
                    <a:pt x="48" y="28"/>
                  </a:cubicBezTo>
                  <a:cubicBezTo>
                    <a:pt x="39" y="19"/>
                    <a:pt x="39" y="19"/>
                    <a:pt x="39" y="19"/>
                  </a:cubicBezTo>
                  <a:cubicBezTo>
                    <a:pt x="38" y="19"/>
                    <a:pt x="38" y="19"/>
                    <a:pt x="38" y="19"/>
                  </a:cubicBezTo>
                  <a:cubicBezTo>
                    <a:pt x="38" y="19"/>
                    <a:pt x="38" y="19"/>
                    <a:pt x="38" y="19"/>
                  </a:cubicBezTo>
                  <a:cubicBezTo>
                    <a:pt x="30" y="20"/>
                    <a:pt x="30" y="20"/>
                    <a:pt x="30" y="20"/>
                  </a:cubicBezTo>
                  <a:cubicBezTo>
                    <a:pt x="24" y="21"/>
                    <a:pt x="24" y="21"/>
                    <a:pt x="24" y="21"/>
                  </a:cubicBezTo>
                  <a:cubicBezTo>
                    <a:pt x="28" y="25"/>
                    <a:pt x="28" y="25"/>
                    <a:pt x="28" y="25"/>
                  </a:cubicBezTo>
                  <a:cubicBezTo>
                    <a:pt x="23" y="28"/>
                    <a:pt x="23" y="28"/>
                    <a:pt x="23" y="28"/>
                  </a:cubicBezTo>
                  <a:cubicBezTo>
                    <a:pt x="27" y="37"/>
                    <a:pt x="27" y="37"/>
                    <a:pt x="27" y="37"/>
                  </a:cubicBezTo>
                  <a:cubicBezTo>
                    <a:pt x="23" y="56"/>
                    <a:pt x="23" y="56"/>
                    <a:pt x="23" y="56"/>
                  </a:cubicBezTo>
                  <a:cubicBezTo>
                    <a:pt x="23" y="56"/>
                    <a:pt x="23" y="56"/>
                    <a:pt x="23" y="56"/>
                  </a:cubicBezTo>
                  <a:cubicBezTo>
                    <a:pt x="23" y="56"/>
                    <a:pt x="23" y="56"/>
                    <a:pt x="23" y="56"/>
                  </a:cubicBezTo>
                  <a:cubicBezTo>
                    <a:pt x="9" y="61"/>
                    <a:pt x="9" y="61"/>
                    <a:pt x="9" y="61"/>
                  </a:cubicBezTo>
                  <a:cubicBezTo>
                    <a:pt x="0" y="76"/>
                    <a:pt x="0" y="76"/>
                    <a:pt x="0" y="76"/>
                  </a:cubicBezTo>
                  <a:cubicBezTo>
                    <a:pt x="12" y="90"/>
                    <a:pt x="12" y="90"/>
                    <a:pt x="12" y="90"/>
                  </a:cubicBezTo>
                  <a:cubicBezTo>
                    <a:pt x="20" y="85"/>
                    <a:pt x="20" y="85"/>
                    <a:pt x="20" y="85"/>
                  </a:cubicBezTo>
                  <a:cubicBezTo>
                    <a:pt x="21" y="96"/>
                    <a:pt x="21" y="96"/>
                    <a:pt x="21" y="96"/>
                  </a:cubicBezTo>
                  <a:cubicBezTo>
                    <a:pt x="25" y="96"/>
                    <a:pt x="25" y="96"/>
                    <a:pt x="25" y="96"/>
                  </a:cubicBezTo>
                  <a:cubicBezTo>
                    <a:pt x="25" y="95"/>
                    <a:pt x="25" y="95"/>
                    <a:pt x="25" y="95"/>
                  </a:cubicBezTo>
                  <a:cubicBezTo>
                    <a:pt x="33" y="96"/>
                    <a:pt x="33" y="96"/>
                    <a:pt x="33" y="96"/>
                  </a:cubicBezTo>
                  <a:cubicBezTo>
                    <a:pt x="42" y="88"/>
                    <a:pt x="42" y="88"/>
                    <a:pt x="42" y="88"/>
                  </a:cubicBezTo>
                  <a:cubicBezTo>
                    <a:pt x="51" y="89"/>
                    <a:pt x="51" y="89"/>
                    <a:pt x="51" y="89"/>
                  </a:cubicBezTo>
                  <a:cubicBezTo>
                    <a:pt x="50" y="97"/>
                    <a:pt x="50" y="97"/>
                    <a:pt x="50" y="97"/>
                  </a:cubicBezTo>
                  <a:cubicBezTo>
                    <a:pt x="55" y="104"/>
                    <a:pt x="55" y="104"/>
                    <a:pt x="55" y="104"/>
                  </a:cubicBezTo>
                  <a:cubicBezTo>
                    <a:pt x="61" y="105"/>
                    <a:pt x="61" y="105"/>
                    <a:pt x="61" y="105"/>
                  </a:cubicBezTo>
                  <a:cubicBezTo>
                    <a:pt x="76" y="111"/>
                    <a:pt x="76" y="111"/>
                    <a:pt x="76" y="111"/>
                  </a:cubicBezTo>
                  <a:cubicBezTo>
                    <a:pt x="81" y="120"/>
                    <a:pt x="81" y="120"/>
                    <a:pt x="81" y="120"/>
                  </a:cubicBezTo>
                  <a:cubicBezTo>
                    <a:pt x="78" y="123"/>
                    <a:pt x="78" y="123"/>
                    <a:pt x="78" y="123"/>
                  </a:cubicBezTo>
                  <a:cubicBezTo>
                    <a:pt x="81" y="127"/>
                    <a:pt x="81" y="127"/>
                    <a:pt x="81" y="127"/>
                  </a:cubicBezTo>
                  <a:cubicBezTo>
                    <a:pt x="91" y="128"/>
                    <a:pt x="91" y="128"/>
                    <a:pt x="91" y="128"/>
                  </a:cubicBezTo>
                  <a:cubicBezTo>
                    <a:pt x="91" y="133"/>
                    <a:pt x="91" y="133"/>
                    <a:pt x="91" y="133"/>
                  </a:cubicBezTo>
                  <a:cubicBezTo>
                    <a:pt x="96" y="143"/>
                    <a:pt x="96" y="143"/>
                    <a:pt x="96" y="143"/>
                  </a:cubicBezTo>
                  <a:cubicBezTo>
                    <a:pt x="94" y="147"/>
                    <a:pt x="94" y="147"/>
                    <a:pt x="94" y="147"/>
                  </a:cubicBezTo>
                  <a:cubicBezTo>
                    <a:pt x="93" y="153"/>
                    <a:pt x="93" y="153"/>
                    <a:pt x="93" y="153"/>
                  </a:cubicBezTo>
                  <a:cubicBezTo>
                    <a:pt x="93" y="154"/>
                    <a:pt x="93" y="154"/>
                    <a:pt x="93" y="154"/>
                  </a:cubicBezTo>
                  <a:cubicBezTo>
                    <a:pt x="94" y="156"/>
                    <a:pt x="94" y="156"/>
                    <a:pt x="94" y="156"/>
                  </a:cubicBezTo>
                  <a:cubicBezTo>
                    <a:pt x="94" y="160"/>
                    <a:pt x="94" y="160"/>
                    <a:pt x="94" y="160"/>
                  </a:cubicBezTo>
                  <a:cubicBezTo>
                    <a:pt x="94" y="165"/>
                    <a:pt x="94" y="165"/>
                    <a:pt x="94" y="165"/>
                  </a:cubicBezTo>
                  <a:cubicBezTo>
                    <a:pt x="100" y="167"/>
                    <a:pt x="100" y="167"/>
                    <a:pt x="100" y="167"/>
                  </a:cubicBezTo>
                  <a:cubicBezTo>
                    <a:pt x="104" y="165"/>
                    <a:pt x="104" y="165"/>
                    <a:pt x="104" y="165"/>
                  </a:cubicBezTo>
                  <a:cubicBezTo>
                    <a:pt x="108" y="168"/>
                    <a:pt x="108" y="168"/>
                    <a:pt x="108" y="168"/>
                  </a:cubicBezTo>
                  <a:cubicBezTo>
                    <a:pt x="109" y="177"/>
                    <a:pt x="109" y="177"/>
                    <a:pt x="109" y="177"/>
                  </a:cubicBezTo>
                  <a:cubicBezTo>
                    <a:pt x="112" y="177"/>
                    <a:pt x="112" y="177"/>
                    <a:pt x="112" y="177"/>
                  </a:cubicBezTo>
                  <a:cubicBezTo>
                    <a:pt x="115" y="177"/>
                    <a:pt x="115" y="177"/>
                    <a:pt x="115" y="177"/>
                  </a:cubicBezTo>
                  <a:cubicBezTo>
                    <a:pt x="115" y="177"/>
                    <a:pt x="115" y="177"/>
                    <a:pt x="115" y="177"/>
                  </a:cubicBezTo>
                  <a:cubicBezTo>
                    <a:pt x="115" y="177"/>
                    <a:pt x="115" y="177"/>
                    <a:pt x="115" y="177"/>
                  </a:cubicBezTo>
                  <a:cubicBezTo>
                    <a:pt x="114" y="187"/>
                    <a:pt x="114" y="187"/>
                    <a:pt x="114" y="187"/>
                  </a:cubicBezTo>
                  <a:cubicBezTo>
                    <a:pt x="114" y="187"/>
                    <a:pt x="114" y="187"/>
                    <a:pt x="114" y="187"/>
                  </a:cubicBezTo>
                  <a:cubicBezTo>
                    <a:pt x="114" y="187"/>
                    <a:pt x="114" y="187"/>
                    <a:pt x="114" y="187"/>
                  </a:cubicBezTo>
                  <a:cubicBezTo>
                    <a:pt x="118" y="187"/>
                    <a:pt x="118" y="187"/>
                    <a:pt x="118" y="187"/>
                  </a:cubicBezTo>
                  <a:cubicBezTo>
                    <a:pt x="119" y="197"/>
                    <a:pt x="119" y="197"/>
                    <a:pt x="119" y="197"/>
                  </a:cubicBezTo>
                  <a:cubicBezTo>
                    <a:pt x="112" y="200"/>
                    <a:pt x="112" y="200"/>
                    <a:pt x="112" y="200"/>
                  </a:cubicBezTo>
                  <a:cubicBezTo>
                    <a:pt x="96" y="219"/>
                    <a:pt x="96" y="219"/>
                    <a:pt x="96" y="219"/>
                  </a:cubicBezTo>
                  <a:cubicBezTo>
                    <a:pt x="96" y="219"/>
                    <a:pt x="96" y="219"/>
                    <a:pt x="96" y="219"/>
                  </a:cubicBezTo>
                  <a:cubicBezTo>
                    <a:pt x="98" y="219"/>
                    <a:pt x="98" y="219"/>
                    <a:pt x="98" y="219"/>
                  </a:cubicBezTo>
                  <a:cubicBezTo>
                    <a:pt x="100" y="218"/>
                    <a:pt x="100" y="218"/>
                    <a:pt x="100" y="218"/>
                  </a:cubicBezTo>
                  <a:cubicBezTo>
                    <a:pt x="107" y="226"/>
                    <a:pt x="107" y="226"/>
                    <a:pt x="107" y="226"/>
                  </a:cubicBezTo>
                  <a:cubicBezTo>
                    <a:pt x="119" y="231"/>
                    <a:pt x="119" y="231"/>
                    <a:pt x="119" y="231"/>
                  </a:cubicBezTo>
                  <a:cubicBezTo>
                    <a:pt x="122" y="237"/>
                    <a:pt x="122" y="237"/>
                    <a:pt x="122" y="237"/>
                  </a:cubicBezTo>
                  <a:cubicBezTo>
                    <a:pt x="121" y="242"/>
                    <a:pt x="121" y="242"/>
                    <a:pt x="121" y="242"/>
                  </a:cubicBezTo>
                  <a:cubicBezTo>
                    <a:pt x="124" y="240"/>
                    <a:pt x="124" y="240"/>
                    <a:pt x="124" y="240"/>
                  </a:cubicBezTo>
                  <a:cubicBezTo>
                    <a:pt x="129" y="232"/>
                    <a:pt x="129" y="232"/>
                    <a:pt x="129" y="232"/>
                  </a:cubicBezTo>
                  <a:cubicBezTo>
                    <a:pt x="135" y="227"/>
                    <a:pt x="135" y="227"/>
                    <a:pt x="135" y="227"/>
                  </a:cubicBezTo>
                  <a:cubicBezTo>
                    <a:pt x="144" y="209"/>
                    <a:pt x="144" y="209"/>
                    <a:pt x="144" y="209"/>
                  </a:cubicBezTo>
                  <a:cubicBezTo>
                    <a:pt x="148" y="206"/>
                    <a:pt x="148" y="206"/>
                    <a:pt x="148" y="206"/>
                  </a:cubicBezTo>
                  <a:cubicBezTo>
                    <a:pt x="149" y="200"/>
                    <a:pt x="149" y="200"/>
                    <a:pt x="149" y="200"/>
                  </a:cubicBezTo>
                  <a:cubicBezTo>
                    <a:pt x="150" y="199"/>
                    <a:pt x="150" y="199"/>
                    <a:pt x="150" y="199"/>
                  </a:cubicBezTo>
                  <a:cubicBezTo>
                    <a:pt x="148" y="192"/>
                    <a:pt x="148" y="192"/>
                    <a:pt x="148" y="192"/>
                  </a:cubicBezTo>
                  <a:cubicBezTo>
                    <a:pt x="150" y="188"/>
                    <a:pt x="150" y="188"/>
                    <a:pt x="150" y="188"/>
                  </a:cubicBezTo>
                  <a:cubicBezTo>
                    <a:pt x="162" y="177"/>
                    <a:pt x="162" y="177"/>
                    <a:pt x="162" y="177"/>
                  </a:cubicBezTo>
                  <a:cubicBezTo>
                    <a:pt x="168" y="176"/>
                    <a:pt x="168" y="176"/>
                    <a:pt x="168" y="176"/>
                  </a:cubicBezTo>
                  <a:cubicBezTo>
                    <a:pt x="172" y="172"/>
                    <a:pt x="172" y="172"/>
                    <a:pt x="172" y="172"/>
                  </a:cubicBezTo>
                  <a:cubicBezTo>
                    <a:pt x="173" y="170"/>
                    <a:pt x="173" y="170"/>
                    <a:pt x="173" y="170"/>
                  </a:cubicBezTo>
                  <a:cubicBezTo>
                    <a:pt x="187" y="170"/>
                    <a:pt x="187" y="170"/>
                    <a:pt x="187" y="170"/>
                  </a:cubicBezTo>
                  <a:cubicBezTo>
                    <a:pt x="188" y="167"/>
                    <a:pt x="188" y="167"/>
                    <a:pt x="188" y="167"/>
                  </a:cubicBezTo>
                  <a:cubicBezTo>
                    <a:pt x="193" y="164"/>
                    <a:pt x="193" y="164"/>
                    <a:pt x="193" y="164"/>
                  </a:cubicBezTo>
                  <a:cubicBezTo>
                    <a:pt x="194" y="159"/>
                    <a:pt x="194" y="159"/>
                    <a:pt x="194" y="159"/>
                  </a:cubicBezTo>
                  <a:cubicBezTo>
                    <a:pt x="197" y="155"/>
                    <a:pt x="197" y="155"/>
                    <a:pt x="197" y="155"/>
                  </a:cubicBezTo>
                  <a:cubicBezTo>
                    <a:pt x="199" y="151"/>
                    <a:pt x="199" y="151"/>
                    <a:pt x="199" y="151"/>
                  </a:cubicBezTo>
                  <a:cubicBezTo>
                    <a:pt x="201" y="149"/>
                    <a:pt x="201" y="149"/>
                    <a:pt x="201" y="149"/>
                  </a:cubicBezTo>
                  <a:cubicBezTo>
                    <a:pt x="202" y="141"/>
                    <a:pt x="202" y="141"/>
                    <a:pt x="202" y="141"/>
                  </a:cubicBezTo>
                  <a:cubicBezTo>
                    <a:pt x="204" y="137"/>
                    <a:pt x="204" y="137"/>
                    <a:pt x="204" y="137"/>
                  </a:cubicBezTo>
                  <a:cubicBezTo>
                    <a:pt x="205" y="125"/>
                    <a:pt x="205" y="125"/>
                    <a:pt x="205" y="125"/>
                  </a:cubicBezTo>
                  <a:cubicBezTo>
                    <a:pt x="205" y="122"/>
                    <a:pt x="205" y="122"/>
                    <a:pt x="205" y="122"/>
                  </a:cubicBezTo>
                  <a:cubicBezTo>
                    <a:pt x="206" y="109"/>
                    <a:pt x="206" y="109"/>
                    <a:pt x="206" y="109"/>
                  </a:cubicBezTo>
                  <a:cubicBezTo>
                    <a:pt x="209" y="109"/>
                    <a:pt x="209" y="109"/>
                    <a:pt x="209" y="109"/>
                  </a:cubicBezTo>
                  <a:cubicBezTo>
                    <a:pt x="215" y="98"/>
                    <a:pt x="215" y="98"/>
                    <a:pt x="215" y="98"/>
                  </a:cubicBezTo>
                  <a:cubicBezTo>
                    <a:pt x="222" y="93"/>
                    <a:pt x="222" y="93"/>
                    <a:pt x="222" y="93"/>
                  </a:cubicBezTo>
                  <a:cubicBezTo>
                    <a:pt x="229" y="83"/>
                    <a:pt x="229" y="83"/>
                    <a:pt x="229" y="83"/>
                  </a:cubicBezTo>
                  <a:cubicBezTo>
                    <a:pt x="231" y="71"/>
                    <a:pt x="231" y="71"/>
                    <a:pt x="231" y="71"/>
                  </a:cubicBezTo>
                  <a:cubicBezTo>
                    <a:pt x="226" y="61"/>
                    <a:pt x="226" y="61"/>
                    <a:pt x="226" y="61"/>
                  </a:cubicBezTo>
                  <a:cubicBezTo>
                    <a:pt x="219" y="62"/>
                    <a:pt x="219" y="62"/>
                    <a:pt x="219" y="62"/>
                  </a:cubicBezTo>
                  <a:cubicBezTo>
                    <a:pt x="208" y="52"/>
                    <a:pt x="208" y="52"/>
                    <a:pt x="208" y="52"/>
                  </a:cubicBezTo>
                  <a:cubicBezTo>
                    <a:pt x="200" y="48"/>
                    <a:pt x="200" y="48"/>
                    <a:pt x="200" y="48"/>
                  </a:cubicBezTo>
                  <a:cubicBezTo>
                    <a:pt x="189" y="49"/>
                    <a:pt x="189" y="49"/>
                    <a:pt x="189" y="49"/>
                  </a:cubicBezTo>
                  <a:cubicBezTo>
                    <a:pt x="179" y="45"/>
                    <a:pt x="179" y="45"/>
                    <a:pt x="179" y="45"/>
                  </a:cubicBezTo>
                  <a:cubicBezTo>
                    <a:pt x="174" y="48"/>
                    <a:pt x="174" y="48"/>
                    <a:pt x="174" y="48"/>
                  </a:cubicBezTo>
                  <a:cubicBezTo>
                    <a:pt x="171" y="40"/>
                    <a:pt x="171" y="40"/>
                    <a:pt x="171" y="40"/>
                  </a:cubicBezTo>
                  <a:cubicBezTo>
                    <a:pt x="169" y="41"/>
                    <a:pt x="169" y="41"/>
                    <a:pt x="169" y="41"/>
                  </a:cubicBezTo>
                  <a:cubicBezTo>
                    <a:pt x="168" y="39"/>
                    <a:pt x="168" y="39"/>
                    <a:pt x="168" y="39"/>
                  </a:cubicBezTo>
                  <a:cubicBezTo>
                    <a:pt x="154" y="34"/>
                    <a:pt x="154" y="34"/>
                    <a:pt x="154" y="34"/>
                  </a:cubicBezTo>
                  <a:cubicBezTo>
                    <a:pt x="150" y="41"/>
                    <a:pt x="150" y="41"/>
                    <a:pt x="150" y="41"/>
                  </a:cubicBezTo>
                  <a:cubicBezTo>
                    <a:pt x="148" y="41"/>
                    <a:pt x="148" y="41"/>
                    <a:pt x="148" y="41"/>
                  </a:cubicBezTo>
                  <a:cubicBezTo>
                    <a:pt x="145" y="46"/>
                    <a:pt x="145" y="46"/>
                    <a:pt x="145" y="46"/>
                  </a:cubicBezTo>
                  <a:cubicBezTo>
                    <a:pt x="145" y="42"/>
                    <a:pt x="145" y="42"/>
                    <a:pt x="145" y="42"/>
                  </a:cubicBezTo>
                  <a:cubicBezTo>
                    <a:pt x="133" y="43"/>
                    <a:pt x="133" y="43"/>
                    <a:pt x="133" y="43"/>
                  </a:cubicBezTo>
                  <a:cubicBezTo>
                    <a:pt x="137" y="40"/>
                    <a:pt x="137" y="40"/>
                    <a:pt x="137" y="40"/>
                  </a:cubicBezTo>
                  <a:cubicBezTo>
                    <a:pt x="134" y="37"/>
                    <a:pt x="134" y="37"/>
                    <a:pt x="134" y="37"/>
                  </a:cubicBezTo>
                  <a:cubicBezTo>
                    <a:pt x="133" y="33"/>
                    <a:pt x="133" y="33"/>
                    <a:pt x="133" y="33"/>
                  </a:cubicBezTo>
                  <a:cubicBezTo>
                    <a:pt x="143" y="22"/>
                    <a:pt x="143" y="22"/>
                    <a:pt x="143" y="22"/>
                  </a:cubicBezTo>
                  <a:cubicBezTo>
                    <a:pt x="139" y="21"/>
                    <a:pt x="139" y="21"/>
                    <a:pt x="139" y="21"/>
                  </a:cubicBezTo>
                  <a:cubicBezTo>
                    <a:pt x="134" y="6"/>
                    <a:pt x="134" y="6"/>
                    <a:pt x="134" y="6"/>
                  </a:cubicBezTo>
                  <a:cubicBezTo>
                    <a:pt x="133" y="7"/>
                    <a:pt x="133" y="7"/>
                    <a:pt x="133" y="7"/>
                  </a:cubicBezTo>
                  <a:cubicBezTo>
                    <a:pt x="133" y="7"/>
                    <a:pt x="133" y="7"/>
                    <a:pt x="133" y="7"/>
                  </a:cubicBezTo>
                  <a:cubicBezTo>
                    <a:pt x="132" y="8"/>
                    <a:pt x="132" y="8"/>
                    <a:pt x="132" y="8"/>
                  </a:cubicBezTo>
                  <a:lnTo>
                    <a:pt x="122" y="19"/>
                  </a:lnTo>
                  <a:close/>
                  <a:moveTo>
                    <a:pt x="133" y="219"/>
                  </a:moveTo>
                  <a:cubicBezTo>
                    <a:pt x="133" y="219"/>
                    <a:pt x="134" y="221"/>
                    <a:pt x="135" y="221"/>
                  </a:cubicBezTo>
                  <a:cubicBezTo>
                    <a:pt x="135" y="221"/>
                    <a:pt x="137" y="219"/>
                    <a:pt x="137" y="219"/>
                  </a:cubicBezTo>
                  <a:cubicBezTo>
                    <a:pt x="133" y="227"/>
                    <a:pt x="133" y="227"/>
                    <a:pt x="133" y="227"/>
                  </a:cubicBezTo>
                  <a:cubicBezTo>
                    <a:pt x="133" y="228"/>
                    <a:pt x="133" y="228"/>
                    <a:pt x="133" y="228"/>
                  </a:cubicBezTo>
                  <a:cubicBezTo>
                    <a:pt x="129" y="231"/>
                    <a:pt x="129" y="231"/>
                    <a:pt x="129" y="231"/>
                  </a:cubicBezTo>
                  <a:cubicBezTo>
                    <a:pt x="127" y="231"/>
                    <a:pt x="127" y="231"/>
                    <a:pt x="127" y="231"/>
                  </a:cubicBezTo>
                  <a:cubicBezTo>
                    <a:pt x="129" y="226"/>
                    <a:pt x="129" y="226"/>
                    <a:pt x="129" y="226"/>
                  </a:cubicBezTo>
                  <a:cubicBezTo>
                    <a:pt x="131" y="226"/>
                    <a:pt x="131" y="226"/>
                    <a:pt x="131" y="226"/>
                  </a:cubicBezTo>
                  <a:lnTo>
                    <a:pt x="133" y="21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8" name="Freeform 262"/>
            <p:cNvSpPr>
              <a:spLocks/>
            </p:cNvSpPr>
            <p:nvPr/>
          </p:nvSpPr>
          <p:spPr bwMode="auto">
            <a:xfrm>
              <a:off x="3000" y="1753"/>
              <a:ext cx="77" cy="54"/>
            </a:xfrm>
            <a:custGeom>
              <a:avLst/>
              <a:gdLst>
                <a:gd name="T0" fmla="*/ 7 w 13"/>
                <a:gd name="T1" fmla="*/ 1 h 9"/>
                <a:gd name="T2" fmla="*/ 3 w 13"/>
                <a:gd name="T3" fmla="*/ 0 h 9"/>
                <a:gd name="T4" fmla="*/ 0 w 13"/>
                <a:gd name="T5" fmla="*/ 2 h 9"/>
                <a:gd name="T6" fmla="*/ 1 w 13"/>
                <a:gd name="T7" fmla="*/ 9 h 9"/>
                <a:gd name="T8" fmla="*/ 8 w 13"/>
                <a:gd name="T9" fmla="*/ 9 h 9"/>
                <a:gd name="T10" fmla="*/ 13 w 13"/>
                <a:gd name="T11" fmla="*/ 4 h 9"/>
                <a:gd name="T12" fmla="*/ 12 w 13"/>
                <a:gd name="T13" fmla="*/ 1 h 9"/>
                <a:gd name="T14" fmla="*/ 7 w 13"/>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7" y="1"/>
                  </a:moveTo>
                  <a:cubicBezTo>
                    <a:pt x="6" y="1"/>
                    <a:pt x="3" y="0"/>
                    <a:pt x="3" y="0"/>
                  </a:cubicBezTo>
                  <a:cubicBezTo>
                    <a:pt x="0" y="2"/>
                    <a:pt x="0" y="2"/>
                    <a:pt x="0" y="2"/>
                  </a:cubicBezTo>
                  <a:cubicBezTo>
                    <a:pt x="1" y="9"/>
                    <a:pt x="1" y="9"/>
                    <a:pt x="1" y="9"/>
                  </a:cubicBezTo>
                  <a:cubicBezTo>
                    <a:pt x="8" y="9"/>
                    <a:pt x="8" y="9"/>
                    <a:pt x="8" y="9"/>
                  </a:cubicBezTo>
                  <a:cubicBezTo>
                    <a:pt x="13" y="4"/>
                    <a:pt x="13" y="4"/>
                    <a:pt x="13" y="4"/>
                  </a:cubicBezTo>
                  <a:cubicBezTo>
                    <a:pt x="12" y="1"/>
                    <a:pt x="12" y="1"/>
                    <a:pt x="12" y="1"/>
                  </a:cubicBezTo>
                  <a:cubicBezTo>
                    <a:pt x="12" y="1"/>
                    <a:pt x="7" y="1"/>
                    <a:pt x="7" y="1"/>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9" name="Freeform 263"/>
            <p:cNvSpPr>
              <a:spLocks/>
            </p:cNvSpPr>
            <p:nvPr/>
          </p:nvSpPr>
          <p:spPr bwMode="auto">
            <a:xfrm>
              <a:off x="2402" y="1675"/>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0" name="Freeform 264"/>
            <p:cNvSpPr>
              <a:spLocks/>
            </p:cNvSpPr>
            <p:nvPr/>
          </p:nvSpPr>
          <p:spPr bwMode="auto">
            <a:xfrm>
              <a:off x="2354" y="1675"/>
              <a:ext cx="48" cy="6"/>
            </a:xfrm>
            <a:custGeom>
              <a:avLst/>
              <a:gdLst>
                <a:gd name="T0" fmla="*/ 48 w 48"/>
                <a:gd name="T1" fmla="*/ 0 h 6"/>
                <a:gd name="T2" fmla="*/ 0 w 48"/>
                <a:gd name="T3" fmla="*/ 6 h 6"/>
                <a:gd name="T4" fmla="*/ 48 w 48"/>
                <a:gd name="T5" fmla="*/ 0 h 6"/>
                <a:gd name="T6" fmla="*/ 48 w 48"/>
                <a:gd name="T7" fmla="*/ 0 h 6"/>
              </a:gdLst>
              <a:ahLst/>
              <a:cxnLst>
                <a:cxn ang="0">
                  <a:pos x="T0" y="T1"/>
                </a:cxn>
                <a:cxn ang="0">
                  <a:pos x="T2" y="T3"/>
                </a:cxn>
                <a:cxn ang="0">
                  <a:pos x="T4" y="T5"/>
                </a:cxn>
                <a:cxn ang="0">
                  <a:pos x="T6" y="T7"/>
                </a:cxn>
              </a:cxnLst>
              <a:rect l="0" t="0" r="r" b="b"/>
              <a:pathLst>
                <a:path w="48" h="6">
                  <a:moveTo>
                    <a:pt x="48" y="0"/>
                  </a:moveTo>
                  <a:lnTo>
                    <a:pt x="0" y="6"/>
                  </a:lnTo>
                  <a:lnTo>
                    <a:pt x="48" y="0"/>
                  </a:lnTo>
                  <a:lnTo>
                    <a:pt x="4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1" name="Rectangle 265"/>
            <p:cNvSpPr>
              <a:spLocks noChangeArrowheads="1"/>
            </p:cNvSpPr>
            <p:nvPr/>
          </p:nvSpPr>
          <p:spPr bwMode="auto">
            <a:xfrm>
              <a:off x="2312" y="1897"/>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2" name="Freeform 266"/>
            <p:cNvSpPr>
              <a:spLocks/>
            </p:cNvSpPr>
            <p:nvPr/>
          </p:nvSpPr>
          <p:spPr bwMode="auto">
            <a:xfrm>
              <a:off x="2312" y="1729"/>
              <a:ext cx="24" cy="168"/>
            </a:xfrm>
            <a:custGeom>
              <a:avLst/>
              <a:gdLst>
                <a:gd name="T0" fmla="*/ 0 w 24"/>
                <a:gd name="T1" fmla="*/ 0 h 168"/>
                <a:gd name="T2" fmla="*/ 24 w 24"/>
                <a:gd name="T3" fmla="*/ 54 h 168"/>
                <a:gd name="T4" fmla="*/ 0 w 24"/>
                <a:gd name="T5" fmla="*/ 168 h 168"/>
                <a:gd name="T6" fmla="*/ 24 w 24"/>
                <a:gd name="T7" fmla="*/ 54 h 168"/>
                <a:gd name="T8" fmla="*/ 0 w 24"/>
                <a:gd name="T9" fmla="*/ 0 h 168"/>
              </a:gdLst>
              <a:ahLst/>
              <a:cxnLst>
                <a:cxn ang="0">
                  <a:pos x="T0" y="T1"/>
                </a:cxn>
                <a:cxn ang="0">
                  <a:pos x="T2" y="T3"/>
                </a:cxn>
                <a:cxn ang="0">
                  <a:pos x="T4" y="T5"/>
                </a:cxn>
                <a:cxn ang="0">
                  <a:pos x="T6" y="T7"/>
                </a:cxn>
                <a:cxn ang="0">
                  <a:pos x="T8" y="T9"/>
                </a:cxn>
              </a:cxnLst>
              <a:rect l="0" t="0" r="r" b="b"/>
              <a:pathLst>
                <a:path w="24" h="168">
                  <a:moveTo>
                    <a:pt x="0" y="0"/>
                  </a:moveTo>
                  <a:lnTo>
                    <a:pt x="24" y="54"/>
                  </a:lnTo>
                  <a:lnTo>
                    <a:pt x="0" y="168"/>
                  </a:lnTo>
                  <a:lnTo>
                    <a:pt x="24" y="54"/>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3" name="Freeform 267"/>
            <p:cNvSpPr>
              <a:spLocks/>
            </p:cNvSpPr>
            <p:nvPr/>
          </p:nvSpPr>
          <p:spPr bwMode="auto">
            <a:xfrm>
              <a:off x="2515" y="1651"/>
              <a:ext cx="42" cy="12"/>
            </a:xfrm>
            <a:custGeom>
              <a:avLst/>
              <a:gdLst>
                <a:gd name="T0" fmla="*/ 0 w 42"/>
                <a:gd name="T1" fmla="*/ 0 h 12"/>
                <a:gd name="T2" fmla="*/ 42 w 42"/>
                <a:gd name="T3" fmla="*/ 12 h 12"/>
                <a:gd name="T4" fmla="*/ 0 w 42"/>
                <a:gd name="T5" fmla="*/ 0 h 12"/>
                <a:gd name="T6" fmla="*/ 0 w 42"/>
                <a:gd name="T7" fmla="*/ 0 h 12"/>
              </a:gdLst>
              <a:ahLst/>
              <a:cxnLst>
                <a:cxn ang="0">
                  <a:pos x="T0" y="T1"/>
                </a:cxn>
                <a:cxn ang="0">
                  <a:pos x="T2" y="T3"/>
                </a:cxn>
                <a:cxn ang="0">
                  <a:pos x="T4" y="T5"/>
                </a:cxn>
                <a:cxn ang="0">
                  <a:pos x="T6" y="T7"/>
                </a:cxn>
              </a:cxnLst>
              <a:rect l="0" t="0" r="r" b="b"/>
              <a:pathLst>
                <a:path w="42" h="12">
                  <a:moveTo>
                    <a:pt x="0" y="0"/>
                  </a:moveTo>
                  <a:lnTo>
                    <a:pt x="42" y="1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4" name="Freeform 268"/>
            <p:cNvSpPr>
              <a:spLocks/>
            </p:cNvSpPr>
            <p:nvPr/>
          </p:nvSpPr>
          <p:spPr bwMode="auto">
            <a:xfrm>
              <a:off x="2563" y="1604"/>
              <a:ext cx="18" cy="12"/>
            </a:xfrm>
            <a:custGeom>
              <a:avLst/>
              <a:gdLst>
                <a:gd name="T0" fmla="*/ 18 w 18"/>
                <a:gd name="T1" fmla="*/ 0 h 12"/>
                <a:gd name="T2" fmla="*/ 0 w 18"/>
                <a:gd name="T3" fmla="*/ 12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0" y="12"/>
                  </a:lnTo>
                  <a:lnTo>
                    <a:pt x="0" y="12"/>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5" name="Freeform 269"/>
            <p:cNvSpPr>
              <a:spLocks/>
            </p:cNvSpPr>
            <p:nvPr/>
          </p:nvSpPr>
          <p:spPr bwMode="auto">
            <a:xfrm>
              <a:off x="2408" y="1663"/>
              <a:ext cx="149" cy="66"/>
            </a:xfrm>
            <a:custGeom>
              <a:avLst/>
              <a:gdLst>
                <a:gd name="T0" fmla="*/ 53 w 149"/>
                <a:gd name="T1" fmla="*/ 66 h 66"/>
                <a:gd name="T2" fmla="*/ 149 w 149"/>
                <a:gd name="T3" fmla="*/ 0 h 66"/>
                <a:gd name="T4" fmla="*/ 53 w 149"/>
                <a:gd name="T5" fmla="*/ 66 h 66"/>
                <a:gd name="T6" fmla="*/ 0 w 149"/>
                <a:gd name="T7" fmla="*/ 12 h 66"/>
                <a:gd name="T8" fmla="*/ 0 w 149"/>
                <a:gd name="T9" fmla="*/ 12 h 66"/>
                <a:gd name="T10" fmla="*/ 53 w 149"/>
                <a:gd name="T11" fmla="*/ 66 h 66"/>
              </a:gdLst>
              <a:ahLst/>
              <a:cxnLst>
                <a:cxn ang="0">
                  <a:pos x="T0" y="T1"/>
                </a:cxn>
                <a:cxn ang="0">
                  <a:pos x="T2" y="T3"/>
                </a:cxn>
                <a:cxn ang="0">
                  <a:pos x="T4" y="T5"/>
                </a:cxn>
                <a:cxn ang="0">
                  <a:pos x="T6" y="T7"/>
                </a:cxn>
                <a:cxn ang="0">
                  <a:pos x="T8" y="T9"/>
                </a:cxn>
                <a:cxn ang="0">
                  <a:pos x="T10" y="T11"/>
                </a:cxn>
              </a:cxnLst>
              <a:rect l="0" t="0" r="r" b="b"/>
              <a:pathLst>
                <a:path w="149" h="66">
                  <a:moveTo>
                    <a:pt x="53" y="66"/>
                  </a:moveTo>
                  <a:lnTo>
                    <a:pt x="149" y="0"/>
                  </a:lnTo>
                  <a:lnTo>
                    <a:pt x="53" y="66"/>
                  </a:lnTo>
                  <a:lnTo>
                    <a:pt x="0" y="12"/>
                  </a:lnTo>
                  <a:lnTo>
                    <a:pt x="0" y="12"/>
                  </a:lnTo>
                  <a:lnTo>
                    <a:pt x="53"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6" name="Freeform 270"/>
            <p:cNvSpPr>
              <a:spLocks/>
            </p:cNvSpPr>
            <p:nvPr/>
          </p:nvSpPr>
          <p:spPr bwMode="auto">
            <a:xfrm>
              <a:off x="2850" y="1651"/>
              <a:ext cx="24" cy="12"/>
            </a:xfrm>
            <a:custGeom>
              <a:avLst/>
              <a:gdLst>
                <a:gd name="T0" fmla="*/ 24 w 24"/>
                <a:gd name="T1" fmla="*/ 12 h 12"/>
                <a:gd name="T2" fmla="*/ 0 w 24"/>
                <a:gd name="T3" fmla="*/ 0 h 12"/>
                <a:gd name="T4" fmla="*/ 0 w 24"/>
                <a:gd name="T5" fmla="*/ 0 h 12"/>
                <a:gd name="T6" fmla="*/ 24 w 24"/>
                <a:gd name="T7" fmla="*/ 12 h 12"/>
                <a:gd name="T8" fmla="*/ 24 w 24"/>
                <a:gd name="T9" fmla="*/ 12 h 12"/>
              </a:gdLst>
              <a:ahLst/>
              <a:cxnLst>
                <a:cxn ang="0">
                  <a:pos x="T0" y="T1"/>
                </a:cxn>
                <a:cxn ang="0">
                  <a:pos x="T2" y="T3"/>
                </a:cxn>
                <a:cxn ang="0">
                  <a:pos x="T4" y="T5"/>
                </a:cxn>
                <a:cxn ang="0">
                  <a:pos x="T6" y="T7"/>
                </a:cxn>
                <a:cxn ang="0">
                  <a:pos x="T8" y="T9"/>
                </a:cxn>
              </a:cxnLst>
              <a:rect l="0" t="0" r="r" b="b"/>
              <a:pathLst>
                <a:path w="24" h="12">
                  <a:moveTo>
                    <a:pt x="24" y="12"/>
                  </a:moveTo>
                  <a:lnTo>
                    <a:pt x="0" y="0"/>
                  </a:lnTo>
                  <a:lnTo>
                    <a:pt x="0" y="0"/>
                  </a:lnTo>
                  <a:lnTo>
                    <a:pt x="24" y="12"/>
                  </a:lnTo>
                  <a:lnTo>
                    <a:pt x="24"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7" name="Freeform 271"/>
            <p:cNvSpPr>
              <a:spLocks/>
            </p:cNvSpPr>
            <p:nvPr/>
          </p:nvSpPr>
          <p:spPr bwMode="auto">
            <a:xfrm>
              <a:off x="2874" y="1610"/>
              <a:ext cx="90" cy="65"/>
            </a:xfrm>
            <a:custGeom>
              <a:avLst/>
              <a:gdLst>
                <a:gd name="T0" fmla="*/ 30 w 90"/>
                <a:gd name="T1" fmla="*/ 65 h 65"/>
                <a:gd name="T2" fmla="*/ 90 w 90"/>
                <a:gd name="T3" fmla="*/ 0 h 65"/>
                <a:gd name="T4" fmla="*/ 30 w 90"/>
                <a:gd name="T5" fmla="*/ 65 h 65"/>
                <a:gd name="T6" fmla="*/ 0 w 90"/>
                <a:gd name="T7" fmla="*/ 53 h 65"/>
                <a:gd name="T8" fmla="*/ 0 w 90"/>
                <a:gd name="T9" fmla="*/ 53 h 65"/>
                <a:gd name="T10" fmla="*/ 30 w 90"/>
                <a:gd name="T11" fmla="*/ 65 h 65"/>
              </a:gdLst>
              <a:ahLst/>
              <a:cxnLst>
                <a:cxn ang="0">
                  <a:pos x="T0" y="T1"/>
                </a:cxn>
                <a:cxn ang="0">
                  <a:pos x="T2" y="T3"/>
                </a:cxn>
                <a:cxn ang="0">
                  <a:pos x="T4" y="T5"/>
                </a:cxn>
                <a:cxn ang="0">
                  <a:pos x="T6" y="T7"/>
                </a:cxn>
                <a:cxn ang="0">
                  <a:pos x="T8" y="T9"/>
                </a:cxn>
                <a:cxn ang="0">
                  <a:pos x="T10" y="T11"/>
                </a:cxn>
              </a:cxnLst>
              <a:rect l="0" t="0" r="r" b="b"/>
              <a:pathLst>
                <a:path w="90" h="65">
                  <a:moveTo>
                    <a:pt x="30" y="65"/>
                  </a:moveTo>
                  <a:lnTo>
                    <a:pt x="90" y="0"/>
                  </a:lnTo>
                  <a:lnTo>
                    <a:pt x="30" y="65"/>
                  </a:lnTo>
                  <a:lnTo>
                    <a:pt x="0" y="53"/>
                  </a:lnTo>
                  <a:lnTo>
                    <a:pt x="0" y="53"/>
                  </a:lnTo>
                  <a:lnTo>
                    <a:pt x="30" y="6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8" name="Freeform 272"/>
            <p:cNvSpPr>
              <a:spLocks/>
            </p:cNvSpPr>
            <p:nvPr/>
          </p:nvSpPr>
          <p:spPr bwMode="auto">
            <a:xfrm>
              <a:off x="2228" y="1897"/>
              <a:ext cx="84" cy="30"/>
            </a:xfrm>
            <a:custGeom>
              <a:avLst/>
              <a:gdLst>
                <a:gd name="T0" fmla="*/ 84 w 84"/>
                <a:gd name="T1" fmla="*/ 0 h 30"/>
                <a:gd name="T2" fmla="*/ 0 w 84"/>
                <a:gd name="T3" fmla="*/ 30 h 30"/>
                <a:gd name="T4" fmla="*/ 84 w 84"/>
                <a:gd name="T5" fmla="*/ 0 h 30"/>
                <a:gd name="T6" fmla="*/ 84 w 84"/>
                <a:gd name="T7" fmla="*/ 0 h 30"/>
                <a:gd name="T8" fmla="*/ 84 w 84"/>
                <a:gd name="T9" fmla="*/ 0 h 30"/>
                <a:gd name="T10" fmla="*/ 84 w 84"/>
                <a:gd name="T11" fmla="*/ 0 h 30"/>
              </a:gdLst>
              <a:ahLst/>
              <a:cxnLst>
                <a:cxn ang="0">
                  <a:pos x="T0" y="T1"/>
                </a:cxn>
                <a:cxn ang="0">
                  <a:pos x="T2" y="T3"/>
                </a:cxn>
                <a:cxn ang="0">
                  <a:pos x="T4" y="T5"/>
                </a:cxn>
                <a:cxn ang="0">
                  <a:pos x="T6" y="T7"/>
                </a:cxn>
                <a:cxn ang="0">
                  <a:pos x="T8" y="T9"/>
                </a:cxn>
                <a:cxn ang="0">
                  <a:pos x="T10" y="T11"/>
                </a:cxn>
              </a:cxnLst>
              <a:rect l="0" t="0" r="r" b="b"/>
              <a:pathLst>
                <a:path w="84" h="30">
                  <a:moveTo>
                    <a:pt x="84" y="0"/>
                  </a:moveTo>
                  <a:lnTo>
                    <a:pt x="0" y="30"/>
                  </a:lnTo>
                  <a:lnTo>
                    <a:pt x="84" y="0"/>
                  </a:lnTo>
                  <a:lnTo>
                    <a:pt x="84" y="0"/>
                  </a:lnTo>
                  <a:lnTo>
                    <a:pt x="84" y="0"/>
                  </a:lnTo>
                  <a:lnTo>
                    <a:pt x="84"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9" name="Freeform 273"/>
            <p:cNvSpPr>
              <a:spLocks/>
            </p:cNvSpPr>
            <p:nvPr/>
          </p:nvSpPr>
          <p:spPr bwMode="auto">
            <a:xfrm>
              <a:off x="2246" y="2070"/>
              <a:ext cx="54" cy="66"/>
            </a:xfrm>
            <a:custGeom>
              <a:avLst/>
              <a:gdLst>
                <a:gd name="T0" fmla="*/ 54 w 54"/>
                <a:gd name="T1" fmla="*/ 66 h 66"/>
                <a:gd name="T2" fmla="*/ 48 w 54"/>
                <a:gd name="T3" fmla="*/ 0 h 66"/>
                <a:gd name="T4" fmla="*/ 0 w 54"/>
                <a:gd name="T5" fmla="*/ 30 h 66"/>
                <a:gd name="T6" fmla="*/ 48 w 54"/>
                <a:gd name="T7" fmla="*/ 0 h 66"/>
                <a:gd name="T8" fmla="*/ 54 w 54"/>
                <a:gd name="T9" fmla="*/ 66 h 66"/>
              </a:gdLst>
              <a:ahLst/>
              <a:cxnLst>
                <a:cxn ang="0">
                  <a:pos x="T0" y="T1"/>
                </a:cxn>
                <a:cxn ang="0">
                  <a:pos x="T2" y="T3"/>
                </a:cxn>
                <a:cxn ang="0">
                  <a:pos x="T4" y="T5"/>
                </a:cxn>
                <a:cxn ang="0">
                  <a:pos x="T6" y="T7"/>
                </a:cxn>
                <a:cxn ang="0">
                  <a:pos x="T8" y="T9"/>
                </a:cxn>
              </a:cxnLst>
              <a:rect l="0" t="0" r="r" b="b"/>
              <a:pathLst>
                <a:path w="54" h="66">
                  <a:moveTo>
                    <a:pt x="54" y="66"/>
                  </a:moveTo>
                  <a:lnTo>
                    <a:pt x="48" y="0"/>
                  </a:lnTo>
                  <a:lnTo>
                    <a:pt x="0" y="30"/>
                  </a:lnTo>
                  <a:lnTo>
                    <a:pt x="48" y="0"/>
                  </a:lnTo>
                  <a:lnTo>
                    <a:pt x="54"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0" name="Rectangle 274"/>
            <p:cNvSpPr>
              <a:spLocks noChangeArrowheads="1"/>
            </p:cNvSpPr>
            <p:nvPr/>
          </p:nvSpPr>
          <p:spPr bwMode="auto">
            <a:xfrm>
              <a:off x="2312" y="1897"/>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1" name="Freeform 275"/>
            <p:cNvSpPr>
              <a:spLocks noEditPoints="1"/>
            </p:cNvSpPr>
            <p:nvPr/>
          </p:nvSpPr>
          <p:spPr bwMode="auto">
            <a:xfrm>
              <a:off x="2324" y="2088"/>
              <a:ext cx="424" cy="491"/>
            </a:xfrm>
            <a:custGeom>
              <a:avLst/>
              <a:gdLst>
                <a:gd name="T0" fmla="*/ 0 w 424"/>
                <a:gd name="T1" fmla="*/ 48 h 491"/>
                <a:gd name="T2" fmla="*/ 18 w 424"/>
                <a:gd name="T3" fmla="*/ 84 h 491"/>
                <a:gd name="T4" fmla="*/ 30 w 424"/>
                <a:gd name="T5" fmla="*/ 108 h 491"/>
                <a:gd name="T6" fmla="*/ 6 w 424"/>
                <a:gd name="T7" fmla="*/ 216 h 491"/>
                <a:gd name="T8" fmla="*/ 12 w 424"/>
                <a:gd name="T9" fmla="*/ 222 h 491"/>
                <a:gd name="T10" fmla="*/ 30 w 424"/>
                <a:gd name="T11" fmla="*/ 222 h 491"/>
                <a:gd name="T12" fmla="*/ 36 w 424"/>
                <a:gd name="T13" fmla="*/ 240 h 491"/>
                <a:gd name="T14" fmla="*/ 24 w 424"/>
                <a:gd name="T15" fmla="*/ 240 h 491"/>
                <a:gd name="T16" fmla="*/ 0 w 424"/>
                <a:gd name="T17" fmla="*/ 281 h 491"/>
                <a:gd name="T18" fmla="*/ 6 w 424"/>
                <a:gd name="T19" fmla="*/ 299 h 491"/>
                <a:gd name="T20" fmla="*/ 18 w 424"/>
                <a:gd name="T21" fmla="*/ 299 h 491"/>
                <a:gd name="T22" fmla="*/ 18 w 424"/>
                <a:gd name="T23" fmla="*/ 335 h 491"/>
                <a:gd name="T24" fmla="*/ 42 w 424"/>
                <a:gd name="T25" fmla="*/ 359 h 491"/>
                <a:gd name="T26" fmla="*/ 24 w 424"/>
                <a:gd name="T27" fmla="*/ 383 h 491"/>
                <a:gd name="T28" fmla="*/ 48 w 424"/>
                <a:gd name="T29" fmla="*/ 413 h 491"/>
                <a:gd name="T30" fmla="*/ 54 w 424"/>
                <a:gd name="T31" fmla="*/ 491 h 491"/>
                <a:gd name="T32" fmla="*/ 90 w 424"/>
                <a:gd name="T33" fmla="*/ 491 h 491"/>
                <a:gd name="T34" fmla="*/ 95 w 424"/>
                <a:gd name="T35" fmla="*/ 473 h 491"/>
                <a:gd name="T36" fmla="*/ 125 w 424"/>
                <a:gd name="T37" fmla="*/ 449 h 491"/>
                <a:gd name="T38" fmla="*/ 137 w 424"/>
                <a:gd name="T39" fmla="*/ 467 h 491"/>
                <a:gd name="T40" fmla="*/ 173 w 424"/>
                <a:gd name="T41" fmla="*/ 467 h 491"/>
                <a:gd name="T42" fmla="*/ 191 w 424"/>
                <a:gd name="T43" fmla="*/ 485 h 491"/>
                <a:gd name="T44" fmla="*/ 203 w 424"/>
                <a:gd name="T45" fmla="*/ 455 h 491"/>
                <a:gd name="T46" fmla="*/ 251 w 424"/>
                <a:gd name="T47" fmla="*/ 461 h 491"/>
                <a:gd name="T48" fmla="*/ 251 w 424"/>
                <a:gd name="T49" fmla="*/ 413 h 491"/>
                <a:gd name="T50" fmla="*/ 281 w 424"/>
                <a:gd name="T51" fmla="*/ 371 h 491"/>
                <a:gd name="T52" fmla="*/ 371 w 424"/>
                <a:gd name="T53" fmla="*/ 353 h 491"/>
                <a:gd name="T54" fmla="*/ 401 w 424"/>
                <a:gd name="T55" fmla="*/ 371 h 491"/>
                <a:gd name="T56" fmla="*/ 407 w 424"/>
                <a:gd name="T57" fmla="*/ 389 h 491"/>
                <a:gd name="T58" fmla="*/ 412 w 424"/>
                <a:gd name="T59" fmla="*/ 353 h 491"/>
                <a:gd name="T60" fmla="*/ 424 w 424"/>
                <a:gd name="T61" fmla="*/ 329 h 491"/>
                <a:gd name="T62" fmla="*/ 395 w 424"/>
                <a:gd name="T63" fmla="*/ 269 h 491"/>
                <a:gd name="T64" fmla="*/ 395 w 424"/>
                <a:gd name="T65" fmla="*/ 240 h 491"/>
                <a:gd name="T66" fmla="*/ 335 w 424"/>
                <a:gd name="T67" fmla="*/ 234 h 491"/>
                <a:gd name="T68" fmla="*/ 317 w 424"/>
                <a:gd name="T69" fmla="*/ 210 h 491"/>
                <a:gd name="T70" fmla="*/ 335 w 424"/>
                <a:gd name="T71" fmla="*/ 192 h 491"/>
                <a:gd name="T72" fmla="*/ 305 w 424"/>
                <a:gd name="T73" fmla="*/ 138 h 491"/>
                <a:gd name="T74" fmla="*/ 215 w 424"/>
                <a:gd name="T75" fmla="*/ 102 h 491"/>
                <a:gd name="T76" fmla="*/ 179 w 424"/>
                <a:gd name="T77" fmla="*/ 96 h 491"/>
                <a:gd name="T78" fmla="*/ 149 w 424"/>
                <a:gd name="T79" fmla="*/ 54 h 491"/>
                <a:gd name="T80" fmla="*/ 155 w 424"/>
                <a:gd name="T81" fmla="*/ 6 h 491"/>
                <a:gd name="T82" fmla="*/ 101 w 424"/>
                <a:gd name="T83" fmla="*/ 0 h 491"/>
                <a:gd name="T84" fmla="*/ 48 w 424"/>
                <a:gd name="T85" fmla="*/ 48 h 491"/>
                <a:gd name="T86" fmla="*/ 0 w 424"/>
                <a:gd name="T87" fmla="*/ 42 h 491"/>
                <a:gd name="T88" fmla="*/ 0 w 424"/>
                <a:gd name="T89" fmla="*/ 48 h 491"/>
                <a:gd name="T90" fmla="*/ 0 w 424"/>
                <a:gd name="T91" fmla="*/ 48 h 491"/>
                <a:gd name="T92" fmla="*/ 0 w 424"/>
                <a:gd name="T93" fmla="*/ 48 h 491"/>
                <a:gd name="T94" fmla="*/ 0 w 424"/>
                <a:gd name="T95" fmla="*/ 48 h 491"/>
                <a:gd name="T96" fmla="*/ 84 w 424"/>
                <a:gd name="T97" fmla="*/ 323 h 491"/>
                <a:gd name="T98" fmla="*/ 101 w 424"/>
                <a:gd name="T99" fmla="*/ 317 h 491"/>
                <a:gd name="T100" fmla="*/ 101 w 424"/>
                <a:gd name="T101" fmla="*/ 335 h 491"/>
                <a:gd name="T102" fmla="*/ 113 w 424"/>
                <a:gd name="T103" fmla="*/ 359 h 491"/>
                <a:gd name="T104" fmla="*/ 84 w 424"/>
                <a:gd name="T105" fmla="*/ 341 h 491"/>
                <a:gd name="T106" fmla="*/ 84 w 424"/>
                <a:gd name="T107" fmla="*/ 32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4" h="491">
                  <a:moveTo>
                    <a:pt x="0" y="48"/>
                  </a:moveTo>
                  <a:lnTo>
                    <a:pt x="18" y="84"/>
                  </a:lnTo>
                  <a:lnTo>
                    <a:pt x="30" y="108"/>
                  </a:lnTo>
                  <a:lnTo>
                    <a:pt x="6" y="216"/>
                  </a:lnTo>
                  <a:lnTo>
                    <a:pt x="12" y="222"/>
                  </a:lnTo>
                  <a:lnTo>
                    <a:pt x="30" y="222"/>
                  </a:lnTo>
                  <a:lnTo>
                    <a:pt x="36" y="240"/>
                  </a:lnTo>
                  <a:lnTo>
                    <a:pt x="24" y="240"/>
                  </a:lnTo>
                  <a:lnTo>
                    <a:pt x="0" y="281"/>
                  </a:lnTo>
                  <a:lnTo>
                    <a:pt x="6" y="299"/>
                  </a:lnTo>
                  <a:lnTo>
                    <a:pt x="18" y="299"/>
                  </a:lnTo>
                  <a:lnTo>
                    <a:pt x="18" y="335"/>
                  </a:lnTo>
                  <a:lnTo>
                    <a:pt x="42" y="359"/>
                  </a:lnTo>
                  <a:lnTo>
                    <a:pt x="24" y="383"/>
                  </a:lnTo>
                  <a:lnTo>
                    <a:pt x="48" y="413"/>
                  </a:lnTo>
                  <a:lnTo>
                    <a:pt x="54" y="491"/>
                  </a:lnTo>
                  <a:lnTo>
                    <a:pt x="90" y="491"/>
                  </a:lnTo>
                  <a:lnTo>
                    <a:pt x="95" y="473"/>
                  </a:lnTo>
                  <a:lnTo>
                    <a:pt x="125" y="449"/>
                  </a:lnTo>
                  <a:lnTo>
                    <a:pt x="137" y="467"/>
                  </a:lnTo>
                  <a:lnTo>
                    <a:pt x="173" y="467"/>
                  </a:lnTo>
                  <a:lnTo>
                    <a:pt x="191" y="485"/>
                  </a:lnTo>
                  <a:lnTo>
                    <a:pt x="203" y="455"/>
                  </a:lnTo>
                  <a:lnTo>
                    <a:pt x="251" y="461"/>
                  </a:lnTo>
                  <a:lnTo>
                    <a:pt x="251" y="413"/>
                  </a:lnTo>
                  <a:lnTo>
                    <a:pt x="281" y="371"/>
                  </a:lnTo>
                  <a:lnTo>
                    <a:pt x="371" y="353"/>
                  </a:lnTo>
                  <a:lnTo>
                    <a:pt x="401" y="371"/>
                  </a:lnTo>
                  <a:lnTo>
                    <a:pt x="407" y="389"/>
                  </a:lnTo>
                  <a:lnTo>
                    <a:pt x="412" y="353"/>
                  </a:lnTo>
                  <a:lnTo>
                    <a:pt x="424" y="329"/>
                  </a:lnTo>
                  <a:lnTo>
                    <a:pt x="395" y="269"/>
                  </a:lnTo>
                  <a:lnTo>
                    <a:pt x="395" y="240"/>
                  </a:lnTo>
                  <a:lnTo>
                    <a:pt x="335" y="234"/>
                  </a:lnTo>
                  <a:lnTo>
                    <a:pt x="317" y="210"/>
                  </a:lnTo>
                  <a:lnTo>
                    <a:pt x="335" y="192"/>
                  </a:lnTo>
                  <a:lnTo>
                    <a:pt x="305" y="138"/>
                  </a:lnTo>
                  <a:lnTo>
                    <a:pt x="215" y="102"/>
                  </a:lnTo>
                  <a:lnTo>
                    <a:pt x="179" y="96"/>
                  </a:lnTo>
                  <a:lnTo>
                    <a:pt x="149" y="54"/>
                  </a:lnTo>
                  <a:lnTo>
                    <a:pt x="155" y="6"/>
                  </a:lnTo>
                  <a:lnTo>
                    <a:pt x="101" y="0"/>
                  </a:lnTo>
                  <a:lnTo>
                    <a:pt x="48" y="48"/>
                  </a:lnTo>
                  <a:lnTo>
                    <a:pt x="0" y="42"/>
                  </a:lnTo>
                  <a:lnTo>
                    <a:pt x="0" y="48"/>
                  </a:lnTo>
                  <a:lnTo>
                    <a:pt x="0" y="48"/>
                  </a:lnTo>
                  <a:lnTo>
                    <a:pt x="0" y="48"/>
                  </a:lnTo>
                  <a:lnTo>
                    <a:pt x="0" y="48"/>
                  </a:lnTo>
                  <a:close/>
                  <a:moveTo>
                    <a:pt x="84" y="323"/>
                  </a:moveTo>
                  <a:lnTo>
                    <a:pt x="101" y="317"/>
                  </a:lnTo>
                  <a:lnTo>
                    <a:pt x="101" y="335"/>
                  </a:lnTo>
                  <a:lnTo>
                    <a:pt x="113" y="359"/>
                  </a:lnTo>
                  <a:lnTo>
                    <a:pt x="84" y="341"/>
                  </a:lnTo>
                  <a:lnTo>
                    <a:pt x="84" y="32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2" name="Freeform 276"/>
            <p:cNvSpPr>
              <a:spLocks/>
            </p:cNvSpPr>
            <p:nvPr/>
          </p:nvSpPr>
          <p:spPr bwMode="auto">
            <a:xfrm>
              <a:off x="2324" y="2136"/>
              <a:ext cx="18" cy="36"/>
            </a:xfrm>
            <a:custGeom>
              <a:avLst/>
              <a:gdLst>
                <a:gd name="T0" fmla="*/ 0 w 18"/>
                <a:gd name="T1" fmla="*/ 0 h 36"/>
                <a:gd name="T2" fmla="*/ 18 w 18"/>
                <a:gd name="T3" fmla="*/ 36 h 36"/>
                <a:gd name="T4" fmla="*/ 0 w 18"/>
                <a:gd name="T5" fmla="*/ 0 h 36"/>
                <a:gd name="T6" fmla="*/ 0 w 18"/>
                <a:gd name="T7" fmla="*/ 0 h 36"/>
              </a:gdLst>
              <a:ahLst/>
              <a:cxnLst>
                <a:cxn ang="0">
                  <a:pos x="T0" y="T1"/>
                </a:cxn>
                <a:cxn ang="0">
                  <a:pos x="T2" y="T3"/>
                </a:cxn>
                <a:cxn ang="0">
                  <a:pos x="T4" y="T5"/>
                </a:cxn>
                <a:cxn ang="0">
                  <a:pos x="T6" y="T7"/>
                </a:cxn>
              </a:cxnLst>
              <a:rect l="0" t="0" r="r" b="b"/>
              <a:pathLst>
                <a:path w="18" h="36">
                  <a:moveTo>
                    <a:pt x="0" y="0"/>
                  </a:moveTo>
                  <a:lnTo>
                    <a:pt x="18" y="3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3" name="Rectangle 277"/>
            <p:cNvSpPr>
              <a:spLocks noChangeArrowheads="1"/>
            </p:cNvSpPr>
            <p:nvPr/>
          </p:nvSpPr>
          <p:spPr bwMode="auto">
            <a:xfrm>
              <a:off x="2324" y="2130"/>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4" name="Freeform 278"/>
            <p:cNvSpPr>
              <a:spLocks/>
            </p:cNvSpPr>
            <p:nvPr/>
          </p:nvSpPr>
          <p:spPr bwMode="auto">
            <a:xfrm>
              <a:off x="2575" y="2441"/>
              <a:ext cx="287" cy="311"/>
            </a:xfrm>
            <a:custGeom>
              <a:avLst/>
              <a:gdLst>
                <a:gd name="T0" fmla="*/ 150 w 287"/>
                <a:gd name="T1" fmla="*/ 18 h 311"/>
                <a:gd name="T2" fmla="*/ 120 w 287"/>
                <a:gd name="T3" fmla="*/ 0 h 311"/>
                <a:gd name="T4" fmla="*/ 30 w 287"/>
                <a:gd name="T5" fmla="*/ 18 h 311"/>
                <a:gd name="T6" fmla="*/ 0 w 287"/>
                <a:gd name="T7" fmla="*/ 60 h 311"/>
                <a:gd name="T8" fmla="*/ 0 w 287"/>
                <a:gd name="T9" fmla="*/ 108 h 311"/>
                <a:gd name="T10" fmla="*/ 0 w 287"/>
                <a:gd name="T11" fmla="*/ 108 h 311"/>
                <a:gd name="T12" fmla="*/ 60 w 287"/>
                <a:gd name="T13" fmla="*/ 186 h 311"/>
                <a:gd name="T14" fmla="*/ 167 w 287"/>
                <a:gd name="T15" fmla="*/ 228 h 311"/>
                <a:gd name="T16" fmla="*/ 138 w 287"/>
                <a:gd name="T17" fmla="*/ 305 h 311"/>
                <a:gd name="T18" fmla="*/ 239 w 287"/>
                <a:gd name="T19" fmla="*/ 311 h 311"/>
                <a:gd name="T20" fmla="*/ 281 w 287"/>
                <a:gd name="T21" fmla="*/ 270 h 311"/>
                <a:gd name="T22" fmla="*/ 281 w 287"/>
                <a:gd name="T23" fmla="*/ 240 h 311"/>
                <a:gd name="T24" fmla="*/ 281 w 287"/>
                <a:gd name="T25" fmla="*/ 240 h 311"/>
                <a:gd name="T26" fmla="*/ 281 w 287"/>
                <a:gd name="T27" fmla="*/ 240 h 311"/>
                <a:gd name="T28" fmla="*/ 281 w 287"/>
                <a:gd name="T29" fmla="*/ 240 h 311"/>
                <a:gd name="T30" fmla="*/ 281 w 287"/>
                <a:gd name="T31" fmla="*/ 240 h 311"/>
                <a:gd name="T32" fmla="*/ 287 w 287"/>
                <a:gd name="T33" fmla="*/ 180 h 311"/>
                <a:gd name="T34" fmla="*/ 269 w 287"/>
                <a:gd name="T35" fmla="*/ 180 h 311"/>
                <a:gd name="T36" fmla="*/ 251 w 287"/>
                <a:gd name="T37" fmla="*/ 180 h 311"/>
                <a:gd name="T38" fmla="*/ 245 w 287"/>
                <a:gd name="T39" fmla="*/ 126 h 311"/>
                <a:gd name="T40" fmla="*/ 221 w 287"/>
                <a:gd name="T41" fmla="*/ 108 h 311"/>
                <a:gd name="T42" fmla="*/ 197 w 287"/>
                <a:gd name="T43" fmla="*/ 120 h 311"/>
                <a:gd name="T44" fmla="*/ 197 w 287"/>
                <a:gd name="T45" fmla="*/ 120 h 311"/>
                <a:gd name="T46" fmla="*/ 197 w 287"/>
                <a:gd name="T47" fmla="*/ 120 h 311"/>
                <a:gd name="T48" fmla="*/ 161 w 287"/>
                <a:gd name="T49" fmla="*/ 108 h 311"/>
                <a:gd name="T50" fmla="*/ 161 w 287"/>
                <a:gd name="T51" fmla="*/ 78 h 311"/>
                <a:gd name="T52" fmla="*/ 161 w 287"/>
                <a:gd name="T53" fmla="*/ 54 h 311"/>
                <a:gd name="T54" fmla="*/ 156 w 287"/>
                <a:gd name="T55" fmla="*/ 42 h 311"/>
                <a:gd name="T56" fmla="*/ 156 w 287"/>
                <a:gd name="T57" fmla="*/ 36 h 311"/>
                <a:gd name="T58" fmla="*/ 150 w 287"/>
                <a:gd name="T59" fmla="*/ 1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7" h="311">
                  <a:moveTo>
                    <a:pt x="150" y="18"/>
                  </a:moveTo>
                  <a:lnTo>
                    <a:pt x="120" y="0"/>
                  </a:lnTo>
                  <a:lnTo>
                    <a:pt x="30" y="18"/>
                  </a:lnTo>
                  <a:lnTo>
                    <a:pt x="0" y="60"/>
                  </a:lnTo>
                  <a:lnTo>
                    <a:pt x="0" y="108"/>
                  </a:lnTo>
                  <a:lnTo>
                    <a:pt x="0" y="108"/>
                  </a:lnTo>
                  <a:lnTo>
                    <a:pt x="60" y="186"/>
                  </a:lnTo>
                  <a:lnTo>
                    <a:pt x="167" y="228"/>
                  </a:lnTo>
                  <a:lnTo>
                    <a:pt x="138" y="305"/>
                  </a:lnTo>
                  <a:lnTo>
                    <a:pt x="239" y="311"/>
                  </a:lnTo>
                  <a:lnTo>
                    <a:pt x="281" y="270"/>
                  </a:lnTo>
                  <a:lnTo>
                    <a:pt x="281" y="240"/>
                  </a:lnTo>
                  <a:lnTo>
                    <a:pt x="281" y="240"/>
                  </a:lnTo>
                  <a:lnTo>
                    <a:pt x="281" y="240"/>
                  </a:lnTo>
                  <a:lnTo>
                    <a:pt x="281" y="240"/>
                  </a:lnTo>
                  <a:lnTo>
                    <a:pt x="281" y="240"/>
                  </a:lnTo>
                  <a:lnTo>
                    <a:pt x="287" y="180"/>
                  </a:lnTo>
                  <a:lnTo>
                    <a:pt x="269" y="180"/>
                  </a:lnTo>
                  <a:lnTo>
                    <a:pt x="251" y="180"/>
                  </a:lnTo>
                  <a:lnTo>
                    <a:pt x="245" y="126"/>
                  </a:lnTo>
                  <a:lnTo>
                    <a:pt x="221" y="108"/>
                  </a:lnTo>
                  <a:lnTo>
                    <a:pt x="197" y="120"/>
                  </a:lnTo>
                  <a:lnTo>
                    <a:pt x="197" y="120"/>
                  </a:lnTo>
                  <a:lnTo>
                    <a:pt x="197" y="120"/>
                  </a:lnTo>
                  <a:lnTo>
                    <a:pt x="161" y="108"/>
                  </a:lnTo>
                  <a:lnTo>
                    <a:pt x="161" y="78"/>
                  </a:lnTo>
                  <a:lnTo>
                    <a:pt x="161" y="54"/>
                  </a:lnTo>
                  <a:lnTo>
                    <a:pt x="156" y="42"/>
                  </a:lnTo>
                  <a:lnTo>
                    <a:pt x="156" y="36"/>
                  </a:lnTo>
                  <a:lnTo>
                    <a:pt x="15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5" name="Rectangle 279"/>
            <p:cNvSpPr>
              <a:spLocks noChangeArrowheads="1"/>
            </p:cNvSpPr>
            <p:nvPr/>
          </p:nvSpPr>
          <p:spPr bwMode="auto">
            <a:xfrm>
              <a:off x="2731" y="2477"/>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6" name="Freeform 280"/>
            <p:cNvSpPr>
              <a:spLocks/>
            </p:cNvSpPr>
            <p:nvPr/>
          </p:nvSpPr>
          <p:spPr bwMode="auto">
            <a:xfrm>
              <a:off x="2736" y="2519"/>
              <a:ext cx="36" cy="42"/>
            </a:xfrm>
            <a:custGeom>
              <a:avLst/>
              <a:gdLst>
                <a:gd name="T0" fmla="*/ 36 w 36"/>
                <a:gd name="T1" fmla="*/ 42 h 42"/>
                <a:gd name="T2" fmla="*/ 36 w 36"/>
                <a:gd name="T3" fmla="*/ 42 h 42"/>
                <a:gd name="T4" fmla="*/ 0 w 36"/>
                <a:gd name="T5" fmla="*/ 30 h 42"/>
                <a:gd name="T6" fmla="*/ 0 w 36"/>
                <a:gd name="T7" fmla="*/ 0 h 42"/>
                <a:gd name="T8" fmla="*/ 0 w 36"/>
                <a:gd name="T9" fmla="*/ 30 h 42"/>
                <a:gd name="T10" fmla="*/ 36 w 36"/>
                <a:gd name="T11" fmla="*/ 42 h 42"/>
              </a:gdLst>
              <a:ahLst/>
              <a:cxnLst>
                <a:cxn ang="0">
                  <a:pos x="T0" y="T1"/>
                </a:cxn>
                <a:cxn ang="0">
                  <a:pos x="T2" y="T3"/>
                </a:cxn>
                <a:cxn ang="0">
                  <a:pos x="T4" y="T5"/>
                </a:cxn>
                <a:cxn ang="0">
                  <a:pos x="T6" y="T7"/>
                </a:cxn>
                <a:cxn ang="0">
                  <a:pos x="T8" y="T9"/>
                </a:cxn>
                <a:cxn ang="0">
                  <a:pos x="T10" y="T11"/>
                </a:cxn>
              </a:cxnLst>
              <a:rect l="0" t="0" r="r" b="b"/>
              <a:pathLst>
                <a:path w="36" h="42">
                  <a:moveTo>
                    <a:pt x="36" y="42"/>
                  </a:moveTo>
                  <a:lnTo>
                    <a:pt x="36" y="42"/>
                  </a:lnTo>
                  <a:lnTo>
                    <a:pt x="0" y="30"/>
                  </a:lnTo>
                  <a:lnTo>
                    <a:pt x="0" y="0"/>
                  </a:lnTo>
                  <a:lnTo>
                    <a:pt x="0" y="30"/>
                  </a:lnTo>
                  <a:lnTo>
                    <a:pt x="36"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7" name="Freeform 281"/>
            <p:cNvSpPr>
              <a:spLocks/>
            </p:cNvSpPr>
            <p:nvPr/>
          </p:nvSpPr>
          <p:spPr bwMode="auto">
            <a:xfrm>
              <a:off x="2856" y="2621"/>
              <a:ext cx="6" cy="60"/>
            </a:xfrm>
            <a:custGeom>
              <a:avLst/>
              <a:gdLst>
                <a:gd name="T0" fmla="*/ 0 w 6"/>
                <a:gd name="T1" fmla="*/ 60 h 60"/>
                <a:gd name="T2" fmla="*/ 6 w 6"/>
                <a:gd name="T3" fmla="*/ 0 h 60"/>
                <a:gd name="T4" fmla="*/ 6 w 6"/>
                <a:gd name="T5" fmla="*/ 0 h 60"/>
                <a:gd name="T6" fmla="*/ 0 w 6"/>
                <a:gd name="T7" fmla="*/ 60 h 60"/>
                <a:gd name="T8" fmla="*/ 0 w 6"/>
                <a:gd name="T9" fmla="*/ 60 h 60"/>
              </a:gdLst>
              <a:ahLst/>
              <a:cxnLst>
                <a:cxn ang="0">
                  <a:pos x="T0" y="T1"/>
                </a:cxn>
                <a:cxn ang="0">
                  <a:pos x="T2" y="T3"/>
                </a:cxn>
                <a:cxn ang="0">
                  <a:pos x="T4" y="T5"/>
                </a:cxn>
                <a:cxn ang="0">
                  <a:pos x="T6" y="T7"/>
                </a:cxn>
                <a:cxn ang="0">
                  <a:pos x="T8" y="T9"/>
                </a:cxn>
              </a:cxnLst>
              <a:rect l="0" t="0" r="r" b="b"/>
              <a:pathLst>
                <a:path w="6" h="60">
                  <a:moveTo>
                    <a:pt x="0" y="60"/>
                  </a:moveTo>
                  <a:lnTo>
                    <a:pt x="6" y="0"/>
                  </a:lnTo>
                  <a:lnTo>
                    <a:pt x="6" y="0"/>
                  </a:lnTo>
                  <a:lnTo>
                    <a:pt x="0" y="60"/>
                  </a:lnTo>
                  <a:lnTo>
                    <a:pt x="0"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8" name="Freeform 282"/>
            <p:cNvSpPr>
              <a:spLocks/>
            </p:cNvSpPr>
            <p:nvPr/>
          </p:nvSpPr>
          <p:spPr bwMode="auto">
            <a:xfrm>
              <a:off x="2820" y="2567"/>
              <a:ext cx="24" cy="54"/>
            </a:xfrm>
            <a:custGeom>
              <a:avLst/>
              <a:gdLst>
                <a:gd name="T0" fmla="*/ 24 w 24"/>
                <a:gd name="T1" fmla="*/ 54 h 54"/>
                <a:gd name="T2" fmla="*/ 6 w 24"/>
                <a:gd name="T3" fmla="*/ 54 h 54"/>
                <a:gd name="T4" fmla="*/ 0 w 24"/>
                <a:gd name="T5" fmla="*/ 0 h 54"/>
                <a:gd name="T6" fmla="*/ 6 w 24"/>
                <a:gd name="T7" fmla="*/ 54 h 54"/>
                <a:gd name="T8" fmla="*/ 24 w 24"/>
                <a:gd name="T9" fmla="*/ 54 h 54"/>
              </a:gdLst>
              <a:ahLst/>
              <a:cxnLst>
                <a:cxn ang="0">
                  <a:pos x="T0" y="T1"/>
                </a:cxn>
                <a:cxn ang="0">
                  <a:pos x="T2" y="T3"/>
                </a:cxn>
                <a:cxn ang="0">
                  <a:pos x="T4" y="T5"/>
                </a:cxn>
                <a:cxn ang="0">
                  <a:pos x="T6" y="T7"/>
                </a:cxn>
                <a:cxn ang="0">
                  <a:pos x="T8" y="T9"/>
                </a:cxn>
              </a:cxnLst>
              <a:rect l="0" t="0" r="r" b="b"/>
              <a:pathLst>
                <a:path w="24" h="54">
                  <a:moveTo>
                    <a:pt x="24" y="54"/>
                  </a:moveTo>
                  <a:lnTo>
                    <a:pt x="6" y="54"/>
                  </a:lnTo>
                  <a:lnTo>
                    <a:pt x="0" y="0"/>
                  </a:lnTo>
                  <a:lnTo>
                    <a:pt x="6" y="54"/>
                  </a:lnTo>
                  <a:lnTo>
                    <a:pt x="24"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9" name="Freeform 283"/>
            <p:cNvSpPr>
              <a:spLocks/>
            </p:cNvSpPr>
            <p:nvPr/>
          </p:nvSpPr>
          <p:spPr bwMode="auto">
            <a:xfrm>
              <a:off x="2725" y="2459"/>
              <a:ext cx="6" cy="18"/>
            </a:xfrm>
            <a:custGeom>
              <a:avLst/>
              <a:gdLst>
                <a:gd name="T0" fmla="*/ 6 w 6"/>
                <a:gd name="T1" fmla="*/ 18 h 18"/>
                <a:gd name="T2" fmla="*/ 6 w 6"/>
                <a:gd name="T3" fmla="*/ 18 h 18"/>
                <a:gd name="T4" fmla="*/ 0 w 6"/>
                <a:gd name="T5" fmla="*/ 0 h 18"/>
                <a:gd name="T6" fmla="*/ 6 w 6"/>
                <a:gd name="T7" fmla="*/ 18 h 18"/>
              </a:gdLst>
              <a:ahLst/>
              <a:cxnLst>
                <a:cxn ang="0">
                  <a:pos x="T0" y="T1"/>
                </a:cxn>
                <a:cxn ang="0">
                  <a:pos x="T2" y="T3"/>
                </a:cxn>
                <a:cxn ang="0">
                  <a:pos x="T4" y="T5"/>
                </a:cxn>
                <a:cxn ang="0">
                  <a:pos x="T6" y="T7"/>
                </a:cxn>
              </a:cxnLst>
              <a:rect l="0" t="0" r="r" b="b"/>
              <a:pathLst>
                <a:path w="6" h="18">
                  <a:moveTo>
                    <a:pt x="6" y="18"/>
                  </a:moveTo>
                  <a:lnTo>
                    <a:pt x="6" y="18"/>
                  </a:lnTo>
                  <a:lnTo>
                    <a:pt x="0" y="0"/>
                  </a:lnTo>
                  <a:lnTo>
                    <a:pt x="6"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0" name="Freeform 284"/>
            <p:cNvSpPr>
              <a:spLocks noEditPoints="1"/>
            </p:cNvSpPr>
            <p:nvPr/>
          </p:nvSpPr>
          <p:spPr bwMode="auto">
            <a:xfrm>
              <a:off x="2713" y="2866"/>
              <a:ext cx="191" cy="209"/>
            </a:xfrm>
            <a:custGeom>
              <a:avLst/>
              <a:gdLst>
                <a:gd name="T0" fmla="*/ 173 w 191"/>
                <a:gd name="T1" fmla="*/ 78 h 209"/>
                <a:gd name="T2" fmla="*/ 101 w 191"/>
                <a:gd name="T3" fmla="*/ 48 h 209"/>
                <a:gd name="T4" fmla="*/ 59 w 191"/>
                <a:gd name="T5" fmla="*/ 0 h 209"/>
                <a:gd name="T6" fmla="*/ 47 w 191"/>
                <a:gd name="T7" fmla="*/ 6 h 209"/>
                <a:gd name="T8" fmla="*/ 35 w 191"/>
                <a:gd name="T9" fmla="*/ 6 h 209"/>
                <a:gd name="T10" fmla="*/ 6 w 191"/>
                <a:gd name="T11" fmla="*/ 138 h 209"/>
                <a:gd name="T12" fmla="*/ 0 w 191"/>
                <a:gd name="T13" fmla="*/ 150 h 209"/>
                <a:gd name="T14" fmla="*/ 23 w 191"/>
                <a:gd name="T15" fmla="*/ 186 h 209"/>
                <a:gd name="T16" fmla="*/ 65 w 191"/>
                <a:gd name="T17" fmla="*/ 192 h 209"/>
                <a:gd name="T18" fmla="*/ 143 w 191"/>
                <a:gd name="T19" fmla="*/ 209 h 209"/>
                <a:gd name="T20" fmla="*/ 161 w 191"/>
                <a:gd name="T21" fmla="*/ 186 h 209"/>
                <a:gd name="T22" fmla="*/ 179 w 191"/>
                <a:gd name="T23" fmla="*/ 144 h 209"/>
                <a:gd name="T24" fmla="*/ 185 w 191"/>
                <a:gd name="T25" fmla="*/ 144 h 209"/>
                <a:gd name="T26" fmla="*/ 191 w 191"/>
                <a:gd name="T27" fmla="*/ 114 h 209"/>
                <a:gd name="T28" fmla="*/ 173 w 191"/>
                <a:gd name="T29" fmla="*/ 78 h 209"/>
                <a:gd name="T30" fmla="*/ 95 w 191"/>
                <a:gd name="T31" fmla="*/ 114 h 209"/>
                <a:gd name="T32" fmla="*/ 59 w 191"/>
                <a:gd name="T33" fmla="*/ 114 h 209"/>
                <a:gd name="T34" fmla="*/ 59 w 191"/>
                <a:gd name="T35" fmla="*/ 96 h 209"/>
                <a:gd name="T36" fmla="*/ 107 w 191"/>
                <a:gd name="T37" fmla="*/ 96 h 209"/>
                <a:gd name="T38" fmla="*/ 95 w 191"/>
                <a:gd name="T39" fmla="*/ 11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209">
                  <a:moveTo>
                    <a:pt x="173" y="78"/>
                  </a:moveTo>
                  <a:lnTo>
                    <a:pt x="101" y="48"/>
                  </a:lnTo>
                  <a:lnTo>
                    <a:pt x="59" y="0"/>
                  </a:lnTo>
                  <a:lnTo>
                    <a:pt x="47" y="6"/>
                  </a:lnTo>
                  <a:lnTo>
                    <a:pt x="35" y="6"/>
                  </a:lnTo>
                  <a:lnTo>
                    <a:pt x="6" y="138"/>
                  </a:lnTo>
                  <a:lnTo>
                    <a:pt x="0" y="150"/>
                  </a:lnTo>
                  <a:lnTo>
                    <a:pt x="23" y="186"/>
                  </a:lnTo>
                  <a:lnTo>
                    <a:pt x="65" y="192"/>
                  </a:lnTo>
                  <a:lnTo>
                    <a:pt x="143" y="209"/>
                  </a:lnTo>
                  <a:lnTo>
                    <a:pt x="161" y="186"/>
                  </a:lnTo>
                  <a:lnTo>
                    <a:pt x="179" y="144"/>
                  </a:lnTo>
                  <a:lnTo>
                    <a:pt x="185" y="144"/>
                  </a:lnTo>
                  <a:lnTo>
                    <a:pt x="191" y="114"/>
                  </a:lnTo>
                  <a:lnTo>
                    <a:pt x="173" y="78"/>
                  </a:lnTo>
                  <a:close/>
                  <a:moveTo>
                    <a:pt x="95" y="114"/>
                  </a:moveTo>
                  <a:lnTo>
                    <a:pt x="59" y="114"/>
                  </a:lnTo>
                  <a:lnTo>
                    <a:pt x="59" y="96"/>
                  </a:lnTo>
                  <a:lnTo>
                    <a:pt x="107" y="96"/>
                  </a:lnTo>
                  <a:lnTo>
                    <a:pt x="95" y="11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1" name="Freeform 285"/>
            <p:cNvSpPr>
              <a:spLocks/>
            </p:cNvSpPr>
            <p:nvPr/>
          </p:nvSpPr>
          <p:spPr bwMode="auto">
            <a:xfrm>
              <a:off x="2760" y="2866"/>
              <a:ext cx="54" cy="48"/>
            </a:xfrm>
            <a:custGeom>
              <a:avLst/>
              <a:gdLst>
                <a:gd name="T0" fmla="*/ 54 w 54"/>
                <a:gd name="T1" fmla="*/ 48 h 48"/>
                <a:gd name="T2" fmla="*/ 12 w 54"/>
                <a:gd name="T3" fmla="*/ 0 h 48"/>
                <a:gd name="T4" fmla="*/ 0 w 54"/>
                <a:gd name="T5" fmla="*/ 6 h 48"/>
                <a:gd name="T6" fmla="*/ 12 w 54"/>
                <a:gd name="T7" fmla="*/ 0 h 48"/>
                <a:gd name="T8" fmla="*/ 54 w 54"/>
                <a:gd name="T9" fmla="*/ 48 h 48"/>
              </a:gdLst>
              <a:ahLst/>
              <a:cxnLst>
                <a:cxn ang="0">
                  <a:pos x="T0" y="T1"/>
                </a:cxn>
                <a:cxn ang="0">
                  <a:pos x="T2" y="T3"/>
                </a:cxn>
                <a:cxn ang="0">
                  <a:pos x="T4" y="T5"/>
                </a:cxn>
                <a:cxn ang="0">
                  <a:pos x="T6" y="T7"/>
                </a:cxn>
                <a:cxn ang="0">
                  <a:pos x="T8" y="T9"/>
                </a:cxn>
              </a:cxnLst>
              <a:rect l="0" t="0" r="r" b="b"/>
              <a:pathLst>
                <a:path w="54" h="48">
                  <a:moveTo>
                    <a:pt x="54" y="48"/>
                  </a:moveTo>
                  <a:lnTo>
                    <a:pt x="12" y="0"/>
                  </a:lnTo>
                  <a:lnTo>
                    <a:pt x="0" y="6"/>
                  </a:lnTo>
                  <a:lnTo>
                    <a:pt x="12" y="0"/>
                  </a:lnTo>
                  <a:lnTo>
                    <a:pt x="54"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2" name="Freeform 286"/>
            <p:cNvSpPr>
              <a:spLocks/>
            </p:cNvSpPr>
            <p:nvPr/>
          </p:nvSpPr>
          <p:spPr bwMode="auto">
            <a:xfrm>
              <a:off x="2186" y="2537"/>
              <a:ext cx="700" cy="1394"/>
            </a:xfrm>
            <a:custGeom>
              <a:avLst/>
              <a:gdLst>
                <a:gd name="T0" fmla="*/ 562 w 700"/>
                <a:gd name="T1" fmla="*/ 335 h 1394"/>
                <a:gd name="T2" fmla="*/ 562 w 700"/>
                <a:gd name="T3" fmla="*/ 335 h 1394"/>
                <a:gd name="T4" fmla="*/ 700 w 700"/>
                <a:gd name="T5" fmla="*/ 203 h 1394"/>
                <a:gd name="T6" fmla="*/ 670 w 700"/>
                <a:gd name="T7" fmla="*/ 144 h 1394"/>
                <a:gd name="T8" fmla="*/ 670 w 700"/>
                <a:gd name="T9" fmla="*/ 144 h 1394"/>
                <a:gd name="T10" fmla="*/ 670 w 700"/>
                <a:gd name="T11" fmla="*/ 174 h 1394"/>
                <a:gd name="T12" fmla="*/ 628 w 700"/>
                <a:gd name="T13" fmla="*/ 215 h 1394"/>
                <a:gd name="T14" fmla="*/ 527 w 700"/>
                <a:gd name="T15" fmla="*/ 209 h 1394"/>
                <a:gd name="T16" fmla="*/ 556 w 700"/>
                <a:gd name="T17" fmla="*/ 132 h 1394"/>
                <a:gd name="T18" fmla="*/ 389 w 700"/>
                <a:gd name="T19" fmla="*/ 12 h 1394"/>
                <a:gd name="T20" fmla="*/ 329 w 700"/>
                <a:gd name="T21" fmla="*/ 36 h 1394"/>
                <a:gd name="T22" fmla="*/ 275 w 700"/>
                <a:gd name="T23" fmla="*/ 18 h 1394"/>
                <a:gd name="T24" fmla="*/ 233 w 700"/>
                <a:gd name="T25" fmla="*/ 24 h 1394"/>
                <a:gd name="T26" fmla="*/ 228 w 700"/>
                <a:gd name="T27" fmla="*/ 42 h 1394"/>
                <a:gd name="T28" fmla="*/ 180 w 700"/>
                <a:gd name="T29" fmla="*/ 102 h 1394"/>
                <a:gd name="T30" fmla="*/ 186 w 700"/>
                <a:gd name="T31" fmla="*/ 197 h 1394"/>
                <a:gd name="T32" fmla="*/ 162 w 700"/>
                <a:gd name="T33" fmla="*/ 227 h 1394"/>
                <a:gd name="T34" fmla="*/ 132 w 700"/>
                <a:gd name="T35" fmla="*/ 287 h 1394"/>
                <a:gd name="T36" fmla="*/ 96 w 700"/>
                <a:gd name="T37" fmla="*/ 371 h 1394"/>
                <a:gd name="T38" fmla="*/ 108 w 700"/>
                <a:gd name="T39" fmla="*/ 533 h 1394"/>
                <a:gd name="T40" fmla="*/ 78 w 700"/>
                <a:gd name="T41" fmla="*/ 628 h 1394"/>
                <a:gd name="T42" fmla="*/ 72 w 700"/>
                <a:gd name="T43" fmla="*/ 706 h 1394"/>
                <a:gd name="T44" fmla="*/ 66 w 700"/>
                <a:gd name="T45" fmla="*/ 844 h 1394"/>
                <a:gd name="T46" fmla="*/ 48 w 700"/>
                <a:gd name="T47" fmla="*/ 880 h 1394"/>
                <a:gd name="T48" fmla="*/ 72 w 700"/>
                <a:gd name="T49" fmla="*/ 969 h 1394"/>
                <a:gd name="T50" fmla="*/ 54 w 700"/>
                <a:gd name="T51" fmla="*/ 987 h 1394"/>
                <a:gd name="T52" fmla="*/ 60 w 700"/>
                <a:gd name="T53" fmla="*/ 1023 h 1394"/>
                <a:gd name="T54" fmla="*/ 36 w 700"/>
                <a:gd name="T55" fmla="*/ 1137 h 1394"/>
                <a:gd name="T56" fmla="*/ 0 w 700"/>
                <a:gd name="T57" fmla="*/ 1239 h 1394"/>
                <a:gd name="T58" fmla="*/ 18 w 700"/>
                <a:gd name="T59" fmla="*/ 1304 h 1394"/>
                <a:gd name="T60" fmla="*/ 36 w 700"/>
                <a:gd name="T61" fmla="*/ 1352 h 1394"/>
                <a:gd name="T62" fmla="*/ 138 w 700"/>
                <a:gd name="T63" fmla="*/ 1376 h 1394"/>
                <a:gd name="T64" fmla="*/ 174 w 700"/>
                <a:gd name="T65" fmla="*/ 1394 h 1394"/>
                <a:gd name="T66" fmla="*/ 138 w 700"/>
                <a:gd name="T67" fmla="*/ 1352 h 1394"/>
                <a:gd name="T68" fmla="*/ 138 w 700"/>
                <a:gd name="T69" fmla="*/ 1322 h 1394"/>
                <a:gd name="T70" fmla="*/ 198 w 700"/>
                <a:gd name="T71" fmla="*/ 1256 h 1394"/>
                <a:gd name="T72" fmla="*/ 269 w 700"/>
                <a:gd name="T73" fmla="*/ 1161 h 1394"/>
                <a:gd name="T74" fmla="*/ 275 w 700"/>
                <a:gd name="T75" fmla="*/ 1113 h 1394"/>
                <a:gd name="T76" fmla="*/ 239 w 700"/>
                <a:gd name="T77" fmla="*/ 1107 h 1394"/>
                <a:gd name="T78" fmla="*/ 251 w 700"/>
                <a:gd name="T79" fmla="*/ 999 h 1394"/>
                <a:gd name="T80" fmla="*/ 275 w 700"/>
                <a:gd name="T81" fmla="*/ 987 h 1394"/>
                <a:gd name="T82" fmla="*/ 293 w 700"/>
                <a:gd name="T83" fmla="*/ 927 h 1394"/>
                <a:gd name="T84" fmla="*/ 299 w 700"/>
                <a:gd name="T85" fmla="*/ 886 h 1394"/>
                <a:gd name="T86" fmla="*/ 335 w 700"/>
                <a:gd name="T87" fmla="*/ 891 h 1394"/>
                <a:gd name="T88" fmla="*/ 329 w 700"/>
                <a:gd name="T89" fmla="*/ 862 h 1394"/>
                <a:gd name="T90" fmla="*/ 293 w 700"/>
                <a:gd name="T91" fmla="*/ 850 h 1394"/>
                <a:gd name="T92" fmla="*/ 365 w 700"/>
                <a:gd name="T93" fmla="*/ 814 h 1394"/>
                <a:gd name="T94" fmla="*/ 395 w 700"/>
                <a:gd name="T95" fmla="*/ 700 h 1394"/>
                <a:gd name="T96" fmla="*/ 562 w 700"/>
                <a:gd name="T97" fmla="*/ 682 h 1394"/>
                <a:gd name="T98" fmla="*/ 592 w 700"/>
                <a:gd name="T99" fmla="*/ 628 h 1394"/>
                <a:gd name="T100" fmla="*/ 580 w 700"/>
                <a:gd name="T101" fmla="*/ 592 h 1394"/>
                <a:gd name="T102" fmla="*/ 574 w 700"/>
                <a:gd name="T103" fmla="*/ 550 h 1394"/>
                <a:gd name="T104" fmla="*/ 527 w 700"/>
                <a:gd name="T105" fmla="*/ 479 h 1394"/>
                <a:gd name="T106" fmla="*/ 533 w 700"/>
                <a:gd name="T107" fmla="*/ 467 h 1394"/>
                <a:gd name="T108" fmla="*/ 562 w 700"/>
                <a:gd name="T109" fmla="*/ 33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0" h="1394">
                  <a:moveTo>
                    <a:pt x="562" y="335"/>
                  </a:moveTo>
                  <a:lnTo>
                    <a:pt x="562" y="335"/>
                  </a:lnTo>
                  <a:lnTo>
                    <a:pt x="562" y="335"/>
                  </a:lnTo>
                  <a:lnTo>
                    <a:pt x="562" y="335"/>
                  </a:lnTo>
                  <a:lnTo>
                    <a:pt x="658" y="221"/>
                  </a:lnTo>
                  <a:lnTo>
                    <a:pt x="700" y="203"/>
                  </a:lnTo>
                  <a:lnTo>
                    <a:pt x="694" y="144"/>
                  </a:lnTo>
                  <a:lnTo>
                    <a:pt x="670" y="144"/>
                  </a:lnTo>
                  <a:lnTo>
                    <a:pt x="670" y="144"/>
                  </a:lnTo>
                  <a:lnTo>
                    <a:pt x="670" y="144"/>
                  </a:lnTo>
                  <a:lnTo>
                    <a:pt x="670" y="144"/>
                  </a:lnTo>
                  <a:lnTo>
                    <a:pt x="670" y="174"/>
                  </a:lnTo>
                  <a:lnTo>
                    <a:pt x="628" y="215"/>
                  </a:lnTo>
                  <a:lnTo>
                    <a:pt x="628" y="215"/>
                  </a:lnTo>
                  <a:lnTo>
                    <a:pt x="527" y="209"/>
                  </a:lnTo>
                  <a:lnTo>
                    <a:pt x="527" y="209"/>
                  </a:lnTo>
                  <a:lnTo>
                    <a:pt x="527" y="209"/>
                  </a:lnTo>
                  <a:lnTo>
                    <a:pt x="556" y="132"/>
                  </a:lnTo>
                  <a:lnTo>
                    <a:pt x="449" y="90"/>
                  </a:lnTo>
                  <a:lnTo>
                    <a:pt x="389" y="12"/>
                  </a:lnTo>
                  <a:lnTo>
                    <a:pt x="341" y="6"/>
                  </a:lnTo>
                  <a:lnTo>
                    <a:pt x="329" y="36"/>
                  </a:lnTo>
                  <a:lnTo>
                    <a:pt x="311" y="18"/>
                  </a:lnTo>
                  <a:lnTo>
                    <a:pt x="275" y="18"/>
                  </a:lnTo>
                  <a:lnTo>
                    <a:pt x="263" y="0"/>
                  </a:lnTo>
                  <a:lnTo>
                    <a:pt x="233" y="24"/>
                  </a:lnTo>
                  <a:lnTo>
                    <a:pt x="228" y="42"/>
                  </a:lnTo>
                  <a:lnTo>
                    <a:pt x="228" y="42"/>
                  </a:lnTo>
                  <a:lnTo>
                    <a:pt x="222" y="84"/>
                  </a:lnTo>
                  <a:lnTo>
                    <a:pt x="180" y="102"/>
                  </a:lnTo>
                  <a:lnTo>
                    <a:pt x="174" y="132"/>
                  </a:lnTo>
                  <a:lnTo>
                    <a:pt x="186" y="197"/>
                  </a:lnTo>
                  <a:lnTo>
                    <a:pt x="162" y="209"/>
                  </a:lnTo>
                  <a:lnTo>
                    <a:pt x="162" y="227"/>
                  </a:lnTo>
                  <a:lnTo>
                    <a:pt x="144" y="239"/>
                  </a:lnTo>
                  <a:lnTo>
                    <a:pt x="132" y="287"/>
                  </a:lnTo>
                  <a:lnTo>
                    <a:pt x="132" y="329"/>
                  </a:lnTo>
                  <a:lnTo>
                    <a:pt x="96" y="371"/>
                  </a:lnTo>
                  <a:lnTo>
                    <a:pt x="138" y="485"/>
                  </a:lnTo>
                  <a:lnTo>
                    <a:pt x="108" y="533"/>
                  </a:lnTo>
                  <a:lnTo>
                    <a:pt x="108" y="580"/>
                  </a:lnTo>
                  <a:lnTo>
                    <a:pt x="78" y="628"/>
                  </a:lnTo>
                  <a:lnTo>
                    <a:pt x="84" y="688"/>
                  </a:lnTo>
                  <a:lnTo>
                    <a:pt x="72" y="706"/>
                  </a:lnTo>
                  <a:lnTo>
                    <a:pt x="54" y="820"/>
                  </a:lnTo>
                  <a:lnTo>
                    <a:pt x="66" y="844"/>
                  </a:lnTo>
                  <a:lnTo>
                    <a:pt x="54" y="868"/>
                  </a:lnTo>
                  <a:lnTo>
                    <a:pt x="48" y="880"/>
                  </a:lnTo>
                  <a:lnTo>
                    <a:pt x="54" y="963"/>
                  </a:lnTo>
                  <a:lnTo>
                    <a:pt x="72" y="969"/>
                  </a:lnTo>
                  <a:lnTo>
                    <a:pt x="84" y="975"/>
                  </a:lnTo>
                  <a:lnTo>
                    <a:pt x="54" y="987"/>
                  </a:lnTo>
                  <a:lnTo>
                    <a:pt x="72" y="1005"/>
                  </a:lnTo>
                  <a:lnTo>
                    <a:pt x="60" y="1023"/>
                  </a:lnTo>
                  <a:lnTo>
                    <a:pt x="66" y="1095"/>
                  </a:lnTo>
                  <a:lnTo>
                    <a:pt x="36" y="1137"/>
                  </a:lnTo>
                  <a:lnTo>
                    <a:pt x="42" y="1167"/>
                  </a:lnTo>
                  <a:lnTo>
                    <a:pt x="0" y="1239"/>
                  </a:lnTo>
                  <a:lnTo>
                    <a:pt x="6" y="1310"/>
                  </a:lnTo>
                  <a:lnTo>
                    <a:pt x="18" y="1304"/>
                  </a:lnTo>
                  <a:lnTo>
                    <a:pt x="42" y="1298"/>
                  </a:lnTo>
                  <a:lnTo>
                    <a:pt x="36" y="1352"/>
                  </a:lnTo>
                  <a:lnTo>
                    <a:pt x="48" y="1370"/>
                  </a:lnTo>
                  <a:lnTo>
                    <a:pt x="138" y="1376"/>
                  </a:lnTo>
                  <a:lnTo>
                    <a:pt x="168" y="1394"/>
                  </a:lnTo>
                  <a:lnTo>
                    <a:pt x="174" y="1394"/>
                  </a:lnTo>
                  <a:lnTo>
                    <a:pt x="156" y="1358"/>
                  </a:lnTo>
                  <a:lnTo>
                    <a:pt x="138" y="1352"/>
                  </a:lnTo>
                  <a:lnTo>
                    <a:pt x="156" y="1346"/>
                  </a:lnTo>
                  <a:lnTo>
                    <a:pt x="138" y="1322"/>
                  </a:lnTo>
                  <a:lnTo>
                    <a:pt x="162" y="1280"/>
                  </a:lnTo>
                  <a:lnTo>
                    <a:pt x="198" y="1256"/>
                  </a:lnTo>
                  <a:lnTo>
                    <a:pt x="204" y="1221"/>
                  </a:lnTo>
                  <a:lnTo>
                    <a:pt x="269" y="1161"/>
                  </a:lnTo>
                  <a:lnTo>
                    <a:pt x="263" y="1143"/>
                  </a:lnTo>
                  <a:lnTo>
                    <a:pt x="275" y="1113"/>
                  </a:lnTo>
                  <a:lnTo>
                    <a:pt x="269" y="1107"/>
                  </a:lnTo>
                  <a:lnTo>
                    <a:pt x="239" y="1107"/>
                  </a:lnTo>
                  <a:lnTo>
                    <a:pt x="210" y="1053"/>
                  </a:lnTo>
                  <a:lnTo>
                    <a:pt x="251" y="999"/>
                  </a:lnTo>
                  <a:lnTo>
                    <a:pt x="281" y="999"/>
                  </a:lnTo>
                  <a:lnTo>
                    <a:pt x="275" y="987"/>
                  </a:lnTo>
                  <a:lnTo>
                    <a:pt x="293" y="969"/>
                  </a:lnTo>
                  <a:lnTo>
                    <a:pt x="293" y="927"/>
                  </a:lnTo>
                  <a:lnTo>
                    <a:pt x="323" y="903"/>
                  </a:lnTo>
                  <a:lnTo>
                    <a:pt x="299" y="886"/>
                  </a:lnTo>
                  <a:lnTo>
                    <a:pt x="317" y="874"/>
                  </a:lnTo>
                  <a:lnTo>
                    <a:pt x="335" y="891"/>
                  </a:lnTo>
                  <a:lnTo>
                    <a:pt x="347" y="880"/>
                  </a:lnTo>
                  <a:lnTo>
                    <a:pt x="329" y="862"/>
                  </a:lnTo>
                  <a:lnTo>
                    <a:pt x="317" y="868"/>
                  </a:lnTo>
                  <a:lnTo>
                    <a:pt x="293" y="850"/>
                  </a:lnTo>
                  <a:lnTo>
                    <a:pt x="299" y="796"/>
                  </a:lnTo>
                  <a:lnTo>
                    <a:pt x="365" y="814"/>
                  </a:lnTo>
                  <a:lnTo>
                    <a:pt x="395" y="796"/>
                  </a:lnTo>
                  <a:lnTo>
                    <a:pt x="395" y="700"/>
                  </a:lnTo>
                  <a:lnTo>
                    <a:pt x="437" y="712"/>
                  </a:lnTo>
                  <a:lnTo>
                    <a:pt x="562" y="682"/>
                  </a:lnTo>
                  <a:lnTo>
                    <a:pt x="562" y="664"/>
                  </a:lnTo>
                  <a:lnTo>
                    <a:pt x="592" y="628"/>
                  </a:lnTo>
                  <a:lnTo>
                    <a:pt x="592" y="592"/>
                  </a:lnTo>
                  <a:lnTo>
                    <a:pt x="580" y="592"/>
                  </a:lnTo>
                  <a:lnTo>
                    <a:pt x="568" y="568"/>
                  </a:lnTo>
                  <a:lnTo>
                    <a:pt x="574" y="550"/>
                  </a:lnTo>
                  <a:lnTo>
                    <a:pt x="527" y="509"/>
                  </a:lnTo>
                  <a:lnTo>
                    <a:pt x="527" y="479"/>
                  </a:lnTo>
                  <a:lnTo>
                    <a:pt x="527" y="479"/>
                  </a:lnTo>
                  <a:lnTo>
                    <a:pt x="533" y="467"/>
                  </a:lnTo>
                  <a:lnTo>
                    <a:pt x="562" y="335"/>
                  </a:lnTo>
                  <a:lnTo>
                    <a:pt x="562" y="33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3" name="Freeform 287"/>
            <p:cNvSpPr>
              <a:spLocks/>
            </p:cNvSpPr>
            <p:nvPr/>
          </p:nvSpPr>
          <p:spPr bwMode="auto">
            <a:xfrm>
              <a:off x="2354" y="3955"/>
              <a:ext cx="131" cy="144"/>
            </a:xfrm>
            <a:custGeom>
              <a:avLst/>
              <a:gdLst>
                <a:gd name="T0" fmla="*/ 18 w 131"/>
                <a:gd name="T1" fmla="*/ 54 h 144"/>
                <a:gd name="T2" fmla="*/ 6 w 131"/>
                <a:gd name="T3" fmla="*/ 24 h 144"/>
                <a:gd name="T4" fmla="*/ 18 w 131"/>
                <a:gd name="T5" fmla="*/ 24 h 144"/>
                <a:gd name="T6" fmla="*/ 6 w 131"/>
                <a:gd name="T7" fmla="*/ 0 h 144"/>
                <a:gd name="T8" fmla="*/ 0 w 131"/>
                <a:gd name="T9" fmla="*/ 54 h 144"/>
                <a:gd name="T10" fmla="*/ 0 w 131"/>
                <a:gd name="T11" fmla="*/ 132 h 144"/>
                <a:gd name="T12" fmla="*/ 24 w 131"/>
                <a:gd name="T13" fmla="*/ 120 h 144"/>
                <a:gd name="T14" fmla="*/ 77 w 131"/>
                <a:gd name="T15" fmla="*/ 144 h 144"/>
                <a:gd name="T16" fmla="*/ 101 w 131"/>
                <a:gd name="T17" fmla="*/ 132 h 144"/>
                <a:gd name="T18" fmla="*/ 119 w 131"/>
                <a:gd name="T19" fmla="*/ 138 h 144"/>
                <a:gd name="T20" fmla="*/ 131 w 131"/>
                <a:gd name="T21" fmla="*/ 120 h 144"/>
                <a:gd name="T22" fmla="*/ 95 w 131"/>
                <a:gd name="T23" fmla="*/ 120 h 144"/>
                <a:gd name="T24" fmla="*/ 18 w 131"/>
                <a:gd name="T25" fmla="*/ 5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4">
                  <a:moveTo>
                    <a:pt x="18" y="54"/>
                  </a:moveTo>
                  <a:lnTo>
                    <a:pt x="6" y="24"/>
                  </a:lnTo>
                  <a:lnTo>
                    <a:pt x="18" y="24"/>
                  </a:lnTo>
                  <a:lnTo>
                    <a:pt x="6" y="0"/>
                  </a:lnTo>
                  <a:lnTo>
                    <a:pt x="0" y="54"/>
                  </a:lnTo>
                  <a:lnTo>
                    <a:pt x="0" y="132"/>
                  </a:lnTo>
                  <a:lnTo>
                    <a:pt x="24" y="120"/>
                  </a:lnTo>
                  <a:lnTo>
                    <a:pt x="77" y="144"/>
                  </a:lnTo>
                  <a:lnTo>
                    <a:pt x="101" y="132"/>
                  </a:lnTo>
                  <a:lnTo>
                    <a:pt x="119" y="138"/>
                  </a:lnTo>
                  <a:lnTo>
                    <a:pt x="131" y="120"/>
                  </a:lnTo>
                  <a:lnTo>
                    <a:pt x="95" y="120"/>
                  </a:lnTo>
                  <a:lnTo>
                    <a:pt x="18"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4" name="Rectangle 288"/>
            <p:cNvSpPr>
              <a:spLocks noChangeArrowheads="1"/>
            </p:cNvSpPr>
            <p:nvPr/>
          </p:nvSpPr>
          <p:spPr bwMode="auto">
            <a:xfrm>
              <a:off x="2748" y="287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5" name="Rectangle 289"/>
            <p:cNvSpPr>
              <a:spLocks noChangeArrowheads="1"/>
            </p:cNvSpPr>
            <p:nvPr/>
          </p:nvSpPr>
          <p:spPr bwMode="auto">
            <a:xfrm>
              <a:off x="2856" y="2681"/>
              <a:ext cx="24"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6" name="Rectangle 290"/>
            <p:cNvSpPr>
              <a:spLocks noChangeArrowheads="1"/>
            </p:cNvSpPr>
            <p:nvPr/>
          </p:nvSpPr>
          <p:spPr bwMode="auto">
            <a:xfrm>
              <a:off x="2856" y="2681"/>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7" name="Freeform 291"/>
            <p:cNvSpPr>
              <a:spLocks/>
            </p:cNvSpPr>
            <p:nvPr/>
          </p:nvSpPr>
          <p:spPr bwMode="auto">
            <a:xfrm>
              <a:off x="2713" y="2746"/>
              <a:ext cx="101" cy="6"/>
            </a:xfrm>
            <a:custGeom>
              <a:avLst/>
              <a:gdLst>
                <a:gd name="T0" fmla="*/ 0 w 101"/>
                <a:gd name="T1" fmla="*/ 0 h 6"/>
                <a:gd name="T2" fmla="*/ 101 w 101"/>
                <a:gd name="T3" fmla="*/ 6 h 6"/>
                <a:gd name="T4" fmla="*/ 0 w 101"/>
                <a:gd name="T5" fmla="*/ 0 h 6"/>
                <a:gd name="T6" fmla="*/ 0 w 101"/>
                <a:gd name="T7" fmla="*/ 0 h 6"/>
              </a:gdLst>
              <a:ahLst/>
              <a:cxnLst>
                <a:cxn ang="0">
                  <a:pos x="T0" y="T1"/>
                </a:cxn>
                <a:cxn ang="0">
                  <a:pos x="T2" y="T3"/>
                </a:cxn>
                <a:cxn ang="0">
                  <a:pos x="T4" y="T5"/>
                </a:cxn>
                <a:cxn ang="0">
                  <a:pos x="T6" y="T7"/>
                </a:cxn>
              </a:cxnLst>
              <a:rect l="0" t="0" r="r" b="b"/>
              <a:pathLst>
                <a:path w="101" h="6">
                  <a:moveTo>
                    <a:pt x="0" y="0"/>
                  </a:moveTo>
                  <a:lnTo>
                    <a:pt x="101" y="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8" name="Freeform 292"/>
            <p:cNvSpPr>
              <a:spLocks/>
            </p:cNvSpPr>
            <p:nvPr/>
          </p:nvSpPr>
          <p:spPr bwMode="auto">
            <a:xfrm>
              <a:off x="2719" y="2872"/>
              <a:ext cx="29" cy="132"/>
            </a:xfrm>
            <a:custGeom>
              <a:avLst/>
              <a:gdLst>
                <a:gd name="T0" fmla="*/ 29 w 29"/>
                <a:gd name="T1" fmla="*/ 0 h 132"/>
                <a:gd name="T2" fmla="*/ 0 w 29"/>
                <a:gd name="T3" fmla="*/ 132 h 132"/>
                <a:gd name="T4" fmla="*/ 29 w 29"/>
                <a:gd name="T5" fmla="*/ 0 h 132"/>
                <a:gd name="T6" fmla="*/ 29 w 29"/>
                <a:gd name="T7" fmla="*/ 0 h 132"/>
              </a:gdLst>
              <a:ahLst/>
              <a:cxnLst>
                <a:cxn ang="0">
                  <a:pos x="T0" y="T1"/>
                </a:cxn>
                <a:cxn ang="0">
                  <a:pos x="T2" y="T3"/>
                </a:cxn>
                <a:cxn ang="0">
                  <a:pos x="T4" y="T5"/>
                </a:cxn>
                <a:cxn ang="0">
                  <a:pos x="T6" y="T7"/>
                </a:cxn>
              </a:cxnLst>
              <a:rect l="0" t="0" r="r" b="b"/>
              <a:pathLst>
                <a:path w="29" h="132">
                  <a:moveTo>
                    <a:pt x="29" y="0"/>
                  </a:moveTo>
                  <a:lnTo>
                    <a:pt x="0" y="132"/>
                  </a:lnTo>
                  <a:lnTo>
                    <a:pt x="29" y="0"/>
                  </a:lnTo>
                  <a:lnTo>
                    <a:pt x="29"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9" name="Freeform 293"/>
            <p:cNvSpPr>
              <a:spLocks/>
            </p:cNvSpPr>
            <p:nvPr/>
          </p:nvSpPr>
          <p:spPr bwMode="auto">
            <a:xfrm>
              <a:off x="2617" y="3883"/>
              <a:ext cx="72" cy="42"/>
            </a:xfrm>
            <a:custGeom>
              <a:avLst/>
              <a:gdLst>
                <a:gd name="T0" fmla="*/ 5 w 12"/>
                <a:gd name="T1" fmla="*/ 0 h 7"/>
                <a:gd name="T2" fmla="*/ 7 w 12"/>
                <a:gd name="T3" fmla="*/ 3 h 7"/>
                <a:gd name="T4" fmla="*/ 5 w 12"/>
                <a:gd name="T5" fmla="*/ 6 h 7"/>
                <a:gd name="T6" fmla="*/ 0 w 12"/>
                <a:gd name="T7" fmla="*/ 3 h 7"/>
                <a:gd name="T8" fmla="*/ 2 w 12"/>
                <a:gd name="T9" fmla="*/ 6 h 7"/>
                <a:gd name="T10" fmla="*/ 4 w 12"/>
                <a:gd name="T11" fmla="*/ 7 h 7"/>
                <a:gd name="T12" fmla="*/ 6 w 12"/>
                <a:gd name="T13" fmla="*/ 6 h 7"/>
                <a:gd name="T14" fmla="*/ 8 w 12"/>
                <a:gd name="T15" fmla="*/ 5 h 7"/>
                <a:gd name="T16" fmla="*/ 12 w 12"/>
                <a:gd name="T17" fmla="*/ 0 h 7"/>
                <a:gd name="T18" fmla="*/ 5 w 1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5" y="0"/>
                  </a:moveTo>
                  <a:cubicBezTo>
                    <a:pt x="5" y="0"/>
                    <a:pt x="7" y="3"/>
                    <a:pt x="7" y="3"/>
                  </a:cubicBezTo>
                  <a:cubicBezTo>
                    <a:pt x="5" y="6"/>
                    <a:pt x="5" y="6"/>
                    <a:pt x="5" y="6"/>
                  </a:cubicBezTo>
                  <a:cubicBezTo>
                    <a:pt x="0" y="3"/>
                    <a:pt x="0" y="3"/>
                    <a:pt x="0" y="3"/>
                  </a:cubicBezTo>
                  <a:cubicBezTo>
                    <a:pt x="2" y="6"/>
                    <a:pt x="2" y="6"/>
                    <a:pt x="2" y="6"/>
                  </a:cubicBezTo>
                  <a:cubicBezTo>
                    <a:pt x="4" y="7"/>
                    <a:pt x="4" y="7"/>
                    <a:pt x="4" y="7"/>
                  </a:cubicBezTo>
                  <a:cubicBezTo>
                    <a:pt x="6" y="6"/>
                    <a:pt x="6" y="6"/>
                    <a:pt x="6" y="6"/>
                  </a:cubicBezTo>
                  <a:cubicBezTo>
                    <a:pt x="8" y="5"/>
                    <a:pt x="8" y="5"/>
                    <a:pt x="8" y="5"/>
                  </a:cubicBezTo>
                  <a:cubicBezTo>
                    <a:pt x="12" y="0"/>
                    <a:pt x="12" y="0"/>
                    <a:pt x="12" y="0"/>
                  </a:cubicBezTo>
                  <a:cubicBezTo>
                    <a:pt x="12" y="0"/>
                    <a:pt x="6" y="0"/>
                    <a:pt x="5" y="0"/>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0" name="Freeform 294"/>
            <p:cNvSpPr>
              <a:spLocks/>
            </p:cNvSpPr>
            <p:nvPr/>
          </p:nvSpPr>
          <p:spPr bwMode="auto">
            <a:xfrm>
              <a:off x="2671" y="3877"/>
              <a:ext cx="65" cy="60"/>
            </a:xfrm>
            <a:custGeom>
              <a:avLst/>
              <a:gdLst>
                <a:gd name="T0" fmla="*/ 48 w 65"/>
                <a:gd name="T1" fmla="*/ 6 h 60"/>
                <a:gd name="T2" fmla="*/ 36 w 65"/>
                <a:gd name="T3" fmla="*/ 0 h 60"/>
                <a:gd name="T4" fmla="*/ 30 w 65"/>
                <a:gd name="T5" fmla="*/ 6 h 60"/>
                <a:gd name="T6" fmla="*/ 24 w 65"/>
                <a:gd name="T7" fmla="*/ 6 h 60"/>
                <a:gd name="T8" fmla="*/ 24 w 65"/>
                <a:gd name="T9" fmla="*/ 24 h 60"/>
                <a:gd name="T10" fmla="*/ 18 w 65"/>
                <a:gd name="T11" fmla="*/ 18 h 60"/>
                <a:gd name="T12" fmla="*/ 0 w 65"/>
                <a:gd name="T13" fmla="*/ 48 h 60"/>
                <a:gd name="T14" fmla="*/ 12 w 65"/>
                <a:gd name="T15" fmla="*/ 60 h 60"/>
                <a:gd name="T16" fmla="*/ 18 w 65"/>
                <a:gd name="T17" fmla="*/ 48 h 60"/>
                <a:gd name="T18" fmla="*/ 24 w 65"/>
                <a:gd name="T19" fmla="*/ 54 h 60"/>
                <a:gd name="T20" fmla="*/ 24 w 65"/>
                <a:gd name="T21" fmla="*/ 42 h 60"/>
                <a:gd name="T22" fmla="*/ 42 w 65"/>
                <a:gd name="T23" fmla="*/ 42 h 60"/>
                <a:gd name="T24" fmla="*/ 36 w 65"/>
                <a:gd name="T25" fmla="*/ 30 h 60"/>
                <a:gd name="T26" fmla="*/ 42 w 65"/>
                <a:gd name="T27" fmla="*/ 30 h 60"/>
                <a:gd name="T28" fmla="*/ 65 w 65"/>
                <a:gd name="T29" fmla="*/ 24 h 60"/>
                <a:gd name="T30" fmla="*/ 65 w 65"/>
                <a:gd name="T31" fmla="*/ 6 h 60"/>
                <a:gd name="T32" fmla="*/ 48 w 65"/>
                <a:gd name="T3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0">
                  <a:moveTo>
                    <a:pt x="48" y="6"/>
                  </a:moveTo>
                  <a:lnTo>
                    <a:pt x="36" y="0"/>
                  </a:lnTo>
                  <a:lnTo>
                    <a:pt x="30" y="6"/>
                  </a:lnTo>
                  <a:lnTo>
                    <a:pt x="24" y="6"/>
                  </a:lnTo>
                  <a:lnTo>
                    <a:pt x="24" y="24"/>
                  </a:lnTo>
                  <a:lnTo>
                    <a:pt x="18" y="18"/>
                  </a:lnTo>
                  <a:lnTo>
                    <a:pt x="0" y="48"/>
                  </a:lnTo>
                  <a:lnTo>
                    <a:pt x="12" y="60"/>
                  </a:lnTo>
                  <a:lnTo>
                    <a:pt x="18" y="48"/>
                  </a:lnTo>
                  <a:lnTo>
                    <a:pt x="24" y="54"/>
                  </a:lnTo>
                  <a:lnTo>
                    <a:pt x="24" y="42"/>
                  </a:lnTo>
                  <a:lnTo>
                    <a:pt x="42" y="42"/>
                  </a:lnTo>
                  <a:lnTo>
                    <a:pt x="36" y="30"/>
                  </a:lnTo>
                  <a:lnTo>
                    <a:pt x="42" y="30"/>
                  </a:lnTo>
                  <a:lnTo>
                    <a:pt x="65" y="24"/>
                  </a:lnTo>
                  <a:lnTo>
                    <a:pt x="65" y="6"/>
                  </a:lnTo>
                  <a:lnTo>
                    <a:pt x="4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1" name="Freeform 295"/>
            <p:cNvSpPr>
              <a:spLocks/>
            </p:cNvSpPr>
            <p:nvPr/>
          </p:nvSpPr>
          <p:spPr bwMode="auto">
            <a:xfrm>
              <a:off x="3430" y="4033"/>
              <a:ext cx="84" cy="60"/>
            </a:xfrm>
            <a:custGeom>
              <a:avLst/>
              <a:gdLst>
                <a:gd name="T0" fmla="*/ 54 w 84"/>
                <a:gd name="T1" fmla="*/ 24 h 60"/>
                <a:gd name="T2" fmla="*/ 48 w 84"/>
                <a:gd name="T3" fmla="*/ 6 h 60"/>
                <a:gd name="T4" fmla="*/ 0 w 84"/>
                <a:gd name="T5" fmla="*/ 0 h 60"/>
                <a:gd name="T6" fmla="*/ 48 w 84"/>
                <a:gd name="T7" fmla="*/ 24 h 60"/>
                <a:gd name="T8" fmla="*/ 72 w 84"/>
                <a:gd name="T9" fmla="*/ 60 h 60"/>
                <a:gd name="T10" fmla="*/ 84 w 84"/>
                <a:gd name="T11" fmla="*/ 42 h 60"/>
                <a:gd name="T12" fmla="*/ 66 w 84"/>
                <a:gd name="T13" fmla="*/ 18 h 60"/>
                <a:gd name="T14" fmla="*/ 54 w 84"/>
                <a:gd name="T15" fmla="*/ 2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0">
                  <a:moveTo>
                    <a:pt x="54" y="24"/>
                  </a:moveTo>
                  <a:lnTo>
                    <a:pt x="48" y="6"/>
                  </a:lnTo>
                  <a:lnTo>
                    <a:pt x="0" y="0"/>
                  </a:lnTo>
                  <a:lnTo>
                    <a:pt x="48" y="24"/>
                  </a:lnTo>
                  <a:lnTo>
                    <a:pt x="72" y="60"/>
                  </a:lnTo>
                  <a:lnTo>
                    <a:pt x="84" y="42"/>
                  </a:lnTo>
                  <a:lnTo>
                    <a:pt x="66" y="18"/>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2" name="Freeform 296"/>
            <p:cNvSpPr>
              <a:spLocks/>
            </p:cNvSpPr>
            <p:nvPr/>
          </p:nvSpPr>
          <p:spPr bwMode="auto">
            <a:xfrm>
              <a:off x="2180" y="3991"/>
              <a:ext cx="48" cy="42"/>
            </a:xfrm>
            <a:custGeom>
              <a:avLst/>
              <a:gdLst>
                <a:gd name="T0" fmla="*/ 12 w 48"/>
                <a:gd name="T1" fmla="*/ 24 h 42"/>
                <a:gd name="T2" fmla="*/ 12 w 48"/>
                <a:gd name="T3" fmla="*/ 42 h 42"/>
                <a:gd name="T4" fmla="*/ 36 w 48"/>
                <a:gd name="T5" fmla="*/ 42 h 42"/>
                <a:gd name="T6" fmla="*/ 48 w 48"/>
                <a:gd name="T7" fmla="*/ 24 h 42"/>
                <a:gd name="T8" fmla="*/ 0 w 48"/>
                <a:gd name="T9" fmla="*/ 0 h 42"/>
                <a:gd name="T10" fmla="*/ 12 w 48"/>
                <a:gd name="T11" fmla="*/ 24 h 42"/>
              </a:gdLst>
              <a:ahLst/>
              <a:cxnLst>
                <a:cxn ang="0">
                  <a:pos x="T0" y="T1"/>
                </a:cxn>
                <a:cxn ang="0">
                  <a:pos x="T2" y="T3"/>
                </a:cxn>
                <a:cxn ang="0">
                  <a:pos x="T4" y="T5"/>
                </a:cxn>
                <a:cxn ang="0">
                  <a:pos x="T6" y="T7"/>
                </a:cxn>
                <a:cxn ang="0">
                  <a:pos x="T8" y="T9"/>
                </a:cxn>
                <a:cxn ang="0">
                  <a:pos x="T10" y="T11"/>
                </a:cxn>
              </a:cxnLst>
              <a:rect l="0" t="0" r="r" b="b"/>
              <a:pathLst>
                <a:path w="48" h="42">
                  <a:moveTo>
                    <a:pt x="12" y="24"/>
                  </a:moveTo>
                  <a:lnTo>
                    <a:pt x="12" y="42"/>
                  </a:lnTo>
                  <a:lnTo>
                    <a:pt x="36" y="42"/>
                  </a:lnTo>
                  <a:lnTo>
                    <a:pt x="48" y="24"/>
                  </a:lnTo>
                  <a:lnTo>
                    <a:pt x="0" y="0"/>
                  </a:lnTo>
                  <a:lnTo>
                    <a:pt x="12"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3" name="Freeform 297"/>
            <p:cNvSpPr>
              <a:spLocks/>
            </p:cNvSpPr>
            <p:nvPr/>
          </p:nvSpPr>
          <p:spPr bwMode="auto">
            <a:xfrm>
              <a:off x="2126" y="3728"/>
              <a:ext cx="24" cy="71"/>
            </a:xfrm>
            <a:custGeom>
              <a:avLst/>
              <a:gdLst>
                <a:gd name="T0" fmla="*/ 0 w 24"/>
                <a:gd name="T1" fmla="*/ 30 h 71"/>
                <a:gd name="T2" fmla="*/ 12 w 24"/>
                <a:gd name="T3" fmla="*/ 42 h 71"/>
                <a:gd name="T4" fmla="*/ 12 w 24"/>
                <a:gd name="T5" fmla="*/ 65 h 71"/>
                <a:gd name="T6" fmla="*/ 18 w 24"/>
                <a:gd name="T7" fmla="*/ 71 h 71"/>
                <a:gd name="T8" fmla="*/ 24 w 24"/>
                <a:gd name="T9" fmla="*/ 54 h 71"/>
                <a:gd name="T10" fmla="*/ 24 w 24"/>
                <a:gd name="T11" fmla="*/ 12 h 71"/>
                <a:gd name="T12" fmla="*/ 12 w 24"/>
                <a:gd name="T13" fmla="*/ 0 h 71"/>
                <a:gd name="T14" fmla="*/ 0 w 24"/>
                <a:gd name="T15" fmla="*/ 24 h 71"/>
                <a:gd name="T16" fmla="*/ 6 w 24"/>
                <a:gd name="T17" fmla="*/ 30 h 71"/>
                <a:gd name="T18" fmla="*/ 0 w 24"/>
                <a:gd name="T19" fmla="*/ 3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71">
                  <a:moveTo>
                    <a:pt x="0" y="30"/>
                  </a:moveTo>
                  <a:lnTo>
                    <a:pt x="12" y="42"/>
                  </a:lnTo>
                  <a:lnTo>
                    <a:pt x="12" y="65"/>
                  </a:lnTo>
                  <a:lnTo>
                    <a:pt x="18" y="71"/>
                  </a:lnTo>
                  <a:lnTo>
                    <a:pt x="24" y="54"/>
                  </a:lnTo>
                  <a:lnTo>
                    <a:pt x="24" y="12"/>
                  </a:lnTo>
                  <a:lnTo>
                    <a:pt x="12" y="0"/>
                  </a:lnTo>
                  <a:lnTo>
                    <a:pt x="0" y="24"/>
                  </a:lnTo>
                  <a:lnTo>
                    <a:pt x="6" y="30"/>
                  </a:lnTo>
                  <a:lnTo>
                    <a:pt x="0"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4" name="Freeform 298"/>
            <p:cNvSpPr>
              <a:spLocks/>
            </p:cNvSpPr>
            <p:nvPr/>
          </p:nvSpPr>
          <p:spPr bwMode="auto">
            <a:xfrm>
              <a:off x="2114" y="3692"/>
              <a:ext cx="12" cy="24"/>
            </a:xfrm>
            <a:custGeom>
              <a:avLst/>
              <a:gdLst>
                <a:gd name="T0" fmla="*/ 6 w 12"/>
                <a:gd name="T1" fmla="*/ 0 h 24"/>
                <a:gd name="T2" fmla="*/ 0 w 12"/>
                <a:gd name="T3" fmla="*/ 6 h 24"/>
                <a:gd name="T4" fmla="*/ 12 w 12"/>
                <a:gd name="T5" fmla="*/ 24 h 24"/>
                <a:gd name="T6" fmla="*/ 6 w 12"/>
                <a:gd name="T7" fmla="*/ 0 h 24"/>
              </a:gdLst>
              <a:ahLst/>
              <a:cxnLst>
                <a:cxn ang="0">
                  <a:pos x="T0" y="T1"/>
                </a:cxn>
                <a:cxn ang="0">
                  <a:pos x="T2" y="T3"/>
                </a:cxn>
                <a:cxn ang="0">
                  <a:pos x="T4" y="T5"/>
                </a:cxn>
                <a:cxn ang="0">
                  <a:pos x="T6" y="T7"/>
                </a:cxn>
              </a:cxnLst>
              <a:rect l="0" t="0" r="r" b="b"/>
              <a:pathLst>
                <a:path w="12" h="24">
                  <a:moveTo>
                    <a:pt x="6" y="0"/>
                  </a:moveTo>
                  <a:lnTo>
                    <a:pt x="0" y="6"/>
                  </a:lnTo>
                  <a:lnTo>
                    <a:pt x="12" y="24"/>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5" name="Freeform 299"/>
            <p:cNvSpPr>
              <a:spLocks/>
            </p:cNvSpPr>
            <p:nvPr/>
          </p:nvSpPr>
          <p:spPr bwMode="auto">
            <a:xfrm>
              <a:off x="2180" y="3913"/>
              <a:ext cx="72" cy="90"/>
            </a:xfrm>
            <a:custGeom>
              <a:avLst/>
              <a:gdLst>
                <a:gd name="T0" fmla="*/ 24 w 72"/>
                <a:gd name="T1" fmla="*/ 54 h 90"/>
                <a:gd name="T2" fmla="*/ 36 w 72"/>
                <a:gd name="T3" fmla="*/ 72 h 90"/>
                <a:gd name="T4" fmla="*/ 24 w 72"/>
                <a:gd name="T5" fmla="*/ 72 h 90"/>
                <a:gd name="T6" fmla="*/ 36 w 72"/>
                <a:gd name="T7" fmla="*/ 90 h 90"/>
                <a:gd name="T8" fmla="*/ 42 w 72"/>
                <a:gd name="T9" fmla="*/ 66 h 90"/>
                <a:gd name="T10" fmla="*/ 72 w 72"/>
                <a:gd name="T11" fmla="*/ 48 h 90"/>
                <a:gd name="T12" fmla="*/ 54 w 72"/>
                <a:gd name="T13" fmla="*/ 42 h 90"/>
                <a:gd name="T14" fmla="*/ 36 w 72"/>
                <a:gd name="T15" fmla="*/ 48 h 90"/>
                <a:gd name="T16" fmla="*/ 18 w 72"/>
                <a:gd name="T17" fmla="*/ 30 h 90"/>
                <a:gd name="T18" fmla="*/ 36 w 72"/>
                <a:gd name="T19" fmla="*/ 18 h 90"/>
                <a:gd name="T20" fmla="*/ 36 w 72"/>
                <a:gd name="T21" fmla="*/ 0 h 90"/>
                <a:gd name="T22" fmla="*/ 0 w 72"/>
                <a:gd name="T23" fmla="*/ 18 h 90"/>
                <a:gd name="T24" fmla="*/ 12 w 72"/>
                <a:gd name="T25" fmla="*/ 60 h 90"/>
                <a:gd name="T26" fmla="*/ 24 w 72"/>
                <a:gd name="T27"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0">
                  <a:moveTo>
                    <a:pt x="24" y="54"/>
                  </a:moveTo>
                  <a:lnTo>
                    <a:pt x="36" y="72"/>
                  </a:lnTo>
                  <a:lnTo>
                    <a:pt x="24" y="72"/>
                  </a:lnTo>
                  <a:lnTo>
                    <a:pt x="36" y="90"/>
                  </a:lnTo>
                  <a:lnTo>
                    <a:pt x="42" y="66"/>
                  </a:lnTo>
                  <a:lnTo>
                    <a:pt x="72" y="48"/>
                  </a:lnTo>
                  <a:lnTo>
                    <a:pt x="54" y="42"/>
                  </a:lnTo>
                  <a:lnTo>
                    <a:pt x="36" y="48"/>
                  </a:lnTo>
                  <a:lnTo>
                    <a:pt x="18" y="30"/>
                  </a:lnTo>
                  <a:lnTo>
                    <a:pt x="36" y="18"/>
                  </a:lnTo>
                  <a:lnTo>
                    <a:pt x="36" y="0"/>
                  </a:lnTo>
                  <a:lnTo>
                    <a:pt x="0" y="18"/>
                  </a:lnTo>
                  <a:lnTo>
                    <a:pt x="12" y="60"/>
                  </a:lnTo>
                  <a:lnTo>
                    <a:pt x="24"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6" name="Freeform 300"/>
            <p:cNvSpPr>
              <a:spLocks/>
            </p:cNvSpPr>
            <p:nvPr/>
          </p:nvSpPr>
          <p:spPr bwMode="auto">
            <a:xfrm>
              <a:off x="2132" y="3710"/>
              <a:ext cx="12" cy="12"/>
            </a:xfrm>
            <a:custGeom>
              <a:avLst/>
              <a:gdLst>
                <a:gd name="T0" fmla="*/ 12 w 12"/>
                <a:gd name="T1" fmla="*/ 12 h 12"/>
                <a:gd name="T2" fmla="*/ 12 w 12"/>
                <a:gd name="T3" fmla="*/ 0 h 12"/>
                <a:gd name="T4" fmla="*/ 0 w 12"/>
                <a:gd name="T5" fmla="*/ 0 h 12"/>
                <a:gd name="T6" fmla="*/ 12 w 12"/>
                <a:gd name="T7" fmla="*/ 12 h 12"/>
              </a:gdLst>
              <a:ahLst/>
              <a:cxnLst>
                <a:cxn ang="0">
                  <a:pos x="T0" y="T1"/>
                </a:cxn>
                <a:cxn ang="0">
                  <a:pos x="T2" y="T3"/>
                </a:cxn>
                <a:cxn ang="0">
                  <a:pos x="T4" y="T5"/>
                </a:cxn>
                <a:cxn ang="0">
                  <a:pos x="T6" y="T7"/>
                </a:cxn>
              </a:cxnLst>
              <a:rect l="0" t="0" r="r" b="b"/>
              <a:pathLst>
                <a:path w="12" h="12">
                  <a:moveTo>
                    <a:pt x="12" y="12"/>
                  </a:moveTo>
                  <a:lnTo>
                    <a:pt x="12" y="0"/>
                  </a:lnTo>
                  <a:lnTo>
                    <a:pt x="0" y="0"/>
                  </a:lnTo>
                  <a:lnTo>
                    <a:pt x="12"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7" name="Freeform 301"/>
            <p:cNvSpPr>
              <a:spLocks/>
            </p:cNvSpPr>
            <p:nvPr/>
          </p:nvSpPr>
          <p:spPr bwMode="auto">
            <a:xfrm>
              <a:off x="2132" y="3692"/>
              <a:ext cx="6" cy="12"/>
            </a:xfrm>
            <a:custGeom>
              <a:avLst/>
              <a:gdLst>
                <a:gd name="T0" fmla="*/ 6 w 6"/>
                <a:gd name="T1" fmla="*/ 0 h 12"/>
                <a:gd name="T2" fmla="*/ 0 w 6"/>
                <a:gd name="T3" fmla="*/ 0 h 12"/>
                <a:gd name="T4" fmla="*/ 0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0"/>
                  </a:lnTo>
                  <a:lnTo>
                    <a:pt x="0" y="12"/>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8" name="Freeform 302"/>
            <p:cNvSpPr>
              <a:spLocks/>
            </p:cNvSpPr>
            <p:nvPr/>
          </p:nvSpPr>
          <p:spPr bwMode="auto">
            <a:xfrm>
              <a:off x="2132" y="3835"/>
              <a:ext cx="18" cy="36"/>
            </a:xfrm>
            <a:custGeom>
              <a:avLst/>
              <a:gdLst>
                <a:gd name="T0" fmla="*/ 18 w 18"/>
                <a:gd name="T1" fmla="*/ 30 h 36"/>
                <a:gd name="T2" fmla="*/ 18 w 18"/>
                <a:gd name="T3" fmla="*/ 6 h 36"/>
                <a:gd name="T4" fmla="*/ 0 w 18"/>
                <a:gd name="T5" fmla="*/ 0 h 36"/>
                <a:gd name="T6" fmla="*/ 12 w 18"/>
                <a:gd name="T7" fmla="*/ 36 h 36"/>
                <a:gd name="T8" fmla="*/ 18 w 18"/>
                <a:gd name="T9" fmla="*/ 30 h 36"/>
              </a:gdLst>
              <a:ahLst/>
              <a:cxnLst>
                <a:cxn ang="0">
                  <a:pos x="T0" y="T1"/>
                </a:cxn>
                <a:cxn ang="0">
                  <a:pos x="T2" y="T3"/>
                </a:cxn>
                <a:cxn ang="0">
                  <a:pos x="T4" y="T5"/>
                </a:cxn>
                <a:cxn ang="0">
                  <a:pos x="T6" y="T7"/>
                </a:cxn>
                <a:cxn ang="0">
                  <a:pos x="T8" y="T9"/>
                </a:cxn>
              </a:cxnLst>
              <a:rect l="0" t="0" r="r" b="b"/>
              <a:pathLst>
                <a:path w="18" h="36">
                  <a:moveTo>
                    <a:pt x="18" y="30"/>
                  </a:moveTo>
                  <a:lnTo>
                    <a:pt x="18" y="6"/>
                  </a:lnTo>
                  <a:lnTo>
                    <a:pt x="0" y="0"/>
                  </a:lnTo>
                  <a:lnTo>
                    <a:pt x="12" y="36"/>
                  </a:lnTo>
                  <a:lnTo>
                    <a:pt x="18"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9" name="Freeform 303"/>
            <p:cNvSpPr>
              <a:spLocks/>
            </p:cNvSpPr>
            <p:nvPr/>
          </p:nvSpPr>
          <p:spPr bwMode="auto">
            <a:xfrm>
              <a:off x="2114" y="3805"/>
              <a:ext cx="18" cy="18"/>
            </a:xfrm>
            <a:custGeom>
              <a:avLst/>
              <a:gdLst>
                <a:gd name="T0" fmla="*/ 18 w 18"/>
                <a:gd name="T1" fmla="*/ 18 h 18"/>
                <a:gd name="T2" fmla="*/ 18 w 18"/>
                <a:gd name="T3" fmla="*/ 0 h 18"/>
                <a:gd name="T4" fmla="*/ 0 w 18"/>
                <a:gd name="T5" fmla="*/ 6 h 18"/>
                <a:gd name="T6" fmla="*/ 18 w 18"/>
                <a:gd name="T7" fmla="*/ 18 h 18"/>
              </a:gdLst>
              <a:ahLst/>
              <a:cxnLst>
                <a:cxn ang="0">
                  <a:pos x="T0" y="T1"/>
                </a:cxn>
                <a:cxn ang="0">
                  <a:pos x="T2" y="T3"/>
                </a:cxn>
                <a:cxn ang="0">
                  <a:pos x="T4" y="T5"/>
                </a:cxn>
                <a:cxn ang="0">
                  <a:pos x="T6" y="T7"/>
                </a:cxn>
              </a:cxnLst>
              <a:rect l="0" t="0" r="r" b="b"/>
              <a:pathLst>
                <a:path w="18" h="18">
                  <a:moveTo>
                    <a:pt x="18" y="18"/>
                  </a:moveTo>
                  <a:lnTo>
                    <a:pt x="18" y="0"/>
                  </a:lnTo>
                  <a:lnTo>
                    <a:pt x="0" y="6"/>
                  </a:lnTo>
                  <a:lnTo>
                    <a:pt x="18"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0" name="Freeform 304"/>
            <p:cNvSpPr>
              <a:spLocks/>
            </p:cNvSpPr>
            <p:nvPr/>
          </p:nvSpPr>
          <p:spPr bwMode="auto">
            <a:xfrm>
              <a:off x="2312" y="4099"/>
              <a:ext cx="60" cy="36"/>
            </a:xfrm>
            <a:custGeom>
              <a:avLst/>
              <a:gdLst>
                <a:gd name="T0" fmla="*/ 0 w 10"/>
                <a:gd name="T1" fmla="*/ 1 h 6"/>
                <a:gd name="T2" fmla="*/ 3 w 10"/>
                <a:gd name="T3" fmla="*/ 2 h 6"/>
                <a:gd name="T4" fmla="*/ 5 w 10"/>
                <a:gd name="T5" fmla="*/ 5 h 6"/>
                <a:gd name="T6" fmla="*/ 5 w 10"/>
                <a:gd name="T7" fmla="*/ 1 h 6"/>
                <a:gd name="T8" fmla="*/ 8 w 10"/>
                <a:gd name="T9" fmla="*/ 5 h 6"/>
                <a:gd name="T10" fmla="*/ 10 w 10"/>
                <a:gd name="T11" fmla="*/ 4 h 6"/>
                <a:gd name="T12" fmla="*/ 9 w 10"/>
                <a:gd name="T13" fmla="*/ 0 h 6"/>
                <a:gd name="T14" fmla="*/ 0 w 10"/>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0" y="1"/>
                  </a:moveTo>
                  <a:cubicBezTo>
                    <a:pt x="3" y="2"/>
                    <a:pt x="3" y="2"/>
                    <a:pt x="3" y="2"/>
                  </a:cubicBezTo>
                  <a:cubicBezTo>
                    <a:pt x="3" y="2"/>
                    <a:pt x="5" y="6"/>
                    <a:pt x="5" y="5"/>
                  </a:cubicBezTo>
                  <a:cubicBezTo>
                    <a:pt x="4" y="5"/>
                    <a:pt x="5" y="1"/>
                    <a:pt x="5" y="1"/>
                  </a:cubicBezTo>
                  <a:cubicBezTo>
                    <a:pt x="8" y="5"/>
                    <a:pt x="8" y="5"/>
                    <a:pt x="8" y="5"/>
                  </a:cubicBezTo>
                  <a:cubicBezTo>
                    <a:pt x="10" y="4"/>
                    <a:pt x="10" y="4"/>
                    <a:pt x="10" y="4"/>
                  </a:cubicBezTo>
                  <a:cubicBezTo>
                    <a:pt x="9" y="0"/>
                    <a:pt x="9" y="0"/>
                    <a:pt x="9" y="0"/>
                  </a:cubicBezTo>
                  <a:lnTo>
                    <a:pt x="0" y="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1" name="Freeform 305"/>
            <p:cNvSpPr>
              <a:spLocks/>
            </p:cNvSpPr>
            <p:nvPr/>
          </p:nvSpPr>
          <p:spPr bwMode="auto">
            <a:xfrm>
              <a:off x="2378" y="4093"/>
              <a:ext cx="30" cy="18"/>
            </a:xfrm>
            <a:custGeom>
              <a:avLst/>
              <a:gdLst>
                <a:gd name="T0" fmla="*/ 0 w 30"/>
                <a:gd name="T1" fmla="*/ 0 h 18"/>
                <a:gd name="T2" fmla="*/ 12 w 30"/>
                <a:gd name="T3" fmla="*/ 18 h 18"/>
                <a:gd name="T4" fmla="*/ 30 w 30"/>
                <a:gd name="T5" fmla="*/ 18 h 18"/>
                <a:gd name="T6" fmla="*/ 24 w 30"/>
                <a:gd name="T7" fmla="*/ 0 h 18"/>
                <a:gd name="T8" fmla="*/ 0 w 30"/>
                <a:gd name="T9" fmla="*/ 0 h 18"/>
              </a:gdLst>
              <a:ahLst/>
              <a:cxnLst>
                <a:cxn ang="0">
                  <a:pos x="T0" y="T1"/>
                </a:cxn>
                <a:cxn ang="0">
                  <a:pos x="T2" y="T3"/>
                </a:cxn>
                <a:cxn ang="0">
                  <a:pos x="T4" y="T5"/>
                </a:cxn>
                <a:cxn ang="0">
                  <a:pos x="T6" y="T7"/>
                </a:cxn>
                <a:cxn ang="0">
                  <a:pos x="T8" y="T9"/>
                </a:cxn>
              </a:cxnLst>
              <a:rect l="0" t="0" r="r" b="b"/>
              <a:pathLst>
                <a:path w="30" h="18">
                  <a:moveTo>
                    <a:pt x="0" y="0"/>
                  </a:moveTo>
                  <a:lnTo>
                    <a:pt x="12" y="18"/>
                  </a:lnTo>
                  <a:lnTo>
                    <a:pt x="30" y="18"/>
                  </a:lnTo>
                  <a:lnTo>
                    <a:pt x="24"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2" name="Freeform 306"/>
            <p:cNvSpPr>
              <a:spLocks/>
            </p:cNvSpPr>
            <p:nvPr/>
          </p:nvSpPr>
          <p:spPr bwMode="auto">
            <a:xfrm>
              <a:off x="2258" y="3943"/>
              <a:ext cx="102" cy="150"/>
            </a:xfrm>
            <a:custGeom>
              <a:avLst/>
              <a:gdLst>
                <a:gd name="T0" fmla="*/ 102 w 102"/>
                <a:gd name="T1" fmla="*/ 12 h 150"/>
                <a:gd name="T2" fmla="*/ 102 w 102"/>
                <a:gd name="T3" fmla="*/ 12 h 150"/>
                <a:gd name="T4" fmla="*/ 96 w 102"/>
                <a:gd name="T5" fmla="*/ 0 h 150"/>
                <a:gd name="T6" fmla="*/ 72 w 102"/>
                <a:gd name="T7" fmla="*/ 6 h 150"/>
                <a:gd name="T8" fmla="*/ 60 w 102"/>
                <a:gd name="T9" fmla="*/ 6 h 150"/>
                <a:gd name="T10" fmla="*/ 36 w 102"/>
                <a:gd name="T11" fmla="*/ 30 h 150"/>
                <a:gd name="T12" fmla="*/ 30 w 102"/>
                <a:gd name="T13" fmla="*/ 36 h 150"/>
                <a:gd name="T14" fmla="*/ 42 w 102"/>
                <a:gd name="T15" fmla="*/ 54 h 150"/>
                <a:gd name="T16" fmla="*/ 66 w 102"/>
                <a:gd name="T17" fmla="*/ 48 h 150"/>
                <a:gd name="T18" fmla="*/ 66 w 102"/>
                <a:gd name="T19" fmla="*/ 66 h 150"/>
                <a:gd name="T20" fmla="*/ 42 w 102"/>
                <a:gd name="T21" fmla="*/ 72 h 150"/>
                <a:gd name="T22" fmla="*/ 48 w 102"/>
                <a:gd name="T23" fmla="*/ 96 h 150"/>
                <a:gd name="T24" fmla="*/ 72 w 102"/>
                <a:gd name="T25" fmla="*/ 114 h 150"/>
                <a:gd name="T26" fmla="*/ 18 w 102"/>
                <a:gd name="T27" fmla="*/ 114 h 150"/>
                <a:gd name="T28" fmla="*/ 0 w 102"/>
                <a:gd name="T29" fmla="*/ 126 h 150"/>
                <a:gd name="T30" fmla="*/ 78 w 102"/>
                <a:gd name="T31" fmla="*/ 150 h 150"/>
                <a:gd name="T32" fmla="*/ 96 w 102"/>
                <a:gd name="T33" fmla="*/ 144 h 150"/>
                <a:gd name="T34" fmla="*/ 96 w 102"/>
                <a:gd name="T35" fmla="*/ 66 h 150"/>
                <a:gd name="T36" fmla="*/ 102 w 102"/>
                <a:gd name="T37" fmla="*/ 12 h 150"/>
                <a:gd name="T38" fmla="*/ 102 w 102"/>
                <a:gd name="T39"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50">
                  <a:moveTo>
                    <a:pt x="102" y="12"/>
                  </a:moveTo>
                  <a:lnTo>
                    <a:pt x="102" y="12"/>
                  </a:lnTo>
                  <a:lnTo>
                    <a:pt x="96" y="0"/>
                  </a:lnTo>
                  <a:lnTo>
                    <a:pt x="72" y="6"/>
                  </a:lnTo>
                  <a:lnTo>
                    <a:pt x="60" y="6"/>
                  </a:lnTo>
                  <a:lnTo>
                    <a:pt x="36" y="30"/>
                  </a:lnTo>
                  <a:lnTo>
                    <a:pt x="30" y="36"/>
                  </a:lnTo>
                  <a:lnTo>
                    <a:pt x="42" y="54"/>
                  </a:lnTo>
                  <a:lnTo>
                    <a:pt x="66" y="48"/>
                  </a:lnTo>
                  <a:lnTo>
                    <a:pt x="66" y="66"/>
                  </a:lnTo>
                  <a:lnTo>
                    <a:pt x="42" y="72"/>
                  </a:lnTo>
                  <a:lnTo>
                    <a:pt x="48" y="96"/>
                  </a:lnTo>
                  <a:lnTo>
                    <a:pt x="72" y="114"/>
                  </a:lnTo>
                  <a:lnTo>
                    <a:pt x="18" y="114"/>
                  </a:lnTo>
                  <a:lnTo>
                    <a:pt x="0" y="126"/>
                  </a:lnTo>
                  <a:lnTo>
                    <a:pt x="78" y="150"/>
                  </a:lnTo>
                  <a:lnTo>
                    <a:pt x="96" y="144"/>
                  </a:lnTo>
                  <a:lnTo>
                    <a:pt x="96" y="66"/>
                  </a:lnTo>
                  <a:lnTo>
                    <a:pt x="102" y="12"/>
                  </a:lnTo>
                  <a:lnTo>
                    <a:pt x="102"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3" name="Freeform 307"/>
            <p:cNvSpPr>
              <a:spLocks/>
            </p:cNvSpPr>
            <p:nvPr/>
          </p:nvSpPr>
          <p:spPr bwMode="auto">
            <a:xfrm>
              <a:off x="2276" y="4009"/>
              <a:ext cx="18" cy="30"/>
            </a:xfrm>
            <a:custGeom>
              <a:avLst/>
              <a:gdLst>
                <a:gd name="T0" fmla="*/ 18 w 18"/>
                <a:gd name="T1" fmla="*/ 24 h 30"/>
                <a:gd name="T2" fmla="*/ 18 w 18"/>
                <a:gd name="T3" fmla="*/ 0 h 30"/>
                <a:gd name="T4" fmla="*/ 0 w 18"/>
                <a:gd name="T5" fmla="*/ 18 h 30"/>
                <a:gd name="T6" fmla="*/ 6 w 18"/>
                <a:gd name="T7" fmla="*/ 30 h 30"/>
                <a:gd name="T8" fmla="*/ 18 w 18"/>
                <a:gd name="T9" fmla="*/ 24 h 30"/>
              </a:gdLst>
              <a:ahLst/>
              <a:cxnLst>
                <a:cxn ang="0">
                  <a:pos x="T0" y="T1"/>
                </a:cxn>
                <a:cxn ang="0">
                  <a:pos x="T2" y="T3"/>
                </a:cxn>
                <a:cxn ang="0">
                  <a:pos x="T4" y="T5"/>
                </a:cxn>
                <a:cxn ang="0">
                  <a:pos x="T6" y="T7"/>
                </a:cxn>
                <a:cxn ang="0">
                  <a:pos x="T8" y="T9"/>
                </a:cxn>
              </a:cxnLst>
              <a:rect l="0" t="0" r="r" b="b"/>
              <a:pathLst>
                <a:path w="18" h="30">
                  <a:moveTo>
                    <a:pt x="18" y="24"/>
                  </a:moveTo>
                  <a:lnTo>
                    <a:pt x="18" y="0"/>
                  </a:lnTo>
                  <a:lnTo>
                    <a:pt x="0" y="18"/>
                  </a:lnTo>
                  <a:lnTo>
                    <a:pt x="6" y="30"/>
                  </a:lnTo>
                  <a:lnTo>
                    <a:pt x="18"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4" name="Freeform 308"/>
            <p:cNvSpPr>
              <a:spLocks/>
            </p:cNvSpPr>
            <p:nvPr/>
          </p:nvSpPr>
          <p:spPr bwMode="auto">
            <a:xfrm>
              <a:off x="2144" y="3955"/>
              <a:ext cx="24" cy="24"/>
            </a:xfrm>
            <a:custGeom>
              <a:avLst/>
              <a:gdLst>
                <a:gd name="T0" fmla="*/ 0 w 24"/>
                <a:gd name="T1" fmla="*/ 0 h 24"/>
                <a:gd name="T2" fmla="*/ 0 w 24"/>
                <a:gd name="T3" fmla="*/ 18 h 24"/>
                <a:gd name="T4" fmla="*/ 24 w 24"/>
                <a:gd name="T5" fmla="*/ 24 h 24"/>
                <a:gd name="T6" fmla="*/ 24 w 24"/>
                <a:gd name="T7" fmla="*/ 18 h 24"/>
                <a:gd name="T8" fmla="*/ 0 w 24"/>
                <a:gd name="T9" fmla="*/ 0 h 24"/>
              </a:gdLst>
              <a:ahLst/>
              <a:cxnLst>
                <a:cxn ang="0">
                  <a:pos x="T0" y="T1"/>
                </a:cxn>
                <a:cxn ang="0">
                  <a:pos x="T2" y="T3"/>
                </a:cxn>
                <a:cxn ang="0">
                  <a:pos x="T4" y="T5"/>
                </a:cxn>
                <a:cxn ang="0">
                  <a:pos x="T6" y="T7"/>
                </a:cxn>
                <a:cxn ang="0">
                  <a:pos x="T8" y="T9"/>
                </a:cxn>
              </a:cxnLst>
              <a:rect l="0" t="0" r="r" b="b"/>
              <a:pathLst>
                <a:path w="24" h="24">
                  <a:moveTo>
                    <a:pt x="0" y="0"/>
                  </a:moveTo>
                  <a:lnTo>
                    <a:pt x="0" y="18"/>
                  </a:lnTo>
                  <a:lnTo>
                    <a:pt x="24" y="24"/>
                  </a:lnTo>
                  <a:lnTo>
                    <a:pt x="24" y="18"/>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5" name="Freeform 309"/>
            <p:cNvSpPr>
              <a:spLocks/>
            </p:cNvSpPr>
            <p:nvPr/>
          </p:nvSpPr>
          <p:spPr bwMode="auto">
            <a:xfrm>
              <a:off x="2234" y="4021"/>
              <a:ext cx="36" cy="30"/>
            </a:xfrm>
            <a:custGeom>
              <a:avLst/>
              <a:gdLst>
                <a:gd name="T0" fmla="*/ 6 w 36"/>
                <a:gd name="T1" fmla="*/ 0 h 30"/>
                <a:gd name="T2" fmla="*/ 0 w 36"/>
                <a:gd name="T3" fmla="*/ 6 h 30"/>
                <a:gd name="T4" fmla="*/ 12 w 36"/>
                <a:gd name="T5" fmla="*/ 30 h 30"/>
                <a:gd name="T6" fmla="*/ 36 w 36"/>
                <a:gd name="T7" fmla="*/ 30 h 30"/>
                <a:gd name="T8" fmla="*/ 6 w 36"/>
                <a:gd name="T9" fmla="*/ 0 h 30"/>
              </a:gdLst>
              <a:ahLst/>
              <a:cxnLst>
                <a:cxn ang="0">
                  <a:pos x="T0" y="T1"/>
                </a:cxn>
                <a:cxn ang="0">
                  <a:pos x="T2" y="T3"/>
                </a:cxn>
                <a:cxn ang="0">
                  <a:pos x="T4" y="T5"/>
                </a:cxn>
                <a:cxn ang="0">
                  <a:pos x="T6" y="T7"/>
                </a:cxn>
                <a:cxn ang="0">
                  <a:pos x="T8" y="T9"/>
                </a:cxn>
              </a:cxnLst>
              <a:rect l="0" t="0" r="r" b="b"/>
              <a:pathLst>
                <a:path w="36" h="30">
                  <a:moveTo>
                    <a:pt x="6" y="0"/>
                  </a:moveTo>
                  <a:lnTo>
                    <a:pt x="0" y="6"/>
                  </a:lnTo>
                  <a:lnTo>
                    <a:pt x="12" y="30"/>
                  </a:lnTo>
                  <a:lnTo>
                    <a:pt x="36" y="3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6" name="Freeform 310"/>
            <p:cNvSpPr>
              <a:spLocks/>
            </p:cNvSpPr>
            <p:nvPr/>
          </p:nvSpPr>
          <p:spPr bwMode="auto">
            <a:xfrm>
              <a:off x="2156" y="3375"/>
              <a:ext cx="30" cy="83"/>
            </a:xfrm>
            <a:custGeom>
              <a:avLst/>
              <a:gdLst>
                <a:gd name="T0" fmla="*/ 18 w 30"/>
                <a:gd name="T1" fmla="*/ 83 h 83"/>
                <a:gd name="T2" fmla="*/ 18 w 30"/>
                <a:gd name="T3" fmla="*/ 71 h 83"/>
                <a:gd name="T4" fmla="*/ 30 w 30"/>
                <a:gd name="T5" fmla="*/ 71 h 83"/>
                <a:gd name="T6" fmla="*/ 24 w 30"/>
                <a:gd name="T7" fmla="*/ 59 h 83"/>
                <a:gd name="T8" fmla="*/ 30 w 30"/>
                <a:gd name="T9" fmla="*/ 53 h 83"/>
                <a:gd name="T10" fmla="*/ 18 w 30"/>
                <a:gd name="T11" fmla="*/ 42 h 83"/>
                <a:gd name="T12" fmla="*/ 30 w 30"/>
                <a:gd name="T13" fmla="*/ 30 h 83"/>
                <a:gd name="T14" fmla="*/ 24 w 30"/>
                <a:gd name="T15" fmla="*/ 12 h 83"/>
                <a:gd name="T16" fmla="*/ 18 w 30"/>
                <a:gd name="T17" fmla="*/ 0 h 83"/>
                <a:gd name="T18" fmla="*/ 6 w 30"/>
                <a:gd name="T19" fmla="*/ 18 h 83"/>
                <a:gd name="T20" fmla="*/ 6 w 30"/>
                <a:gd name="T21" fmla="*/ 53 h 83"/>
                <a:gd name="T22" fmla="*/ 0 w 30"/>
                <a:gd name="T23" fmla="*/ 71 h 83"/>
                <a:gd name="T24" fmla="*/ 18 w 30"/>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83">
                  <a:moveTo>
                    <a:pt x="18" y="83"/>
                  </a:moveTo>
                  <a:lnTo>
                    <a:pt x="18" y="71"/>
                  </a:lnTo>
                  <a:lnTo>
                    <a:pt x="30" y="71"/>
                  </a:lnTo>
                  <a:lnTo>
                    <a:pt x="24" y="59"/>
                  </a:lnTo>
                  <a:lnTo>
                    <a:pt x="30" y="53"/>
                  </a:lnTo>
                  <a:lnTo>
                    <a:pt x="18" y="42"/>
                  </a:lnTo>
                  <a:lnTo>
                    <a:pt x="30" y="30"/>
                  </a:lnTo>
                  <a:lnTo>
                    <a:pt x="24" y="12"/>
                  </a:lnTo>
                  <a:lnTo>
                    <a:pt x="18" y="0"/>
                  </a:lnTo>
                  <a:lnTo>
                    <a:pt x="6" y="18"/>
                  </a:lnTo>
                  <a:lnTo>
                    <a:pt x="6" y="53"/>
                  </a:lnTo>
                  <a:lnTo>
                    <a:pt x="0" y="71"/>
                  </a:lnTo>
                  <a:lnTo>
                    <a:pt x="18" y="8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7" name="Freeform 311"/>
            <p:cNvSpPr>
              <a:spLocks/>
            </p:cNvSpPr>
            <p:nvPr/>
          </p:nvSpPr>
          <p:spPr bwMode="auto">
            <a:xfrm>
              <a:off x="2162" y="3530"/>
              <a:ext cx="12" cy="18"/>
            </a:xfrm>
            <a:custGeom>
              <a:avLst/>
              <a:gdLst>
                <a:gd name="T0" fmla="*/ 0 w 2"/>
                <a:gd name="T1" fmla="*/ 1 h 3"/>
                <a:gd name="T2" fmla="*/ 2 w 2"/>
                <a:gd name="T3" fmla="*/ 3 h 3"/>
                <a:gd name="T4" fmla="*/ 1 w 2"/>
                <a:gd name="T5" fmla="*/ 0 h 3"/>
                <a:gd name="T6" fmla="*/ 0 w 2"/>
                <a:gd name="T7" fmla="*/ 1 h 3"/>
              </a:gdLst>
              <a:ahLst/>
              <a:cxnLst>
                <a:cxn ang="0">
                  <a:pos x="T0" y="T1"/>
                </a:cxn>
                <a:cxn ang="0">
                  <a:pos x="T2" y="T3"/>
                </a:cxn>
                <a:cxn ang="0">
                  <a:pos x="T4" y="T5"/>
                </a:cxn>
                <a:cxn ang="0">
                  <a:pos x="T6" y="T7"/>
                </a:cxn>
              </a:cxnLst>
              <a:rect l="0" t="0" r="r" b="b"/>
              <a:pathLst>
                <a:path w="2" h="3">
                  <a:moveTo>
                    <a:pt x="0" y="1"/>
                  </a:moveTo>
                  <a:cubicBezTo>
                    <a:pt x="2" y="3"/>
                    <a:pt x="2" y="3"/>
                    <a:pt x="2" y="3"/>
                  </a:cubicBezTo>
                  <a:cubicBezTo>
                    <a:pt x="2" y="3"/>
                    <a:pt x="1" y="0"/>
                    <a:pt x="1" y="0"/>
                  </a:cubicBezTo>
                  <a:lnTo>
                    <a:pt x="0" y="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8" name="Freeform 312"/>
            <p:cNvSpPr>
              <a:spLocks/>
            </p:cNvSpPr>
            <p:nvPr/>
          </p:nvSpPr>
          <p:spPr bwMode="auto">
            <a:xfrm>
              <a:off x="2120" y="2387"/>
              <a:ext cx="294" cy="1634"/>
            </a:xfrm>
            <a:custGeom>
              <a:avLst/>
              <a:gdLst>
                <a:gd name="T0" fmla="*/ 102 w 294"/>
                <a:gd name="T1" fmla="*/ 1502 h 1634"/>
                <a:gd name="T2" fmla="*/ 84 w 294"/>
                <a:gd name="T3" fmla="*/ 1454 h 1634"/>
                <a:gd name="T4" fmla="*/ 72 w 294"/>
                <a:gd name="T5" fmla="*/ 1460 h 1634"/>
                <a:gd name="T6" fmla="*/ 66 w 294"/>
                <a:gd name="T7" fmla="*/ 1389 h 1634"/>
                <a:gd name="T8" fmla="*/ 102 w 294"/>
                <a:gd name="T9" fmla="*/ 1287 h 1634"/>
                <a:gd name="T10" fmla="*/ 126 w 294"/>
                <a:gd name="T11" fmla="*/ 1173 h 1634"/>
                <a:gd name="T12" fmla="*/ 120 w 294"/>
                <a:gd name="T13" fmla="*/ 1137 h 1634"/>
                <a:gd name="T14" fmla="*/ 120 w 294"/>
                <a:gd name="T15" fmla="*/ 1137 h 1634"/>
                <a:gd name="T16" fmla="*/ 138 w 294"/>
                <a:gd name="T17" fmla="*/ 1119 h 1634"/>
                <a:gd name="T18" fmla="*/ 114 w 294"/>
                <a:gd name="T19" fmla="*/ 1030 h 1634"/>
                <a:gd name="T20" fmla="*/ 132 w 294"/>
                <a:gd name="T21" fmla="*/ 994 h 1634"/>
                <a:gd name="T22" fmla="*/ 138 w 294"/>
                <a:gd name="T23" fmla="*/ 856 h 1634"/>
                <a:gd name="T24" fmla="*/ 144 w 294"/>
                <a:gd name="T25" fmla="*/ 778 h 1634"/>
                <a:gd name="T26" fmla="*/ 174 w 294"/>
                <a:gd name="T27" fmla="*/ 683 h 1634"/>
                <a:gd name="T28" fmla="*/ 162 w 294"/>
                <a:gd name="T29" fmla="*/ 521 h 1634"/>
                <a:gd name="T30" fmla="*/ 198 w 294"/>
                <a:gd name="T31" fmla="*/ 437 h 1634"/>
                <a:gd name="T32" fmla="*/ 228 w 294"/>
                <a:gd name="T33" fmla="*/ 377 h 1634"/>
                <a:gd name="T34" fmla="*/ 252 w 294"/>
                <a:gd name="T35" fmla="*/ 347 h 1634"/>
                <a:gd name="T36" fmla="*/ 246 w 294"/>
                <a:gd name="T37" fmla="*/ 252 h 1634"/>
                <a:gd name="T38" fmla="*/ 294 w 294"/>
                <a:gd name="T39" fmla="*/ 192 h 1634"/>
                <a:gd name="T40" fmla="*/ 252 w 294"/>
                <a:gd name="T41" fmla="*/ 114 h 1634"/>
                <a:gd name="T42" fmla="*/ 246 w 294"/>
                <a:gd name="T43" fmla="*/ 60 h 1634"/>
                <a:gd name="T44" fmla="*/ 222 w 294"/>
                <a:gd name="T45" fmla="*/ 0 h 1634"/>
                <a:gd name="T46" fmla="*/ 198 w 294"/>
                <a:gd name="T47" fmla="*/ 0 h 1634"/>
                <a:gd name="T48" fmla="*/ 162 w 294"/>
                <a:gd name="T49" fmla="*/ 24 h 1634"/>
                <a:gd name="T50" fmla="*/ 168 w 294"/>
                <a:gd name="T51" fmla="*/ 24 h 1634"/>
                <a:gd name="T52" fmla="*/ 174 w 294"/>
                <a:gd name="T53" fmla="*/ 198 h 1634"/>
                <a:gd name="T54" fmla="*/ 162 w 294"/>
                <a:gd name="T55" fmla="*/ 306 h 1634"/>
                <a:gd name="T56" fmla="*/ 132 w 294"/>
                <a:gd name="T57" fmla="*/ 431 h 1634"/>
                <a:gd name="T58" fmla="*/ 126 w 294"/>
                <a:gd name="T59" fmla="*/ 485 h 1634"/>
                <a:gd name="T60" fmla="*/ 78 w 294"/>
                <a:gd name="T61" fmla="*/ 778 h 1634"/>
                <a:gd name="T62" fmla="*/ 66 w 294"/>
                <a:gd name="T63" fmla="*/ 892 h 1634"/>
                <a:gd name="T64" fmla="*/ 54 w 294"/>
                <a:gd name="T65" fmla="*/ 976 h 1634"/>
                <a:gd name="T66" fmla="*/ 72 w 294"/>
                <a:gd name="T67" fmla="*/ 1119 h 1634"/>
                <a:gd name="T68" fmla="*/ 72 w 294"/>
                <a:gd name="T69" fmla="*/ 1161 h 1634"/>
                <a:gd name="T70" fmla="*/ 42 w 294"/>
                <a:gd name="T71" fmla="*/ 1215 h 1634"/>
                <a:gd name="T72" fmla="*/ 0 w 294"/>
                <a:gd name="T73" fmla="*/ 1245 h 1634"/>
                <a:gd name="T74" fmla="*/ 42 w 294"/>
                <a:gd name="T75" fmla="*/ 1263 h 1634"/>
                <a:gd name="T76" fmla="*/ 60 w 294"/>
                <a:gd name="T77" fmla="*/ 1311 h 1634"/>
                <a:gd name="T78" fmla="*/ 36 w 294"/>
                <a:gd name="T79" fmla="*/ 1377 h 1634"/>
                <a:gd name="T80" fmla="*/ 30 w 294"/>
                <a:gd name="T81" fmla="*/ 1424 h 1634"/>
                <a:gd name="T82" fmla="*/ 36 w 294"/>
                <a:gd name="T83" fmla="*/ 1466 h 1634"/>
                <a:gd name="T84" fmla="*/ 102 w 294"/>
                <a:gd name="T85" fmla="*/ 1520 h 1634"/>
                <a:gd name="T86" fmla="*/ 132 w 294"/>
                <a:gd name="T87" fmla="*/ 1556 h 1634"/>
                <a:gd name="T88" fmla="*/ 114 w 294"/>
                <a:gd name="T89" fmla="*/ 1610 h 1634"/>
                <a:gd name="T90" fmla="*/ 108 w 294"/>
                <a:gd name="T91" fmla="*/ 1616 h 1634"/>
                <a:gd name="T92" fmla="*/ 156 w 294"/>
                <a:gd name="T93" fmla="*/ 1568 h 1634"/>
                <a:gd name="T94" fmla="*/ 210 w 294"/>
                <a:gd name="T95" fmla="*/ 1538 h 1634"/>
                <a:gd name="T96" fmla="*/ 234 w 294"/>
                <a:gd name="T97" fmla="*/ 1544 h 1634"/>
                <a:gd name="T98" fmla="*/ 114 w 294"/>
                <a:gd name="T99" fmla="*/ 152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4" h="1634">
                  <a:moveTo>
                    <a:pt x="114" y="1520"/>
                  </a:moveTo>
                  <a:lnTo>
                    <a:pt x="102" y="1502"/>
                  </a:lnTo>
                  <a:lnTo>
                    <a:pt x="108" y="1448"/>
                  </a:lnTo>
                  <a:lnTo>
                    <a:pt x="84" y="1454"/>
                  </a:lnTo>
                  <a:lnTo>
                    <a:pt x="72" y="1460"/>
                  </a:lnTo>
                  <a:lnTo>
                    <a:pt x="72" y="1460"/>
                  </a:lnTo>
                  <a:lnTo>
                    <a:pt x="72" y="1460"/>
                  </a:lnTo>
                  <a:lnTo>
                    <a:pt x="66" y="1389"/>
                  </a:lnTo>
                  <a:lnTo>
                    <a:pt x="108" y="1317"/>
                  </a:lnTo>
                  <a:lnTo>
                    <a:pt x="102" y="1287"/>
                  </a:lnTo>
                  <a:lnTo>
                    <a:pt x="132" y="1245"/>
                  </a:lnTo>
                  <a:lnTo>
                    <a:pt x="126" y="1173"/>
                  </a:lnTo>
                  <a:lnTo>
                    <a:pt x="138" y="1155"/>
                  </a:lnTo>
                  <a:lnTo>
                    <a:pt x="120" y="1137"/>
                  </a:lnTo>
                  <a:lnTo>
                    <a:pt x="120" y="1137"/>
                  </a:lnTo>
                  <a:lnTo>
                    <a:pt x="120" y="1137"/>
                  </a:lnTo>
                  <a:lnTo>
                    <a:pt x="150" y="1125"/>
                  </a:lnTo>
                  <a:lnTo>
                    <a:pt x="138" y="1119"/>
                  </a:lnTo>
                  <a:lnTo>
                    <a:pt x="120" y="1113"/>
                  </a:lnTo>
                  <a:lnTo>
                    <a:pt x="114" y="1030"/>
                  </a:lnTo>
                  <a:lnTo>
                    <a:pt x="120" y="1018"/>
                  </a:lnTo>
                  <a:lnTo>
                    <a:pt x="132" y="994"/>
                  </a:lnTo>
                  <a:lnTo>
                    <a:pt x="120" y="970"/>
                  </a:lnTo>
                  <a:lnTo>
                    <a:pt x="138" y="856"/>
                  </a:lnTo>
                  <a:lnTo>
                    <a:pt x="150" y="838"/>
                  </a:lnTo>
                  <a:lnTo>
                    <a:pt x="144" y="778"/>
                  </a:lnTo>
                  <a:lnTo>
                    <a:pt x="174" y="730"/>
                  </a:lnTo>
                  <a:lnTo>
                    <a:pt x="174" y="683"/>
                  </a:lnTo>
                  <a:lnTo>
                    <a:pt x="204" y="635"/>
                  </a:lnTo>
                  <a:lnTo>
                    <a:pt x="162" y="521"/>
                  </a:lnTo>
                  <a:lnTo>
                    <a:pt x="198" y="479"/>
                  </a:lnTo>
                  <a:lnTo>
                    <a:pt x="198" y="437"/>
                  </a:lnTo>
                  <a:lnTo>
                    <a:pt x="210" y="389"/>
                  </a:lnTo>
                  <a:lnTo>
                    <a:pt x="228" y="377"/>
                  </a:lnTo>
                  <a:lnTo>
                    <a:pt x="228" y="359"/>
                  </a:lnTo>
                  <a:lnTo>
                    <a:pt x="252" y="347"/>
                  </a:lnTo>
                  <a:lnTo>
                    <a:pt x="240" y="282"/>
                  </a:lnTo>
                  <a:lnTo>
                    <a:pt x="246" y="252"/>
                  </a:lnTo>
                  <a:lnTo>
                    <a:pt x="288" y="234"/>
                  </a:lnTo>
                  <a:lnTo>
                    <a:pt x="294" y="192"/>
                  </a:lnTo>
                  <a:lnTo>
                    <a:pt x="258" y="192"/>
                  </a:lnTo>
                  <a:lnTo>
                    <a:pt x="252" y="114"/>
                  </a:lnTo>
                  <a:lnTo>
                    <a:pt x="228" y="84"/>
                  </a:lnTo>
                  <a:lnTo>
                    <a:pt x="246" y="60"/>
                  </a:lnTo>
                  <a:lnTo>
                    <a:pt x="222" y="36"/>
                  </a:lnTo>
                  <a:lnTo>
                    <a:pt x="222" y="0"/>
                  </a:lnTo>
                  <a:lnTo>
                    <a:pt x="210" y="0"/>
                  </a:lnTo>
                  <a:lnTo>
                    <a:pt x="198" y="0"/>
                  </a:lnTo>
                  <a:lnTo>
                    <a:pt x="162" y="24"/>
                  </a:lnTo>
                  <a:lnTo>
                    <a:pt x="162" y="24"/>
                  </a:lnTo>
                  <a:lnTo>
                    <a:pt x="162" y="24"/>
                  </a:lnTo>
                  <a:lnTo>
                    <a:pt x="168" y="24"/>
                  </a:lnTo>
                  <a:lnTo>
                    <a:pt x="192" y="138"/>
                  </a:lnTo>
                  <a:lnTo>
                    <a:pt x="174" y="198"/>
                  </a:lnTo>
                  <a:lnTo>
                    <a:pt x="174" y="228"/>
                  </a:lnTo>
                  <a:lnTo>
                    <a:pt x="162" y="306"/>
                  </a:lnTo>
                  <a:lnTo>
                    <a:pt x="168" y="329"/>
                  </a:lnTo>
                  <a:lnTo>
                    <a:pt x="132" y="431"/>
                  </a:lnTo>
                  <a:lnTo>
                    <a:pt x="138" y="479"/>
                  </a:lnTo>
                  <a:lnTo>
                    <a:pt x="126" y="485"/>
                  </a:lnTo>
                  <a:lnTo>
                    <a:pt x="138" y="599"/>
                  </a:lnTo>
                  <a:lnTo>
                    <a:pt x="78" y="778"/>
                  </a:lnTo>
                  <a:lnTo>
                    <a:pt x="60" y="778"/>
                  </a:lnTo>
                  <a:lnTo>
                    <a:pt x="66" y="892"/>
                  </a:lnTo>
                  <a:lnTo>
                    <a:pt x="54" y="910"/>
                  </a:lnTo>
                  <a:lnTo>
                    <a:pt x="54" y="976"/>
                  </a:lnTo>
                  <a:lnTo>
                    <a:pt x="108" y="988"/>
                  </a:lnTo>
                  <a:lnTo>
                    <a:pt x="72" y="1119"/>
                  </a:lnTo>
                  <a:lnTo>
                    <a:pt x="90" y="1137"/>
                  </a:lnTo>
                  <a:lnTo>
                    <a:pt x="72" y="1161"/>
                  </a:lnTo>
                  <a:lnTo>
                    <a:pt x="60" y="1221"/>
                  </a:lnTo>
                  <a:lnTo>
                    <a:pt x="42" y="1215"/>
                  </a:lnTo>
                  <a:lnTo>
                    <a:pt x="24" y="1191"/>
                  </a:lnTo>
                  <a:lnTo>
                    <a:pt x="0" y="1245"/>
                  </a:lnTo>
                  <a:lnTo>
                    <a:pt x="36" y="1239"/>
                  </a:lnTo>
                  <a:lnTo>
                    <a:pt x="42" y="1263"/>
                  </a:lnTo>
                  <a:lnTo>
                    <a:pt x="30" y="1281"/>
                  </a:lnTo>
                  <a:lnTo>
                    <a:pt x="60" y="1311"/>
                  </a:lnTo>
                  <a:lnTo>
                    <a:pt x="24" y="1311"/>
                  </a:lnTo>
                  <a:lnTo>
                    <a:pt x="36" y="1377"/>
                  </a:lnTo>
                  <a:lnTo>
                    <a:pt x="54" y="1365"/>
                  </a:lnTo>
                  <a:lnTo>
                    <a:pt x="30" y="1424"/>
                  </a:lnTo>
                  <a:lnTo>
                    <a:pt x="54" y="1454"/>
                  </a:lnTo>
                  <a:lnTo>
                    <a:pt x="36" y="1466"/>
                  </a:lnTo>
                  <a:lnTo>
                    <a:pt x="78" y="1526"/>
                  </a:lnTo>
                  <a:lnTo>
                    <a:pt x="102" y="1520"/>
                  </a:lnTo>
                  <a:lnTo>
                    <a:pt x="96" y="1556"/>
                  </a:lnTo>
                  <a:lnTo>
                    <a:pt x="132" y="1556"/>
                  </a:lnTo>
                  <a:lnTo>
                    <a:pt x="150" y="1580"/>
                  </a:lnTo>
                  <a:lnTo>
                    <a:pt x="114" y="1610"/>
                  </a:lnTo>
                  <a:lnTo>
                    <a:pt x="108" y="1604"/>
                  </a:lnTo>
                  <a:lnTo>
                    <a:pt x="108" y="1616"/>
                  </a:lnTo>
                  <a:lnTo>
                    <a:pt x="150" y="1634"/>
                  </a:lnTo>
                  <a:lnTo>
                    <a:pt x="156" y="1568"/>
                  </a:lnTo>
                  <a:lnTo>
                    <a:pt x="204" y="1550"/>
                  </a:lnTo>
                  <a:lnTo>
                    <a:pt x="210" y="1538"/>
                  </a:lnTo>
                  <a:lnTo>
                    <a:pt x="222" y="1538"/>
                  </a:lnTo>
                  <a:lnTo>
                    <a:pt x="234" y="1544"/>
                  </a:lnTo>
                  <a:lnTo>
                    <a:pt x="204" y="1526"/>
                  </a:lnTo>
                  <a:lnTo>
                    <a:pt x="114" y="152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9" name="Freeform 313"/>
            <p:cNvSpPr>
              <a:spLocks/>
            </p:cNvSpPr>
            <p:nvPr/>
          </p:nvSpPr>
          <p:spPr bwMode="auto">
            <a:xfrm>
              <a:off x="2186" y="3512"/>
              <a:ext cx="18" cy="24"/>
            </a:xfrm>
            <a:custGeom>
              <a:avLst/>
              <a:gdLst>
                <a:gd name="T0" fmla="*/ 0 w 18"/>
                <a:gd name="T1" fmla="*/ 18 h 24"/>
                <a:gd name="T2" fmla="*/ 6 w 18"/>
                <a:gd name="T3" fmla="*/ 24 h 24"/>
                <a:gd name="T4" fmla="*/ 18 w 18"/>
                <a:gd name="T5" fmla="*/ 18 h 24"/>
                <a:gd name="T6" fmla="*/ 12 w 18"/>
                <a:gd name="T7" fmla="*/ 0 h 24"/>
                <a:gd name="T8" fmla="*/ 0 w 18"/>
                <a:gd name="T9" fmla="*/ 0 h 24"/>
                <a:gd name="T10" fmla="*/ 0 w 18"/>
                <a:gd name="T11" fmla="*/ 18 h 24"/>
              </a:gdLst>
              <a:ahLst/>
              <a:cxnLst>
                <a:cxn ang="0">
                  <a:pos x="T0" y="T1"/>
                </a:cxn>
                <a:cxn ang="0">
                  <a:pos x="T2" y="T3"/>
                </a:cxn>
                <a:cxn ang="0">
                  <a:pos x="T4" y="T5"/>
                </a:cxn>
                <a:cxn ang="0">
                  <a:pos x="T6" y="T7"/>
                </a:cxn>
                <a:cxn ang="0">
                  <a:pos x="T8" y="T9"/>
                </a:cxn>
                <a:cxn ang="0">
                  <a:pos x="T10" y="T11"/>
                </a:cxn>
              </a:cxnLst>
              <a:rect l="0" t="0" r="r" b="b"/>
              <a:pathLst>
                <a:path w="18" h="24">
                  <a:moveTo>
                    <a:pt x="0" y="18"/>
                  </a:moveTo>
                  <a:lnTo>
                    <a:pt x="6" y="24"/>
                  </a:lnTo>
                  <a:lnTo>
                    <a:pt x="18" y="18"/>
                  </a:lnTo>
                  <a:lnTo>
                    <a:pt x="12" y="0"/>
                  </a:lnTo>
                  <a:lnTo>
                    <a:pt x="0"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0" name="Freeform 314"/>
            <p:cNvSpPr>
              <a:spLocks/>
            </p:cNvSpPr>
            <p:nvPr/>
          </p:nvSpPr>
          <p:spPr bwMode="auto">
            <a:xfrm>
              <a:off x="2282" y="2387"/>
              <a:ext cx="36" cy="24"/>
            </a:xfrm>
            <a:custGeom>
              <a:avLst/>
              <a:gdLst>
                <a:gd name="T0" fmla="*/ 36 w 36"/>
                <a:gd name="T1" fmla="*/ 0 h 24"/>
                <a:gd name="T2" fmla="*/ 0 w 36"/>
                <a:gd name="T3" fmla="*/ 24 h 24"/>
                <a:gd name="T4" fmla="*/ 0 w 36"/>
                <a:gd name="T5" fmla="*/ 24 h 24"/>
                <a:gd name="T6" fmla="*/ 36 w 36"/>
                <a:gd name="T7" fmla="*/ 0 h 24"/>
              </a:gdLst>
              <a:ahLst/>
              <a:cxnLst>
                <a:cxn ang="0">
                  <a:pos x="T0" y="T1"/>
                </a:cxn>
                <a:cxn ang="0">
                  <a:pos x="T2" y="T3"/>
                </a:cxn>
                <a:cxn ang="0">
                  <a:pos x="T4" y="T5"/>
                </a:cxn>
                <a:cxn ang="0">
                  <a:pos x="T6" y="T7"/>
                </a:cxn>
              </a:cxnLst>
              <a:rect l="0" t="0" r="r" b="b"/>
              <a:pathLst>
                <a:path w="36" h="24">
                  <a:moveTo>
                    <a:pt x="36" y="0"/>
                  </a:moveTo>
                  <a:lnTo>
                    <a:pt x="0" y="24"/>
                  </a:lnTo>
                  <a:lnTo>
                    <a:pt x="0" y="24"/>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1" name="Freeform 315"/>
            <p:cNvSpPr>
              <a:spLocks/>
            </p:cNvSpPr>
            <p:nvPr/>
          </p:nvSpPr>
          <p:spPr bwMode="auto">
            <a:xfrm>
              <a:off x="2222" y="3632"/>
              <a:ext cx="30" cy="72"/>
            </a:xfrm>
            <a:custGeom>
              <a:avLst/>
              <a:gdLst>
                <a:gd name="T0" fmla="*/ 6 w 30"/>
                <a:gd name="T1" fmla="*/ 72 h 72"/>
                <a:gd name="T2" fmla="*/ 0 w 30"/>
                <a:gd name="T3" fmla="*/ 42 h 72"/>
                <a:gd name="T4" fmla="*/ 30 w 30"/>
                <a:gd name="T5" fmla="*/ 0 h 72"/>
                <a:gd name="T6" fmla="*/ 0 w 30"/>
                <a:gd name="T7" fmla="*/ 42 h 72"/>
                <a:gd name="T8" fmla="*/ 6 w 30"/>
                <a:gd name="T9" fmla="*/ 72 h 72"/>
              </a:gdLst>
              <a:ahLst/>
              <a:cxnLst>
                <a:cxn ang="0">
                  <a:pos x="T0" y="T1"/>
                </a:cxn>
                <a:cxn ang="0">
                  <a:pos x="T2" y="T3"/>
                </a:cxn>
                <a:cxn ang="0">
                  <a:pos x="T4" y="T5"/>
                </a:cxn>
                <a:cxn ang="0">
                  <a:pos x="T6" y="T7"/>
                </a:cxn>
                <a:cxn ang="0">
                  <a:pos x="T8" y="T9"/>
                </a:cxn>
              </a:cxnLst>
              <a:rect l="0" t="0" r="r" b="b"/>
              <a:pathLst>
                <a:path w="30" h="72">
                  <a:moveTo>
                    <a:pt x="6" y="72"/>
                  </a:moveTo>
                  <a:lnTo>
                    <a:pt x="0" y="42"/>
                  </a:lnTo>
                  <a:lnTo>
                    <a:pt x="30" y="0"/>
                  </a:lnTo>
                  <a:lnTo>
                    <a:pt x="0" y="42"/>
                  </a:lnTo>
                  <a:lnTo>
                    <a:pt x="6" y="7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2" name="Freeform 316"/>
            <p:cNvSpPr>
              <a:spLocks/>
            </p:cNvSpPr>
            <p:nvPr/>
          </p:nvSpPr>
          <p:spPr bwMode="auto">
            <a:xfrm>
              <a:off x="2354" y="3955"/>
              <a:ext cx="6" cy="54"/>
            </a:xfrm>
            <a:custGeom>
              <a:avLst/>
              <a:gdLst>
                <a:gd name="T0" fmla="*/ 6 w 6"/>
                <a:gd name="T1" fmla="*/ 0 h 54"/>
                <a:gd name="T2" fmla="*/ 0 w 6"/>
                <a:gd name="T3" fmla="*/ 54 h 54"/>
                <a:gd name="T4" fmla="*/ 6 w 6"/>
                <a:gd name="T5" fmla="*/ 0 h 54"/>
                <a:gd name="T6" fmla="*/ 6 w 6"/>
                <a:gd name="T7" fmla="*/ 0 h 54"/>
              </a:gdLst>
              <a:ahLst/>
              <a:cxnLst>
                <a:cxn ang="0">
                  <a:pos x="T0" y="T1"/>
                </a:cxn>
                <a:cxn ang="0">
                  <a:pos x="T2" y="T3"/>
                </a:cxn>
                <a:cxn ang="0">
                  <a:pos x="T4" y="T5"/>
                </a:cxn>
                <a:cxn ang="0">
                  <a:pos x="T6" y="T7"/>
                </a:cxn>
              </a:cxnLst>
              <a:rect l="0" t="0" r="r" b="b"/>
              <a:pathLst>
                <a:path w="6" h="54">
                  <a:moveTo>
                    <a:pt x="6" y="0"/>
                  </a:moveTo>
                  <a:lnTo>
                    <a:pt x="0" y="54"/>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3" name="Freeform 317"/>
            <p:cNvSpPr>
              <a:spLocks/>
            </p:cNvSpPr>
            <p:nvPr/>
          </p:nvSpPr>
          <p:spPr bwMode="auto">
            <a:xfrm>
              <a:off x="2240" y="3357"/>
              <a:ext cx="12" cy="48"/>
            </a:xfrm>
            <a:custGeom>
              <a:avLst/>
              <a:gdLst>
                <a:gd name="T0" fmla="*/ 0 w 12"/>
                <a:gd name="T1" fmla="*/ 48 h 48"/>
                <a:gd name="T2" fmla="*/ 12 w 12"/>
                <a:gd name="T3" fmla="*/ 24 h 48"/>
                <a:gd name="T4" fmla="*/ 0 w 12"/>
                <a:gd name="T5" fmla="*/ 0 h 48"/>
                <a:gd name="T6" fmla="*/ 12 w 12"/>
                <a:gd name="T7" fmla="*/ 24 h 48"/>
                <a:gd name="T8" fmla="*/ 0 w 12"/>
                <a:gd name="T9" fmla="*/ 48 h 48"/>
              </a:gdLst>
              <a:ahLst/>
              <a:cxnLst>
                <a:cxn ang="0">
                  <a:pos x="T0" y="T1"/>
                </a:cxn>
                <a:cxn ang="0">
                  <a:pos x="T2" y="T3"/>
                </a:cxn>
                <a:cxn ang="0">
                  <a:pos x="T4" y="T5"/>
                </a:cxn>
                <a:cxn ang="0">
                  <a:pos x="T6" y="T7"/>
                </a:cxn>
                <a:cxn ang="0">
                  <a:pos x="T8" y="T9"/>
                </a:cxn>
              </a:cxnLst>
              <a:rect l="0" t="0" r="r" b="b"/>
              <a:pathLst>
                <a:path w="12" h="48">
                  <a:moveTo>
                    <a:pt x="0" y="48"/>
                  </a:moveTo>
                  <a:lnTo>
                    <a:pt x="12" y="24"/>
                  </a:lnTo>
                  <a:lnTo>
                    <a:pt x="0" y="0"/>
                  </a:lnTo>
                  <a:lnTo>
                    <a:pt x="12" y="24"/>
                  </a:lnTo>
                  <a:lnTo>
                    <a:pt x="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4" name="Freeform 318"/>
            <p:cNvSpPr>
              <a:spLocks/>
            </p:cNvSpPr>
            <p:nvPr/>
          </p:nvSpPr>
          <p:spPr bwMode="auto">
            <a:xfrm>
              <a:off x="2240" y="3506"/>
              <a:ext cx="30" cy="18"/>
            </a:xfrm>
            <a:custGeom>
              <a:avLst/>
              <a:gdLst>
                <a:gd name="T0" fmla="*/ 0 w 30"/>
                <a:gd name="T1" fmla="*/ 18 h 18"/>
                <a:gd name="T2" fmla="*/ 0 w 30"/>
                <a:gd name="T3" fmla="*/ 18 h 18"/>
                <a:gd name="T4" fmla="*/ 30 w 30"/>
                <a:gd name="T5" fmla="*/ 6 h 18"/>
                <a:gd name="T6" fmla="*/ 18 w 30"/>
                <a:gd name="T7" fmla="*/ 0 h 18"/>
                <a:gd name="T8" fmla="*/ 30 w 30"/>
                <a:gd name="T9" fmla="*/ 6 h 18"/>
                <a:gd name="T10" fmla="*/ 0 w 30"/>
                <a:gd name="T11" fmla="*/ 18 h 18"/>
              </a:gdLst>
              <a:ahLst/>
              <a:cxnLst>
                <a:cxn ang="0">
                  <a:pos x="T0" y="T1"/>
                </a:cxn>
                <a:cxn ang="0">
                  <a:pos x="T2" y="T3"/>
                </a:cxn>
                <a:cxn ang="0">
                  <a:pos x="T4" y="T5"/>
                </a:cxn>
                <a:cxn ang="0">
                  <a:pos x="T6" y="T7"/>
                </a:cxn>
                <a:cxn ang="0">
                  <a:pos x="T8" y="T9"/>
                </a:cxn>
                <a:cxn ang="0">
                  <a:pos x="T10" y="T11"/>
                </a:cxn>
              </a:cxnLst>
              <a:rect l="0" t="0" r="r" b="b"/>
              <a:pathLst>
                <a:path w="30" h="18">
                  <a:moveTo>
                    <a:pt x="0" y="18"/>
                  </a:moveTo>
                  <a:lnTo>
                    <a:pt x="0" y="18"/>
                  </a:lnTo>
                  <a:lnTo>
                    <a:pt x="30" y="6"/>
                  </a:lnTo>
                  <a:lnTo>
                    <a:pt x="18" y="0"/>
                  </a:lnTo>
                  <a:lnTo>
                    <a:pt x="30" y="6"/>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5" name="Freeform 319"/>
            <p:cNvSpPr>
              <a:spLocks/>
            </p:cNvSpPr>
            <p:nvPr/>
          </p:nvSpPr>
          <p:spPr bwMode="auto">
            <a:xfrm>
              <a:off x="2186" y="3776"/>
              <a:ext cx="6" cy="71"/>
            </a:xfrm>
            <a:custGeom>
              <a:avLst/>
              <a:gdLst>
                <a:gd name="T0" fmla="*/ 6 w 6"/>
                <a:gd name="T1" fmla="*/ 71 h 71"/>
                <a:gd name="T2" fmla="*/ 0 w 6"/>
                <a:gd name="T3" fmla="*/ 0 h 71"/>
                <a:gd name="T4" fmla="*/ 6 w 6"/>
                <a:gd name="T5" fmla="*/ 71 h 71"/>
                <a:gd name="T6" fmla="*/ 6 w 6"/>
                <a:gd name="T7" fmla="*/ 71 h 71"/>
              </a:gdLst>
              <a:ahLst/>
              <a:cxnLst>
                <a:cxn ang="0">
                  <a:pos x="T0" y="T1"/>
                </a:cxn>
                <a:cxn ang="0">
                  <a:pos x="T2" y="T3"/>
                </a:cxn>
                <a:cxn ang="0">
                  <a:pos x="T4" y="T5"/>
                </a:cxn>
                <a:cxn ang="0">
                  <a:pos x="T6" y="T7"/>
                </a:cxn>
              </a:cxnLst>
              <a:rect l="0" t="0" r="r" b="b"/>
              <a:pathLst>
                <a:path w="6" h="71">
                  <a:moveTo>
                    <a:pt x="6" y="71"/>
                  </a:moveTo>
                  <a:lnTo>
                    <a:pt x="0" y="0"/>
                  </a:lnTo>
                  <a:lnTo>
                    <a:pt x="6" y="71"/>
                  </a:lnTo>
                  <a:lnTo>
                    <a:pt x="6" y="7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6" name="Freeform 320"/>
            <p:cNvSpPr>
              <a:spLocks/>
            </p:cNvSpPr>
            <p:nvPr/>
          </p:nvSpPr>
          <p:spPr bwMode="auto">
            <a:xfrm>
              <a:off x="2348" y="2669"/>
              <a:ext cx="24" cy="77"/>
            </a:xfrm>
            <a:custGeom>
              <a:avLst/>
              <a:gdLst>
                <a:gd name="T0" fmla="*/ 0 w 24"/>
                <a:gd name="T1" fmla="*/ 77 h 77"/>
                <a:gd name="T2" fmla="*/ 24 w 24"/>
                <a:gd name="T3" fmla="*/ 65 h 77"/>
                <a:gd name="T4" fmla="*/ 12 w 24"/>
                <a:gd name="T5" fmla="*/ 0 h 77"/>
                <a:gd name="T6" fmla="*/ 24 w 24"/>
                <a:gd name="T7" fmla="*/ 65 h 77"/>
                <a:gd name="T8" fmla="*/ 0 w 24"/>
                <a:gd name="T9" fmla="*/ 77 h 77"/>
              </a:gdLst>
              <a:ahLst/>
              <a:cxnLst>
                <a:cxn ang="0">
                  <a:pos x="T0" y="T1"/>
                </a:cxn>
                <a:cxn ang="0">
                  <a:pos x="T2" y="T3"/>
                </a:cxn>
                <a:cxn ang="0">
                  <a:pos x="T4" y="T5"/>
                </a:cxn>
                <a:cxn ang="0">
                  <a:pos x="T6" y="T7"/>
                </a:cxn>
                <a:cxn ang="0">
                  <a:pos x="T8" y="T9"/>
                </a:cxn>
              </a:cxnLst>
              <a:rect l="0" t="0" r="r" b="b"/>
              <a:pathLst>
                <a:path w="24" h="77">
                  <a:moveTo>
                    <a:pt x="0" y="77"/>
                  </a:moveTo>
                  <a:lnTo>
                    <a:pt x="24" y="65"/>
                  </a:lnTo>
                  <a:lnTo>
                    <a:pt x="12" y="0"/>
                  </a:lnTo>
                  <a:lnTo>
                    <a:pt x="24" y="65"/>
                  </a:lnTo>
                  <a:lnTo>
                    <a:pt x="0" y="7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7" name="Freeform 321"/>
            <p:cNvSpPr>
              <a:spLocks/>
            </p:cNvSpPr>
            <p:nvPr/>
          </p:nvSpPr>
          <p:spPr bwMode="auto">
            <a:xfrm>
              <a:off x="2366" y="2579"/>
              <a:ext cx="48" cy="60"/>
            </a:xfrm>
            <a:custGeom>
              <a:avLst/>
              <a:gdLst>
                <a:gd name="T0" fmla="*/ 0 w 48"/>
                <a:gd name="T1" fmla="*/ 60 h 60"/>
                <a:gd name="T2" fmla="*/ 42 w 48"/>
                <a:gd name="T3" fmla="*/ 42 h 60"/>
                <a:gd name="T4" fmla="*/ 48 w 48"/>
                <a:gd name="T5" fmla="*/ 0 h 60"/>
                <a:gd name="T6" fmla="*/ 42 w 48"/>
                <a:gd name="T7" fmla="*/ 42 h 60"/>
                <a:gd name="T8" fmla="*/ 0 w 48"/>
                <a:gd name="T9" fmla="*/ 60 h 60"/>
              </a:gdLst>
              <a:ahLst/>
              <a:cxnLst>
                <a:cxn ang="0">
                  <a:pos x="T0" y="T1"/>
                </a:cxn>
                <a:cxn ang="0">
                  <a:pos x="T2" y="T3"/>
                </a:cxn>
                <a:cxn ang="0">
                  <a:pos x="T4" y="T5"/>
                </a:cxn>
                <a:cxn ang="0">
                  <a:pos x="T6" y="T7"/>
                </a:cxn>
                <a:cxn ang="0">
                  <a:pos x="T8" y="T9"/>
                </a:cxn>
              </a:cxnLst>
              <a:rect l="0" t="0" r="r" b="b"/>
              <a:pathLst>
                <a:path w="48" h="60">
                  <a:moveTo>
                    <a:pt x="0" y="60"/>
                  </a:moveTo>
                  <a:lnTo>
                    <a:pt x="42" y="42"/>
                  </a:lnTo>
                  <a:lnTo>
                    <a:pt x="48" y="0"/>
                  </a:lnTo>
                  <a:lnTo>
                    <a:pt x="42" y="42"/>
                  </a:lnTo>
                  <a:lnTo>
                    <a:pt x="0"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2982452"/>
            <a:ext cx="7981200" cy="1250591"/>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4481868"/>
            <a:ext cx="7980363" cy="1608955"/>
          </a:xfrm>
        </p:spPr>
        <p:txBody>
          <a:bodyPr>
            <a:normAutofit/>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208"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209"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29/05/2017</a:t>
            </a:fld>
            <a:endParaRPr lang="en-US" dirty="0"/>
          </a:p>
        </p:txBody>
      </p:sp>
      <p:sp>
        <p:nvSpPr>
          <p:cNvPr id="1210"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405729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2611" y="1036320"/>
            <a:ext cx="7981200" cy="936000"/>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2612" y="2178000"/>
            <a:ext cx="7980363" cy="3945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51857" y="6289200"/>
            <a:ext cx="2008188" cy="223069"/>
          </a:xfrm>
          <a:prstGeom prst="rect">
            <a:avLst/>
          </a:prstGeom>
        </p:spPr>
        <p:txBody>
          <a:bodyPr vert="horz" lIns="0" tIns="0" rIns="0" bIns="0" rtlCol="0" anchor="t" anchorCtr="0"/>
          <a:lstStyle>
            <a:lvl1pPr algn="l">
              <a:defRPr sz="1000" b="0" i="0">
                <a:solidFill>
                  <a:srgbClr val="007E97"/>
                </a:solidFill>
                <a:latin typeface="+mn-lt"/>
                <a:cs typeface="VAG Rounded Std Light"/>
              </a:defRPr>
            </a:lvl1pPr>
          </a:lstStyle>
          <a:p>
            <a:fld id="{3248869C-CAB7-6444-AD72-B55A1C6A3BDF}" type="datetime1">
              <a:rPr lang="en-GB" smtClean="0"/>
              <a:pPr/>
              <a:t>29/05/2017</a:t>
            </a:fld>
            <a:endParaRPr lang="en-US"/>
          </a:p>
        </p:txBody>
      </p:sp>
      <p:sp>
        <p:nvSpPr>
          <p:cNvPr id="6" name="Slide Number Placeholder 5"/>
          <p:cNvSpPr>
            <a:spLocks noGrp="1"/>
          </p:cNvSpPr>
          <p:nvPr>
            <p:ph type="sldNum" sz="quarter" idx="4"/>
          </p:nvPr>
        </p:nvSpPr>
        <p:spPr>
          <a:xfrm>
            <a:off x="582614" y="6289200"/>
            <a:ext cx="401821" cy="223069"/>
          </a:xfrm>
          <a:prstGeom prst="rect">
            <a:avLst/>
          </a:prstGeom>
        </p:spPr>
        <p:txBody>
          <a:bodyPr vert="horz" lIns="0" tIns="0" rIns="0" bIns="0" rtlCol="0" anchor="t" anchorCtr="0"/>
          <a:lstStyle>
            <a:lvl1pPr algn="l">
              <a:defRPr sz="1000" b="0" i="0">
                <a:solidFill>
                  <a:srgbClr val="007E97"/>
                </a:solidFill>
                <a:latin typeface="+mn-lt"/>
                <a:cs typeface="VAG Rounded Std Light"/>
              </a:defRPr>
            </a:lvl1pPr>
          </a:lstStyle>
          <a:p>
            <a:fld id="{1187FAD6-354D-DC41-A326-566F46014689}" type="slidenum">
              <a:rPr lang="en-US" smtClean="0"/>
              <a:pPr/>
              <a:t>‹#›</a:t>
            </a:fld>
            <a:endParaRPr lang="en-US"/>
          </a:p>
        </p:txBody>
      </p:sp>
      <p:sp>
        <p:nvSpPr>
          <p:cNvPr id="5" name="Footer Placeholder 4"/>
          <p:cNvSpPr>
            <a:spLocks noGrp="1"/>
          </p:cNvSpPr>
          <p:nvPr>
            <p:ph type="ftr" sz="quarter" idx="3"/>
          </p:nvPr>
        </p:nvSpPr>
        <p:spPr>
          <a:xfrm>
            <a:off x="582612" y="396551"/>
            <a:ext cx="4177839" cy="261610"/>
          </a:xfrm>
          <a:prstGeom prst="rect">
            <a:avLst/>
          </a:prstGeom>
          <a:noFill/>
        </p:spPr>
        <p:txBody>
          <a:bodyPr vert="horz" lIns="0" tIns="0" rIns="0" bIns="0" rtlCol="0" anchor="ctr"/>
          <a:lstStyle>
            <a:lvl1pPr algn="l">
              <a:defRPr sz="1100" b="0" i="0" cap="all">
                <a:solidFill>
                  <a:srgbClr val="007E97"/>
                </a:solidFill>
                <a:latin typeface="+mj-lt"/>
                <a:cs typeface="VAG Rounded Std Bold"/>
              </a:defRPr>
            </a:lvl1pPr>
          </a:lstStyle>
          <a:p>
            <a:r>
              <a:rPr lang="en-US" smtClean="0"/>
              <a:t>example presentation title</a:t>
            </a:r>
            <a:endParaRPr lang="en-US" dirty="0"/>
          </a:p>
        </p:txBody>
      </p:sp>
    </p:spTree>
    <p:extLst>
      <p:ext uri="{BB962C8B-B14F-4D97-AF65-F5344CB8AC3E}">
        <p14:creationId xmlns:p14="http://schemas.microsoft.com/office/powerpoint/2010/main" val="137241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6" r:id="rId4"/>
    <p:sldLayoutId id="2147483663" r:id="rId5"/>
    <p:sldLayoutId id="2147483657" r:id="rId6"/>
    <p:sldLayoutId id="2147483665" r:id="rId7"/>
    <p:sldLayoutId id="2147483658" r:id="rId8"/>
    <p:sldLayoutId id="2147483659" r:id="rId9"/>
    <p:sldLayoutId id="2147483660" r:id="rId10"/>
    <p:sldLayoutId id="2147483661" r:id="rId11"/>
    <p:sldLayoutId id="2147483662" r:id="rId12"/>
    <p:sldLayoutId id="2147483664" r:id="rId13"/>
    <p:sldLayoutId id="2147483654" r:id="rId14"/>
    <p:sldLayoutId id="2147483655" r:id="rId15"/>
  </p:sldLayoutIdLst>
  <p:hf sldNum="0" hdr="0" dt="0"/>
  <p:txStyles>
    <p:titleStyle>
      <a:lvl1pPr algn="l" defTabSz="457200" rtl="0" eaLnBrk="1" latinLnBrk="0" hangingPunct="1">
        <a:spcBef>
          <a:spcPct val="0"/>
        </a:spcBef>
        <a:buNone/>
        <a:defRPr sz="3000" b="0" i="0" kern="1200">
          <a:solidFill>
            <a:srgbClr val="007E97"/>
          </a:solidFill>
          <a:latin typeface="+mn-lt"/>
          <a:ea typeface="+mj-ea"/>
          <a:cs typeface="VAG Rounded Std Light"/>
        </a:defRPr>
      </a:lvl1pPr>
    </p:titleStyle>
    <p:bodyStyle>
      <a:lvl1pPr marL="0" indent="0" algn="l" defTabSz="457200" rtl="0" eaLnBrk="1" latinLnBrk="0" hangingPunct="1">
        <a:spcBef>
          <a:spcPts val="0"/>
        </a:spcBef>
        <a:spcAft>
          <a:spcPts val="900"/>
        </a:spcAft>
        <a:buFont typeface="Lucida Grande"/>
        <a:buNone/>
        <a:defRPr sz="2000" b="0" i="0" kern="1200">
          <a:solidFill>
            <a:srgbClr val="007E97"/>
          </a:solidFill>
          <a:latin typeface="+mn-lt"/>
          <a:ea typeface="+mn-ea"/>
          <a:cs typeface="VAG Rounded Std Light"/>
        </a:defRPr>
      </a:lvl1pPr>
      <a:lvl2pPr marL="269875" indent="-269875" algn="l" defTabSz="457200" rtl="0" eaLnBrk="1" latinLnBrk="0" hangingPunct="1">
        <a:spcBef>
          <a:spcPts val="0"/>
        </a:spcBef>
        <a:spcAft>
          <a:spcPts val="900"/>
        </a:spcAft>
        <a:buFont typeface="Century Gothic" panose="020B0502020202020204" pitchFamily="34" charset="0"/>
        <a:buChar char="−"/>
        <a:defRPr sz="2000" b="0" i="0" kern="1200">
          <a:solidFill>
            <a:srgbClr val="007E97"/>
          </a:solidFill>
          <a:latin typeface="+mn-lt"/>
          <a:ea typeface="+mn-ea"/>
          <a:cs typeface="VAG Rounded Std Light"/>
        </a:defRPr>
      </a:lvl2pPr>
      <a:lvl3pPr marL="541338" indent="-271463" algn="l" defTabSz="457200" rtl="0" eaLnBrk="1" latinLnBrk="0" hangingPunct="1">
        <a:spcBef>
          <a:spcPts val="0"/>
        </a:spcBef>
        <a:spcAft>
          <a:spcPts val="900"/>
        </a:spcAft>
        <a:buFont typeface="Century Gothic" panose="020B0502020202020204" pitchFamily="34" charset="0"/>
        <a:buChar char="−"/>
        <a:defRPr sz="2000" b="0" i="0" kern="1200">
          <a:solidFill>
            <a:srgbClr val="007E97"/>
          </a:solidFill>
          <a:latin typeface="+mn-lt"/>
          <a:ea typeface="+mn-ea"/>
          <a:cs typeface="VAG Rounded Std Light"/>
        </a:defRPr>
      </a:lvl3pPr>
      <a:lvl4pPr marL="803275" indent="-261938" algn="l" defTabSz="457200" rtl="0" eaLnBrk="1" latinLnBrk="0" hangingPunct="1">
        <a:spcBef>
          <a:spcPts val="0"/>
        </a:spcBef>
        <a:spcAft>
          <a:spcPts val="900"/>
        </a:spcAft>
        <a:buFont typeface="Century Gothic" panose="020B0502020202020204" pitchFamily="34" charset="0"/>
        <a:buChar char="−"/>
        <a:defRPr sz="2000" b="0" i="0" kern="1200">
          <a:solidFill>
            <a:srgbClr val="007E97"/>
          </a:solidFill>
          <a:latin typeface="+mn-lt"/>
          <a:ea typeface="+mn-ea"/>
          <a:cs typeface="VAG Rounded Std Light"/>
        </a:defRPr>
      </a:lvl4pPr>
      <a:lvl5pPr marL="1073150" indent="-269875" algn="l" defTabSz="457200" rtl="0" eaLnBrk="1" latinLnBrk="0" hangingPunct="1">
        <a:spcBef>
          <a:spcPts val="0"/>
        </a:spcBef>
        <a:spcAft>
          <a:spcPts val="900"/>
        </a:spcAft>
        <a:buFont typeface="Arial"/>
        <a:buChar char="»"/>
        <a:defRPr sz="2000" b="0" i="0" kern="1200">
          <a:solidFill>
            <a:srgbClr val="007E97"/>
          </a:solidFill>
          <a:latin typeface="+mn-lt"/>
          <a:ea typeface="+mn-ea"/>
          <a:cs typeface="VAG Rounded St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en.wikipedia.org/wiki/Elevator_pitch"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Communications Strategy</a:t>
            </a:r>
          </a:p>
        </p:txBody>
      </p:sp>
    </p:spTree>
    <p:extLst>
      <p:ext uri="{BB962C8B-B14F-4D97-AF65-F5344CB8AC3E}">
        <p14:creationId xmlns:p14="http://schemas.microsoft.com/office/powerpoint/2010/main" val="2130838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 work</a:t>
            </a:r>
            <a:br>
              <a:rPr lang="en-GB" dirty="0" smtClean="0"/>
            </a:br>
            <a:endParaRPr lang="en-GB" dirty="0"/>
          </a:p>
        </p:txBody>
      </p:sp>
      <p:sp>
        <p:nvSpPr>
          <p:cNvPr id="3" name="Content Placeholder 2"/>
          <p:cNvSpPr>
            <a:spLocks noGrp="1"/>
          </p:cNvSpPr>
          <p:nvPr>
            <p:ph idx="1"/>
          </p:nvPr>
        </p:nvSpPr>
        <p:spPr/>
        <p:txBody>
          <a:bodyPr>
            <a:normAutofit fontScale="92500" lnSpcReduction="20000"/>
          </a:bodyPr>
          <a:lstStyle/>
          <a:p>
            <a:r>
              <a:rPr lang="en-GB" dirty="0"/>
              <a:t>To be strategic you need to know what you want to achieve and understand the context</a:t>
            </a:r>
            <a:r>
              <a:rPr lang="en-GB" dirty="0" smtClean="0"/>
              <a:t>.</a:t>
            </a:r>
          </a:p>
          <a:p>
            <a:r>
              <a:rPr lang="en-GB" dirty="0" smtClean="0"/>
              <a:t>So before you begin:</a:t>
            </a:r>
            <a:endParaRPr lang="en-GB" dirty="0"/>
          </a:p>
          <a:p>
            <a:pPr lvl="1"/>
            <a:r>
              <a:rPr lang="en-GB" dirty="0"/>
              <a:t>Ensure that you have clearly defined </a:t>
            </a:r>
            <a:r>
              <a:rPr lang="en-GB" u="sng" dirty="0"/>
              <a:t>SMART</a:t>
            </a:r>
            <a:r>
              <a:rPr lang="en-GB" dirty="0"/>
              <a:t>* objectives for your programme/project. </a:t>
            </a:r>
          </a:p>
          <a:p>
            <a:pPr lvl="1"/>
            <a:r>
              <a:rPr lang="en-GB" dirty="0"/>
              <a:t>At a minimum you need to have completed a </a:t>
            </a:r>
            <a:r>
              <a:rPr lang="en-GB" u="sng" dirty="0"/>
              <a:t>stakeholder mapping exercise</a:t>
            </a:r>
            <a:r>
              <a:rPr lang="en-GB" dirty="0"/>
              <a:t>. Some sort of context analysis, e.g. a SWOT or </a:t>
            </a:r>
            <a:r>
              <a:rPr lang="en-GB" u="sng" dirty="0"/>
              <a:t>PEST</a:t>
            </a:r>
            <a:r>
              <a:rPr lang="en-GB" dirty="0"/>
              <a:t>, is also recommended and can also help you to refine your objectives.</a:t>
            </a:r>
          </a:p>
          <a:p>
            <a:r>
              <a:rPr lang="en-GB" dirty="0" smtClean="0"/>
              <a:t>You also need to:</a:t>
            </a:r>
          </a:p>
          <a:p>
            <a:pPr lvl="1"/>
            <a:r>
              <a:rPr lang="en-GB" dirty="0"/>
              <a:t>Agree on an approach (see slide </a:t>
            </a:r>
            <a:r>
              <a:rPr lang="en-GB" dirty="0" smtClean="0"/>
              <a:t>4) </a:t>
            </a:r>
            <a:r>
              <a:rPr lang="en-GB" dirty="0"/>
              <a:t>and a timeline for the process.</a:t>
            </a:r>
          </a:p>
          <a:p>
            <a:pPr lvl="1"/>
            <a:r>
              <a:rPr lang="en-GB" dirty="0"/>
              <a:t>Designate a person to lead the process to ensure it runs smoothly and that deadlines are met. And agree on other key roles and responsibilities – e.g., for organising workshops and putting together the final </a:t>
            </a:r>
            <a:r>
              <a:rPr lang="en-GB" dirty="0" smtClean="0"/>
              <a:t>strategy.</a:t>
            </a:r>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508435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Prep work</a:t>
            </a:r>
            <a:br>
              <a:rPr lang="en-GB" dirty="0" smtClean="0"/>
            </a:br>
            <a:r>
              <a:rPr lang="en-GB" dirty="0"/>
              <a:t>Defining programme objectives</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a:t>A good strategy starts with what you want to achieve. Every programme should have goals, which are broad, long term, and cannot be measured, and objectives, which are </a:t>
            </a:r>
            <a:r>
              <a:rPr lang="en-GB" b="1" dirty="0"/>
              <a:t>narrow, specific, short term</a:t>
            </a:r>
            <a:r>
              <a:rPr lang="en-GB" dirty="0"/>
              <a:t>, and </a:t>
            </a:r>
            <a:r>
              <a:rPr lang="en-GB" b="1" dirty="0"/>
              <a:t>measurable</a:t>
            </a:r>
            <a:r>
              <a:rPr lang="en-GB" dirty="0"/>
              <a:t>.</a:t>
            </a:r>
          </a:p>
          <a:p>
            <a:r>
              <a:rPr lang="en-GB" dirty="0"/>
              <a:t>To craft a focused and realistic strategy, you need to have SMART objectives. And you need to prioritise them: what are the most important measurable gains you will need to make within the next 12 – 18 months to achieve the organisation’s goals. Think in terms of the audiences you need to influence and the impact you want to have.</a:t>
            </a:r>
          </a:p>
          <a:p>
            <a:r>
              <a:rPr lang="en-GB" b="1" dirty="0"/>
              <a:t>Activity</a:t>
            </a:r>
            <a:r>
              <a:rPr lang="en-GB" dirty="0"/>
              <a:t>: </a:t>
            </a:r>
            <a:r>
              <a:rPr lang="en-GB" dirty="0" err="1"/>
              <a:t>SMARTen</a:t>
            </a:r>
            <a:r>
              <a:rPr lang="en-GB" dirty="0"/>
              <a:t> up your programme objectives and rank in terms of importance. </a:t>
            </a:r>
          </a:p>
          <a:p>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1852231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Prep work</a:t>
            </a:r>
            <a:r>
              <a:rPr lang="en-GB" dirty="0" smtClean="0"/>
              <a:t/>
            </a:r>
            <a:br>
              <a:rPr lang="en-GB" dirty="0" smtClean="0"/>
            </a:br>
            <a:r>
              <a:rPr lang="en-GB" dirty="0"/>
              <a:t>Defining programme objective</a:t>
            </a:r>
            <a:r>
              <a:rPr lang="en-GB" dirty="0" smtClean="0"/>
              <a:t>s (2)</a:t>
            </a:r>
            <a:br>
              <a:rPr lang="en-GB" dirty="0" smtClean="0"/>
            </a:br>
            <a:endParaRPr lang="en-GB" dirty="0"/>
          </a:p>
        </p:txBody>
      </p:sp>
      <p:sp>
        <p:nvSpPr>
          <p:cNvPr id="3" name="Content Placeholder 2"/>
          <p:cNvSpPr>
            <a:spLocks noGrp="1"/>
          </p:cNvSpPr>
          <p:nvPr>
            <p:ph idx="1"/>
          </p:nvPr>
        </p:nvSpPr>
        <p:spPr/>
        <p:txBody>
          <a:bodyPr>
            <a:normAutofit/>
          </a:bodyPr>
          <a:lstStyle/>
          <a:p>
            <a:r>
              <a:rPr lang="en-GB" b="1" dirty="0" smtClean="0"/>
              <a:t>Examples </a:t>
            </a:r>
            <a:r>
              <a:rPr lang="en-GB" b="1" dirty="0"/>
              <a:t>of a SMART objective</a:t>
            </a:r>
            <a:r>
              <a:rPr lang="en-GB" dirty="0"/>
              <a:t>:</a:t>
            </a:r>
          </a:p>
          <a:p>
            <a:r>
              <a:rPr lang="en-GB" dirty="0"/>
              <a:t>Get 3 District Assemblies in Region X incorporate life-cycle costs into their budgeting for rural water supply.</a:t>
            </a:r>
          </a:p>
          <a:p>
            <a:r>
              <a:rPr lang="en-GB" dirty="0"/>
              <a:t>Get 20% of the 10,000 BRAC WASH facilitators to move from a telling to a selling approach to communicating with communities about hygiene and include men as a target group</a:t>
            </a:r>
            <a:r>
              <a:rPr lang="en-GB" dirty="0" smtClean="0"/>
              <a:t>.</a:t>
            </a:r>
          </a:p>
          <a:p>
            <a:endParaRPr lang="en-GB" dirty="0"/>
          </a:p>
          <a:p>
            <a:r>
              <a:rPr lang="en-GB" b="1" dirty="0" smtClean="0"/>
              <a:t>Tip:</a:t>
            </a:r>
            <a:endParaRPr lang="en-GB" dirty="0" smtClean="0"/>
          </a:p>
          <a:p>
            <a:r>
              <a:rPr lang="en-GB" dirty="0" smtClean="0"/>
              <a:t>The </a:t>
            </a:r>
            <a:r>
              <a:rPr lang="en-GB" b="1" dirty="0" err="1" smtClean="0"/>
              <a:t>SMART</a:t>
            </a:r>
            <a:r>
              <a:rPr lang="en-GB" dirty="0" err="1" smtClean="0"/>
              <a:t>er</a:t>
            </a:r>
            <a:r>
              <a:rPr lang="en-GB" dirty="0" smtClean="0"/>
              <a:t> your objectives are, the more strategic you can be.</a:t>
            </a:r>
            <a:endParaRPr lang="en-GB" dirty="0"/>
          </a:p>
          <a:p>
            <a:endParaRPr lang="en-GB" dirty="0"/>
          </a:p>
          <a:p>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615572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 work</a:t>
            </a:r>
            <a:br>
              <a:rPr lang="en-GB" dirty="0" smtClean="0"/>
            </a:br>
            <a:r>
              <a:rPr lang="en-GB" sz="2700" dirty="0" smtClean="0"/>
              <a:t>Programme objectives</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53886144"/>
              </p:ext>
            </p:extLst>
          </p:nvPr>
        </p:nvGraphicFramePr>
        <p:xfrm>
          <a:off x="582613" y="1939510"/>
          <a:ext cx="7133203" cy="1854200"/>
        </p:xfrm>
        <a:graphic>
          <a:graphicData uri="http://schemas.openxmlformats.org/drawingml/2006/table">
            <a:tbl>
              <a:tblPr firstRow="1">
                <a:effectLst/>
                <a:tableStyleId>{638B1855-1B75-4FBE-930C-398BA8C253C6}</a:tableStyleId>
              </a:tblPr>
              <a:tblGrid>
                <a:gridCol w="4212024"/>
                <a:gridCol w="2921179"/>
              </a:tblGrid>
              <a:tr h="370840">
                <a:tc>
                  <a:txBody>
                    <a:bodyPr/>
                    <a:lstStyle/>
                    <a:p>
                      <a:r>
                        <a:rPr lang="en-GB" sz="1100" dirty="0" smtClean="0">
                          <a:solidFill>
                            <a:schemeClr val="accent1"/>
                          </a:solidFill>
                          <a:latin typeface="+mj-lt"/>
                        </a:rPr>
                        <a:t>1</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pPr marL="0" algn="l" defTabSz="457200" rtl="0" eaLnBrk="1" latinLnBrk="0" hangingPunct="1"/>
                      <a:r>
                        <a:rPr lang="en-GB" sz="1100" kern="1200" dirty="0" smtClean="0">
                          <a:solidFill>
                            <a:schemeClr val="accent1"/>
                          </a:solidFill>
                          <a:latin typeface="+mn-lt"/>
                          <a:ea typeface="+mn-ea"/>
                          <a:cs typeface="+mn-cs"/>
                        </a:rPr>
                        <a:t>2</a:t>
                      </a:r>
                      <a:endParaRPr lang="en-GB" sz="1100" kern="1200" dirty="0">
                        <a:solidFill>
                          <a:schemeClr val="accent1"/>
                        </a:solidFill>
                        <a:latin typeface="+mn-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3</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4</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5</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2317895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Prep work</a:t>
            </a:r>
            <a:br>
              <a:rPr lang="en-GB" sz="3300" dirty="0" smtClean="0"/>
            </a:br>
            <a:r>
              <a:rPr lang="en-GB" dirty="0"/>
              <a:t>P</a:t>
            </a:r>
            <a:r>
              <a:rPr lang="en-GB" dirty="0" smtClean="0"/>
              <a:t>rogramme </a:t>
            </a:r>
            <a:r>
              <a:rPr lang="en-GB" dirty="0" smtClean="0"/>
              <a:t>objectives - </a:t>
            </a:r>
            <a:r>
              <a:rPr lang="en-GB" dirty="0" smtClean="0"/>
              <a:t>checklist</a:t>
            </a:r>
            <a:br>
              <a:rPr lang="en-GB" dirty="0" smtClean="0"/>
            </a:br>
            <a:endParaRPr lang="en-GB" dirty="0"/>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q"/>
            </a:pPr>
            <a:r>
              <a:rPr lang="en-GB" b="1" dirty="0"/>
              <a:t>Specific</a:t>
            </a:r>
            <a:r>
              <a:rPr lang="en-GB" dirty="0"/>
              <a:t>: Does it define concrete changes in thinking, policy, practice, behaviour in a well-defined area and/or target group?</a:t>
            </a:r>
          </a:p>
          <a:p>
            <a:pPr marL="342900" indent="-342900">
              <a:buFont typeface="Wingdings" panose="05000000000000000000" pitchFamily="2" charset="2"/>
              <a:buChar char="q"/>
            </a:pPr>
            <a:r>
              <a:rPr lang="en-GB" b="1" dirty="0"/>
              <a:t>Measurable</a:t>
            </a:r>
            <a:r>
              <a:rPr lang="en-GB" dirty="0"/>
              <a:t>: Is success quantifiable or, at least, objectively verifiable? Does it answer questions such as how much? how many? how will I know when it is accomplished?</a:t>
            </a:r>
          </a:p>
          <a:p>
            <a:pPr marL="342900" indent="-342900">
              <a:buFont typeface="Wingdings" panose="05000000000000000000" pitchFamily="2" charset="2"/>
              <a:buChar char="q"/>
            </a:pPr>
            <a:r>
              <a:rPr lang="en-GB" b="1" dirty="0"/>
              <a:t>Achievable</a:t>
            </a:r>
            <a:r>
              <a:rPr lang="en-GB" dirty="0"/>
              <a:t>: Is success achievable given the available time, resources (human and financial), and socio-political context?</a:t>
            </a:r>
          </a:p>
          <a:p>
            <a:pPr marL="342900" indent="-342900">
              <a:buFont typeface="Wingdings" panose="05000000000000000000" pitchFamily="2" charset="2"/>
              <a:buChar char="q"/>
            </a:pPr>
            <a:r>
              <a:rPr lang="en-GB" b="1" dirty="0"/>
              <a:t>Relevant</a:t>
            </a:r>
            <a:r>
              <a:rPr lang="en-GB" dirty="0"/>
              <a:t>: Does the objective contribute to the goals of the programme and organisation? </a:t>
            </a:r>
          </a:p>
          <a:p>
            <a:pPr marL="342900" indent="-342900">
              <a:buFont typeface="Wingdings" panose="05000000000000000000" pitchFamily="2" charset="2"/>
              <a:buChar char="q"/>
            </a:pPr>
            <a:r>
              <a:rPr lang="en-GB" b="1" dirty="0"/>
              <a:t>Time-bound</a:t>
            </a:r>
            <a:r>
              <a:rPr lang="en-GB" dirty="0"/>
              <a:t>: Does the objective have a clear start and end date? Is it aligned to relevant planning and decision-making cycles? </a:t>
            </a:r>
          </a:p>
          <a:p>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2431013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 work</a:t>
            </a:r>
            <a:br>
              <a:rPr lang="en-GB" dirty="0" smtClean="0"/>
            </a:br>
            <a:r>
              <a:rPr lang="en-GB" sz="2700" dirty="0" smtClean="0"/>
              <a:t>Responsibilities &amp; timeline for strategy process</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2146535"/>
              </p:ext>
            </p:extLst>
          </p:nvPr>
        </p:nvGraphicFramePr>
        <p:xfrm>
          <a:off x="582613" y="1939510"/>
          <a:ext cx="7133203" cy="2826440"/>
        </p:xfrm>
        <a:graphic>
          <a:graphicData uri="http://schemas.openxmlformats.org/drawingml/2006/table">
            <a:tbl>
              <a:tblPr firstRow="1">
                <a:effectLst/>
                <a:tableStyleId>{638B1855-1B75-4FBE-930C-398BA8C253C6}</a:tableStyleId>
              </a:tblPr>
              <a:tblGrid>
                <a:gridCol w="4212024"/>
                <a:gridCol w="2921179"/>
              </a:tblGrid>
              <a:tr h="370840">
                <a:tc>
                  <a:txBody>
                    <a:bodyPr/>
                    <a:lstStyle/>
                    <a:p>
                      <a:r>
                        <a:rPr lang="en-GB" sz="1100" dirty="0" smtClean="0">
                          <a:solidFill>
                            <a:schemeClr val="accent1"/>
                          </a:solidFill>
                          <a:latin typeface="+mj-lt"/>
                        </a:rPr>
                        <a:t>Role</a:t>
                      </a:r>
                      <a:r>
                        <a:rPr lang="en-GB" sz="1100" baseline="0" dirty="0" smtClean="0">
                          <a:solidFill>
                            <a:schemeClr val="accent1"/>
                          </a:solidFill>
                          <a:latin typeface="+mj-lt"/>
                        </a:rPr>
                        <a:t> / Activity</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Person responsible</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r>
                        <a:rPr lang="en-GB" sz="1100" b="1" dirty="0" err="1" smtClean="0">
                          <a:solidFill>
                            <a:schemeClr val="accent1"/>
                          </a:solidFill>
                          <a:latin typeface="+mn-lt"/>
                        </a:rPr>
                        <a:t>Whipcracker</a:t>
                      </a:r>
                      <a:r>
                        <a:rPr lang="en-GB" sz="1100" b="1" dirty="0" smtClean="0">
                          <a:solidFill>
                            <a:schemeClr val="accent1"/>
                          </a:solidFill>
                          <a:latin typeface="+mn-lt"/>
                        </a:rPr>
                        <a:t> – </a:t>
                      </a:r>
                      <a:r>
                        <a:rPr lang="en-GB" sz="1100" b="0" dirty="0" smtClean="0">
                          <a:solidFill>
                            <a:schemeClr val="accent1"/>
                          </a:solidFill>
                          <a:latin typeface="+mn-lt"/>
                        </a:rPr>
                        <a:t>ensuring deadlines are met and that process moves forward</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b="1" dirty="0" smtClean="0">
                          <a:solidFill>
                            <a:schemeClr val="accent1"/>
                          </a:solidFill>
                          <a:latin typeface="+mn-lt"/>
                        </a:rPr>
                        <a:t>Workshop organiser </a:t>
                      </a:r>
                      <a:r>
                        <a:rPr lang="en-GB" sz="1100" dirty="0" smtClean="0">
                          <a:solidFill>
                            <a:schemeClr val="accent1"/>
                          </a:solidFill>
                          <a:latin typeface="+mn-lt"/>
                        </a:rPr>
                        <a:t>– making arrangements for physical or virtual meetings, issuing invitations, printing handouts, etc.</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smtClean="0">
                          <a:solidFill>
                            <a:schemeClr val="accent1"/>
                          </a:solidFill>
                          <a:latin typeface="+mn-lt"/>
                        </a:rPr>
                        <a:t>Scribe</a:t>
                      </a:r>
                      <a:r>
                        <a:rPr lang="en-GB" sz="1100" dirty="0" smtClean="0">
                          <a:solidFill>
                            <a:schemeClr val="accent1"/>
                          </a:solidFill>
                          <a:latin typeface="+mn-lt"/>
                        </a:rPr>
                        <a:t> – ensuring workshop outputs are captured in a single PowerPoint &amp; that there is an up-to-date version on Google drive shared with all participants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b="1" dirty="0" smtClean="0">
                          <a:solidFill>
                            <a:schemeClr val="accent1"/>
                          </a:solidFill>
                          <a:latin typeface="+mn-lt"/>
                        </a:rPr>
                        <a:t>Budget advisor </a:t>
                      </a:r>
                      <a:r>
                        <a:rPr lang="en-GB" sz="1100" dirty="0" smtClean="0">
                          <a:solidFill>
                            <a:schemeClr val="accent1"/>
                          </a:solidFill>
                          <a:latin typeface="+mn-lt"/>
                        </a:rPr>
                        <a:t>– researching cost &amp; person day implications of choices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b="1" dirty="0" smtClean="0">
                          <a:solidFill>
                            <a:schemeClr val="accent1"/>
                          </a:solidFill>
                          <a:latin typeface="+mn-lt"/>
                        </a:rPr>
                        <a:t>Other</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1976037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 work</a:t>
            </a:r>
            <a:br>
              <a:rPr lang="en-GB" dirty="0" smtClean="0"/>
            </a:br>
            <a:r>
              <a:rPr lang="en-GB" sz="2700" dirty="0" smtClean="0"/>
              <a:t>Timeline for strategy process</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5833290"/>
              </p:ext>
            </p:extLst>
          </p:nvPr>
        </p:nvGraphicFramePr>
        <p:xfrm>
          <a:off x="582613" y="1939510"/>
          <a:ext cx="7133203" cy="2966720"/>
        </p:xfrm>
        <a:graphic>
          <a:graphicData uri="http://schemas.openxmlformats.org/drawingml/2006/table">
            <a:tbl>
              <a:tblPr firstRow="1">
                <a:effectLst/>
                <a:tableStyleId>{638B1855-1B75-4FBE-930C-398BA8C253C6}</a:tableStyleId>
              </a:tblPr>
              <a:tblGrid>
                <a:gridCol w="4212024"/>
                <a:gridCol w="2921179"/>
              </a:tblGrid>
              <a:tr h="370840">
                <a:tc>
                  <a:txBody>
                    <a:bodyPr/>
                    <a:lstStyle/>
                    <a:p>
                      <a:r>
                        <a:rPr lang="en-GB" sz="1100" baseline="0" dirty="0" smtClean="0">
                          <a:solidFill>
                            <a:schemeClr val="accent1"/>
                          </a:solidFill>
                          <a:latin typeface="+mj-lt"/>
                        </a:rPr>
                        <a:t>Activity</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Date</a:t>
                      </a:r>
                      <a:r>
                        <a:rPr lang="en-GB" sz="1100" b="0" baseline="0" dirty="0" smtClean="0">
                          <a:solidFill>
                            <a:schemeClr val="accent1"/>
                          </a:solidFill>
                          <a:latin typeface="+mj-lt"/>
                        </a:rPr>
                        <a:t> / </a:t>
                      </a:r>
                      <a:r>
                        <a:rPr lang="en-GB" sz="1100" b="0" baseline="0" dirty="0" smtClean="0">
                          <a:solidFill>
                            <a:schemeClr val="accent1"/>
                          </a:solidFill>
                          <a:latin typeface="+mj-lt"/>
                        </a:rPr>
                        <a:t>Deadline</a:t>
                      </a:r>
                      <a:endParaRPr lang="en-GB" sz="1100" b="0" dirty="0" smtClean="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r>
                        <a:rPr lang="en-GB" sz="1100" b="0" dirty="0" smtClean="0">
                          <a:solidFill>
                            <a:schemeClr val="accent1"/>
                          </a:solidFill>
                          <a:latin typeface="+mn-lt"/>
                        </a:rPr>
                        <a:t>SMART objectives</a:t>
                      </a:r>
                      <a:r>
                        <a:rPr lang="en-GB" sz="1100" b="0" baseline="0" dirty="0" smtClean="0">
                          <a:solidFill>
                            <a:schemeClr val="accent1"/>
                          </a:solidFill>
                          <a:latin typeface="+mn-lt"/>
                        </a:rPr>
                        <a:t> completed / prioritised</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Stakeholder mapping completed</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Step 1 – focus objectives</a:t>
                      </a:r>
                      <a:r>
                        <a:rPr lang="en-GB" sz="1100" baseline="0" dirty="0" smtClean="0">
                          <a:solidFill>
                            <a:schemeClr val="accent1"/>
                          </a:solidFill>
                          <a:latin typeface="+mn-lt"/>
                        </a:rPr>
                        <a:t> selected</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Step</a:t>
                      </a:r>
                      <a:r>
                        <a:rPr lang="en-GB" sz="1100" baseline="0" dirty="0" smtClean="0">
                          <a:solidFill>
                            <a:schemeClr val="accent1"/>
                          </a:solidFill>
                          <a:latin typeface="+mn-lt"/>
                        </a:rPr>
                        <a:t> 2 – target audiences identified</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Step 3 – messages crafted</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Step 4 – channels &amp; products identified</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Step 5 – </a:t>
                      </a:r>
                      <a:r>
                        <a:rPr lang="en-GB" sz="1100" dirty="0" err="1" smtClean="0">
                          <a:solidFill>
                            <a:schemeClr val="accent1"/>
                          </a:solidFill>
                          <a:latin typeface="+mn-lt"/>
                        </a:rPr>
                        <a:t>workplan</a:t>
                      </a:r>
                      <a:r>
                        <a:rPr lang="en-GB" sz="1100" dirty="0" smtClean="0">
                          <a:solidFill>
                            <a:schemeClr val="accent1"/>
                          </a:solidFill>
                          <a:latin typeface="+mn-lt"/>
                        </a:rPr>
                        <a:t> &amp; budget completed</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1686558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 session 1</a:t>
            </a:r>
            <a:br>
              <a:rPr lang="en-GB" dirty="0" smtClean="0"/>
            </a:br>
            <a:r>
              <a:rPr lang="en-GB" sz="2700" dirty="0" smtClean="0"/>
              <a:t>Objectives, audiences &amp; messages</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31423787"/>
              </p:ext>
            </p:extLst>
          </p:nvPr>
        </p:nvGraphicFramePr>
        <p:xfrm>
          <a:off x="582613" y="1939510"/>
          <a:ext cx="7133203" cy="2966720"/>
        </p:xfrm>
        <a:graphic>
          <a:graphicData uri="http://schemas.openxmlformats.org/drawingml/2006/table">
            <a:tbl>
              <a:tblPr firstRow="1">
                <a:effectLst/>
                <a:tableStyleId>{638B1855-1B75-4FBE-930C-398BA8C253C6}</a:tableStyleId>
              </a:tblPr>
              <a:tblGrid>
                <a:gridCol w="6279363"/>
                <a:gridCol w="853840"/>
              </a:tblGrid>
              <a:tr h="370840">
                <a:tc gridSpan="2">
                  <a:txBody>
                    <a:bodyPr/>
                    <a:lstStyle/>
                    <a:p>
                      <a:pPr algn="ctr"/>
                      <a:r>
                        <a:rPr lang="en-GB" sz="1100" baseline="0" dirty="0" smtClean="0">
                          <a:solidFill>
                            <a:schemeClr val="accent1"/>
                          </a:solidFill>
                          <a:latin typeface="+mj-lt"/>
                        </a:rPr>
                        <a:t>Step 1: Prioritising programme objectives</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tc>
              </a:tr>
              <a:tr h="370840">
                <a:tc>
                  <a:txBody>
                    <a:bodyPr/>
                    <a:lstStyle/>
                    <a:p>
                      <a:pPr algn="ctr"/>
                      <a:r>
                        <a:rPr lang="en-GB" sz="1100" b="0" dirty="0" smtClean="0">
                          <a:solidFill>
                            <a:schemeClr val="accent1"/>
                          </a:solidFill>
                          <a:latin typeface="+mn-lt"/>
                        </a:rPr>
                        <a:t>                  What</a:t>
                      </a:r>
                      <a:r>
                        <a:rPr lang="en-GB" sz="1100" b="0" baseline="0" dirty="0" smtClean="0">
                          <a:solidFill>
                            <a:schemeClr val="accent1"/>
                          </a:solidFill>
                          <a:latin typeface="+mn-lt"/>
                        </a:rPr>
                        <a:t> do we need to achieve?</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0" dirty="0" smtClean="0">
                          <a:solidFill>
                            <a:schemeClr val="accent1"/>
                          </a:solidFill>
                          <a:latin typeface="+mn-lt"/>
                        </a:rPr>
                        <a:t>1 hour</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gridSpan="2">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bg1"/>
                    </a:solidFill>
                  </a:tcPr>
                </a:tc>
                <a:tc hMerge="1">
                  <a:txBody>
                    <a:bodyPr/>
                    <a:lstStyle/>
                    <a:p>
                      <a:endParaRPr lang="en-GB"/>
                    </a:p>
                  </a:txBody>
                  <a:tcPr/>
                </a:tc>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b="1" kern="1200" baseline="0" dirty="0" smtClean="0">
                          <a:solidFill>
                            <a:schemeClr val="accent1"/>
                          </a:solidFill>
                          <a:latin typeface="+mj-lt"/>
                          <a:ea typeface="+mn-ea"/>
                          <a:cs typeface="+mn-cs"/>
                        </a:rPr>
                        <a:t>Step 2: Identifying &amp; prioritising audiences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tc>
              </a:tr>
              <a:tr h="370840">
                <a:tc>
                  <a:txBody>
                    <a:bodyPr/>
                    <a:lstStyle/>
                    <a:p>
                      <a:pPr algn="ctr"/>
                      <a:r>
                        <a:rPr lang="en-GB" sz="1100" dirty="0" smtClean="0">
                          <a:solidFill>
                            <a:schemeClr val="accent1"/>
                          </a:solidFill>
                          <a:latin typeface="+mn-lt"/>
                        </a:rPr>
                        <a:t>                    Who do we need to convince?</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 hours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kern="1200" dirty="0">
                        <a:solidFill>
                          <a:schemeClr val="accent1"/>
                        </a:solidFill>
                        <a:latin typeface="+mn-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bg1"/>
                    </a:solidFill>
                  </a:tcPr>
                </a:tc>
                <a:tc hMerge="1">
                  <a:txBody>
                    <a:bodyPr/>
                    <a:lstStyle/>
                    <a:p>
                      <a:endParaRPr lang="en-GB"/>
                    </a:p>
                  </a:txBody>
                  <a:tcPr/>
                </a:tc>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b="1" kern="1200" baseline="0" dirty="0" smtClean="0">
                          <a:solidFill>
                            <a:schemeClr val="accent1"/>
                          </a:solidFill>
                          <a:latin typeface="+mn-lt"/>
                          <a:ea typeface="+mn-ea"/>
                          <a:cs typeface="+mn-cs"/>
                        </a:rPr>
                        <a:t>Step 3: Crafting messaging – Part I</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tc>
              </a:tr>
              <a:tr h="370840">
                <a:tc>
                  <a:txBody>
                    <a:bodyPr/>
                    <a:lstStyle/>
                    <a:p>
                      <a:pPr algn="ctr"/>
                      <a:r>
                        <a:rPr lang="en-GB" sz="1100" dirty="0" smtClean="0">
                          <a:solidFill>
                            <a:schemeClr val="accent1"/>
                          </a:solidFill>
                          <a:latin typeface="+mn-lt"/>
                        </a:rPr>
                        <a:t>                           What do our audiences</a:t>
                      </a:r>
                      <a:r>
                        <a:rPr lang="en-GB" sz="1100" baseline="0" dirty="0" smtClean="0">
                          <a:solidFill>
                            <a:schemeClr val="accent1"/>
                          </a:solidFill>
                          <a:latin typeface="+mn-lt"/>
                        </a:rPr>
                        <a:t> care about?</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 hour</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
        <p:nvSpPr>
          <p:cNvPr id="3" name="Down Arrow 2"/>
          <p:cNvSpPr/>
          <p:nvPr/>
        </p:nvSpPr>
        <p:spPr>
          <a:xfrm>
            <a:off x="3986231" y="2687540"/>
            <a:ext cx="333955" cy="357809"/>
          </a:xfrm>
          <a:prstGeom prst="downArrow">
            <a:avLst/>
          </a:prstGeom>
          <a:solidFill>
            <a:srgbClr val="007E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Down Arrow 9"/>
          <p:cNvSpPr/>
          <p:nvPr/>
        </p:nvSpPr>
        <p:spPr>
          <a:xfrm>
            <a:off x="3986232" y="3809997"/>
            <a:ext cx="333955" cy="357809"/>
          </a:xfrm>
          <a:prstGeom prst="downArrow">
            <a:avLst/>
          </a:prstGeom>
          <a:solidFill>
            <a:srgbClr val="007E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24693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Step 1</a:t>
            </a:r>
            <a:r>
              <a:rPr lang="en-GB" dirty="0" smtClean="0"/>
              <a:t/>
            </a:r>
            <a:br>
              <a:rPr lang="en-GB" dirty="0" smtClean="0"/>
            </a:br>
            <a:r>
              <a:rPr lang="en-GB" dirty="0" smtClean="0"/>
              <a:t>Prioritising programme objectives</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a:t>A good strategy starts with what you want to achieve. Every programme should have goals, which are broad, long term, and cannot be measured, and objectives, which are </a:t>
            </a:r>
            <a:r>
              <a:rPr lang="en-GB" b="1" dirty="0"/>
              <a:t>narrow, specific, short term</a:t>
            </a:r>
            <a:r>
              <a:rPr lang="en-GB" dirty="0"/>
              <a:t>, and </a:t>
            </a:r>
            <a:r>
              <a:rPr lang="en-GB" b="1" dirty="0"/>
              <a:t>measurable</a:t>
            </a:r>
            <a:r>
              <a:rPr lang="en-GB" dirty="0"/>
              <a:t>.</a:t>
            </a:r>
          </a:p>
          <a:p>
            <a:r>
              <a:rPr lang="en-GB" dirty="0"/>
              <a:t>To craft a focused and realistic strategy, you will need to narrow your objectives down to a maximum of 3. This does not mean that other objectives are not important, but here you are choosing your best bets for impact and focussing your resources and effort there</a:t>
            </a:r>
            <a:r>
              <a:rPr lang="en-GB" dirty="0" smtClean="0"/>
              <a:t>.</a:t>
            </a:r>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967343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Step 1</a:t>
            </a:r>
            <a:br>
              <a:rPr lang="en-GB" dirty="0" smtClean="0"/>
            </a:br>
            <a:r>
              <a:rPr lang="en-GB" sz="3300" dirty="0" smtClean="0"/>
              <a:t>Prioritising programme objectives (2)</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b="1" dirty="0"/>
              <a:t>Activity</a:t>
            </a:r>
            <a:r>
              <a:rPr lang="en-GB" dirty="0"/>
              <a:t>: Present 5 or so priority objectives (SMART) &amp; select the top 3 around which you will build your strategy. </a:t>
            </a:r>
            <a:r>
              <a:rPr lang="en-GB" dirty="0" smtClean="0"/>
              <a:t>When </a:t>
            </a:r>
            <a:r>
              <a:rPr lang="en-GB" dirty="0"/>
              <a:t>selecting consider:</a:t>
            </a:r>
          </a:p>
          <a:p>
            <a:pPr lvl="1"/>
            <a:r>
              <a:rPr lang="en-GB" dirty="0"/>
              <a:t>Relative importance to organisational </a:t>
            </a:r>
            <a:r>
              <a:rPr lang="en-GB" dirty="0" smtClean="0"/>
              <a:t>goals.</a:t>
            </a:r>
            <a:endParaRPr lang="en-GB" dirty="0"/>
          </a:p>
          <a:p>
            <a:pPr lvl="1"/>
            <a:r>
              <a:rPr lang="en-GB" dirty="0"/>
              <a:t>Potential for impact, e.g. low-hanging </a:t>
            </a:r>
            <a:r>
              <a:rPr lang="en-GB" dirty="0" smtClean="0"/>
              <a:t>fruit.</a:t>
            </a:r>
            <a:endParaRPr lang="en-GB" dirty="0"/>
          </a:p>
          <a:p>
            <a:pPr lvl="1"/>
            <a:r>
              <a:rPr lang="en-GB" dirty="0"/>
              <a:t>Degree to which good communication will play a role in </a:t>
            </a:r>
            <a:r>
              <a:rPr lang="en-GB" dirty="0" smtClean="0"/>
              <a:t>success.</a:t>
            </a:r>
          </a:p>
          <a:p>
            <a:pPr marL="0" lvl="1" indent="0">
              <a:buNone/>
            </a:pPr>
            <a:endParaRPr lang="en-GB" dirty="0" smtClean="0"/>
          </a:p>
          <a:p>
            <a:r>
              <a:rPr lang="en-GB" b="1" dirty="0" smtClean="0"/>
              <a:t>Tip</a:t>
            </a:r>
            <a:r>
              <a:rPr lang="en-GB" dirty="0" smtClean="0"/>
              <a:t>:</a:t>
            </a:r>
          </a:p>
          <a:p>
            <a:r>
              <a:rPr lang="en-GB" dirty="0"/>
              <a:t>Be realistic and consider the resources (human &amp; financial) available to implement your strategy. If your resources are extremely limited, you may want to focus on only or two </a:t>
            </a:r>
            <a:r>
              <a:rPr lang="en-GB" dirty="0" smtClean="0"/>
              <a:t>objectives.</a:t>
            </a:r>
            <a:endParaRPr lang="en-GB" dirty="0"/>
          </a:p>
          <a:p>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814854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582612" y="1740678"/>
            <a:ext cx="7980363" cy="4357972"/>
          </a:xfrm>
        </p:spPr>
        <p:txBody>
          <a:bodyPr>
            <a:normAutofit fontScale="77500" lnSpcReduction="20000"/>
          </a:bodyPr>
          <a:lstStyle/>
          <a:p>
            <a:r>
              <a:rPr lang="en-GB" dirty="0"/>
              <a:t>This tool will guide you through the process of developing a communication strategy. The process involves some prep work, some workshop time and some follow-up to finalise the strategy</a:t>
            </a:r>
            <a:r>
              <a:rPr lang="en-GB" dirty="0" smtClean="0"/>
              <a:t>.</a:t>
            </a:r>
          </a:p>
          <a:p>
            <a:r>
              <a:rPr lang="en-GB" dirty="0" smtClean="0"/>
              <a:t>In the following slides you will find:</a:t>
            </a:r>
            <a:endParaRPr lang="en-GB" dirty="0"/>
          </a:p>
          <a:p>
            <a:pPr lvl="1"/>
            <a:r>
              <a:rPr lang="en-GB" dirty="0"/>
              <a:t>Answers to frequently asked questions, including: Why are we doing this? Who should be involved? And how do we do it? </a:t>
            </a:r>
          </a:p>
          <a:p>
            <a:pPr lvl="1"/>
            <a:r>
              <a:rPr lang="en-GB" dirty="0"/>
              <a:t>Required prep work – defining SMART programme objectives and understanding the context, in particular the stakeholder </a:t>
            </a:r>
            <a:r>
              <a:rPr lang="en-GB" dirty="0" smtClean="0"/>
              <a:t>analysis.</a:t>
            </a:r>
            <a:endParaRPr lang="en-GB" dirty="0"/>
          </a:p>
          <a:p>
            <a:pPr lvl="1"/>
            <a:r>
              <a:rPr lang="en-GB" dirty="0"/>
              <a:t>Guidance on the steps in developing a communications </a:t>
            </a:r>
            <a:r>
              <a:rPr lang="en-GB" dirty="0" smtClean="0"/>
              <a:t>strategy.</a:t>
            </a:r>
            <a:endParaRPr lang="en-GB" dirty="0"/>
          </a:p>
          <a:p>
            <a:pPr lvl="2"/>
            <a:r>
              <a:rPr lang="en-GB" dirty="0" smtClean="0"/>
              <a:t>Selecting </a:t>
            </a:r>
            <a:r>
              <a:rPr lang="en-GB" dirty="0"/>
              <a:t>programme objectives (3 max) to focus the strategy </a:t>
            </a:r>
            <a:r>
              <a:rPr lang="en-GB" dirty="0" smtClean="0"/>
              <a:t>around.</a:t>
            </a:r>
            <a:endParaRPr lang="en-GB" dirty="0"/>
          </a:p>
          <a:p>
            <a:pPr lvl="2"/>
            <a:r>
              <a:rPr lang="en-GB" dirty="0" smtClean="0"/>
              <a:t>Identifying </a:t>
            </a:r>
            <a:r>
              <a:rPr lang="en-GB" dirty="0"/>
              <a:t>and analysing target </a:t>
            </a:r>
            <a:r>
              <a:rPr lang="en-GB" dirty="0" smtClean="0"/>
              <a:t>audiences.</a:t>
            </a:r>
            <a:endParaRPr lang="en-GB" dirty="0"/>
          </a:p>
          <a:p>
            <a:pPr lvl="2"/>
            <a:r>
              <a:rPr lang="en-GB" dirty="0" smtClean="0"/>
              <a:t>Crafting </a:t>
            </a:r>
            <a:r>
              <a:rPr lang="en-GB" dirty="0"/>
              <a:t>key </a:t>
            </a:r>
            <a:r>
              <a:rPr lang="en-GB" dirty="0" smtClean="0"/>
              <a:t>messages.</a:t>
            </a:r>
            <a:endParaRPr lang="en-GB" dirty="0"/>
          </a:p>
          <a:p>
            <a:pPr lvl="2"/>
            <a:r>
              <a:rPr lang="en-GB" dirty="0" smtClean="0"/>
              <a:t>Identifying </a:t>
            </a:r>
            <a:r>
              <a:rPr lang="en-GB" dirty="0"/>
              <a:t>appropriate channels and accompanying </a:t>
            </a:r>
            <a:r>
              <a:rPr lang="en-GB" dirty="0" smtClean="0"/>
              <a:t>products.</a:t>
            </a:r>
            <a:endParaRPr lang="en-GB" dirty="0"/>
          </a:p>
          <a:p>
            <a:pPr lvl="2"/>
            <a:r>
              <a:rPr lang="en-GB" dirty="0"/>
              <a:t>Operationalising the </a:t>
            </a:r>
            <a:r>
              <a:rPr lang="en-GB" dirty="0" smtClean="0"/>
              <a:t>strategy.</a:t>
            </a:r>
          </a:p>
          <a:p>
            <a:pPr lvl="1"/>
            <a:r>
              <a:rPr lang="en-GB" dirty="0"/>
              <a:t>For each step, there are instruction slides with tips and links to additional resources. When you are done you can delete these. The result will be your strategy. </a:t>
            </a:r>
            <a:endParaRPr lang="en-US" dirty="0" smtClean="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576091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 work</a:t>
            </a:r>
            <a:br>
              <a:rPr lang="en-GB" dirty="0" smtClean="0"/>
            </a:br>
            <a:r>
              <a:rPr lang="en-GB" sz="2700" dirty="0" smtClean="0"/>
              <a:t>Programme objectives</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59378644"/>
              </p:ext>
            </p:extLst>
          </p:nvPr>
        </p:nvGraphicFramePr>
        <p:xfrm>
          <a:off x="622370" y="2488150"/>
          <a:ext cx="7133203" cy="1854200"/>
        </p:xfrm>
        <a:graphic>
          <a:graphicData uri="http://schemas.openxmlformats.org/drawingml/2006/table">
            <a:tbl>
              <a:tblPr firstRow="1">
                <a:effectLst/>
                <a:tableStyleId>{638B1855-1B75-4FBE-930C-398BA8C253C6}</a:tableStyleId>
              </a:tblPr>
              <a:tblGrid>
                <a:gridCol w="4212024"/>
                <a:gridCol w="2921179"/>
              </a:tblGrid>
              <a:tr h="370840">
                <a:tc>
                  <a:txBody>
                    <a:bodyPr/>
                    <a:lstStyle/>
                    <a:p>
                      <a:r>
                        <a:rPr lang="en-GB" sz="1100" dirty="0" smtClean="0">
                          <a:solidFill>
                            <a:schemeClr val="accent1"/>
                          </a:solidFill>
                          <a:latin typeface="+mj-lt"/>
                        </a:rPr>
                        <a:t>1</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r>
                        <a:rPr lang="en-GB" sz="1100" b="0" dirty="0" smtClean="0">
                          <a:solidFill>
                            <a:schemeClr val="accent1"/>
                          </a:solidFill>
                          <a:latin typeface="+mn-lt"/>
                        </a:rPr>
                        <a:t>2</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3</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4</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5</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
        <p:nvSpPr>
          <p:cNvPr id="3" name="TextBox 2"/>
          <p:cNvSpPr txBox="1"/>
          <p:nvPr/>
        </p:nvSpPr>
        <p:spPr>
          <a:xfrm>
            <a:off x="516577" y="2050424"/>
            <a:ext cx="5818909" cy="276999"/>
          </a:xfrm>
          <a:prstGeom prst="rect">
            <a:avLst/>
          </a:prstGeom>
          <a:noFill/>
        </p:spPr>
        <p:txBody>
          <a:bodyPr wrap="square" rtlCol="0">
            <a:spAutoFit/>
          </a:bodyPr>
          <a:lstStyle/>
          <a:p>
            <a:r>
              <a:rPr lang="en-GB" sz="1200" dirty="0" smtClean="0">
                <a:solidFill>
                  <a:srgbClr val="007E97"/>
                </a:solidFill>
              </a:rPr>
              <a:t>Original in order of importance to organisational goals</a:t>
            </a:r>
            <a:endParaRPr lang="en-GB" sz="1200" dirty="0">
              <a:solidFill>
                <a:srgbClr val="007E97"/>
              </a:solidFill>
            </a:endParaRPr>
          </a:p>
        </p:txBody>
      </p:sp>
    </p:spTree>
    <p:extLst>
      <p:ext uri="{BB962C8B-B14F-4D97-AF65-F5344CB8AC3E}">
        <p14:creationId xmlns:p14="http://schemas.microsoft.com/office/powerpoint/2010/main" val="2303428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a:t>
            </a:r>
            <a:br>
              <a:rPr lang="en-GB" dirty="0" smtClean="0"/>
            </a:br>
            <a:r>
              <a:rPr lang="en-GB" sz="2700" dirty="0" smtClean="0"/>
              <a:t>Programme objectives</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40881293"/>
              </p:ext>
            </p:extLst>
          </p:nvPr>
        </p:nvGraphicFramePr>
        <p:xfrm>
          <a:off x="622370" y="2488150"/>
          <a:ext cx="7133203" cy="1112520"/>
        </p:xfrm>
        <a:graphic>
          <a:graphicData uri="http://schemas.openxmlformats.org/drawingml/2006/table">
            <a:tbl>
              <a:tblPr firstRow="1">
                <a:effectLst/>
                <a:tableStyleId>{638B1855-1B75-4FBE-930C-398BA8C253C6}</a:tableStyleId>
              </a:tblPr>
              <a:tblGrid>
                <a:gridCol w="4212024"/>
                <a:gridCol w="2921179"/>
              </a:tblGrid>
              <a:tr h="370840">
                <a:tc>
                  <a:txBody>
                    <a:bodyPr/>
                    <a:lstStyle/>
                    <a:p>
                      <a:r>
                        <a:rPr lang="en-GB" sz="1100" dirty="0" smtClean="0">
                          <a:solidFill>
                            <a:schemeClr val="accent1"/>
                          </a:solidFill>
                          <a:latin typeface="+mj-lt"/>
                        </a:rPr>
                        <a:t>1</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r>
                        <a:rPr lang="en-GB" sz="1100" b="0" dirty="0" smtClean="0">
                          <a:solidFill>
                            <a:schemeClr val="accent1"/>
                          </a:solidFill>
                          <a:latin typeface="+mn-lt"/>
                        </a:rPr>
                        <a:t>2</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3</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
        <p:nvSpPr>
          <p:cNvPr id="3" name="TextBox 2"/>
          <p:cNvSpPr txBox="1"/>
          <p:nvPr/>
        </p:nvSpPr>
        <p:spPr>
          <a:xfrm>
            <a:off x="516577" y="2050424"/>
            <a:ext cx="5818909" cy="276999"/>
          </a:xfrm>
          <a:prstGeom prst="rect">
            <a:avLst/>
          </a:prstGeom>
          <a:noFill/>
        </p:spPr>
        <p:txBody>
          <a:bodyPr wrap="square" rtlCol="0">
            <a:spAutoFit/>
          </a:bodyPr>
          <a:lstStyle/>
          <a:p>
            <a:r>
              <a:rPr lang="en-GB" sz="1200" dirty="0" smtClean="0">
                <a:solidFill>
                  <a:srgbClr val="007E97"/>
                </a:solidFill>
              </a:rPr>
              <a:t>Top 3 to focus on for communication strategy</a:t>
            </a:r>
            <a:endParaRPr lang="en-GB" sz="1200" dirty="0">
              <a:solidFill>
                <a:srgbClr val="007E97"/>
              </a:solidFill>
            </a:endParaRPr>
          </a:p>
        </p:txBody>
      </p:sp>
    </p:spTree>
    <p:extLst>
      <p:ext uri="{BB962C8B-B14F-4D97-AF65-F5344CB8AC3E}">
        <p14:creationId xmlns:p14="http://schemas.microsoft.com/office/powerpoint/2010/main" val="3200299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Step 2</a:t>
            </a:r>
            <a:r>
              <a:rPr lang="en-GB" dirty="0" smtClean="0"/>
              <a:t/>
            </a:r>
            <a:br>
              <a:rPr lang="en-GB" dirty="0" smtClean="0"/>
            </a:br>
            <a:r>
              <a:rPr lang="en-GB" dirty="0" smtClean="0"/>
              <a:t>Defining target audiences</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a:t>Different audiences need different types of information and require different types and levels of engagement. In order to be strategic, you have to identify and prioritise your audiences. </a:t>
            </a:r>
          </a:p>
          <a:p>
            <a:r>
              <a:rPr lang="en-GB" b="1" dirty="0"/>
              <a:t>Key players</a:t>
            </a:r>
            <a:r>
              <a:rPr lang="en-GB" dirty="0"/>
              <a:t>: People who will need to change their thinking, policy, practice or behaviour for you to accomplish your objectives AND people with a </a:t>
            </a:r>
            <a:r>
              <a:rPr lang="en-GB" i="1" dirty="0"/>
              <a:t>strong</a:t>
            </a:r>
            <a:r>
              <a:rPr lang="en-GB" dirty="0"/>
              <a:t> influence on them and/or decision-making environment.</a:t>
            </a:r>
          </a:p>
          <a:p>
            <a:r>
              <a:rPr lang="en-GB" b="1" dirty="0"/>
              <a:t>Potential allies</a:t>
            </a:r>
            <a:r>
              <a:rPr lang="en-GB" dirty="0"/>
              <a:t>: People (not key players) who are working towards similar objectives.</a:t>
            </a:r>
          </a:p>
          <a:p>
            <a:r>
              <a:rPr lang="en-GB" b="1" dirty="0"/>
              <a:t>Amplifiers</a:t>
            </a:r>
            <a:r>
              <a:rPr lang="en-GB" dirty="0"/>
              <a:t>: People who can potentially spread messages or take up </a:t>
            </a:r>
            <a:r>
              <a:rPr lang="en-GB" dirty="0" smtClean="0"/>
              <a:t>ideas, </a:t>
            </a:r>
            <a:r>
              <a:rPr lang="en-GB" dirty="0"/>
              <a:t>but who aren’t critical to achieving your objectives.</a:t>
            </a:r>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2330941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Step 2</a:t>
            </a:r>
            <a:r>
              <a:rPr lang="en-GB" dirty="0" smtClean="0"/>
              <a:t/>
            </a:r>
            <a:br>
              <a:rPr lang="en-GB" dirty="0" smtClean="0"/>
            </a:br>
            <a:r>
              <a:rPr lang="en-GB" dirty="0" smtClean="0"/>
              <a:t>Defining target audiences (2)</a:t>
            </a:r>
            <a:br>
              <a:rPr lang="en-GB" dirty="0" smtClean="0"/>
            </a:br>
            <a:endParaRPr lang="en-GB" dirty="0"/>
          </a:p>
        </p:txBody>
      </p:sp>
      <p:sp>
        <p:nvSpPr>
          <p:cNvPr id="3" name="Content Placeholder 2"/>
          <p:cNvSpPr>
            <a:spLocks noGrp="1"/>
          </p:cNvSpPr>
          <p:nvPr>
            <p:ph idx="1"/>
          </p:nvPr>
        </p:nvSpPr>
        <p:spPr/>
        <p:txBody>
          <a:bodyPr>
            <a:normAutofit/>
          </a:bodyPr>
          <a:lstStyle/>
          <a:p>
            <a:r>
              <a:rPr lang="en-GB" b="1" dirty="0" smtClean="0"/>
              <a:t>Activity 1:</a:t>
            </a:r>
            <a:r>
              <a:rPr lang="en-GB" dirty="0"/>
              <a:t> Divide into groups – one for each objective. Make a list of audiences important for achieving that objective &amp; divide these into key players, potential allies, amplifiers. Identify the 3 key players you consider most important to achieving your objectives.</a:t>
            </a:r>
          </a:p>
          <a:p>
            <a:r>
              <a:rPr lang="en-GB" dirty="0"/>
              <a:t>Present and discuss in </a:t>
            </a:r>
            <a:r>
              <a:rPr lang="en-GB" dirty="0" smtClean="0"/>
              <a:t>plenary.</a:t>
            </a:r>
          </a:p>
          <a:p>
            <a:r>
              <a:rPr lang="en-GB" b="1" dirty="0" smtClean="0"/>
              <a:t>Tip:</a:t>
            </a:r>
            <a:endParaRPr lang="en-GB" dirty="0" smtClean="0"/>
          </a:p>
          <a:p>
            <a:r>
              <a:rPr lang="en-GB" dirty="0"/>
              <a:t>You can start with organisations, but eventually you will want a list of key people you will need influence to accomplish your objectives. </a:t>
            </a:r>
          </a:p>
          <a:p>
            <a:endParaRPr lang="en-GB" b="1"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125242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2</a:t>
            </a:r>
            <a:br>
              <a:rPr lang="en-GB" dirty="0"/>
            </a:br>
            <a:r>
              <a:rPr lang="en-GB" sz="2700" dirty="0"/>
              <a:t>Defining target audiences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86832438"/>
              </p:ext>
            </p:extLst>
          </p:nvPr>
        </p:nvGraphicFramePr>
        <p:xfrm>
          <a:off x="582612" y="4448175"/>
          <a:ext cx="7173783" cy="1962640"/>
        </p:xfrm>
        <a:graphic>
          <a:graphicData uri="http://schemas.openxmlformats.org/drawingml/2006/table">
            <a:tbl>
              <a:tblPr firstRow="1">
                <a:effectLst/>
                <a:tableStyleId>{638B1855-1B75-4FBE-930C-398BA8C253C6}</a:tableStyleId>
              </a:tblPr>
              <a:tblGrid>
                <a:gridCol w="3744239"/>
                <a:gridCol w="3429544"/>
              </a:tblGrid>
              <a:tr h="370840">
                <a:tc gridSpan="2">
                  <a:txBody>
                    <a:bodyPr/>
                    <a:lstStyle/>
                    <a:p>
                      <a:r>
                        <a:rPr lang="en-GB" sz="1100" dirty="0" smtClean="0">
                          <a:solidFill>
                            <a:schemeClr val="accent1"/>
                          </a:solidFill>
                          <a:latin typeface="+mj-lt"/>
                        </a:rPr>
                        <a:t>Activity 2: Go back to your key players and rank on</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r>
                        <a:rPr lang="en-GB" sz="1100" b="1" dirty="0" smtClean="0">
                          <a:solidFill>
                            <a:schemeClr val="accent1"/>
                          </a:solidFill>
                          <a:latin typeface="+mn-lt"/>
                        </a:rPr>
                        <a:t>Attitude towards issues: </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1" dirty="0" smtClean="0">
                          <a:solidFill>
                            <a:schemeClr val="accent1"/>
                          </a:solidFill>
                          <a:latin typeface="+mn-lt"/>
                        </a:rPr>
                        <a:t>Attitude towards you: </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0 – not of obvious concern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A – valued partner</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1 – of concern but not action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B – trusted source of information</a:t>
                      </a:r>
                    </a:p>
                    <a:p>
                      <a:endParaRPr lang="en-GB" sz="1100" dirty="0" smtClean="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2 – actively working towards solutions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C – don’t know you and/or trust you</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
        <p:nvSpPr>
          <p:cNvPr id="11" name="Content Placeholder 2"/>
          <p:cNvSpPr txBox="1">
            <a:spLocks/>
          </p:cNvSpPr>
          <p:nvPr/>
        </p:nvSpPr>
        <p:spPr>
          <a:xfrm>
            <a:off x="582612" y="2178000"/>
            <a:ext cx="7980363" cy="2108250"/>
          </a:xfrm>
          <a:prstGeom prst="rect">
            <a:avLst/>
          </a:prstGeom>
        </p:spPr>
        <p:txBody>
          <a:bodyPr vert="horz" lIns="0" tIns="0" rIns="0" bIns="0" rtlCol="0">
            <a:noAutofit/>
          </a:bodyPr>
          <a:lstStyle>
            <a:lvl1pPr marL="0" indent="0" algn="l" defTabSz="457200" rtl="0" eaLnBrk="1" latinLnBrk="0" hangingPunct="1">
              <a:spcBef>
                <a:spcPts val="0"/>
              </a:spcBef>
              <a:spcAft>
                <a:spcPts val="900"/>
              </a:spcAft>
              <a:buFont typeface="Lucida Grande"/>
              <a:buNone/>
              <a:defRPr sz="2000" b="0" i="0" kern="1200">
                <a:solidFill>
                  <a:srgbClr val="007E97"/>
                </a:solidFill>
                <a:latin typeface="+mn-lt"/>
                <a:ea typeface="+mn-ea"/>
                <a:cs typeface="VAG Rounded Std Light"/>
              </a:defRPr>
            </a:lvl1pPr>
            <a:lvl2pPr marL="269875" indent="-269875" algn="l" defTabSz="457200" rtl="0" eaLnBrk="1" latinLnBrk="0" hangingPunct="1">
              <a:spcBef>
                <a:spcPts val="0"/>
              </a:spcBef>
              <a:spcAft>
                <a:spcPts val="900"/>
              </a:spcAft>
              <a:buFont typeface="Century Gothic" panose="020B0502020202020204" pitchFamily="34" charset="0"/>
              <a:buChar char="−"/>
              <a:defRPr sz="2000" b="0" i="0" kern="1200">
                <a:solidFill>
                  <a:srgbClr val="007E97"/>
                </a:solidFill>
                <a:latin typeface="+mn-lt"/>
                <a:ea typeface="+mn-ea"/>
                <a:cs typeface="VAG Rounded Std Light"/>
              </a:defRPr>
            </a:lvl2pPr>
            <a:lvl3pPr marL="541338" indent="-271463" algn="l" defTabSz="457200" rtl="0" eaLnBrk="1" latinLnBrk="0" hangingPunct="1">
              <a:spcBef>
                <a:spcPts val="0"/>
              </a:spcBef>
              <a:spcAft>
                <a:spcPts val="900"/>
              </a:spcAft>
              <a:buFont typeface="Century Gothic" panose="020B0502020202020204" pitchFamily="34" charset="0"/>
              <a:buChar char="−"/>
              <a:defRPr sz="2000" b="0" i="0" kern="1200">
                <a:solidFill>
                  <a:srgbClr val="007E97"/>
                </a:solidFill>
                <a:latin typeface="+mn-lt"/>
                <a:ea typeface="+mn-ea"/>
                <a:cs typeface="VAG Rounded Std Light"/>
              </a:defRPr>
            </a:lvl3pPr>
            <a:lvl4pPr marL="803275" indent="-261938" algn="l" defTabSz="457200" rtl="0" eaLnBrk="1" latinLnBrk="0" hangingPunct="1">
              <a:spcBef>
                <a:spcPts val="0"/>
              </a:spcBef>
              <a:spcAft>
                <a:spcPts val="900"/>
              </a:spcAft>
              <a:buFont typeface="Century Gothic" panose="020B0502020202020204" pitchFamily="34" charset="0"/>
              <a:buChar char="−"/>
              <a:defRPr sz="2000" b="0" i="0" kern="1200">
                <a:solidFill>
                  <a:srgbClr val="007E97"/>
                </a:solidFill>
                <a:latin typeface="+mn-lt"/>
                <a:ea typeface="+mn-ea"/>
                <a:cs typeface="VAG Rounded Std Light"/>
              </a:defRPr>
            </a:lvl4pPr>
            <a:lvl5pPr marL="1073150" indent="-269875" algn="l" defTabSz="457200" rtl="0" eaLnBrk="1" latinLnBrk="0" hangingPunct="1">
              <a:spcBef>
                <a:spcPts val="0"/>
              </a:spcBef>
              <a:spcAft>
                <a:spcPts val="900"/>
              </a:spcAft>
              <a:buFont typeface="Arial"/>
              <a:buChar char="»"/>
              <a:defRPr sz="2000" b="0" i="0" kern="1200">
                <a:solidFill>
                  <a:srgbClr val="007E97"/>
                </a:solidFill>
                <a:latin typeface="+mn-lt"/>
                <a:ea typeface="+mn-ea"/>
                <a:cs typeface="VAG Rounded St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To speak effectively to your audience you need to understand:</a:t>
            </a:r>
          </a:p>
          <a:p>
            <a:pPr marL="0" lvl="1" indent="0">
              <a:buFont typeface="Century Gothic" panose="020B0502020202020204" pitchFamily="34" charset="0"/>
              <a:buNone/>
            </a:pPr>
            <a:r>
              <a:rPr lang="en-GB" dirty="0" smtClean="0"/>
              <a:t>How your key players feel about THE ISSUES your objectives seek to address (are they aware of the problem, already looking for solutions, or is it not even on their radar?)</a:t>
            </a:r>
          </a:p>
          <a:p>
            <a:pPr marL="0" lvl="1" indent="0">
              <a:buFont typeface="Century Gothic" panose="020B0502020202020204" pitchFamily="34" charset="0"/>
              <a:buNone/>
            </a:pPr>
            <a:r>
              <a:rPr lang="en-GB" dirty="0" smtClean="0"/>
              <a:t>How they feel about you (are you already a valued partner, a trusted source of information, or an unknown?)</a:t>
            </a:r>
            <a:endParaRPr lang="en-GB" b="1" dirty="0"/>
          </a:p>
        </p:txBody>
      </p:sp>
    </p:spTree>
    <p:extLst>
      <p:ext uri="{BB962C8B-B14F-4D97-AF65-F5344CB8AC3E}">
        <p14:creationId xmlns:p14="http://schemas.microsoft.com/office/powerpoint/2010/main" val="1899012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 audiences – objective (insert #)</a:t>
            </a:r>
            <a:br>
              <a:rPr lang="en-GB" dirty="0" smtClean="0"/>
            </a:br>
            <a:r>
              <a:rPr lang="en-GB" dirty="0" smtClean="0"/>
              <a:t>Priority audiences in bold</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359095"/>
              </p:ext>
            </p:extLst>
          </p:nvPr>
        </p:nvGraphicFramePr>
        <p:xfrm>
          <a:off x="598619" y="2007200"/>
          <a:ext cx="7133203" cy="3075160"/>
        </p:xfrm>
        <a:graphic>
          <a:graphicData uri="http://schemas.openxmlformats.org/drawingml/2006/table">
            <a:tbl>
              <a:tblPr firstRow="1">
                <a:effectLst/>
                <a:tableStyleId>{638B1855-1B75-4FBE-930C-398BA8C253C6}</a:tableStyleId>
              </a:tblPr>
              <a:tblGrid>
                <a:gridCol w="1931268"/>
                <a:gridCol w="1931268"/>
                <a:gridCol w="1931268"/>
                <a:gridCol w="1339399"/>
              </a:tblGrid>
              <a:tr h="370840">
                <a:tc>
                  <a:txBody>
                    <a:bodyPr/>
                    <a:lstStyle/>
                    <a:p>
                      <a:r>
                        <a:rPr lang="en-GB" sz="1100" dirty="0" smtClean="0">
                          <a:solidFill>
                            <a:schemeClr val="accent1"/>
                          </a:solidFill>
                          <a:latin typeface="+mj-lt"/>
                        </a:rPr>
                        <a:t>Key players</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r>
                        <a:rPr lang="en-GB" sz="1100" dirty="0" smtClean="0">
                          <a:solidFill>
                            <a:schemeClr val="accent1"/>
                          </a:solidFill>
                          <a:latin typeface="+mj-lt"/>
                        </a:rPr>
                        <a:t>Names of key decision-makers / contacts</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r>
                        <a:rPr lang="en-GB" sz="1100" dirty="0" smtClean="0">
                          <a:solidFill>
                            <a:schemeClr val="accent1"/>
                          </a:solidFill>
                          <a:latin typeface="+mj-lt"/>
                        </a:rPr>
                        <a:t>Attitude to issue</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Attitude to</a:t>
                      </a:r>
                      <a:r>
                        <a:rPr lang="en-GB" sz="1100" b="0" baseline="0" dirty="0" smtClean="0">
                          <a:solidFill>
                            <a:schemeClr val="accent1"/>
                          </a:solidFill>
                          <a:latin typeface="+mj-lt"/>
                        </a:rPr>
                        <a:t> Organisation</a:t>
                      </a:r>
                      <a:endParaRPr lang="en-GB" sz="1100" b="0" dirty="0" smtClean="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631624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 audiences – objective (insert #)</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0874645"/>
              </p:ext>
            </p:extLst>
          </p:nvPr>
        </p:nvGraphicFramePr>
        <p:xfrm>
          <a:off x="503614" y="2025013"/>
          <a:ext cx="7173783" cy="3708400"/>
        </p:xfrm>
        <a:graphic>
          <a:graphicData uri="http://schemas.openxmlformats.org/drawingml/2006/table">
            <a:tbl>
              <a:tblPr firstRow="1">
                <a:effectLst/>
                <a:tableStyleId>{638B1855-1B75-4FBE-930C-398BA8C253C6}</a:tableStyleId>
              </a:tblPr>
              <a:tblGrid>
                <a:gridCol w="3744239"/>
                <a:gridCol w="3429544"/>
              </a:tblGrid>
              <a:tr h="370840">
                <a:tc>
                  <a:txBody>
                    <a:bodyPr/>
                    <a:lstStyle/>
                    <a:p>
                      <a:r>
                        <a:rPr lang="en-GB" sz="1100" dirty="0" smtClean="0">
                          <a:solidFill>
                            <a:schemeClr val="accent1"/>
                          </a:solidFill>
                          <a:latin typeface="+mj-lt"/>
                        </a:rPr>
                        <a:t>(Potential)</a:t>
                      </a:r>
                      <a:r>
                        <a:rPr lang="en-GB" sz="1100" baseline="0" dirty="0" smtClean="0">
                          <a:solidFill>
                            <a:schemeClr val="accent1"/>
                          </a:solidFill>
                          <a:latin typeface="+mj-lt"/>
                        </a:rPr>
                        <a:t> Allies</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r>
                        <a:rPr lang="en-GB" sz="1100" dirty="0" smtClean="0">
                          <a:solidFill>
                            <a:schemeClr val="accent1"/>
                          </a:solidFill>
                          <a:latin typeface="+mj-lt"/>
                        </a:rPr>
                        <a:t>Names of key contacts</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accent1"/>
                          </a:solidFill>
                          <a:latin typeface="+mn-lt"/>
                          <a:ea typeface="+mn-ea"/>
                          <a:cs typeface="+mn-cs"/>
                        </a:rPr>
                        <a:t>Amplifiers</a:t>
                      </a:r>
                      <a:endParaRPr lang="en-GB" sz="1100" b="1" kern="1200" dirty="0">
                        <a:solidFill>
                          <a:schemeClr val="accent1"/>
                        </a:solidFill>
                        <a:latin typeface="+mn-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rgbClr val="FCDED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kern="1200" dirty="0">
                        <a:solidFill>
                          <a:schemeClr val="accent1"/>
                        </a:solidFill>
                        <a:latin typeface="+mn-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rgbClr val="FCDED5"/>
                    </a:solidFill>
                  </a:tcPr>
                </a:tc>
              </a:tr>
              <a:tr h="370840">
                <a:tc>
                  <a:txBody>
                    <a:bodyPr/>
                    <a:lstStyle/>
                    <a:p>
                      <a:endParaRPr lang="en-GB" sz="1100" kern="1200" dirty="0">
                        <a:solidFill>
                          <a:schemeClr val="accent1"/>
                        </a:solidFill>
                        <a:latin typeface="+mn-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80357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Step 3</a:t>
            </a:r>
            <a:r>
              <a:rPr lang="en-GB" dirty="0" smtClean="0"/>
              <a:t/>
            </a:r>
            <a:br>
              <a:rPr lang="en-GB" dirty="0" smtClean="0"/>
            </a:br>
            <a:r>
              <a:rPr lang="en-GB" dirty="0" smtClean="0"/>
              <a:t>Crafting messages – Part I</a:t>
            </a:r>
            <a:br>
              <a:rPr lang="en-GB" dirty="0" smtClean="0"/>
            </a:br>
            <a:endParaRPr lang="en-GB" dirty="0"/>
          </a:p>
        </p:txBody>
      </p:sp>
      <p:sp>
        <p:nvSpPr>
          <p:cNvPr id="3" name="Content Placeholder 2"/>
          <p:cNvSpPr>
            <a:spLocks noGrp="1"/>
          </p:cNvSpPr>
          <p:nvPr>
            <p:ph idx="1"/>
          </p:nvPr>
        </p:nvSpPr>
        <p:spPr/>
        <p:txBody>
          <a:bodyPr>
            <a:normAutofit fontScale="92500" lnSpcReduction="20000"/>
          </a:bodyPr>
          <a:lstStyle/>
          <a:p>
            <a:r>
              <a:rPr lang="en-GB" dirty="0"/>
              <a:t>Messages are designed to move your audiences further along in the change pathway—from awareness to understanding to action. They should be informed by your audience’s position relative to your objectives and speak to their interests (see rankings under previous step</a:t>
            </a:r>
            <a:r>
              <a:rPr lang="en-GB" dirty="0" smtClean="0"/>
              <a:t>).</a:t>
            </a:r>
          </a:p>
          <a:p>
            <a:r>
              <a:rPr lang="en-GB" b="1" dirty="0" smtClean="0"/>
              <a:t>Activity </a:t>
            </a:r>
            <a:r>
              <a:rPr lang="en-GB" b="1" dirty="0" smtClean="0"/>
              <a:t>1</a:t>
            </a:r>
            <a:r>
              <a:rPr lang="en-GB" dirty="0"/>
              <a:t>: Divide into groups – 1 for each objective. For each audience, </a:t>
            </a:r>
            <a:r>
              <a:rPr lang="en-GB" dirty="0" smtClean="0"/>
              <a:t>answer </a:t>
            </a:r>
            <a:r>
              <a:rPr lang="en-GB" dirty="0"/>
              <a:t>the following </a:t>
            </a:r>
            <a:r>
              <a:rPr lang="en-GB" dirty="0" smtClean="0"/>
              <a:t>questions:</a:t>
            </a:r>
          </a:p>
          <a:p>
            <a:pPr lvl="1"/>
            <a:r>
              <a:rPr lang="en-GB" dirty="0"/>
              <a:t>What are the interests of our target audiences and how can we speak to those interests?</a:t>
            </a:r>
          </a:p>
          <a:p>
            <a:pPr lvl="1"/>
            <a:r>
              <a:rPr lang="en-GB" dirty="0"/>
              <a:t>What are the potential concerns or doubts of target audiences regarding our organisation and our objectives? How can we address these?</a:t>
            </a:r>
          </a:p>
          <a:p>
            <a:pPr lvl="1"/>
            <a:r>
              <a:rPr lang="en-GB" dirty="0"/>
              <a:t>What information do our target audiences need in order to act (or act more effectively)?</a:t>
            </a:r>
          </a:p>
          <a:p>
            <a:pPr lvl="1"/>
            <a:r>
              <a:rPr lang="en-GB" dirty="0"/>
              <a:t>What do we want them to do</a:t>
            </a:r>
            <a:r>
              <a:rPr lang="en-GB" dirty="0" smtClean="0"/>
              <a:t>?</a:t>
            </a:r>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543497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Step 3</a:t>
            </a:r>
            <a:br>
              <a:rPr lang="en-GB" dirty="0" smtClean="0"/>
            </a:br>
            <a:r>
              <a:rPr lang="en-GB" sz="2700" dirty="0" smtClean="0"/>
              <a:t>Crafting messages for objective (insert #)</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67688761"/>
              </p:ext>
            </p:extLst>
          </p:nvPr>
        </p:nvGraphicFramePr>
        <p:xfrm>
          <a:off x="598619" y="2007200"/>
          <a:ext cx="7133204" cy="3781280"/>
        </p:xfrm>
        <a:graphic>
          <a:graphicData uri="http://schemas.openxmlformats.org/drawingml/2006/table">
            <a:tbl>
              <a:tblPr firstRow="1">
                <a:effectLst/>
                <a:tableStyleId>{638B1855-1B75-4FBE-930C-398BA8C253C6}</a:tableStyleId>
              </a:tblPr>
              <a:tblGrid>
                <a:gridCol w="1239706"/>
                <a:gridCol w="1457325"/>
                <a:gridCol w="1496044"/>
                <a:gridCol w="1407225"/>
                <a:gridCol w="1532904"/>
              </a:tblGrid>
              <a:tr h="370840">
                <a:tc>
                  <a:txBody>
                    <a:bodyPr/>
                    <a:lstStyle/>
                    <a:p>
                      <a:r>
                        <a:rPr lang="en-GB" sz="1100" dirty="0" smtClean="0">
                          <a:solidFill>
                            <a:schemeClr val="accent1"/>
                          </a:solidFill>
                          <a:latin typeface="+mj-lt"/>
                        </a:rPr>
                        <a:t>Priority</a:t>
                      </a:r>
                      <a:r>
                        <a:rPr lang="en-GB" sz="1100" baseline="0" dirty="0" smtClean="0">
                          <a:solidFill>
                            <a:schemeClr val="accent1"/>
                          </a:solidFill>
                          <a:latin typeface="+mj-lt"/>
                        </a:rPr>
                        <a:t> audience</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r>
                        <a:rPr lang="en-GB" sz="1100" dirty="0" smtClean="0">
                          <a:solidFill>
                            <a:schemeClr val="accent1"/>
                          </a:solidFill>
                          <a:latin typeface="+mj-lt"/>
                        </a:rPr>
                        <a:t>Interests </a:t>
                      </a:r>
                    </a:p>
                    <a:p>
                      <a:r>
                        <a:rPr lang="en-GB" sz="1100" dirty="0" smtClean="0">
                          <a:solidFill>
                            <a:schemeClr val="accent1"/>
                          </a:solidFill>
                          <a:latin typeface="+mj-lt"/>
                        </a:rPr>
                        <a:t>(What do they care about that we can tap into?)</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r>
                        <a:rPr lang="en-GB" sz="1100" dirty="0" smtClean="0">
                          <a:solidFill>
                            <a:schemeClr val="accent1"/>
                          </a:solidFill>
                          <a:latin typeface="+mj-lt"/>
                        </a:rPr>
                        <a:t>Concerns/Objections about our objective or us</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Information needs (What do they need in order to act?)</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Ask</a:t>
                      </a:r>
                    </a:p>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(What</a:t>
                      </a:r>
                      <a:r>
                        <a:rPr lang="en-GB" sz="1100" b="0" baseline="0" dirty="0" smtClean="0">
                          <a:solidFill>
                            <a:schemeClr val="accent1"/>
                          </a:solidFill>
                          <a:latin typeface="+mj-lt"/>
                        </a:rPr>
                        <a:t> we want them to do?)</a:t>
                      </a:r>
                      <a:endParaRPr lang="en-GB" sz="1100" b="0" dirty="0" smtClean="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593718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Workshop session 2</a:t>
            </a:r>
            <a:br>
              <a:rPr lang="en-GB" dirty="0" smtClean="0"/>
            </a:br>
            <a:r>
              <a:rPr lang="en-GB" sz="2700" dirty="0" smtClean="0"/>
              <a:t>Messages</a:t>
            </a:r>
            <a:r>
              <a:rPr lang="en-GB" sz="2700" dirty="0"/>
              <a:t>, Channels, products &amp; </a:t>
            </a:r>
            <a:r>
              <a:rPr lang="en-GB" sz="2700" dirty="0" smtClean="0"/>
              <a:t>plans - overview</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26318587"/>
              </p:ext>
            </p:extLst>
          </p:nvPr>
        </p:nvGraphicFramePr>
        <p:xfrm>
          <a:off x="582613" y="1939510"/>
          <a:ext cx="7133203" cy="4113500"/>
        </p:xfrm>
        <a:graphic>
          <a:graphicData uri="http://schemas.openxmlformats.org/drawingml/2006/table">
            <a:tbl>
              <a:tblPr firstRow="1">
                <a:effectLst/>
                <a:tableStyleId>{638B1855-1B75-4FBE-930C-398BA8C253C6}</a:tableStyleId>
              </a:tblPr>
              <a:tblGrid>
                <a:gridCol w="6279363"/>
                <a:gridCol w="853840"/>
              </a:tblGrid>
              <a:tr h="370840">
                <a:tc gridSpan="2">
                  <a:txBody>
                    <a:bodyPr/>
                    <a:lstStyle/>
                    <a:p>
                      <a:pPr algn="ctr"/>
                      <a:r>
                        <a:rPr lang="en-GB" sz="1100" baseline="0" dirty="0" smtClean="0">
                          <a:solidFill>
                            <a:schemeClr val="accent1"/>
                          </a:solidFill>
                          <a:latin typeface="+mj-lt"/>
                        </a:rPr>
                        <a:t>Present back results from messages </a:t>
                      </a:r>
                      <a:r>
                        <a:rPr lang="en-GB" sz="1100" baseline="0" dirty="0" smtClean="0">
                          <a:solidFill>
                            <a:schemeClr val="accent1"/>
                          </a:solidFill>
                          <a:latin typeface="+mj-lt"/>
                        </a:rPr>
                        <a:t>Part I</a:t>
                      </a:r>
                      <a:endParaRPr lang="en-GB" sz="1100" baseline="0" dirty="0" smtClean="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tc>
              </a:tr>
              <a:tr h="370840">
                <a:tc>
                  <a:txBody>
                    <a:bodyPr/>
                    <a:lstStyle/>
                    <a:p>
                      <a:pPr algn="ctr"/>
                      <a:r>
                        <a:rPr lang="en-GB" sz="1100" b="0" dirty="0" smtClean="0">
                          <a:solidFill>
                            <a:schemeClr val="accent1"/>
                          </a:solidFill>
                          <a:latin typeface="+mn-lt"/>
                        </a:rPr>
                        <a:t>                        What do our audiences care about?</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0" dirty="0" smtClean="0">
                          <a:solidFill>
                            <a:schemeClr val="accent1"/>
                          </a:solidFill>
                          <a:latin typeface="+mn-lt"/>
                        </a:rPr>
                        <a:t>30 min</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gridSpan="2">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bg1"/>
                    </a:solidFill>
                  </a:tcPr>
                </a:tc>
                <a:tc hMerge="1">
                  <a:txBody>
                    <a:bodyPr/>
                    <a:lstStyle/>
                    <a:p>
                      <a:endParaRPr lang="en-GB"/>
                    </a:p>
                  </a:txBody>
                  <a:tcPr/>
                </a:tc>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b="1" kern="1200" baseline="0" dirty="0" smtClean="0">
                          <a:solidFill>
                            <a:schemeClr val="accent1"/>
                          </a:solidFill>
                          <a:latin typeface="+mj-lt"/>
                          <a:ea typeface="+mn-ea"/>
                          <a:cs typeface="+mn-cs"/>
                        </a:rPr>
                        <a:t>Step 3: Crafting messages – Part II</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tc>
              </a:tr>
              <a:tr h="384855">
                <a:tc>
                  <a:txBody>
                    <a:bodyPr/>
                    <a:lstStyle/>
                    <a:p>
                      <a:pPr algn="ctr"/>
                      <a:r>
                        <a:rPr lang="en-GB" sz="1100" dirty="0" smtClean="0">
                          <a:solidFill>
                            <a:schemeClr val="accent1"/>
                          </a:solidFill>
                          <a:latin typeface="+mn-lt"/>
                        </a:rPr>
                        <a:t>                            What do we have to say?</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1.5 hours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kern="1200" dirty="0">
                        <a:solidFill>
                          <a:schemeClr val="accent1"/>
                        </a:solidFill>
                        <a:latin typeface="+mn-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bg1"/>
                    </a:solidFill>
                  </a:tcPr>
                </a:tc>
                <a:tc hMerge="1">
                  <a:txBody>
                    <a:bodyPr/>
                    <a:lstStyle/>
                    <a:p>
                      <a:endParaRPr lang="en-GB"/>
                    </a:p>
                  </a:txBody>
                  <a:tcPr/>
                </a:tc>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b="1" kern="1200" baseline="0" dirty="0" smtClean="0">
                          <a:solidFill>
                            <a:schemeClr val="accent1"/>
                          </a:solidFill>
                          <a:latin typeface="+mj-lt"/>
                          <a:ea typeface="+mn-ea"/>
                          <a:cs typeface="+mn-cs"/>
                        </a:rPr>
                        <a:t>Step 4: Identifying channels &amp; products</a:t>
                      </a:r>
                      <a:endParaRPr lang="en-GB" sz="1100" b="1" kern="1200" baseline="0" dirty="0">
                        <a:solidFill>
                          <a:schemeClr val="accent1"/>
                        </a:solidFill>
                        <a:latin typeface="+mj-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tc>
              </a:tr>
              <a:tr h="391085">
                <a:tc>
                  <a:txBody>
                    <a:bodyPr/>
                    <a:lstStyle/>
                    <a:p>
                      <a:pPr algn="ctr"/>
                      <a:r>
                        <a:rPr lang="en-GB" sz="1100" dirty="0" smtClean="0">
                          <a:solidFill>
                            <a:schemeClr val="accent1"/>
                          </a:solidFill>
                          <a:latin typeface="+mn-lt"/>
                        </a:rPr>
                        <a:t>                           How are we going to reach our audiences?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1.5 hour</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gridSpan="2">
                  <a:txBody>
                    <a:bodyPr/>
                    <a:lstStyle/>
                    <a:p>
                      <a:pPr algn="ct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bg1"/>
                    </a:solidFill>
                  </a:tcPr>
                </a:tc>
                <a:tc hMerge="1">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b="1" kern="1200" baseline="0" dirty="0" smtClean="0">
                          <a:solidFill>
                            <a:schemeClr val="accent1"/>
                          </a:solidFill>
                          <a:latin typeface="+mj-lt"/>
                          <a:ea typeface="+mn-ea"/>
                          <a:cs typeface="+mn-cs"/>
                        </a:rPr>
                        <a:t>Step 5: Putting it into action</a:t>
                      </a:r>
                      <a:endParaRPr lang="en-GB" sz="1100" b="1" kern="1200" baseline="0" dirty="0">
                        <a:solidFill>
                          <a:schemeClr val="accent1"/>
                        </a:solidFill>
                        <a:latin typeface="+mj-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algn="ctr"/>
                      <a:r>
                        <a:rPr lang="en-GB" sz="1100" dirty="0" smtClean="0">
                          <a:solidFill>
                            <a:schemeClr val="accent1"/>
                          </a:solidFill>
                          <a:latin typeface="+mn-lt"/>
                        </a:rPr>
                        <a:t>                              Roles &amp; responsibilities? Timing? Measuring success?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 hour</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
        <p:nvSpPr>
          <p:cNvPr id="3" name="Down Arrow 2"/>
          <p:cNvSpPr/>
          <p:nvPr/>
        </p:nvSpPr>
        <p:spPr>
          <a:xfrm>
            <a:off x="3889678" y="2687541"/>
            <a:ext cx="333955" cy="357809"/>
          </a:xfrm>
          <a:prstGeom prst="downArrow">
            <a:avLst/>
          </a:prstGeom>
          <a:solidFill>
            <a:srgbClr val="007E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Down Arrow 9"/>
          <p:cNvSpPr/>
          <p:nvPr/>
        </p:nvSpPr>
        <p:spPr>
          <a:xfrm>
            <a:off x="3902929" y="3806934"/>
            <a:ext cx="333955" cy="357809"/>
          </a:xfrm>
          <a:prstGeom prst="downArrow">
            <a:avLst/>
          </a:prstGeom>
          <a:solidFill>
            <a:srgbClr val="007E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Down Arrow 10"/>
          <p:cNvSpPr/>
          <p:nvPr/>
        </p:nvSpPr>
        <p:spPr>
          <a:xfrm>
            <a:off x="3920243" y="4940491"/>
            <a:ext cx="333955" cy="349198"/>
          </a:xfrm>
          <a:prstGeom prst="downArrow">
            <a:avLst/>
          </a:prstGeom>
          <a:solidFill>
            <a:srgbClr val="007E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5053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FAQ</a:t>
            </a:r>
            <a:br>
              <a:rPr lang="en-GB" dirty="0" smtClean="0"/>
            </a:br>
            <a:r>
              <a:rPr lang="en-GB" sz="2700" dirty="0" smtClean="0"/>
              <a:t>Why a communications strategy?</a:t>
            </a:r>
            <a:endParaRPr lang="en-GB" sz="2700" dirty="0"/>
          </a:p>
        </p:txBody>
      </p:sp>
      <p:sp>
        <p:nvSpPr>
          <p:cNvPr id="3" name="Content Placeholder 2"/>
          <p:cNvSpPr>
            <a:spLocks noGrp="1"/>
          </p:cNvSpPr>
          <p:nvPr>
            <p:ph idx="1"/>
          </p:nvPr>
        </p:nvSpPr>
        <p:spPr/>
        <p:txBody>
          <a:bodyPr/>
          <a:lstStyle/>
          <a:p>
            <a:pPr lvl="1"/>
            <a:r>
              <a:rPr lang="en-GB" dirty="0"/>
              <a:t>To help you and your team use communications more effectively to achieve your programme objectives and ultimately your organisations </a:t>
            </a:r>
            <a:r>
              <a:rPr lang="en-GB" dirty="0" smtClean="0"/>
              <a:t>goals.</a:t>
            </a:r>
            <a:endParaRPr lang="en-GB" dirty="0"/>
          </a:p>
          <a:p>
            <a:pPr lvl="1"/>
            <a:r>
              <a:rPr lang="en-GB" dirty="0"/>
              <a:t>To build consensus among programme members on direction and messages and strengthen understanding of the role and value of communications in their </a:t>
            </a:r>
            <a:r>
              <a:rPr lang="en-GB" dirty="0" smtClean="0"/>
              <a:t>work.</a:t>
            </a:r>
            <a:endParaRPr lang="en-GB" dirty="0"/>
          </a:p>
          <a:p>
            <a:pPr lvl="1"/>
            <a:r>
              <a:rPr lang="en-GB" dirty="0"/>
              <a:t>To take advantage of the knowledge and skills of all members of the group and grow experience and expertise </a:t>
            </a:r>
            <a:r>
              <a:rPr lang="en-GB" dirty="0" smtClean="0"/>
              <a:t>together.</a:t>
            </a:r>
            <a:endParaRPr lang="en-GB" dirty="0"/>
          </a:p>
          <a:p>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224398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Step 3</a:t>
            </a:r>
            <a:r>
              <a:rPr lang="en-GB" dirty="0" smtClean="0"/>
              <a:t/>
            </a:r>
            <a:br>
              <a:rPr lang="en-GB" dirty="0" smtClean="0"/>
            </a:br>
            <a:r>
              <a:rPr lang="en-GB" dirty="0"/>
              <a:t>Crafting Messages</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92500" lnSpcReduction="10000"/>
          </a:bodyPr>
          <a:lstStyle/>
          <a:p>
            <a:r>
              <a:rPr lang="en-GB" dirty="0"/>
              <a:t>Messages address:</a:t>
            </a:r>
          </a:p>
          <a:p>
            <a:r>
              <a:rPr lang="en-GB" dirty="0"/>
              <a:t>the </a:t>
            </a:r>
            <a:r>
              <a:rPr lang="en-GB" b="1" dirty="0"/>
              <a:t>why</a:t>
            </a:r>
            <a:r>
              <a:rPr lang="en-GB" dirty="0"/>
              <a:t> – incentives—both for the people involved and their organisation—to become a partner in achieving our objectives</a:t>
            </a:r>
            <a:r>
              <a:rPr lang="en-GB" dirty="0" smtClean="0"/>
              <a:t>; </a:t>
            </a:r>
            <a:br>
              <a:rPr lang="en-GB" dirty="0" smtClean="0"/>
            </a:br>
            <a:r>
              <a:rPr lang="en-GB" dirty="0" smtClean="0"/>
              <a:t>the </a:t>
            </a:r>
            <a:r>
              <a:rPr lang="en-GB" b="1" dirty="0"/>
              <a:t>what</a:t>
            </a:r>
            <a:r>
              <a:rPr lang="en-GB" dirty="0"/>
              <a:t> – the specific policies and practices that need to change and the costs and benefits of those changes; </a:t>
            </a:r>
            <a:r>
              <a:rPr lang="en-GB" dirty="0" smtClean="0"/>
              <a:t>and</a:t>
            </a:r>
            <a:br>
              <a:rPr lang="en-GB" dirty="0" smtClean="0"/>
            </a:br>
            <a:r>
              <a:rPr lang="en-GB" dirty="0" smtClean="0"/>
              <a:t>the </a:t>
            </a:r>
            <a:r>
              <a:rPr lang="en-GB" b="1" dirty="0"/>
              <a:t>how</a:t>
            </a:r>
            <a:r>
              <a:rPr lang="en-GB" dirty="0"/>
              <a:t> – tools, concepts, information on what works and what doesn’t, and examples that can help change partners negotiate the process of </a:t>
            </a:r>
            <a:r>
              <a:rPr lang="en-GB" dirty="0" smtClean="0"/>
              <a:t>change. </a:t>
            </a:r>
          </a:p>
          <a:p>
            <a:r>
              <a:rPr lang="en-GB" b="1" dirty="0"/>
              <a:t>Activity 2:</a:t>
            </a:r>
            <a:r>
              <a:rPr lang="en-GB" dirty="0"/>
              <a:t> Review your audience analysis – how do they feel about the issue (Step 2), what do they care about that you can tap into, and what specifically do you want them to do.</a:t>
            </a:r>
          </a:p>
          <a:p>
            <a:r>
              <a:rPr lang="en-GB" dirty="0"/>
              <a:t>Based on your analysis and the guidance on the next slide, craft a message for each priority audience. </a:t>
            </a:r>
          </a:p>
          <a:p>
            <a:r>
              <a:rPr lang="en-GB" dirty="0"/>
              <a:t>Refine using the checklist on slide </a:t>
            </a:r>
            <a:r>
              <a:rPr lang="en-GB" dirty="0" smtClean="0"/>
              <a:t>28.</a:t>
            </a:r>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1420523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Step 3</a:t>
            </a:r>
            <a:r>
              <a:rPr lang="en-GB" dirty="0" smtClean="0"/>
              <a:t/>
            </a:r>
            <a:br>
              <a:rPr lang="en-GB" dirty="0" smtClean="0"/>
            </a:br>
            <a:r>
              <a:rPr lang="en-GB" dirty="0"/>
              <a:t>Crafting </a:t>
            </a:r>
            <a:r>
              <a:rPr lang="en-GB" dirty="0" smtClean="0"/>
              <a:t>Messages (2)</a:t>
            </a:r>
            <a:br>
              <a:rPr lang="en-GB" dirty="0" smtClean="0"/>
            </a:br>
            <a:endParaRPr lang="en-GB" dirty="0"/>
          </a:p>
        </p:txBody>
      </p:sp>
      <p:sp>
        <p:nvSpPr>
          <p:cNvPr id="3" name="Content Placeholder 2"/>
          <p:cNvSpPr>
            <a:spLocks noGrp="1"/>
          </p:cNvSpPr>
          <p:nvPr>
            <p:ph idx="1"/>
          </p:nvPr>
        </p:nvSpPr>
        <p:spPr/>
        <p:txBody>
          <a:bodyPr>
            <a:normAutofit lnSpcReduction="10000"/>
          </a:bodyPr>
          <a:lstStyle/>
          <a:p>
            <a:r>
              <a:rPr lang="en-GB" b="1" dirty="0"/>
              <a:t>Example:</a:t>
            </a:r>
            <a:r>
              <a:rPr lang="en-GB" dirty="0"/>
              <a:t> </a:t>
            </a:r>
            <a:r>
              <a:rPr lang="en-GB" dirty="0" smtClean="0"/>
              <a:t/>
            </a:r>
            <a:br>
              <a:rPr lang="en-GB" dirty="0" smtClean="0"/>
            </a:br>
            <a:r>
              <a:rPr lang="en-GB" dirty="0" smtClean="0"/>
              <a:t>Out </a:t>
            </a:r>
            <a:r>
              <a:rPr lang="en-GB" dirty="0"/>
              <a:t>of every three rural water supply systems you’ve invested in, chances are one isn’t working. Improve the odds; invest in services</a:t>
            </a:r>
            <a:r>
              <a:rPr lang="en-GB" dirty="0" smtClean="0"/>
              <a:t>.</a:t>
            </a:r>
          </a:p>
          <a:p>
            <a:r>
              <a:rPr lang="en-GB" b="1" dirty="0" smtClean="0"/>
              <a:t>Tools:</a:t>
            </a:r>
            <a:br>
              <a:rPr lang="en-GB" b="1" dirty="0" smtClean="0"/>
            </a:br>
            <a:r>
              <a:rPr lang="en-GB" dirty="0" smtClean="0">
                <a:solidFill>
                  <a:prstClr val="black"/>
                </a:solidFill>
                <a:latin typeface="Arial" pitchFamily="34" charset="0"/>
                <a:ea typeface="Arial" charset="0"/>
                <a:cs typeface="Arial" pitchFamily="34" charset="0"/>
                <a:hlinkClick r:id="rId2"/>
              </a:rPr>
              <a:t>Elevator pitch</a:t>
            </a:r>
            <a:r>
              <a:rPr lang="en-GB" dirty="0" smtClean="0">
                <a:solidFill>
                  <a:prstClr val="black"/>
                </a:solidFill>
                <a:latin typeface="Arial" pitchFamily="34" charset="0"/>
                <a:ea typeface="Arial" charset="0"/>
                <a:cs typeface="Arial" pitchFamily="34" charset="0"/>
              </a:rPr>
              <a:t/>
            </a:r>
            <a:br>
              <a:rPr lang="en-GB" dirty="0" smtClean="0">
                <a:solidFill>
                  <a:prstClr val="black"/>
                </a:solidFill>
                <a:latin typeface="Arial" pitchFamily="34" charset="0"/>
                <a:ea typeface="Arial" charset="0"/>
                <a:cs typeface="Arial" pitchFamily="34" charset="0"/>
              </a:rPr>
            </a:br>
            <a:endParaRPr lang="en-GB" dirty="0">
              <a:latin typeface="Arial" pitchFamily="34" charset="0"/>
              <a:ea typeface="Arial" charset="0"/>
              <a:cs typeface="Arial" pitchFamily="34" charset="0"/>
            </a:endParaRPr>
          </a:p>
          <a:p>
            <a:r>
              <a:rPr lang="en-GB" b="1" dirty="0" smtClean="0"/>
              <a:t>Tip</a:t>
            </a:r>
            <a:r>
              <a:rPr lang="en-GB" b="1" dirty="0"/>
              <a:t>: </a:t>
            </a:r>
            <a:endParaRPr lang="en-GB" b="1" dirty="0" smtClean="0"/>
          </a:p>
          <a:p>
            <a:r>
              <a:rPr lang="en-GB" dirty="0" smtClean="0"/>
              <a:t>A </a:t>
            </a:r>
            <a:r>
              <a:rPr lang="en-GB" dirty="0"/>
              <a:t>good message generally has 2 parts: </a:t>
            </a:r>
          </a:p>
          <a:p>
            <a:pPr lvl="1"/>
            <a:r>
              <a:rPr lang="en-GB" b="1" dirty="0"/>
              <a:t>A hook</a:t>
            </a:r>
            <a:r>
              <a:rPr lang="en-GB" dirty="0"/>
              <a:t>, which gets your audience interested by speaking to something they care about (shocking statistics can serve as a great hook</a:t>
            </a:r>
            <a:r>
              <a:rPr lang="en-GB" dirty="0" smtClean="0"/>
              <a:t>). </a:t>
            </a:r>
            <a:endParaRPr lang="en-GB" dirty="0"/>
          </a:p>
          <a:p>
            <a:pPr lvl="1"/>
            <a:r>
              <a:rPr lang="en-GB" b="1" dirty="0"/>
              <a:t>An ask </a:t>
            </a:r>
            <a:r>
              <a:rPr lang="en-GB" dirty="0"/>
              <a:t>– what do you want them to do?</a:t>
            </a:r>
          </a:p>
          <a:p>
            <a:endParaRPr lang="en-GB" b="1" dirty="0" smtClean="0"/>
          </a:p>
          <a:p>
            <a:endParaRPr lang="en-GB" dirty="0"/>
          </a:p>
          <a:p>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2533096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Step 3</a:t>
            </a:r>
            <a:br>
              <a:rPr lang="en-GB" dirty="0"/>
            </a:br>
            <a:r>
              <a:rPr lang="en-CA" sz="2700" dirty="0" smtClean="0"/>
              <a:t>Crafting messages</a:t>
            </a:r>
            <a:endParaRPr lang="en-GB" sz="2700" dirty="0"/>
          </a:p>
        </p:txBody>
      </p:sp>
      <p:sp>
        <p:nvSpPr>
          <p:cNvPr id="3" name="Content Placeholder 2"/>
          <p:cNvSpPr>
            <a:spLocks noGrp="1"/>
          </p:cNvSpPr>
          <p:nvPr>
            <p:ph idx="1"/>
          </p:nvPr>
        </p:nvSpPr>
        <p:spPr/>
        <p:txBody>
          <a:bodyPr>
            <a:normAutofit/>
          </a:bodyPr>
          <a:lstStyle/>
          <a:p>
            <a:endParaRPr lang="en-GB" sz="3000" dirty="0">
              <a:ea typeface="+mj-ea"/>
            </a:endParaRPr>
          </a:p>
        </p:txBody>
      </p:sp>
      <p:sp>
        <p:nvSpPr>
          <p:cNvPr id="4" name="Footer Placeholder 3"/>
          <p:cNvSpPr>
            <a:spLocks noGrp="1"/>
          </p:cNvSpPr>
          <p:nvPr>
            <p:ph type="ftr" sz="quarter" idx="11"/>
          </p:nvPr>
        </p:nvSpPr>
        <p:spPr/>
        <p:txBody>
          <a:bodyPr/>
          <a:lstStyle/>
          <a:p>
            <a:r>
              <a:rPr lang="en-US" smtClean="0"/>
              <a:t>example presentation title</a:t>
            </a:r>
            <a:endParaRPr lang="en-US" dirty="0"/>
          </a:p>
        </p:txBody>
      </p:sp>
      <p:sp>
        <p:nvSpPr>
          <p:cNvPr id="7" name="Rounded Rectangle 6"/>
          <p:cNvSpPr/>
          <p:nvPr/>
        </p:nvSpPr>
        <p:spPr>
          <a:xfrm>
            <a:off x="467544" y="2085975"/>
            <a:ext cx="2592288" cy="4410954"/>
          </a:xfrm>
          <a:prstGeom prst="roundRect">
            <a:avLst/>
          </a:prstGeom>
          <a:solidFill>
            <a:srgbClr val="007E9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schemeClr val="tx1"/>
              </a:solidFill>
              <a:latin typeface="Arial" pitchFamily="34" charset="0"/>
              <a:cs typeface="Arial" pitchFamily="34" charset="0"/>
            </a:endParaRPr>
          </a:p>
        </p:txBody>
      </p:sp>
      <p:sp>
        <p:nvSpPr>
          <p:cNvPr id="8" name="Rounded Rectangle 7"/>
          <p:cNvSpPr/>
          <p:nvPr/>
        </p:nvSpPr>
        <p:spPr>
          <a:xfrm>
            <a:off x="3275856" y="2085974"/>
            <a:ext cx="2592288" cy="4439369"/>
          </a:xfrm>
          <a:prstGeom prst="roundRect">
            <a:avLst/>
          </a:prstGeom>
          <a:solidFill>
            <a:srgbClr val="007E9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schemeClr val="tx1"/>
              </a:solidFill>
              <a:latin typeface="Arial" pitchFamily="34" charset="0"/>
              <a:cs typeface="Arial" pitchFamily="34" charset="0"/>
            </a:endParaRPr>
          </a:p>
        </p:txBody>
      </p:sp>
      <p:sp>
        <p:nvSpPr>
          <p:cNvPr id="9" name="Rounded Rectangle 8"/>
          <p:cNvSpPr/>
          <p:nvPr/>
        </p:nvSpPr>
        <p:spPr>
          <a:xfrm>
            <a:off x="6084168" y="2085974"/>
            <a:ext cx="2664296" cy="4439369"/>
          </a:xfrm>
          <a:prstGeom prst="roundRect">
            <a:avLst/>
          </a:prstGeom>
          <a:solidFill>
            <a:srgbClr val="007E9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schemeClr val="tx1"/>
              </a:solidFill>
              <a:latin typeface="Arial" pitchFamily="34" charset="0"/>
              <a:cs typeface="Arial" pitchFamily="34" charset="0"/>
            </a:endParaRPr>
          </a:p>
        </p:txBody>
      </p:sp>
      <p:sp>
        <p:nvSpPr>
          <p:cNvPr id="10" name="Rectangle 9"/>
          <p:cNvSpPr/>
          <p:nvPr/>
        </p:nvSpPr>
        <p:spPr>
          <a:xfrm>
            <a:off x="683568" y="3350813"/>
            <a:ext cx="2160240" cy="1368152"/>
          </a:xfrm>
          <a:prstGeom prst="rect">
            <a:avLst/>
          </a:prstGeom>
          <a:solidFill>
            <a:srgbClr val="FCDED5"/>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7E97"/>
                </a:solidFill>
                <a:cs typeface="VAG Rounded Std Light"/>
              </a:rPr>
              <a:t>Messages define the problem or opportunity and the benefits of addressing it in terms the audience cares about</a:t>
            </a:r>
          </a:p>
        </p:txBody>
      </p:sp>
      <p:sp>
        <p:nvSpPr>
          <p:cNvPr id="11" name="Rectangle 10"/>
          <p:cNvSpPr/>
          <p:nvPr/>
        </p:nvSpPr>
        <p:spPr>
          <a:xfrm>
            <a:off x="3491880" y="3342281"/>
            <a:ext cx="2160240" cy="1656184"/>
          </a:xfrm>
          <a:prstGeom prst="rect">
            <a:avLst/>
          </a:prstGeom>
          <a:solidFill>
            <a:srgbClr val="FCDED5"/>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7E97"/>
                </a:solidFill>
                <a:cs typeface="VAG Rounded Std Light"/>
              </a:rPr>
              <a:t>Messages offer possible solutions or evidence to support action, counter objections, describe benefits of working together to create positive change</a:t>
            </a:r>
            <a:endParaRPr lang="en-GB" sz="1400" dirty="0">
              <a:solidFill>
                <a:srgbClr val="007E97"/>
              </a:solidFill>
              <a:cs typeface="VAG Rounded Std Light"/>
            </a:endParaRPr>
          </a:p>
        </p:txBody>
      </p:sp>
      <p:sp>
        <p:nvSpPr>
          <p:cNvPr id="12" name="Rectangle 11"/>
          <p:cNvSpPr/>
          <p:nvPr/>
        </p:nvSpPr>
        <p:spPr>
          <a:xfrm>
            <a:off x="6300192" y="3350813"/>
            <a:ext cx="2160240" cy="1059296"/>
          </a:xfrm>
          <a:prstGeom prst="rect">
            <a:avLst/>
          </a:prstGeom>
          <a:solidFill>
            <a:srgbClr val="FCDED5"/>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schemeClr val="tx1"/>
              </a:solidFill>
              <a:latin typeface="Arial" pitchFamily="34" charset="0"/>
              <a:cs typeface="Arial" pitchFamily="34" charset="0"/>
            </a:endParaRPr>
          </a:p>
          <a:p>
            <a:pPr algn="ctr"/>
            <a:r>
              <a:rPr lang="en-GB" sz="1400" dirty="0">
                <a:solidFill>
                  <a:srgbClr val="007E97"/>
                </a:solidFill>
                <a:cs typeface="VAG Rounded Std Light"/>
              </a:rPr>
              <a:t>Messages describe tools, methods; document &amp; promote successes, &amp; facilitate collective action</a:t>
            </a:r>
          </a:p>
          <a:p>
            <a:pPr algn="ctr"/>
            <a:r>
              <a:rPr lang="en-GB" sz="1400" dirty="0" smtClean="0">
                <a:solidFill>
                  <a:schemeClr val="tx1"/>
                </a:solidFill>
                <a:latin typeface="Arial" pitchFamily="34" charset="0"/>
                <a:cs typeface="Arial" pitchFamily="34" charset="0"/>
              </a:rPr>
              <a:t> </a:t>
            </a:r>
            <a:endParaRPr lang="en-GB" sz="1400" dirty="0">
              <a:solidFill>
                <a:schemeClr val="tx1"/>
              </a:solidFill>
              <a:latin typeface="Arial" pitchFamily="34" charset="0"/>
              <a:cs typeface="Arial" pitchFamily="34" charset="0"/>
            </a:endParaRPr>
          </a:p>
        </p:txBody>
      </p:sp>
      <p:sp>
        <p:nvSpPr>
          <p:cNvPr id="13" name="Rectangle 12"/>
          <p:cNvSpPr/>
          <p:nvPr/>
        </p:nvSpPr>
        <p:spPr>
          <a:xfrm>
            <a:off x="683568" y="5085184"/>
            <a:ext cx="2160240" cy="1368152"/>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7E97"/>
                </a:solidFill>
                <a:cs typeface="VAG Rounded Std Light"/>
              </a:rPr>
              <a:t>Example: 1/3 of the people in your district served by </a:t>
            </a:r>
            <a:r>
              <a:rPr lang="en-GB" sz="1400" dirty="0" err="1">
                <a:solidFill>
                  <a:srgbClr val="007E97"/>
                </a:solidFill>
                <a:cs typeface="VAG Rounded Std Light"/>
              </a:rPr>
              <a:t>handpumps</a:t>
            </a:r>
            <a:r>
              <a:rPr lang="en-GB" sz="1400" dirty="0">
                <a:solidFill>
                  <a:srgbClr val="007E97"/>
                </a:solidFill>
                <a:cs typeface="VAG Rounded Std Light"/>
              </a:rPr>
              <a:t> don’t have reliable access to water</a:t>
            </a:r>
          </a:p>
        </p:txBody>
      </p:sp>
      <p:sp>
        <p:nvSpPr>
          <p:cNvPr id="14" name="Rectangle 13"/>
          <p:cNvSpPr/>
          <p:nvPr/>
        </p:nvSpPr>
        <p:spPr>
          <a:xfrm>
            <a:off x="3491880" y="5085184"/>
            <a:ext cx="2160240" cy="1368152"/>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7E97"/>
                </a:solidFill>
                <a:cs typeface="VAG Rounded Std Light"/>
              </a:rPr>
              <a:t>Example: Budgeting for major replacement costs will help prevent extended breakdowns and loss of service </a:t>
            </a:r>
          </a:p>
        </p:txBody>
      </p:sp>
      <p:sp>
        <p:nvSpPr>
          <p:cNvPr id="15" name="Rectangle 14"/>
          <p:cNvSpPr/>
          <p:nvPr/>
        </p:nvSpPr>
        <p:spPr>
          <a:xfrm>
            <a:off x="6372200" y="5085184"/>
            <a:ext cx="2160240" cy="1225353"/>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7E97"/>
                </a:solidFill>
                <a:cs typeface="VAG Rounded Std Light"/>
              </a:rPr>
              <a:t>Examples: The </a:t>
            </a:r>
            <a:r>
              <a:rPr lang="en-GB" sz="1400" dirty="0" err="1">
                <a:solidFill>
                  <a:srgbClr val="007E97"/>
                </a:solidFill>
                <a:cs typeface="VAG Rounded Std Light"/>
              </a:rPr>
              <a:t>WASHCost</a:t>
            </a:r>
            <a:r>
              <a:rPr lang="en-GB" sz="1400" dirty="0">
                <a:solidFill>
                  <a:srgbClr val="007E97"/>
                </a:solidFill>
                <a:cs typeface="VAG Rounded Std Light"/>
              </a:rPr>
              <a:t> calculator helps you budget for the costs of sustaining water services</a:t>
            </a:r>
          </a:p>
        </p:txBody>
      </p:sp>
      <p:sp>
        <p:nvSpPr>
          <p:cNvPr id="16" name="Rectangle 15"/>
          <p:cNvSpPr/>
          <p:nvPr/>
        </p:nvSpPr>
        <p:spPr>
          <a:xfrm>
            <a:off x="683568" y="2179340"/>
            <a:ext cx="2160240" cy="936104"/>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7E97"/>
                </a:solidFill>
                <a:cs typeface="VAG Rounded Std Light"/>
              </a:rPr>
              <a:t>Audience is not concerned about issue</a:t>
            </a:r>
          </a:p>
        </p:txBody>
      </p:sp>
      <p:sp>
        <p:nvSpPr>
          <p:cNvPr id="17" name="Rectangle 16"/>
          <p:cNvSpPr/>
          <p:nvPr/>
        </p:nvSpPr>
        <p:spPr>
          <a:xfrm>
            <a:off x="3491880" y="2163391"/>
            <a:ext cx="2160240" cy="936104"/>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7E97"/>
                </a:solidFill>
                <a:cs typeface="VAG Rounded Std Light"/>
              </a:rPr>
              <a:t>Audience is concerned about issue but is not taking action</a:t>
            </a:r>
          </a:p>
        </p:txBody>
      </p:sp>
      <p:sp>
        <p:nvSpPr>
          <p:cNvPr id="18" name="Rectangle 17"/>
          <p:cNvSpPr/>
          <p:nvPr/>
        </p:nvSpPr>
        <p:spPr>
          <a:xfrm>
            <a:off x="6300192" y="2166535"/>
            <a:ext cx="2160240" cy="936104"/>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7E97"/>
                </a:solidFill>
                <a:cs typeface="VAG Rounded Std Light"/>
              </a:rPr>
              <a:t>Audience is actively working on issue</a:t>
            </a:r>
          </a:p>
        </p:txBody>
      </p:sp>
      <p:cxnSp>
        <p:nvCxnSpPr>
          <p:cNvPr id="19" name="Straight Arrow Connector 18"/>
          <p:cNvCxnSpPr>
            <a:stCxn id="16" idx="2"/>
            <a:endCxn id="10" idx="0"/>
          </p:cNvCxnSpPr>
          <p:nvPr/>
        </p:nvCxnSpPr>
        <p:spPr>
          <a:xfrm>
            <a:off x="1763688" y="3115444"/>
            <a:ext cx="0" cy="23536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569156" y="3099495"/>
            <a:ext cx="0" cy="23536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380312" y="3116924"/>
            <a:ext cx="0" cy="23536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851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Step 4</a:t>
            </a:r>
            <a:br>
              <a:rPr lang="en-GB" dirty="0" smtClean="0"/>
            </a:br>
            <a:r>
              <a:rPr lang="en-GB" sz="2700" dirty="0"/>
              <a:t>Crafting Messages </a:t>
            </a:r>
            <a:r>
              <a:rPr lang="en-GB" sz="2700" dirty="0" smtClean="0"/>
              <a:t>for </a:t>
            </a:r>
            <a:r>
              <a:rPr lang="en-GB" sz="2700" dirty="0"/>
              <a:t>OBJECTIVE # </a:t>
            </a:r>
            <a:br>
              <a:rPr lang="en-GB" sz="2700" dirty="0"/>
            </a:b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55711279"/>
              </p:ext>
            </p:extLst>
          </p:nvPr>
        </p:nvGraphicFramePr>
        <p:xfrm>
          <a:off x="582613" y="1939508"/>
          <a:ext cx="7133203" cy="3843098"/>
        </p:xfrm>
        <a:graphic>
          <a:graphicData uri="http://schemas.openxmlformats.org/drawingml/2006/table">
            <a:tbl>
              <a:tblPr firstRow="1">
                <a:effectLst/>
                <a:tableStyleId>{638B1855-1B75-4FBE-930C-398BA8C253C6}</a:tableStyleId>
              </a:tblPr>
              <a:tblGrid>
                <a:gridCol w="2684462"/>
                <a:gridCol w="4448741"/>
              </a:tblGrid>
              <a:tr h="339668">
                <a:tc>
                  <a:txBody>
                    <a:bodyPr/>
                    <a:lstStyle/>
                    <a:p>
                      <a:r>
                        <a:rPr lang="en-GB" sz="1100" dirty="0" smtClean="0">
                          <a:solidFill>
                            <a:schemeClr val="accent1"/>
                          </a:solidFill>
                          <a:latin typeface="+mj-lt"/>
                        </a:rPr>
                        <a:t>Priority audience</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Message</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700686">
                <a:tc>
                  <a:txBody>
                    <a:bodyPr/>
                    <a:lstStyle/>
                    <a:p>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700686">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7006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700686">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700686">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170656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Step 3</a:t>
            </a:r>
            <a:br>
              <a:rPr lang="en-GB" sz="3300" dirty="0" smtClean="0"/>
            </a:br>
            <a:r>
              <a:rPr lang="en-GB" dirty="0" smtClean="0"/>
              <a:t>Crafting messages - Checklist</a:t>
            </a:r>
            <a:br>
              <a:rPr lang="en-GB" dirty="0" smtClean="0"/>
            </a:br>
            <a:endParaRPr lang="en-GB" dirty="0"/>
          </a:p>
        </p:txBody>
      </p:sp>
      <p:sp>
        <p:nvSpPr>
          <p:cNvPr id="3" name="Content Placeholder 2"/>
          <p:cNvSpPr>
            <a:spLocks noGrp="1"/>
          </p:cNvSpPr>
          <p:nvPr>
            <p:ph idx="1"/>
          </p:nvPr>
        </p:nvSpPr>
        <p:spPr/>
        <p:txBody>
          <a:bodyPr>
            <a:normAutofit fontScale="85000" lnSpcReduction="20000"/>
          </a:bodyPr>
          <a:lstStyle/>
          <a:p>
            <a:pPr marL="342900" indent="-342900">
              <a:buFont typeface="Wingdings" panose="05000000000000000000" pitchFamily="2" charset="2"/>
              <a:buChar char="q"/>
            </a:pPr>
            <a:r>
              <a:rPr lang="en-GB" dirty="0"/>
              <a:t>Do your messages frame your issue in a way that speaks to your audience’s interests (e.g., saving costs, gaining recognition, keeping voters happy)? Why should they care?</a:t>
            </a:r>
          </a:p>
          <a:p>
            <a:pPr marL="342900" indent="-342900">
              <a:buFont typeface="Wingdings" panose="05000000000000000000" pitchFamily="2" charset="2"/>
              <a:buChar char="q"/>
            </a:pPr>
            <a:r>
              <a:rPr lang="en-GB" dirty="0"/>
              <a:t>Do your messages encourage your audience to change their thinking, policy, practice, behaviour in a way that supports your objectives?</a:t>
            </a:r>
          </a:p>
          <a:p>
            <a:pPr marL="342900" indent="-342900">
              <a:buFont typeface="Wingdings" panose="05000000000000000000" pitchFamily="2" charset="2"/>
              <a:buChar char="q"/>
            </a:pPr>
            <a:r>
              <a:rPr lang="en-GB" dirty="0"/>
              <a:t>Do your messages overcome rather than reinforce their prejudices, concerns or objections?</a:t>
            </a:r>
          </a:p>
          <a:p>
            <a:pPr marL="342900" indent="-342900">
              <a:buFont typeface="Wingdings" panose="05000000000000000000" pitchFamily="2" charset="2"/>
              <a:buChar char="q"/>
            </a:pPr>
            <a:r>
              <a:rPr lang="en-GB" dirty="0"/>
              <a:t>Do your messages have a call to action that is initially within the audience’s ‘</a:t>
            </a:r>
            <a:r>
              <a:rPr lang="en-GB" u="sng" dirty="0"/>
              <a:t>comfort zone</a:t>
            </a:r>
            <a:r>
              <a:rPr lang="en-GB" dirty="0"/>
              <a:t>’?</a:t>
            </a:r>
          </a:p>
          <a:p>
            <a:pPr marL="342900" indent="-342900">
              <a:buFont typeface="Wingdings" panose="05000000000000000000" pitchFamily="2" charset="2"/>
              <a:buChar char="q"/>
            </a:pPr>
            <a:r>
              <a:rPr lang="en-GB" dirty="0"/>
              <a:t>Are your messages tailored to your audience’s scope for action?</a:t>
            </a:r>
          </a:p>
          <a:p>
            <a:pPr marL="342900" indent="-342900">
              <a:buFont typeface="Wingdings" panose="05000000000000000000" pitchFamily="2" charset="2"/>
              <a:buChar char="q"/>
            </a:pPr>
            <a:r>
              <a:rPr lang="en-GB" dirty="0"/>
              <a:t>Do your messages emphasise the reward, benefit and convey emotional value (e.g. hope)?</a:t>
            </a:r>
          </a:p>
          <a:p>
            <a:pPr marL="342900" indent="-342900">
              <a:buFont typeface="Wingdings" panose="05000000000000000000" pitchFamily="2" charset="2"/>
              <a:buChar char="q"/>
            </a:pPr>
            <a:r>
              <a:rPr lang="en-GB" dirty="0"/>
              <a:t>Are your messages easy to grasp and free of jargon? Keep it simple and use plain language; if a bright 12 year-old can’t understand it, it’s not a strong message</a:t>
            </a:r>
            <a:r>
              <a:rPr lang="en-GB" dirty="0" smtClean="0"/>
              <a:t>. </a:t>
            </a:r>
          </a:p>
          <a:p>
            <a:r>
              <a:rPr lang="en-GB" sz="1400" dirty="0"/>
              <a:t>Some of the suggestions above were adapted from the Spitfire communications </a:t>
            </a:r>
            <a:r>
              <a:rPr lang="en-GB" sz="1400" dirty="0" smtClean="0"/>
              <a:t>process.</a:t>
            </a:r>
            <a:endParaRPr lang="en-GB" sz="1400"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2021933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Reviewing audiences, objectives, &amp; messages </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37518595"/>
              </p:ext>
            </p:extLst>
          </p:nvPr>
        </p:nvGraphicFramePr>
        <p:xfrm>
          <a:off x="582613" y="1939510"/>
          <a:ext cx="7133203" cy="3410440"/>
        </p:xfrm>
        <a:graphic>
          <a:graphicData uri="http://schemas.openxmlformats.org/drawingml/2006/table">
            <a:tbl>
              <a:tblPr firstRow="1">
                <a:effectLst/>
                <a:tableStyleId>{638B1855-1B75-4FBE-930C-398BA8C253C6}</a:tableStyleId>
              </a:tblPr>
              <a:tblGrid>
                <a:gridCol w="2377734"/>
                <a:gridCol w="2377735"/>
                <a:gridCol w="2377734"/>
              </a:tblGrid>
              <a:tr h="370840">
                <a:tc gridSpan="3">
                  <a:txBody>
                    <a:bodyPr/>
                    <a:lstStyle/>
                    <a:p>
                      <a:pPr algn="ctr"/>
                      <a:r>
                        <a:rPr lang="en-GB" sz="1100" baseline="0" dirty="0" smtClean="0">
                          <a:solidFill>
                            <a:schemeClr val="accent1"/>
                          </a:solidFill>
                          <a:latin typeface="+mj-lt"/>
                        </a:rPr>
                        <a:t>Programme Objective 1</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a:p>
                  </a:txBody>
                  <a:tcPr/>
                </a:tc>
              </a:tr>
              <a:tr h="370840">
                <a:tc gridSpan="3">
                  <a:txBody>
                    <a:bodyPr/>
                    <a:lstStyle/>
                    <a:p>
                      <a:pPr algn="l"/>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pPr algn="ct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pPr algn="ct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gridSpan="3">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r>
              <a:tr h="370840">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b="1" kern="1200" baseline="0" dirty="0" smtClean="0">
                          <a:solidFill>
                            <a:schemeClr val="accent1"/>
                          </a:solidFill>
                          <a:latin typeface="+mj-lt"/>
                          <a:ea typeface="+mn-ea"/>
                          <a:cs typeface="+mn-cs"/>
                        </a:rPr>
                        <a:t>Priority audiences</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tc>
                <a:tc hMerge="1">
                  <a:txBody>
                    <a:bodyPr/>
                    <a:lstStyle/>
                    <a:p>
                      <a:endParaRPr lang="en-GB"/>
                    </a:p>
                  </a:txBody>
                  <a:tcPr/>
                </a:tc>
              </a:tr>
              <a:tr h="370840">
                <a:tc>
                  <a:txBody>
                    <a:bodyPr/>
                    <a:lstStyle/>
                    <a:p>
                      <a:pPr algn="l"/>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gn="l"/>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gn="l"/>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100" kern="1200" dirty="0">
                        <a:solidFill>
                          <a:schemeClr val="accent1"/>
                        </a:solidFill>
                        <a:latin typeface="+mn-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r>
              <a:tr h="370840">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b="1" kern="1200" baseline="0" dirty="0" smtClean="0">
                          <a:solidFill>
                            <a:schemeClr val="accent1"/>
                          </a:solidFill>
                          <a:latin typeface="+mn-lt"/>
                          <a:ea typeface="+mn-ea"/>
                          <a:cs typeface="+mn-cs"/>
                        </a:rPr>
                        <a:t>Messages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tc>
                <a:tc hMerge="1">
                  <a:txBody>
                    <a:bodyPr/>
                    <a:lstStyle/>
                    <a:p>
                      <a:endParaRPr lang="en-GB"/>
                    </a:p>
                  </a:txBody>
                  <a:tcPr/>
                </a:tc>
              </a:tr>
              <a:tr h="370840">
                <a:tc>
                  <a:txBody>
                    <a:bodyPr/>
                    <a:lstStyle/>
                    <a:p>
                      <a:pPr algn="l"/>
                      <a:endParaRPr lang="en-GB" sz="1100" dirty="0" smtClean="0">
                        <a:solidFill>
                          <a:schemeClr val="accent1"/>
                        </a:solidFill>
                        <a:latin typeface="+mn-lt"/>
                      </a:endParaRPr>
                    </a:p>
                    <a:p>
                      <a:pPr algn="l"/>
                      <a:endParaRPr lang="en-GB" sz="1100" dirty="0" smtClean="0">
                        <a:solidFill>
                          <a:schemeClr val="accent1"/>
                        </a:solidFill>
                        <a:latin typeface="+mn-lt"/>
                      </a:endParaRPr>
                    </a:p>
                    <a:p>
                      <a:pPr algn="l"/>
                      <a:endParaRPr lang="en-GB" sz="1100" dirty="0" smtClean="0">
                        <a:solidFill>
                          <a:schemeClr val="accent1"/>
                        </a:solidFill>
                        <a:latin typeface="+mn-lt"/>
                      </a:endParaRPr>
                    </a:p>
                    <a:p>
                      <a:pPr algn="l"/>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gn="l"/>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gn="l"/>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
        <p:nvSpPr>
          <p:cNvPr id="3" name="Down Arrow 2"/>
          <p:cNvSpPr/>
          <p:nvPr/>
        </p:nvSpPr>
        <p:spPr>
          <a:xfrm>
            <a:off x="3889678" y="2687541"/>
            <a:ext cx="333955" cy="357809"/>
          </a:xfrm>
          <a:prstGeom prst="downArrow">
            <a:avLst/>
          </a:prstGeom>
          <a:solidFill>
            <a:srgbClr val="007E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Down Arrow 9"/>
          <p:cNvSpPr/>
          <p:nvPr/>
        </p:nvSpPr>
        <p:spPr>
          <a:xfrm>
            <a:off x="3899037" y="3810000"/>
            <a:ext cx="333955" cy="357809"/>
          </a:xfrm>
          <a:prstGeom prst="downArrow">
            <a:avLst/>
          </a:prstGeom>
          <a:solidFill>
            <a:srgbClr val="007E97"/>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2443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Step 4</a:t>
            </a:r>
            <a:br>
              <a:rPr lang="en-GB" dirty="0"/>
            </a:br>
            <a:r>
              <a:rPr lang="en-GB" sz="2700" dirty="0" smtClean="0"/>
              <a:t>Identifying </a:t>
            </a:r>
            <a:r>
              <a:rPr lang="en-GB" sz="2700" dirty="0"/>
              <a:t>channels &amp; </a:t>
            </a:r>
            <a:r>
              <a:rPr lang="en-GB" sz="2700" dirty="0" smtClean="0"/>
              <a:t>products</a:t>
            </a:r>
            <a:endParaRPr lang="en-GB" sz="2700" dirty="0"/>
          </a:p>
        </p:txBody>
      </p:sp>
      <p:sp>
        <p:nvSpPr>
          <p:cNvPr id="3" name="Content Placeholder 2"/>
          <p:cNvSpPr>
            <a:spLocks noGrp="1"/>
          </p:cNvSpPr>
          <p:nvPr>
            <p:ph idx="1"/>
          </p:nvPr>
        </p:nvSpPr>
        <p:spPr/>
        <p:txBody>
          <a:bodyPr>
            <a:normAutofit fontScale="70000" lnSpcReduction="20000"/>
          </a:bodyPr>
          <a:lstStyle/>
          <a:p>
            <a:r>
              <a:rPr lang="en-GB" dirty="0"/>
              <a:t>Communication channels are how you are going to reach your audiences. How is information going to flow from you to them and vice versa?</a:t>
            </a:r>
          </a:p>
          <a:p>
            <a:r>
              <a:rPr lang="en-GB" dirty="0"/>
              <a:t>Channels include things like face-to-face meetings, events, knowledge networks &amp; products, and media. A good communication strategy uses a mix of channels in a sustained manner to support relationship building as well as information exchange. Isolated, one-off efforts are rarely effective.</a:t>
            </a:r>
          </a:p>
          <a:p>
            <a:r>
              <a:rPr lang="en-GB" dirty="0"/>
              <a:t>Which mix of channels is most appropriate depends on:</a:t>
            </a:r>
          </a:p>
          <a:p>
            <a:pPr lvl="1"/>
            <a:r>
              <a:rPr lang="en-GB" dirty="0"/>
              <a:t>The kind of messages you are promoting. For example, you wouldn’t use mainstream media to convey “how to” information to water professionals.</a:t>
            </a:r>
          </a:p>
          <a:p>
            <a:pPr lvl="1"/>
            <a:r>
              <a:rPr lang="en-GB" dirty="0"/>
              <a:t>Where your audiences go for information, what channels they use. For example, you wouldn’t attempt to raise awareness through print publications in a context where people don’t read.</a:t>
            </a:r>
          </a:p>
          <a:p>
            <a:pPr lvl="1"/>
            <a:r>
              <a:rPr lang="en-GB" dirty="0"/>
              <a:t>Where your strengths lie—what capacities and connections you can take advantage of—and your existing relationship with the audience.</a:t>
            </a:r>
          </a:p>
          <a:p>
            <a:r>
              <a:rPr lang="en-GB" dirty="0"/>
              <a:t>Products are the materials you use to support communication through channels. They include things like talking points, presentations, press releases, briefing notes, videos, radio spots, blog posts, posters, manuals, etc. </a:t>
            </a:r>
          </a:p>
          <a:p>
            <a:r>
              <a:rPr lang="en-GB" b="1" dirty="0"/>
              <a:t>Activity 1</a:t>
            </a:r>
            <a:r>
              <a:rPr lang="en-GB" dirty="0"/>
              <a:t>: Based on the guidance on the next two slides, develop a list of channels that you will use to reach your audience and promote the flow of information. </a:t>
            </a:r>
          </a:p>
          <a:p>
            <a:endParaRPr lang="en-GB" dirty="0"/>
          </a:p>
        </p:txBody>
      </p:sp>
      <p:sp>
        <p:nvSpPr>
          <p:cNvPr id="4" name="Footer Placeholder 3"/>
          <p:cNvSpPr>
            <a:spLocks noGrp="1"/>
          </p:cNvSpPr>
          <p:nvPr>
            <p:ph type="ftr" sz="quarter" idx="11"/>
          </p:nvPr>
        </p:nvSpPr>
        <p:spPr/>
        <p:txBody>
          <a:bodyPr/>
          <a:lstStyle/>
          <a:p>
            <a:r>
              <a:rPr lang="en-US" smtClean="0"/>
              <a:t>example presentation title</a:t>
            </a:r>
            <a:endParaRPr lang="en-US" dirty="0"/>
          </a:p>
        </p:txBody>
      </p:sp>
    </p:spTree>
    <p:extLst>
      <p:ext uri="{BB962C8B-B14F-4D97-AF65-F5344CB8AC3E}">
        <p14:creationId xmlns:p14="http://schemas.microsoft.com/office/powerpoint/2010/main" val="301152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Step </a:t>
            </a:r>
            <a:r>
              <a:rPr lang="en-GB" dirty="0" smtClean="0"/>
              <a:t>4</a:t>
            </a:r>
            <a:r>
              <a:rPr lang="en-GB" dirty="0"/>
              <a:t/>
            </a:r>
            <a:br>
              <a:rPr lang="en-GB" dirty="0"/>
            </a:br>
            <a:r>
              <a:rPr lang="en-CA" sz="2700" dirty="0"/>
              <a:t>Identifying channels &amp; products</a:t>
            </a:r>
            <a:endParaRPr lang="en-GB" sz="2700" dirty="0"/>
          </a:p>
        </p:txBody>
      </p:sp>
      <p:sp>
        <p:nvSpPr>
          <p:cNvPr id="3" name="Content Placeholder 2"/>
          <p:cNvSpPr>
            <a:spLocks noGrp="1"/>
          </p:cNvSpPr>
          <p:nvPr>
            <p:ph idx="1"/>
          </p:nvPr>
        </p:nvSpPr>
        <p:spPr/>
        <p:txBody>
          <a:bodyPr>
            <a:normAutofit/>
          </a:bodyPr>
          <a:lstStyle/>
          <a:p>
            <a:endParaRPr lang="en-GB" sz="3000" dirty="0">
              <a:ea typeface="+mj-ea"/>
            </a:endParaRPr>
          </a:p>
        </p:txBody>
      </p:sp>
      <p:sp>
        <p:nvSpPr>
          <p:cNvPr id="4" name="Footer Placeholder 3"/>
          <p:cNvSpPr>
            <a:spLocks noGrp="1"/>
          </p:cNvSpPr>
          <p:nvPr>
            <p:ph type="ftr" sz="quarter" idx="11"/>
          </p:nvPr>
        </p:nvSpPr>
        <p:spPr/>
        <p:txBody>
          <a:bodyPr/>
          <a:lstStyle/>
          <a:p>
            <a:r>
              <a:rPr lang="en-US" smtClean="0"/>
              <a:t>example presentation title</a:t>
            </a:r>
            <a:endParaRPr lang="en-US" dirty="0"/>
          </a:p>
        </p:txBody>
      </p:sp>
      <p:sp>
        <p:nvSpPr>
          <p:cNvPr id="7" name="Rounded Rectangle 6"/>
          <p:cNvSpPr/>
          <p:nvPr/>
        </p:nvSpPr>
        <p:spPr>
          <a:xfrm>
            <a:off x="467544" y="2085975"/>
            <a:ext cx="2592288" cy="4410954"/>
          </a:xfrm>
          <a:prstGeom prst="roundRect">
            <a:avLst/>
          </a:prstGeom>
          <a:solidFill>
            <a:srgbClr val="007E9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schemeClr val="tx1"/>
              </a:solidFill>
              <a:latin typeface="Arial" pitchFamily="34" charset="0"/>
              <a:cs typeface="Arial" pitchFamily="34" charset="0"/>
            </a:endParaRPr>
          </a:p>
        </p:txBody>
      </p:sp>
      <p:sp>
        <p:nvSpPr>
          <p:cNvPr id="8" name="Rounded Rectangle 7"/>
          <p:cNvSpPr/>
          <p:nvPr/>
        </p:nvSpPr>
        <p:spPr>
          <a:xfrm>
            <a:off x="3275856" y="2085974"/>
            <a:ext cx="2592288" cy="4439369"/>
          </a:xfrm>
          <a:prstGeom prst="roundRect">
            <a:avLst/>
          </a:prstGeom>
          <a:solidFill>
            <a:srgbClr val="007E9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schemeClr val="tx1"/>
              </a:solidFill>
              <a:latin typeface="Arial" pitchFamily="34" charset="0"/>
              <a:cs typeface="Arial" pitchFamily="34" charset="0"/>
            </a:endParaRPr>
          </a:p>
        </p:txBody>
      </p:sp>
      <p:sp>
        <p:nvSpPr>
          <p:cNvPr id="9" name="Rounded Rectangle 8"/>
          <p:cNvSpPr/>
          <p:nvPr/>
        </p:nvSpPr>
        <p:spPr>
          <a:xfrm>
            <a:off x="6084168" y="2085974"/>
            <a:ext cx="2664296" cy="4439369"/>
          </a:xfrm>
          <a:prstGeom prst="roundRect">
            <a:avLst/>
          </a:prstGeom>
          <a:solidFill>
            <a:srgbClr val="007E9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schemeClr val="tx1"/>
              </a:solidFill>
              <a:latin typeface="Arial" pitchFamily="34" charset="0"/>
              <a:cs typeface="Arial" pitchFamily="34" charset="0"/>
            </a:endParaRPr>
          </a:p>
        </p:txBody>
      </p:sp>
      <p:sp>
        <p:nvSpPr>
          <p:cNvPr id="10" name="Rectangle 9"/>
          <p:cNvSpPr/>
          <p:nvPr/>
        </p:nvSpPr>
        <p:spPr>
          <a:xfrm>
            <a:off x="683568" y="4991092"/>
            <a:ext cx="2160240" cy="1368152"/>
          </a:xfrm>
          <a:prstGeom prst="rect">
            <a:avLst/>
          </a:prstGeom>
          <a:solidFill>
            <a:srgbClr val="FCDED5"/>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7E97"/>
                </a:solidFill>
                <a:cs typeface="VAG Rounded Std Light"/>
              </a:rPr>
              <a:t>Through face to face meetings, connections, media (newspapers, radio, </a:t>
            </a:r>
            <a:r>
              <a:rPr lang="en-GB" sz="1400" dirty="0" err="1">
                <a:solidFill>
                  <a:srgbClr val="007E97"/>
                </a:solidFill>
                <a:cs typeface="VAG Rounded Std Light"/>
              </a:rPr>
              <a:t>tv</a:t>
            </a:r>
            <a:r>
              <a:rPr lang="en-GB" sz="1400" dirty="0">
                <a:solidFill>
                  <a:srgbClr val="007E97"/>
                </a:solidFill>
                <a:cs typeface="VAG Rounded Std Light"/>
              </a:rPr>
              <a:t>), events</a:t>
            </a:r>
          </a:p>
        </p:txBody>
      </p:sp>
      <p:sp>
        <p:nvSpPr>
          <p:cNvPr id="11" name="Rectangle 10"/>
          <p:cNvSpPr/>
          <p:nvPr/>
        </p:nvSpPr>
        <p:spPr>
          <a:xfrm>
            <a:off x="3491880" y="4967707"/>
            <a:ext cx="2160240" cy="1372479"/>
          </a:xfrm>
          <a:prstGeom prst="rect">
            <a:avLst/>
          </a:prstGeom>
          <a:solidFill>
            <a:srgbClr val="FCDED5"/>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7E97"/>
                </a:solidFill>
                <a:cs typeface="VAG Rounded Std Light"/>
              </a:rPr>
              <a:t>Through knowledge networks, workshops, stakeholder platforms, champions</a:t>
            </a:r>
          </a:p>
        </p:txBody>
      </p:sp>
      <p:sp>
        <p:nvSpPr>
          <p:cNvPr id="12" name="Rectangle 11"/>
          <p:cNvSpPr/>
          <p:nvPr/>
        </p:nvSpPr>
        <p:spPr>
          <a:xfrm>
            <a:off x="6300192" y="4967707"/>
            <a:ext cx="2160240" cy="1059296"/>
          </a:xfrm>
          <a:prstGeom prst="rect">
            <a:avLst/>
          </a:prstGeom>
          <a:solidFill>
            <a:srgbClr val="FCDED5"/>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schemeClr val="tx1"/>
              </a:solidFill>
              <a:latin typeface="Arial" pitchFamily="34" charset="0"/>
              <a:cs typeface="Arial" pitchFamily="34" charset="0"/>
            </a:endParaRPr>
          </a:p>
          <a:p>
            <a:r>
              <a:rPr lang="en-GB" sz="1400" dirty="0">
                <a:solidFill>
                  <a:srgbClr val="007E97"/>
                </a:solidFill>
                <a:cs typeface="VAG Rounded Std Light"/>
              </a:rPr>
              <a:t>Through information centres, portals, advisory services, workshops, learning alliances</a:t>
            </a:r>
          </a:p>
          <a:p>
            <a:pPr algn="ctr"/>
            <a:r>
              <a:rPr lang="en-GB" sz="1400" dirty="0" smtClean="0">
                <a:solidFill>
                  <a:schemeClr val="tx1"/>
                </a:solidFill>
                <a:latin typeface="Arial" pitchFamily="34" charset="0"/>
                <a:cs typeface="Arial" pitchFamily="34" charset="0"/>
              </a:rPr>
              <a:t> </a:t>
            </a:r>
            <a:endParaRPr lang="en-GB" sz="1400" dirty="0">
              <a:solidFill>
                <a:schemeClr val="tx1"/>
              </a:solidFill>
              <a:latin typeface="Arial" pitchFamily="34" charset="0"/>
              <a:cs typeface="Arial" pitchFamily="34" charset="0"/>
            </a:endParaRPr>
          </a:p>
        </p:txBody>
      </p:sp>
      <p:sp>
        <p:nvSpPr>
          <p:cNvPr id="13" name="Rectangle 12"/>
          <p:cNvSpPr/>
          <p:nvPr/>
        </p:nvSpPr>
        <p:spPr>
          <a:xfrm>
            <a:off x="683568" y="3448049"/>
            <a:ext cx="2160240" cy="1368152"/>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7E97"/>
                </a:solidFill>
                <a:cs typeface="VAG Rounded Std Light"/>
              </a:rPr>
              <a:t>By defining the problem or opportunity and the benefits of addressing it in terms the audience cares about</a:t>
            </a:r>
          </a:p>
        </p:txBody>
      </p:sp>
      <p:sp>
        <p:nvSpPr>
          <p:cNvPr id="14" name="Rectangle 13"/>
          <p:cNvSpPr/>
          <p:nvPr/>
        </p:nvSpPr>
        <p:spPr>
          <a:xfrm>
            <a:off x="3491880" y="3421749"/>
            <a:ext cx="2160240" cy="1368152"/>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7E97"/>
                </a:solidFill>
                <a:cs typeface="VAG Rounded Std Light"/>
              </a:rPr>
              <a:t>By sharing information on possible solutions, building coalitions for change, or building relationships with key influencers</a:t>
            </a:r>
          </a:p>
        </p:txBody>
      </p:sp>
      <p:sp>
        <p:nvSpPr>
          <p:cNvPr id="15" name="Rectangle 14"/>
          <p:cNvSpPr/>
          <p:nvPr/>
        </p:nvSpPr>
        <p:spPr>
          <a:xfrm>
            <a:off x="6336196" y="3565714"/>
            <a:ext cx="2160240" cy="1225353"/>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7E97"/>
                </a:solidFill>
                <a:cs typeface="VAG Rounded Std Light"/>
              </a:rPr>
              <a:t>By bringing new information, promoting a neutral platform for dialogue, facilitating learning</a:t>
            </a:r>
          </a:p>
        </p:txBody>
      </p:sp>
      <p:sp>
        <p:nvSpPr>
          <p:cNvPr id="16" name="Rectangle 15"/>
          <p:cNvSpPr/>
          <p:nvPr/>
        </p:nvSpPr>
        <p:spPr>
          <a:xfrm>
            <a:off x="683568" y="2179340"/>
            <a:ext cx="2160240" cy="936104"/>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7E97"/>
                </a:solidFill>
                <a:cs typeface="VAG Rounded Std Light"/>
              </a:rPr>
              <a:t>If your issue is not of obvious concern to your audience, you have to put the issue on their </a:t>
            </a:r>
            <a:r>
              <a:rPr lang="en-GB" sz="1400" dirty="0" smtClean="0">
                <a:solidFill>
                  <a:srgbClr val="007E97"/>
                </a:solidFill>
                <a:cs typeface="VAG Rounded Std Light"/>
              </a:rPr>
              <a:t>agenda</a:t>
            </a:r>
            <a:endParaRPr lang="en-GB" sz="1400" dirty="0">
              <a:solidFill>
                <a:srgbClr val="007E97"/>
              </a:solidFill>
              <a:cs typeface="VAG Rounded Std Light"/>
            </a:endParaRPr>
          </a:p>
        </p:txBody>
      </p:sp>
      <p:sp>
        <p:nvSpPr>
          <p:cNvPr id="17" name="Rectangle 16"/>
          <p:cNvSpPr/>
          <p:nvPr/>
        </p:nvSpPr>
        <p:spPr>
          <a:xfrm>
            <a:off x="3491880" y="2163391"/>
            <a:ext cx="2160240" cy="1102518"/>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7E97"/>
                </a:solidFill>
                <a:cs typeface="VAG Rounded Std Light"/>
              </a:rPr>
              <a:t>If your audience is concerned about the issue but is not taking action, you need to work on building will for action</a:t>
            </a:r>
          </a:p>
        </p:txBody>
      </p:sp>
      <p:sp>
        <p:nvSpPr>
          <p:cNvPr id="18" name="Rectangle 17"/>
          <p:cNvSpPr/>
          <p:nvPr/>
        </p:nvSpPr>
        <p:spPr>
          <a:xfrm>
            <a:off x="6300192" y="2166534"/>
            <a:ext cx="2160240" cy="1281515"/>
          </a:xfrm>
          <a:prstGeom prst="rect">
            <a:avLst/>
          </a:prstGeom>
          <a:solidFill>
            <a:srgbClr val="D9DFE8"/>
          </a:solidFill>
          <a:ln>
            <a:solidFill>
              <a:srgbClr val="007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7E97"/>
                </a:solidFill>
                <a:cs typeface="VAG Rounded Std Light"/>
              </a:rPr>
              <a:t>If your audiences are working towards solutions, you need to figure out how you bring added value to their efforts</a:t>
            </a:r>
          </a:p>
        </p:txBody>
      </p:sp>
      <p:cxnSp>
        <p:nvCxnSpPr>
          <p:cNvPr id="6" name="Straight Arrow Connector 5"/>
          <p:cNvCxnSpPr>
            <a:stCxn id="16" idx="2"/>
            <a:endCxn id="13" idx="0"/>
          </p:cNvCxnSpPr>
          <p:nvPr/>
        </p:nvCxnSpPr>
        <p:spPr>
          <a:xfrm>
            <a:off x="1763688" y="3115444"/>
            <a:ext cx="0" cy="33260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2"/>
            <a:endCxn id="10" idx="0"/>
          </p:cNvCxnSpPr>
          <p:nvPr/>
        </p:nvCxnSpPr>
        <p:spPr>
          <a:xfrm>
            <a:off x="1763688" y="4816201"/>
            <a:ext cx="0" cy="17489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493240" y="4789901"/>
            <a:ext cx="0" cy="20119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06888" y="3265909"/>
            <a:ext cx="0" cy="15584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7438743" y="3421749"/>
            <a:ext cx="0" cy="15584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447969" y="4789900"/>
            <a:ext cx="0" cy="20119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533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Step 5</a:t>
            </a:r>
            <a:br>
              <a:rPr lang="en-GB" dirty="0" smtClean="0"/>
            </a:br>
            <a:r>
              <a:rPr lang="en-GB" sz="2700" dirty="0" smtClean="0"/>
              <a:t>Identifying channels &amp; products</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26538531"/>
              </p:ext>
            </p:extLst>
          </p:nvPr>
        </p:nvGraphicFramePr>
        <p:xfrm>
          <a:off x="598619" y="2007200"/>
          <a:ext cx="7983406" cy="4583920"/>
        </p:xfrm>
        <a:graphic>
          <a:graphicData uri="http://schemas.openxmlformats.org/drawingml/2006/table">
            <a:tbl>
              <a:tblPr firstRow="1">
                <a:effectLst/>
                <a:tableStyleId>{638B1855-1B75-4FBE-930C-398BA8C253C6}</a:tableStyleId>
              </a:tblPr>
              <a:tblGrid>
                <a:gridCol w="1954612"/>
                <a:gridCol w="3180400"/>
                <a:gridCol w="2848394"/>
              </a:tblGrid>
              <a:tr h="370840">
                <a:tc>
                  <a:txBody>
                    <a:bodyPr/>
                    <a:lstStyle/>
                    <a:p>
                      <a:r>
                        <a:rPr lang="en-GB" sz="1100" baseline="0" dirty="0" smtClean="0">
                          <a:solidFill>
                            <a:schemeClr val="accent1"/>
                          </a:solidFill>
                          <a:latin typeface="+mj-lt"/>
                        </a:rPr>
                        <a:t>Channel/product type</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r>
                        <a:rPr lang="en-GB" sz="1100" dirty="0" smtClean="0">
                          <a:solidFill>
                            <a:schemeClr val="accent1"/>
                          </a:solidFill>
                          <a:latin typeface="+mj-lt"/>
                        </a:rPr>
                        <a:t>Pros</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r>
                        <a:rPr lang="en-GB" sz="1100" dirty="0" smtClean="0">
                          <a:solidFill>
                            <a:schemeClr val="accent1"/>
                          </a:solidFill>
                          <a:latin typeface="+mj-lt"/>
                        </a:rPr>
                        <a:t>Cons</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r>
                        <a:rPr lang="en-GB" sz="1100" b="0" dirty="0" smtClean="0">
                          <a:solidFill>
                            <a:schemeClr val="accent1"/>
                          </a:solidFill>
                          <a:latin typeface="+mn-lt"/>
                        </a:rPr>
                        <a:t>Mainstream</a:t>
                      </a:r>
                      <a:r>
                        <a:rPr lang="en-GB" sz="1100" b="0" baseline="0" dirty="0" smtClean="0">
                          <a:solidFill>
                            <a:schemeClr val="accent1"/>
                          </a:solidFill>
                          <a:latin typeface="+mn-lt"/>
                        </a:rPr>
                        <a:t> media</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0" dirty="0" smtClean="0">
                          <a:solidFill>
                            <a:schemeClr val="accent1"/>
                          </a:solidFill>
                          <a:latin typeface="+mn-lt"/>
                        </a:rPr>
                        <a:t>Good for creating broad-based awareness and, if done well, getting the attention of high-level decision makers</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0" dirty="0" smtClean="0">
                          <a:solidFill>
                            <a:schemeClr val="accent1"/>
                          </a:solidFill>
                          <a:latin typeface="+mn-lt"/>
                        </a:rPr>
                        <a:t>Requires a good ‘hook’ and/or good connections with journalists. Not appropriate for more complex or technical information</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algn="l" defTabSz="457200" rtl="0" eaLnBrk="1" latinLnBrk="0" hangingPunct="1"/>
                      <a:r>
                        <a:rPr lang="en-GB" sz="1100" b="0" kern="1200" dirty="0" smtClean="0">
                          <a:solidFill>
                            <a:schemeClr val="accent1"/>
                          </a:solidFill>
                          <a:latin typeface="+mn-lt"/>
                          <a:ea typeface="+mn-ea"/>
                          <a:cs typeface="+mn-cs"/>
                        </a:rPr>
                        <a:t>Existing (sector and non-) events</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Depending on the type of event, can be used to further a broad range of objectives (alerting audiences to issues, solutions, tools)</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Competition for attention</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algn="l" defTabSz="457200" rtl="0" eaLnBrk="1" latinLnBrk="0" hangingPunct="1"/>
                      <a:r>
                        <a:rPr lang="en-GB" sz="1100" b="0" kern="1200" dirty="0" smtClean="0">
                          <a:solidFill>
                            <a:schemeClr val="accent1"/>
                          </a:solidFill>
                          <a:latin typeface="+mn-lt"/>
                          <a:ea typeface="+mn-ea"/>
                          <a:cs typeface="+mn-cs"/>
                        </a:rPr>
                        <a:t>Dedicated events</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As above. Also good for developing a common sense of purpose, getting people to work together, relationship building</a:t>
                      </a: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Expensive; also may be difficult to get your audience to attend unless they have already bought into the issue</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algn="l" defTabSz="457200" rtl="0" eaLnBrk="1" latinLnBrk="0" hangingPunct="1"/>
                      <a:r>
                        <a:rPr lang="en-GB" sz="1100" b="0" kern="1200" dirty="0" smtClean="0">
                          <a:solidFill>
                            <a:schemeClr val="accent1"/>
                          </a:solidFill>
                          <a:latin typeface="+mn-lt"/>
                          <a:ea typeface="+mn-ea"/>
                          <a:cs typeface="+mn-cs"/>
                        </a:rPr>
                        <a:t>Events (on-line) – webinars, Google hangouts</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Good for: alerting audiences to issues, solutions, tools; providing a platform for dialogue and sharing. Relatively easy to organise. Cheap!</a:t>
                      </a: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Requires good connectivity; difficult to sustain interest for longer periods (1.5 hours recommended max)</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algn="l" defTabSz="457200" rtl="0" eaLnBrk="1" latinLnBrk="0" hangingPunct="1"/>
                      <a:r>
                        <a:rPr lang="en-GB" sz="1100" b="0" kern="1200" dirty="0" smtClean="0">
                          <a:solidFill>
                            <a:schemeClr val="accent1"/>
                          </a:solidFill>
                          <a:latin typeface="+mn-lt"/>
                          <a:ea typeface="+mn-ea"/>
                          <a:cs typeface="+mn-cs"/>
                        </a:rPr>
                        <a:t>Knowledge networks/products (websites, briefings, manuals, etc.)</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Good for conveying complex or technical information</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Requires promotion and good dissemination to reach targets</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algn="l" defTabSz="457200" rtl="0" eaLnBrk="1" latinLnBrk="0" hangingPunct="1"/>
                      <a:r>
                        <a:rPr lang="en-GB" sz="1100" b="0" kern="1200" dirty="0" smtClean="0">
                          <a:solidFill>
                            <a:schemeClr val="accent1"/>
                          </a:solidFill>
                          <a:latin typeface="+mn-lt"/>
                          <a:ea typeface="+mn-ea"/>
                          <a:cs typeface="+mn-cs"/>
                        </a:rPr>
                        <a:t>Social media (Facebook, LinkedIn, blogs)</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Can help strengthen relationships, build informal networks and share opinions</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Requires regular engagement and promotion; good connectivity; must be appropriate to audience</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algn="l" defTabSz="457200" rtl="0" eaLnBrk="1" latinLnBrk="0" hangingPunct="1"/>
                      <a:r>
                        <a:rPr lang="en-GB" sz="1100" b="0" kern="1200" dirty="0" smtClean="0">
                          <a:solidFill>
                            <a:schemeClr val="accent1"/>
                          </a:solidFill>
                          <a:latin typeface="+mn-lt"/>
                          <a:ea typeface="+mn-ea"/>
                          <a:cs typeface="+mn-cs"/>
                        </a:rPr>
                        <a:t>Video, podcasts, audio-visual presentations</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Good for conveying top level messages, creating awareness, engaging people through stories</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r>
                        <a:rPr lang="en-GB" sz="1100" b="0" kern="1200" dirty="0" smtClean="0">
                          <a:solidFill>
                            <a:schemeClr val="accent1"/>
                          </a:solidFill>
                          <a:latin typeface="+mn-lt"/>
                          <a:ea typeface="+mn-ea"/>
                          <a:cs typeface="+mn-cs"/>
                        </a:rPr>
                        <a:t>Requires promotion and good dissemination to reach targets; specialised expertise to do well; expensive</a:t>
                      </a:r>
                      <a:endParaRPr lang="en-GB" sz="1100" b="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939141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Step 4</a:t>
            </a:r>
            <a:br>
              <a:rPr lang="en-GB" dirty="0"/>
            </a:br>
            <a:r>
              <a:rPr lang="en-GB" sz="2700" dirty="0" smtClean="0"/>
              <a:t>Identifying </a:t>
            </a:r>
            <a:r>
              <a:rPr lang="en-GB" sz="2700" dirty="0"/>
              <a:t>channels &amp; </a:t>
            </a:r>
            <a:r>
              <a:rPr lang="en-GB" sz="2700" dirty="0" smtClean="0"/>
              <a:t>products</a:t>
            </a:r>
            <a:endParaRPr lang="en-GB" sz="2700" dirty="0"/>
          </a:p>
        </p:txBody>
      </p:sp>
      <p:sp>
        <p:nvSpPr>
          <p:cNvPr id="3" name="Content Placeholder 2"/>
          <p:cNvSpPr>
            <a:spLocks noGrp="1"/>
          </p:cNvSpPr>
          <p:nvPr>
            <p:ph idx="1"/>
          </p:nvPr>
        </p:nvSpPr>
        <p:spPr/>
        <p:txBody>
          <a:bodyPr>
            <a:normAutofit/>
          </a:bodyPr>
          <a:lstStyle/>
          <a:p>
            <a:r>
              <a:rPr lang="en-GB" b="1" dirty="0"/>
              <a:t>Activity 2</a:t>
            </a:r>
            <a:r>
              <a:rPr lang="en-GB" dirty="0"/>
              <a:t>: Next list the products you will need to support communication through that channel. Do you need a pitch deck or brochure for your face-to-face meeting? Do you need presentations, briefings or training materials for your workshop? Do you need a press release or briefing packet to utilise mainstream media?</a:t>
            </a:r>
          </a:p>
          <a:p>
            <a:r>
              <a:rPr lang="en-GB" b="1" dirty="0" smtClean="0"/>
              <a:t>Activity </a:t>
            </a:r>
            <a:r>
              <a:rPr lang="en-GB" b="1" dirty="0"/>
              <a:t>3</a:t>
            </a:r>
            <a:r>
              <a:rPr lang="en-GB" dirty="0"/>
              <a:t>: To extend the impact from your investments in products, think about how you can use existing channels (networks, social media channels, and websites and newsletters of amplifiers and allies) to extend your message to a broader audience with little additional time or </a:t>
            </a:r>
            <a:r>
              <a:rPr lang="en-GB" dirty="0" smtClean="0"/>
              <a:t>effort.</a:t>
            </a:r>
            <a:endParaRPr lang="en-GB" dirty="0"/>
          </a:p>
        </p:txBody>
      </p:sp>
      <p:sp>
        <p:nvSpPr>
          <p:cNvPr id="4" name="Footer Placeholder 3"/>
          <p:cNvSpPr>
            <a:spLocks noGrp="1"/>
          </p:cNvSpPr>
          <p:nvPr>
            <p:ph type="ftr" sz="quarter" idx="11"/>
          </p:nvPr>
        </p:nvSpPr>
        <p:spPr/>
        <p:txBody>
          <a:bodyPr/>
          <a:lstStyle/>
          <a:p>
            <a:r>
              <a:rPr lang="en-US" smtClean="0"/>
              <a:t>example presentation title</a:t>
            </a:r>
            <a:endParaRPr lang="en-US" dirty="0"/>
          </a:p>
        </p:txBody>
      </p:sp>
    </p:spTree>
    <p:extLst>
      <p:ext uri="{BB962C8B-B14F-4D97-AF65-F5344CB8AC3E}">
        <p14:creationId xmlns:p14="http://schemas.microsoft.com/office/powerpoint/2010/main" val="1440477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FAQ</a:t>
            </a:r>
            <a:br>
              <a:rPr lang="en-GB" dirty="0" smtClean="0"/>
            </a:br>
            <a:r>
              <a:rPr lang="en-GB" dirty="0" smtClean="0"/>
              <a:t>How do we do it?</a:t>
            </a:r>
            <a:endParaRPr lang="en-GB" dirty="0"/>
          </a:p>
        </p:txBody>
      </p:sp>
      <p:sp>
        <p:nvSpPr>
          <p:cNvPr id="3" name="Content Placeholder 2"/>
          <p:cNvSpPr>
            <a:spLocks noGrp="1"/>
          </p:cNvSpPr>
          <p:nvPr>
            <p:ph idx="1"/>
          </p:nvPr>
        </p:nvSpPr>
        <p:spPr/>
        <p:txBody>
          <a:bodyPr>
            <a:normAutofit fontScale="85000" lnSpcReduction="10000"/>
          </a:bodyPr>
          <a:lstStyle/>
          <a:p>
            <a:pPr marL="0" lvl="1" indent="0">
              <a:buNone/>
            </a:pPr>
            <a:r>
              <a:rPr lang="en-GB" dirty="0"/>
              <a:t>This toolkit takes you through a step by step process of collectively thinking through and agreeing on the key components of a strategy (objectives, audiences, messages, channels and products). Each step builds on the one </a:t>
            </a:r>
            <a:r>
              <a:rPr lang="en-GB" dirty="0" smtClean="0"/>
              <a:t>before:</a:t>
            </a:r>
            <a:endParaRPr lang="en-GB" dirty="0"/>
          </a:p>
          <a:p>
            <a:pPr lvl="1"/>
            <a:r>
              <a:rPr lang="en-GB" b="1" dirty="0"/>
              <a:t>For large teams where meeting in person is feasible</a:t>
            </a:r>
            <a:r>
              <a:rPr lang="en-GB" dirty="0"/>
              <a:t>, we recommend you develop your initial strategy in 2 full-day team workshop sessions (see sample agenda on slides </a:t>
            </a:r>
            <a:r>
              <a:rPr lang="en-GB" dirty="0" smtClean="0"/>
              <a:t>5 </a:t>
            </a:r>
            <a:r>
              <a:rPr lang="en-GB" dirty="0"/>
              <a:t>&amp; </a:t>
            </a:r>
            <a:r>
              <a:rPr lang="en-GB" dirty="0" smtClean="0"/>
              <a:t>6). </a:t>
            </a:r>
            <a:r>
              <a:rPr lang="en-GB" dirty="0"/>
              <a:t>You will also need to allocate 1 to 2 days of staff time for prep work and a half day for the clean up, presentation and review the final strategy. The strategy should be reviewed and updated annually at a minimum and ideally more </a:t>
            </a:r>
            <a:r>
              <a:rPr lang="en-GB" dirty="0" smtClean="0"/>
              <a:t>frequently.</a:t>
            </a:r>
            <a:endParaRPr lang="en-GB" dirty="0"/>
          </a:p>
          <a:p>
            <a:pPr lvl="1"/>
            <a:r>
              <a:rPr lang="en-GB" b="1" dirty="0"/>
              <a:t>For more dispersed teams</a:t>
            </a:r>
            <a:r>
              <a:rPr lang="en-GB" dirty="0"/>
              <a:t>, we recommend you do the steps over a series of virtual meetings in a planned, time-bound fashion (e.g., one per week until it’s done!) (see sample agenda on slides </a:t>
            </a:r>
            <a:r>
              <a:rPr lang="en-GB" dirty="0" smtClean="0"/>
              <a:t>7 </a:t>
            </a:r>
            <a:r>
              <a:rPr lang="en-GB" dirty="0"/>
              <a:t>&amp; </a:t>
            </a:r>
            <a:r>
              <a:rPr lang="en-GB" dirty="0" smtClean="0"/>
              <a:t>8). </a:t>
            </a:r>
            <a:r>
              <a:rPr lang="en-GB" dirty="0"/>
              <a:t>You will need to assign smaller working groups to do the activities </a:t>
            </a:r>
            <a:r>
              <a:rPr lang="en-GB" dirty="0" smtClean="0"/>
              <a:t>off-line.</a:t>
            </a:r>
            <a:endParaRPr lang="en-GB" dirty="0"/>
          </a:p>
          <a:p>
            <a:pPr lvl="1"/>
            <a:r>
              <a:rPr lang="en-GB" b="1" dirty="0"/>
              <a:t>For smaller teams</a:t>
            </a:r>
            <a:r>
              <a:rPr lang="en-GB" dirty="0"/>
              <a:t>, we recommend you have one or two individuals prefill the strategy and then meet to present initial thinking and develop </a:t>
            </a:r>
            <a:r>
              <a:rPr lang="en-GB" dirty="0" smtClean="0"/>
              <a:t>consensus.</a:t>
            </a:r>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506233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Step 5</a:t>
            </a:r>
            <a:br>
              <a:rPr lang="en-GB" dirty="0" smtClean="0"/>
            </a:br>
            <a:r>
              <a:rPr lang="en-GB" sz="2700" dirty="0"/>
              <a:t>Channels &amp; </a:t>
            </a:r>
            <a:r>
              <a:rPr lang="en-GB" sz="2700" dirty="0" smtClean="0"/>
              <a:t>Products – Objective 1</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07110307"/>
              </p:ext>
            </p:extLst>
          </p:nvPr>
        </p:nvGraphicFramePr>
        <p:xfrm>
          <a:off x="598618" y="2007200"/>
          <a:ext cx="7192831" cy="2902785"/>
        </p:xfrm>
        <a:graphic>
          <a:graphicData uri="http://schemas.openxmlformats.org/drawingml/2006/table">
            <a:tbl>
              <a:tblPr firstRow="1">
                <a:effectLst/>
                <a:tableStyleId>{638B1855-1B75-4FBE-930C-398BA8C253C6}</a:tableStyleId>
              </a:tblPr>
              <a:tblGrid>
                <a:gridCol w="1592235"/>
                <a:gridCol w="1871738"/>
                <a:gridCol w="1921467"/>
                <a:gridCol w="1807391"/>
              </a:tblGrid>
              <a:tr h="282458">
                <a:tc gridSpan="2">
                  <a:txBody>
                    <a:bodyPr/>
                    <a:lstStyle/>
                    <a:p>
                      <a:r>
                        <a:rPr lang="en-GB" sz="1100" dirty="0" smtClean="0">
                          <a:solidFill>
                            <a:schemeClr val="accent1"/>
                          </a:solidFill>
                          <a:latin typeface="+mj-lt"/>
                        </a:rPr>
                        <a:t>Activity 1</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r>
                        <a:rPr lang="en-GB" sz="1100" dirty="0" smtClean="0">
                          <a:solidFill>
                            <a:schemeClr val="accent1"/>
                          </a:solidFill>
                          <a:latin typeface="+mj-lt"/>
                        </a:rPr>
                        <a:t>Activity 2</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Activity 3</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615429">
                <a:tc>
                  <a:txBody>
                    <a:bodyPr/>
                    <a:lstStyle/>
                    <a:p>
                      <a:r>
                        <a:rPr lang="en-GB" sz="1100" b="1" dirty="0" smtClean="0">
                          <a:solidFill>
                            <a:schemeClr val="accent1"/>
                          </a:solidFill>
                          <a:latin typeface="+mn-lt"/>
                        </a:rPr>
                        <a:t>Audio</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baseline="0" dirty="0" smtClean="0">
                          <a:solidFill>
                            <a:schemeClr val="accent1"/>
                          </a:solidFill>
                          <a:latin typeface="+mn-lt"/>
                        </a:rPr>
                        <a:t>Channel</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smtClean="0">
                          <a:solidFill>
                            <a:schemeClr val="accent1"/>
                          </a:solidFill>
                          <a:latin typeface="+mn-lt"/>
                        </a:rPr>
                        <a:t>Products</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accent1"/>
                          </a:solidFill>
                          <a:latin typeface="+mn-lt"/>
                          <a:ea typeface="+mn-ea"/>
                          <a:cs typeface="+mn-cs"/>
                        </a:rPr>
                        <a:t>Extending outreach through amplifiers &amp; allies</a:t>
                      </a:r>
                      <a:r>
                        <a:rPr lang="en-GB" sz="1100" b="1" kern="1200" dirty="0" smtClean="0">
                          <a:solidFill>
                            <a:schemeClr val="accent1"/>
                          </a:solidFill>
                          <a:latin typeface="+mn-lt"/>
                          <a:ea typeface="+mn-ea"/>
                          <a:cs typeface="+mn-cs"/>
                        </a:rPr>
                        <a:t>?</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648075">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648075">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648075">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009682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Step 4</a:t>
            </a:r>
            <a:br>
              <a:rPr lang="en-GB" sz="3300" dirty="0" smtClean="0"/>
            </a:br>
            <a:r>
              <a:rPr lang="en-GB" dirty="0" smtClean="0"/>
              <a:t>Channels </a:t>
            </a:r>
            <a:r>
              <a:rPr lang="en-GB" dirty="0"/>
              <a:t>&amp; </a:t>
            </a:r>
            <a:r>
              <a:rPr lang="en-GB" dirty="0" smtClean="0"/>
              <a:t>products - Checklist</a:t>
            </a:r>
            <a:br>
              <a:rPr lang="en-GB" dirty="0" smtClean="0"/>
            </a:br>
            <a:endParaRPr lang="en-GB" dirty="0"/>
          </a:p>
        </p:txBody>
      </p:sp>
      <p:sp>
        <p:nvSpPr>
          <p:cNvPr id="3" name="Content Placeholder 2"/>
          <p:cNvSpPr>
            <a:spLocks noGrp="1"/>
          </p:cNvSpPr>
          <p:nvPr>
            <p:ph idx="1"/>
          </p:nvPr>
        </p:nvSpPr>
        <p:spPr/>
        <p:txBody>
          <a:bodyPr>
            <a:normAutofit fontScale="92500" lnSpcReduction="20000"/>
          </a:bodyPr>
          <a:lstStyle/>
          <a:p>
            <a:pPr marL="342900" indent="-342900">
              <a:buFont typeface="Wingdings" panose="05000000000000000000" pitchFamily="2" charset="2"/>
              <a:buChar char="q"/>
            </a:pPr>
            <a:r>
              <a:rPr lang="en-GB" dirty="0"/>
              <a:t>Is the channel appropriate to your audience? Does it take advantage of existing channels already used and trusted by your audiences?</a:t>
            </a:r>
          </a:p>
          <a:p>
            <a:pPr marL="342900" indent="-342900">
              <a:buFont typeface="Wingdings" panose="05000000000000000000" pitchFamily="2" charset="2"/>
              <a:buChar char="q"/>
            </a:pPr>
            <a:r>
              <a:rPr lang="en-GB" dirty="0"/>
              <a:t>Are your channels and products suited to the types of message you are promoting? Do they make it easy for audiences to retain and use information?</a:t>
            </a:r>
          </a:p>
          <a:p>
            <a:pPr marL="342900" indent="-342900">
              <a:buFont typeface="Wingdings" panose="05000000000000000000" pitchFamily="2" charset="2"/>
              <a:buChar char="q"/>
            </a:pPr>
            <a:r>
              <a:rPr lang="en-GB" dirty="0"/>
              <a:t>Do your channels and products take advantage of available skills and connections?</a:t>
            </a:r>
          </a:p>
          <a:p>
            <a:pPr marL="342900" indent="-342900">
              <a:buFont typeface="Wingdings" panose="05000000000000000000" pitchFamily="2" charset="2"/>
              <a:buChar char="q"/>
            </a:pPr>
            <a:r>
              <a:rPr lang="en-GB" dirty="0"/>
              <a:t>Do your channels help build and strengthen relationships with key audiences?</a:t>
            </a:r>
          </a:p>
          <a:p>
            <a:pPr marL="342900" indent="-342900">
              <a:buFont typeface="Wingdings" panose="05000000000000000000" pitchFamily="2" charset="2"/>
              <a:buChar char="q"/>
            </a:pPr>
            <a:r>
              <a:rPr lang="en-GB" dirty="0"/>
              <a:t>Do all products have a clear communication channel by which they will reach your audiences?</a:t>
            </a:r>
          </a:p>
          <a:p>
            <a:pPr marL="342900" indent="-342900">
              <a:buFont typeface="Wingdings" panose="05000000000000000000" pitchFamily="2" charset="2"/>
              <a:buChar char="q"/>
            </a:pPr>
            <a:r>
              <a:rPr lang="en-GB" dirty="0"/>
              <a:t>Are you taking advantage of the potential of amplifiers and allies to extend the reach of your messages and maximise value from investments in products?</a:t>
            </a:r>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527202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Step 5</a:t>
            </a:r>
            <a:br>
              <a:rPr lang="en-GB" sz="3300" dirty="0" smtClean="0"/>
            </a:br>
            <a:r>
              <a:rPr lang="en-GB" dirty="0" smtClean="0"/>
              <a:t>Operationalising</a:t>
            </a:r>
            <a:br>
              <a:rPr lang="en-GB" dirty="0" smtClean="0"/>
            </a:br>
            <a:endParaRPr lang="en-GB" dirty="0"/>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q"/>
            </a:pPr>
            <a:r>
              <a:rPr lang="en-GB" dirty="0"/>
              <a:t>Capacity – how are you going to get this done? Are you going to do it all in house or get external consultants to do part of the work?</a:t>
            </a:r>
          </a:p>
          <a:p>
            <a:pPr marL="342900" indent="-342900">
              <a:buFont typeface="Wingdings" panose="05000000000000000000" pitchFamily="2" charset="2"/>
              <a:buChar char="q"/>
            </a:pPr>
            <a:r>
              <a:rPr lang="en-GB" dirty="0"/>
              <a:t>Responsibilities – who is responsible for what? How are you going to organise the work, ensure communication/coordination within your team and with the larger organisation?</a:t>
            </a:r>
          </a:p>
          <a:p>
            <a:pPr marL="342900" indent="-342900">
              <a:buFont typeface="Wingdings" panose="05000000000000000000" pitchFamily="2" charset="2"/>
              <a:buChar char="q"/>
            </a:pPr>
            <a:r>
              <a:rPr lang="en-GB" dirty="0"/>
              <a:t>Monitoring and learning – how will you measure your success? </a:t>
            </a:r>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19282464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Workplan</a:t>
            </a:r>
            <a:r>
              <a:rPr lang="en-GB" dirty="0" smtClean="0"/>
              <a:t/>
            </a:r>
            <a:br>
              <a:rPr lang="en-GB" dirty="0" smtClean="0"/>
            </a:br>
            <a:r>
              <a:rPr lang="en-GB" sz="1800" dirty="0"/>
              <a:t>Activity 1: Provide a list of major outputs to be produced by month. Be realistic! </a:t>
            </a:r>
            <a:br>
              <a:rPr lang="en-GB" sz="1800" dirty="0"/>
            </a:br>
            <a:r>
              <a:rPr lang="en-GB" sz="1800" dirty="0"/>
              <a:t>And think about how outputs tie to events schedule.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18266588"/>
              </p:ext>
            </p:extLst>
          </p:nvPr>
        </p:nvGraphicFramePr>
        <p:xfrm>
          <a:off x="598618" y="2007200"/>
          <a:ext cx="7192832" cy="4273080"/>
        </p:xfrm>
        <a:graphic>
          <a:graphicData uri="http://schemas.openxmlformats.org/drawingml/2006/table">
            <a:tbl>
              <a:tblPr firstRow="1">
                <a:effectLst/>
                <a:tableStyleId>{638B1855-1B75-4FBE-930C-398BA8C253C6}</a:tableStyleId>
              </a:tblPr>
              <a:tblGrid>
                <a:gridCol w="1272488"/>
                <a:gridCol w="1495863"/>
                <a:gridCol w="1535605"/>
                <a:gridCol w="1444438"/>
                <a:gridCol w="1444438"/>
              </a:tblGrid>
              <a:tr h="440449">
                <a:tc>
                  <a:txBody>
                    <a:bodyPr/>
                    <a:lstStyle/>
                    <a:p>
                      <a:r>
                        <a:rPr lang="en-GB" sz="1100" dirty="0" smtClean="0">
                          <a:solidFill>
                            <a:schemeClr val="accent1"/>
                          </a:solidFill>
                          <a:latin typeface="+mj-lt"/>
                        </a:rPr>
                        <a:t>Month</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accent1"/>
                          </a:solidFill>
                          <a:latin typeface="+mj-lt"/>
                          <a:ea typeface="+mn-ea"/>
                          <a:cs typeface="+mn-cs"/>
                        </a:rPr>
                        <a:t>Major Outputs</a:t>
                      </a:r>
                      <a:endParaRPr lang="en-GB" sz="1100" b="1" kern="1200" dirty="0" smtClean="0">
                        <a:solidFill>
                          <a:schemeClr val="accent1"/>
                        </a:solidFill>
                        <a:latin typeface="+mj-lt"/>
                        <a:ea typeface="+mn-ea"/>
                        <a:cs typeface="+mn-cs"/>
                      </a:endParaRPr>
                    </a:p>
                    <a:p>
                      <a:pPr marL="0" algn="l" defTabSz="457200" rtl="0" eaLnBrk="1" latinLnBrk="0" hangingPunct="1"/>
                      <a:endParaRPr lang="en-GB" sz="1100" b="1" kern="1200" dirty="0">
                        <a:solidFill>
                          <a:schemeClr val="accent1"/>
                        </a:solidFill>
                        <a:latin typeface="+mj-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accent1"/>
                          </a:solidFill>
                          <a:latin typeface="+mj-lt"/>
                          <a:ea typeface="+mn-ea"/>
                          <a:cs typeface="+mn-cs"/>
                        </a:rPr>
                        <a:t>Person responsible</a:t>
                      </a:r>
                    </a:p>
                    <a:p>
                      <a:pPr marL="0" algn="l" defTabSz="457200" rtl="0" eaLnBrk="1" latinLnBrk="0" hangingPunct="1"/>
                      <a:endParaRPr lang="en-GB" sz="1100" b="1" kern="1200" dirty="0">
                        <a:solidFill>
                          <a:schemeClr val="accent1"/>
                        </a:solidFill>
                        <a:latin typeface="+mj-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algn="l" defTabSz="457200" rtl="0" eaLnBrk="1" latinLnBrk="0" hangingPunct="1"/>
                      <a:r>
                        <a:rPr lang="en-GB" sz="1100" b="1" kern="1200" dirty="0" smtClean="0">
                          <a:solidFill>
                            <a:schemeClr val="accent1"/>
                          </a:solidFill>
                          <a:latin typeface="+mj-lt"/>
                          <a:ea typeface="+mn-ea"/>
                          <a:cs typeface="+mn-cs"/>
                        </a:rPr>
                        <a:t>Person days</a:t>
                      </a:r>
                      <a:endParaRPr lang="en-GB" sz="1100" b="1" kern="1200" dirty="0">
                        <a:solidFill>
                          <a:schemeClr val="accent1"/>
                        </a:solidFill>
                        <a:latin typeface="+mj-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accent1"/>
                          </a:solidFill>
                          <a:latin typeface="+mj-lt"/>
                          <a:ea typeface="+mn-ea"/>
                          <a:cs typeface="+mn-cs"/>
                        </a:rPr>
                        <a:t>Cost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100" b="1" kern="1200" dirty="0" smtClean="0">
                        <a:solidFill>
                          <a:schemeClr val="accent1"/>
                        </a:solidFill>
                        <a:latin typeface="+mj-lt"/>
                        <a:ea typeface="+mn-ea"/>
                        <a:cs typeface="+mn-cs"/>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36126">
                <a:tc>
                  <a:txBody>
                    <a:bodyPr/>
                    <a:lstStyle/>
                    <a:p>
                      <a:r>
                        <a:rPr lang="en-US" sz="1100" kern="1200" dirty="0" smtClean="0">
                          <a:solidFill>
                            <a:schemeClr val="accent1"/>
                          </a:solidFill>
                          <a:latin typeface="+mn-lt"/>
                          <a:ea typeface="+mn-ea"/>
                          <a:cs typeface="+mn-cs"/>
                        </a:rPr>
                        <a:t>January</a:t>
                      </a:r>
                      <a:endParaRPr lang="en-GB" sz="1100" kern="1200" dirty="0">
                        <a:solidFill>
                          <a:schemeClr val="accent1"/>
                        </a:solidFill>
                        <a:latin typeface="+mn-lt"/>
                        <a:ea typeface="+mn-ea"/>
                        <a:cs typeface="+mn-cs"/>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600" b="0" dirty="0">
                        <a:latin typeface="Arial" pitchFamily="34" charset="0"/>
                        <a:cs typeface="Arial" pitchFamily="34" charset="0"/>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600" b="0" dirty="0">
                        <a:latin typeface="Arial" pitchFamily="34" charset="0"/>
                        <a:cs typeface="Arial" pitchFamily="34" charset="0"/>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dirty="0"/>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600" b="0" dirty="0">
                        <a:latin typeface="Arial" pitchFamily="34" charset="0"/>
                        <a:cs typeface="Arial" pitchFamily="34" charset="0"/>
                      </a:endParaRPr>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286391">
                <a:tc>
                  <a:txBody>
                    <a:bodyPr/>
                    <a:lstStyle/>
                    <a:p>
                      <a:r>
                        <a:rPr lang="en-GB" sz="1100" dirty="0" smtClean="0">
                          <a:solidFill>
                            <a:schemeClr val="accent1"/>
                          </a:solidFill>
                          <a:latin typeface="+mn-lt"/>
                        </a:rPr>
                        <a:t>February</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286391">
                <a:tc>
                  <a:txBody>
                    <a:bodyPr/>
                    <a:lstStyle/>
                    <a:p>
                      <a:r>
                        <a:rPr lang="en-GB" sz="1100" dirty="0" smtClean="0">
                          <a:solidFill>
                            <a:schemeClr val="accent1"/>
                          </a:solidFill>
                          <a:latin typeface="+mn-lt"/>
                        </a:rPr>
                        <a:t>March</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286391">
                <a:tc>
                  <a:txBody>
                    <a:bodyPr/>
                    <a:lstStyle/>
                    <a:p>
                      <a:r>
                        <a:rPr lang="en-GB" sz="1100" dirty="0" smtClean="0">
                          <a:solidFill>
                            <a:schemeClr val="accent1"/>
                          </a:solidFill>
                          <a:latin typeface="+mn-lt"/>
                        </a:rPr>
                        <a:t>April</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286391">
                <a:tc>
                  <a:txBody>
                    <a:bodyPr/>
                    <a:lstStyle/>
                    <a:p>
                      <a:r>
                        <a:rPr lang="en-GB" sz="1100" dirty="0" smtClean="0">
                          <a:solidFill>
                            <a:schemeClr val="accent1"/>
                          </a:solidFill>
                          <a:latin typeface="+mn-lt"/>
                        </a:rPr>
                        <a:t>May</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286391">
                <a:tc>
                  <a:txBody>
                    <a:bodyPr/>
                    <a:lstStyle/>
                    <a:p>
                      <a:r>
                        <a:rPr lang="en-GB" sz="1100" dirty="0" smtClean="0">
                          <a:solidFill>
                            <a:schemeClr val="accent1"/>
                          </a:solidFill>
                          <a:latin typeface="+mn-lt"/>
                        </a:rPr>
                        <a:t>June</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286391">
                <a:tc>
                  <a:txBody>
                    <a:bodyPr/>
                    <a:lstStyle/>
                    <a:p>
                      <a:r>
                        <a:rPr lang="en-GB" sz="1100" dirty="0" smtClean="0">
                          <a:solidFill>
                            <a:schemeClr val="accent1"/>
                          </a:solidFill>
                          <a:latin typeface="+mn-lt"/>
                        </a:rPr>
                        <a:t>July</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286391">
                <a:tc>
                  <a:txBody>
                    <a:bodyPr/>
                    <a:lstStyle/>
                    <a:p>
                      <a:r>
                        <a:rPr lang="en-GB" sz="1100" dirty="0" smtClean="0">
                          <a:solidFill>
                            <a:schemeClr val="accent1"/>
                          </a:solidFill>
                          <a:latin typeface="+mn-lt"/>
                        </a:rPr>
                        <a:t>August</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286391">
                <a:tc>
                  <a:txBody>
                    <a:bodyPr/>
                    <a:lstStyle/>
                    <a:p>
                      <a:r>
                        <a:rPr lang="en-GB" sz="1100" dirty="0" smtClean="0">
                          <a:solidFill>
                            <a:schemeClr val="accent1"/>
                          </a:solidFill>
                          <a:latin typeface="+mn-lt"/>
                        </a:rPr>
                        <a:t>September</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286391">
                <a:tc>
                  <a:txBody>
                    <a:bodyPr/>
                    <a:lstStyle/>
                    <a:p>
                      <a:r>
                        <a:rPr lang="en-GB" sz="1100" dirty="0" err="1" smtClean="0">
                          <a:solidFill>
                            <a:schemeClr val="accent1"/>
                          </a:solidFill>
                          <a:latin typeface="+mn-lt"/>
                        </a:rPr>
                        <a:t>Oktober</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286391">
                <a:tc>
                  <a:txBody>
                    <a:bodyPr/>
                    <a:lstStyle/>
                    <a:p>
                      <a:r>
                        <a:rPr lang="en-GB" sz="1100" dirty="0" smtClean="0">
                          <a:solidFill>
                            <a:schemeClr val="accent1"/>
                          </a:solidFill>
                          <a:latin typeface="+mn-lt"/>
                        </a:rPr>
                        <a:t>November</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286391">
                <a:tc>
                  <a:txBody>
                    <a:bodyPr/>
                    <a:lstStyle/>
                    <a:p>
                      <a:r>
                        <a:rPr lang="en-GB" sz="1100" dirty="0" smtClean="0">
                          <a:solidFill>
                            <a:schemeClr val="accent1"/>
                          </a:solidFill>
                          <a:latin typeface="+mn-lt"/>
                        </a:rPr>
                        <a:t>December</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15123892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78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 work</a:t>
            </a:r>
            <a:br>
              <a:rPr lang="en-GB" dirty="0" smtClean="0"/>
            </a:br>
            <a:r>
              <a:rPr lang="en-GB" sz="2700" dirty="0"/>
              <a:t>Sample agenda for </a:t>
            </a:r>
            <a:r>
              <a:rPr lang="en-GB" sz="2700" dirty="0" smtClean="0"/>
              <a:t>2-day workshop</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19339235"/>
              </p:ext>
            </p:extLst>
          </p:nvPr>
        </p:nvGraphicFramePr>
        <p:xfrm>
          <a:off x="582613" y="1939510"/>
          <a:ext cx="7133203" cy="4079240"/>
        </p:xfrm>
        <a:graphic>
          <a:graphicData uri="http://schemas.openxmlformats.org/drawingml/2006/table">
            <a:tbl>
              <a:tblPr firstRow="1">
                <a:effectLst/>
                <a:tableStyleId>{638B1855-1B75-4FBE-930C-398BA8C253C6}</a:tableStyleId>
              </a:tblPr>
              <a:tblGrid>
                <a:gridCol w="4212024"/>
                <a:gridCol w="2921179"/>
              </a:tblGrid>
              <a:tr h="370840">
                <a:tc>
                  <a:txBody>
                    <a:bodyPr/>
                    <a:lstStyle/>
                    <a:p>
                      <a:r>
                        <a:rPr lang="en-GB" sz="1100" dirty="0" smtClean="0">
                          <a:solidFill>
                            <a:schemeClr val="accent1"/>
                          </a:solidFill>
                          <a:latin typeface="+mj-lt"/>
                        </a:rPr>
                        <a:t>Activity</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Time requirement</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r>
                        <a:rPr lang="en-GB" sz="1100" b="1" dirty="0" smtClean="0">
                          <a:solidFill>
                            <a:schemeClr val="accent1"/>
                          </a:solidFill>
                          <a:latin typeface="+mn-lt"/>
                        </a:rPr>
                        <a:t>Day</a:t>
                      </a:r>
                      <a:r>
                        <a:rPr lang="en-GB" sz="1100" b="1" baseline="0" dirty="0" smtClean="0">
                          <a:solidFill>
                            <a:schemeClr val="accent1"/>
                          </a:solidFill>
                          <a:latin typeface="+mn-lt"/>
                        </a:rPr>
                        <a:t> 1</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1" dirty="0" smtClean="0">
                          <a:solidFill>
                            <a:schemeClr val="accent1"/>
                          </a:solidFill>
                          <a:latin typeface="+mn-lt"/>
                        </a:rPr>
                        <a:t>5.5 hours + 2 hours for breaks</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Intro</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a:t>
                      </a:r>
                      <a:r>
                        <a:rPr lang="en-GB" sz="1100" baseline="0" dirty="0" smtClean="0">
                          <a:solidFill>
                            <a:schemeClr val="accent1"/>
                          </a:solidFill>
                          <a:latin typeface="+mn-lt"/>
                        </a:rPr>
                        <a:t>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Step 1: prioritising programme</a:t>
                      </a:r>
                      <a:r>
                        <a:rPr lang="en-GB" sz="1100" baseline="0" dirty="0" smtClean="0">
                          <a:solidFill>
                            <a:schemeClr val="accent1"/>
                          </a:solidFill>
                          <a:latin typeface="+mn-lt"/>
                        </a:rPr>
                        <a:t> objectives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 hour plenary</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Coffee break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Step 2: Identifying &amp; prioritising</a:t>
                      </a:r>
                      <a:r>
                        <a:rPr lang="en-GB" sz="1100" baseline="0" dirty="0" smtClean="0">
                          <a:solidFill>
                            <a:schemeClr val="accent1"/>
                          </a:solidFill>
                          <a:latin typeface="+mn-lt"/>
                        </a:rPr>
                        <a:t> audiences, Activity 1</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 hour group work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Lunch</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 hour</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Step 2: A</a:t>
                      </a:r>
                      <a:r>
                        <a:rPr lang="en-GB" sz="1100" baseline="0" dirty="0" smtClean="0">
                          <a:solidFill>
                            <a:schemeClr val="accent1"/>
                          </a:solidFill>
                          <a:latin typeface="+mn-lt"/>
                        </a:rPr>
                        <a:t>udiences, Activity 2</a:t>
                      </a:r>
                      <a:endParaRPr lang="en-GB" sz="1100" dirty="0" smtClean="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1 hour group work</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Step 2: Presentation &amp; feedback</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 plenary</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Coffee break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Step 3: Crafting messages, Activity 1</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 hour group work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513481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 work</a:t>
            </a:r>
            <a:br>
              <a:rPr lang="en-GB" dirty="0" smtClean="0"/>
            </a:br>
            <a:r>
              <a:rPr lang="en-GB" sz="2700" dirty="0"/>
              <a:t>Sample agenda for </a:t>
            </a:r>
            <a:r>
              <a:rPr lang="en-GB" sz="2700" dirty="0" smtClean="0"/>
              <a:t>2-day workshop</a:t>
            </a:r>
            <a:endParaRPr lang="en-GB" sz="27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02445999"/>
              </p:ext>
            </p:extLst>
          </p:nvPr>
        </p:nvGraphicFramePr>
        <p:xfrm>
          <a:off x="582613" y="1939510"/>
          <a:ext cx="7133203" cy="4516954"/>
        </p:xfrm>
        <a:graphic>
          <a:graphicData uri="http://schemas.openxmlformats.org/drawingml/2006/table">
            <a:tbl>
              <a:tblPr firstRow="1">
                <a:effectLst/>
                <a:tableStyleId>{638B1855-1B75-4FBE-930C-398BA8C253C6}</a:tableStyleId>
              </a:tblPr>
              <a:tblGrid>
                <a:gridCol w="4212024"/>
                <a:gridCol w="2921179"/>
              </a:tblGrid>
              <a:tr h="347458">
                <a:tc>
                  <a:txBody>
                    <a:bodyPr/>
                    <a:lstStyle/>
                    <a:p>
                      <a:r>
                        <a:rPr lang="en-GB" sz="1100" dirty="0" smtClean="0">
                          <a:solidFill>
                            <a:schemeClr val="accent1"/>
                          </a:solidFill>
                          <a:latin typeface="+mj-lt"/>
                        </a:rPr>
                        <a:t>Activity</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Time requirement</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47458">
                <a:tc>
                  <a:txBody>
                    <a:bodyPr/>
                    <a:lstStyle/>
                    <a:p>
                      <a:r>
                        <a:rPr lang="en-GB" sz="1100" b="1" dirty="0" smtClean="0">
                          <a:solidFill>
                            <a:schemeClr val="accent1"/>
                          </a:solidFill>
                          <a:latin typeface="+mn-lt"/>
                        </a:rPr>
                        <a:t>Day 2</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1" dirty="0" smtClean="0">
                          <a:solidFill>
                            <a:schemeClr val="accent1"/>
                          </a:solidFill>
                          <a:latin typeface="+mn-lt"/>
                        </a:rPr>
                        <a:t>5.5 hours 2+</a:t>
                      </a:r>
                      <a:r>
                        <a:rPr lang="en-GB" sz="1100" b="1" baseline="0" dirty="0" smtClean="0">
                          <a:solidFill>
                            <a:schemeClr val="accent1"/>
                          </a:solidFill>
                          <a:latin typeface="+mn-lt"/>
                        </a:rPr>
                        <a:t> </a:t>
                      </a:r>
                      <a:r>
                        <a:rPr lang="en-GB" sz="1100" b="1" dirty="0" smtClean="0">
                          <a:solidFill>
                            <a:schemeClr val="accent1"/>
                          </a:solidFill>
                          <a:latin typeface="+mn-lt"/>
                        </a:rPr>
                        <a:t>2 hours for breaks</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47458">
                <a:tc>
                  <a:txBody>
                    <a:bodyPr/>
                    <a:lstStyle/>
                    <a:p>
                      <a:r>
                        <a:rPr lang="en-GB" sz="1100" dirty="0" smtClean="0">
                          <a:solidFill>
                            <a:schemeClr val="accent1"/>
                          </a:solidFill>
                          <a:latin typeface="+mn-lt"/>
                        </a:rPr>
                        <a:t>Present back results from Messages Activity 1</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a:t>
                      </a:r>
                      <a:r>
                        <a:rPr lang="en-GB" sz="1100" baseline="0" dirty="0" smtClean="0">
                          <a:solidFill>
                            <a:schemeClr val="accent1"/>
                          </a:solidFill>
                          <a:latin typeface="+mn-lt"/>
                        </a:rPr>
                        <a:t>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474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Step 3: Messages, Activity 2</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 hour group work</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47458">
                <a:tc>
                  <a:txBody>
                    <a:bodyPr/>
                    <a:lstStyle/>
                    <a:p>
                      <a:r>
                        <a:rPr lang="en-GB" sz="1100" dirty="0" smtClean="0">
                          <a:solidFill>
                            <a:schemeClr val="accent1"/>
                          </a:solidFill>
                          <a:latin typeface="+mn-lt"/>
                        </a:rPr>
                        <a:t>Coffee break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47458">
                <a:tc>
                  <a:txBody>
                    <a:bodyPr/>
                    <a:lstStyle/>
                    <a:p>
                      <a:r>
                        <a:rPr lang="en-GB" sz="1100" dirty="0" smtClean="0">
                          <a:solidFill>
                            <a:schemeClr val="accent1"/>
                          </a:solidFill>
                          <a:latin typeface="+mn-lt"/>
                        </a:rPr>
                        <a:t>Messages, Activity 2 present &amp; feedback</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 plenary</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47458">
                <a:tc>
                  <a:txBody>
                    <a:bodyPr/>
                    <a:lstStyle/>
                    <a:p>
                      <a:r>
                        <a:rPr lang="en-GB" sz="1100" dirty="0" smtClean="0">
                          <a:solidFill>
                            <a:schemeClr val="accent1"/>
                          </a:solidFill>
                          <a:latin typeface="+mn-lt"/>
                        </a:rPr>
                        <a:t>Step 4: Identifying channels &amp; products, Activities 1 </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 group work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474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Lunch</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1 hour</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47458">
                <a:tc>
                  <a:txBody>
                    <a:bodyPr/>
                    <a:lstStyle/>
                    <a:p>
                      <a:r>
                        <a:rPr lang="en-GB" sz="1100" dirty="0" smtClean="0">
                          <a:solidFill>
                            <a:schemeClr val="accent1"/>
                          </a:solidFill>
                          <a:latin typeface="+mn-lt"/>
                        </a:rPr>
                        <a:t>Step 4: Identifying channels  &amp; products, Activities 2 - 3</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 hour group work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47458">
                <a:tc>
                  <a:txBody>
                    <a:bodyPr/>
                    <a:lstStyle/>
                    <a:p>
                      <a:r>
                        <a:rPr lang="en-GB" sz="1100" dirty="0" smtClean="0">
                          <a:solidFill>
                            <a:schemeClr val="accent1"/>
                          </a:solidFill>
                          <a:latin typeface="+mn-lt"/>
                        </a:rPr>
                        <a:t>Channels &amp; products - present &amp; feedback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 plenary</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47458">
                <a:tc>
                  <a:txBody>
                    <a:bodyPr/>
                    <a:lstStyle/>
                    <a:p>
                      <a:r>
                        <a:rPr lang="en-GB" sz="1100" dirty="0" smtClean="0">
                          <a:solidFill>
                            <a:schemeClr val="accent1"/>
                          </a:solidFill>
                          <a:latin typeface="+mn-lt"/>
                        </a:rPr>
                        <a:t>Coffee break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47458">
                <a:tc>
                  <a:txBody>
                    <a:bodyPr/>
                    <a:lstStyle/>
                    <a:p>
                      <a:r>
                        <a:rPr lang="en-GB" sz="1100" dirty="0" smtClean="0">
                          <a:solidFill>
                            <a:schemeClr val="accent1"/>
                          </a:solidFill>
                          <a:latin typeface="+mn-lt"/>
                        </a:rPr>
                        <a:t>Step 5: Operationalising</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 hour group work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47458">
                <a:tc>
                  <a:txBody>
                    <a:bodyPr/>
                    <a:lstStyle/>
                    <a:p>
                      <a:r>
                        <a:rPr lang="en-GB" sz="1100" dirty="0" smtClean="0">
                          <a:solidFill>
                            <a:schemeClr val="accent1"/>
                          </a:solidFill>
                          <a:latin typeface="+mn-lt"/>
                        </a:rPr>
                        <a:t>Wrap-up</a:t>
                      </a:r>
                      <a:r>
                        <a:rPr lang="en-GB" sz="1100" baseline="0" dirty="0" smtClean="0">
                          <a:solidFill>
                            <a:schemeClr val="accent1"/>
                          </a:solidFill>
                          <a:latin typeface="+mn-lt"/>
                        </a:rPr>
                        <a:t> – responsibilities, action points &amp; deadlines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187185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 work</a:t>
            </a:r>
            <a:br>
              <a:rPr lang="en-GB" dirty="0" smtClean="0"/>
            </a:br>
            <a:r>
              <a:rPr lang="en-GB" sz="2700" dirty="0"/>
              <a:t>Sample agenda for virtual sessions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08211117"/>
              </p:ext>
            </p:extLst>
          </p:nvPr>
        </p:nvGraphicFramePr>
        <p:xfrm>
          <a:off x="582613" y="1939510"/>
          <a:ext cx="7133203" cy="3816840"/>
        </p:xfrm>
        <a:graphic>
          <a:graphicData uri="http://schemas.openxmlformats.org/drawingml/2006/table">
            <a:tbl>
              <a:tblPr firstRow="1">
                <a:effectLst/>
                <a:tableStyleId>{638B1855-1B75-4FBE-930C-398BA8C253C6}</a:tableStyleId>
              </a:tblPr>
              <a:tblGrid>
                <a:gridCol w="4212024"/>
                <a:gridCol w="2921179"/>
              </a:tblGrid>
              <a:tr h="370840">
                <a:tc>
                  <a:txBody>
                    <a:bodyPr/>
                    <a:lstStyle/>
                    <a:p>
                      <a:r>
                        <a:rPr lang="en-GB" sz="1100" dirty="0" smtClean="0">
                          <a:solidFill>
                            <a:schemeClr val="accent1"/>
                          </a:solidFill>
                          <a:latin typeface="+mj-lt"/>
                        </a:rPr>
                        <a:t>Activity</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Time requirement</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r>
                        <a:rPr lang="en-GB" sz="1100" b="1" dirty="0" smtClean="0">
                          <a:solidFill>
                            <a:schemeClr val="accent1"/>
                          </a:solidFill>
                          <a:latin typeface="+mn-lt"/>
                        </a:rPr>
                        <a:t>Session</a:t>
                      </a:r>
                      <a:r>
                        <a:rPr lang="en-GB" sz="1100" b="1" baseline="0" dirty="0" smtClean="0">
                          <a:solidFill>
                            <a:schemeClr val="accent1"/>
                          </a:solidFill>
                          <a:latin typeface="+mn-lt"/>
                        </a:rPr>
                        <a:t> 1</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1" dirty="0" smtClean="0">
                          <a:solidFill>
                            <a:schemeClr val="accent1"/>
                          </a:solidFill>
                          <a:latin typeface="+mn-lt"/>
                        </a:rPr>
                        <a:t>1.5 hours meeting +</a:t>
                      </a:r>
                      <a:r>
                        <a:rPr lang="en-GB" sz="1100" b="1" baseline="0" dirty="0" smtClean="0">
                          <a:solidFill>
                            <a:schemeClr val="accent1"/>
                          </a:solidFill>
                          <a:latin typeface="+mn-lt"/>
                        </a:rPr>
                        <a:t> 2 homework</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Intro</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20</a:t>
                      </a:r>
                      <a:r>
                        <a:rPr lang="en-GB" sz="1100" baseline="0" dirty="0" smtClean="0">
                          <a:solidFill>
                            <a:schemeClr val="accent1"/>
                          </a:solidFill>
                          <a:latin typeface="+mn-lt"/>
                        </a:rPr>
                        <a:t>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Step 1: prioritising programme</a:t>
                      </a:r>
                      <a:r>
                        <a:rPr lang="en-GB" sz="1100" baseline="0" dirty="0" smtClean="0">
                          <a:solidFill>
                            <a:schemeClr val="accent1"/>
                          </a:solidFill>
                          <a:latin typeface="+mn-lt"/>
                        </a:rPr>
                        <a:t> objectives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 hour plenary</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Intro to audiences homework &amp; agreement on working groups, leads &amp; deadlines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10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Offline homework: complete activities 1 &amp; 2 for Step 2</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2 hours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b="1" dirty="0" smtClean="0">
                          <a:solidFill>
                            <a:schemeClr val="accent1"/>
                          </a:solidFill>
                          <a:latin typeface="+mn-lt"/>
                        </a:rPr>
                        <a:t>Session</a:t>
                      </a:r>
                      <a:r>
                        <a:rPr lang="en-GB" sz="1100" b="1" baseline="0" dirty="0" smtClean="0">
                          <a:solidFill>
                            <a:schemeClr val="accent1"/>
                          </a:solidFill>
                          <a:latin typeface="+mn-lt"/>
                        </a:rPr>
                        <a:t> 2</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1" dirty="0" smtClean="0">
                          <a:solidFill>
                            <a:schemeClr val="accent1"/>
                          </a:solidFill>
                          <a:latin typeface="+mn-lt"/>
                        </a:rPr>
                        <a:t>1.5 hrs meeting +</a:t>
                      </a:r>
                      <a:r>
                        <a:rPr lang="en-GB" sz="1100" b="1" baseline="0" dirty="0" smtClean="0">
                          <a:solidFill>
                            <a:schemeClr val="accent1"/>
                          </a:solidFill>
                          <a:latin typeface="+mn-lt"/>
                        </a:rPr>
                        <a:t> 2 homework</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Presentation &amp; feedback</a:t>
                      </a:r>
                      <a:r>
                        <a:rPr lang="en-GB" sz="1100" baseline="0" dirty="0" smtClean="0">
                          <a:solidFill>
                            <a:schemeClr val="accent1"/>
                          </a:solidFill>
                          <a:latin typeface="+mn-lt"/>
                        </a:rPr>
                        <a:t> on audiences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Intro to messages homework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Offline homework: activities 1 &amp; 2 for messages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2 hours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283364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 work</a:t>
            </a:r>
            <a:br>
              <a:rPr lang="en-GB" dirty="0" smtClean="0"/>
            </a:br>
            <a:r>
              <a:rPr lang="en-GB" sz="2700" dirty="0"/>
              <a:t>Sample agenda for virtual sessions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48167865"/>
              </p:ext>
            </p:extLst>
          </p:nvPr>
        </p:nvGraphicFramePr>
        <p:xfrm>
          <a:off x="582613" y="1939510"/>
          <a:ext cx="7133203" cy="4558520"/>
        </p:xfrm>
        <a:graphic>
          <a:graphicData uri="http://schemas.openxmlformats.org/drawingml/2006/table">
            <a:tbl>
              <a:tblPr firstRow="1">
                <a:effectLst/>
                <a:tableStyleId>{638B1855-1B75-4FBE-930C-398BA8C253C6}</a:tableStyleId>
              </a:tblPr>
              <a:tblGrid>
                <a:gridCol w="4212024"/>
                <a:gridCol w="2921179"/>
              </a:tblGrid>
              <a:tr h="370840">
                <a:tc>
                  <a:txBody>
                    <a:bodyPr/>
                    <a:lstStyle/>
                    <a:p>
                      <a:r>
                        <a:rPr lang="en-GB" sz="1100" dirty="0" smtClean="0">
                          <a:solidFill>
                            <a:schemeClr val="accent1"/>
                          </a:solidFill>
                          <a:latin typeface="+mj-lt"/>
                        </a:rPr>
                        <a:t>Activity</a:t>
                      </a:r>
                      <a:endParaRPr lang="en-GB" sz="110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solidFill>
                          <a:latin typeface="+mj-lt"/>
                        </a:rPr>
                        <a:t>Time requirement</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370840">
                <a:tc>
                  <a:txBody>
                    <a:bodyPr/>
                    <a:lstStyle/>
                    <a:p>
                      <a:r>
                        <a:rPr lang="en-GB" sz="1100" b="1" dirty="0" smtClean="0">
                          <a:solidFill>
                            <a:schemeClr val="accent1"/>
                          </a:solidFill>
                          <a:latin typeface="+mn-lt"/>
                        </a:rPr>
                        <a:t>Session</a:t>
                      </a:r>
                      <a:r>
                        <a:rPr lang="en-GB" sz="1100" b="1" baseline="0" dirty="0" smtClean="0">
                          <a:solidFill>
                            <a:schemeClr val="accent1"/>
                          </a:solidFill>
                          <a:latin typeface="+mn-lt"/>
                        </a:rPr>
                        <a:t> 3</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1" dirty="0" smtClean="0">
                          <a:solidFill>
                            <a:schemeClr val="accent1"/>
                          </a:solidFill>
                          <a:latin typeface="+mn-lt"/>
                        </a:rPr>
                        <a:t>1 hour meeting +</a:t>
                      </a:r>
                      <a:r>
                        <a:rPr lang="en-GB" sz="1100" b="1" baseline="0" dirty="0" smtClean="0">
                          <a:solidFill>
                            <a:schemeClr val="accent1"/>
                          </a:solidFill>
                          <a:latin typeface="+mn-lt"/>
                        </a:rPr>
                        <a:t> 1.5 hours homework</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Presentation &amp; feedback on messages</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a:t>
                      </a:r>
                      <a:r>
                        <a:rPr lang="en-GB" sz="1100" baseline="0" dirty="0" smtClean="0">
                          <a:solidFill>
                            <a:schemeClr val="accent1"/>
                          </a:solidFill>
                          <a:latin typeface="+mn-lt"/>
                        </a:rPr>
                        <a:t>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Intro to channels &amp; products</a:t>
                      </a:r>
                      <a:r>
                        <a:rPr lang="en-GB" sz="1100" baseline="0" dirty="0" smtClean="0">
                          <a:solidFill>
                            <a:schemeClr val="accent1"/>
                          </a:solidFill>
                          <a:latin typeface="+mn-lt"/>
                        </a:rPr>
                        <a:t> homework</a:t>
                      </a:r>
                      <a:endParaRPr lang="en-GB" sz="1100" dirty="0" smtClean="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chemeClr val="accent1"/>
                          </a:solidFill>
                          <a:latin typeface="+mn-lt"/>
                        </a:rPr>
                        <a:t>Offline homework: activities 1 -3 of channels &amp; products</a:t>
                      </a: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1.5 hrs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b="1" dirty="0" smtClean="0">
                          <a:solidFill>
                            <a:schemeClr val="accent1"/>
                          </a:solidFill>
                          <a:latin typeface="+mn-lt"/>
                        </a:rPr>
                        <a:t>Session 4</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1" dirty="0" smtClean="0">
                          <a:solidFill>
                            <a:schemeClr val="accent1"/>
                          </a:solidFill>
                          <a:latin typeface="+mn-lt"/>
                        </a:rPr>
                        <a:t>1 </a:t>
                      </a:r>
                      <a:r>
                        <a:rPr lang="en-GB" sz="1100" b="1" dirty="0" smtClean="0">
                          <a:solidFill>
                            <a:schemeClr val="accent1"/>
                          </a:solidFill>
                          <a:latin typeface="+mn-lt"/>
                        </a:rPr>
                        <a:t>hour </a:t>
                      </a:r>
                      <a:r>
                        <a:rPr lang="en-GB" sz="1100" b="1" dirty="0" smtClean="0">
                          <a:solidFill>
                            <a:schemeClr val="accent1"/>
                          </a:solidFill>
                          <a:latin typeface="+mn-lt"/>
                        </a:rPr>
                        <a:t>meeting + 1.5 </a:t>
                      </a:r>
                      <a:r>
                        <a:rPr lang="en-GB" sz="1100" b="1" dirty="0" smtClean="0">
                          <a:solidFill>
                            <a:schemeClr val="accent1"/>
                          </a:solidFill>
                          <a:latin typeface="+mn-lt"/>
                        </a:rPr>
                        <a:t>hours </a:t>
                      </a:r>
                      <a:r>
                        <a:rPr lang="en-GB" sz="1100" b="1" dirty="0" smtClean="0">
                          <a:solidFill>
                            <a:schemeClr val="accent1"/>
                          </a:solidFill>
                          <a:latin typeface="+mn-lt"/>
                        </a:rPr>
                        <a:t>homework</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Channels &amp; products – presentation &amp; feedback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Intro to operationalising homework</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30 min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dirty="0" smtClean="0">
                          <a:solidFill>
                            <a:schemeClr val="accent1"/>
                          </a:solidFill>
                          <a:latin typeface="+mn-lt"/>
                        </a:rPr>
                        <a:t>Offline homework:</a:t>
                      </a:r>
                      <a:r>
                        <a:rPr lang="en-GB" sz="1100" baseline="0" dirty="0" smtClean="0">
                          <a:solidFill>
                            <a:schemeClr val="accent1"/>
                          </a:solidFill>
                          <a:latin typeface="+mn-lt"/>
                        </a:rPr>
                        <a:t> activity 1 for operationalising</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dirty="0" smtClean="0">
                          <a:solidFill>
                            <a:schemeClr val="accent1"/>
                          </a:solidFill>
                          <a:latin typeface="+mn-lt"/>
                        </a:rPr>
                        <a:t>2 </a:t>
                      </a:r>
                      <a:r>
                        <a:rPr lang="en-GB" sz="1100" dirty="0" smtClean="0">
                          <a:solidFill>
                            <a:schemeClr val="accent1"/>
                          </a:solidFill>
                          <a:latin typeface="+mn-lt"/>
                        </a:rPr>
                        <a:t>hours</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b="1" dirty="0" smtClean="0">
                          <a:solidFill>
                            <a:schemeClr val="accent1"/>
                          </a:solidFill>
                          <a:latin typeface="+mn-lt"/>
                        </a:rPr>
                        <a:t>Session 5</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1" dirty="0" smtClean="0">
                          <a:solidFill>
                            <a:schemeClr val="accent1"/>
                          </a:solidFill>
                          <a:latin typeface="+mn-lt"/>
                        </a:rPr>
                        <a:t>1 </a:t>
                      </a:r>
                      <a:r>
                        <a:rPr lang="en-GB" sz="1100" b="1" dirty="0" smtClean="0">
                          <a:solidFill>
                            <a:schemeClr val="accent1"/>
                          </a:solidFill>
                          <a:latin typeface="+mn-lt"/>
                        </a:rPr>
                        <a:t>hour </a:t>
                      </a:r>
                      <a:r>
                        <a:rPr lang="en-GB" sz="1100" b="1" dirty="0" smtClean="0">
                          <a:solidFill>
                            <a:schemeClr val="accent1"/>
                          </a:solidFill>
                          <a:latin typeface="+mn-lt"/>
                        </a:rPr>
                        <a:t>meeting</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a:txBody>
                    <a:bodyPr/>
                    <a:lstStyle/>
                    <a:p>
                      <a:r>
                        <a:rPr lang="en-GB" sz="1100" b="0" dirty="0" smtClean="0">
                          <a:solidFill>
                            <a:schemeClr val="accent1"/>
                          </a:solidFill>
                          <a:latin typeface="+mn-lt"/>
                        </a:rPr>
                        <a:t>Review</a:t>
                      </a:r>
                      <a:r>
                        <a:rPr lang="en-GB" sz="1100" b="0" baseline="0" dirty="0" smtClean="0">
                          <a:solidFill>
                            <a:schemeClr val="accent1"/>
                          </a:solidFill>
                          <a:latin typeface="+mn-lt"/>
                        </a:rPr>
                        <a:t> of complete strategy in the context of programme planning</a:t>
                      </a:r>
                      <a:endParaRPr lang="en-GB" sz="1100" b="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r>
                        <a:rPr lang="en-GB" sz="1100" b="1" dirty="0" smtClean="0">
                          <a:solidFill>
                            <a:schemeClr val="accent1"/>
                          </a:solidFill>
                          <a:latin typeface="+mn-lt"/>
                        </a:rPr>
                        <a:t>1 </a:t>
                      </a:r>
                      <a:r>
                        <a:rPr lang="en-GB" sz="1100" b="1" dirty="0" smtClean="0">
                          <a:solidFill>
                            <a:schemeClr val="accent1"/>
                          </a:solidFill>
                          <a:latin typeface="+mn-lt"/>
                        </a:rPr>
                        <a:t>hour</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gridSpan="2">
                  <a:txBody>
                    <a:bodyPr/>
                    <a:lstStyle/>
                    <a:p>
                      <a:r>
                        <a:rPr lang="en-GB" sz="1100" b="0" i="1" dirty="0" smtClean="0">
                          <a:solidFill>
                            <a:schemeClr val="accent1"/>
                          </a:solidFill>
                          <a:latin typeface="+mn-lt"/>
                        </a:rPr>
                        <a:t>Note: the total time requirement is 1.5 days for each staff member involved. For smaller programmes where one or two people are providing the bulk of the input, the time requirement will be significantly less.</a:t>
                      </a:r>
                      <a:endParaRPr lang="en-GB" sz="1100" b="0" i="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bg1"/>
                    </a:solidFill>
                  </a:tcPr>
                </a:tc>
                <a:tc hMerge="1">
                  <a:txBody>
                    <a:bodyPr/>
                    <a:lstStyle/>
                    <a:p>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2451124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FAQ</a:t>
            </a:r>
            <a:br>
              <a:rPr lang="en-GB" dirty="0" smtClean="0"/>
            </a:br>
            <a:r>
              <a:rPr lang="en-GB" sz="2700" dirty="0"/>
              <a:t>Who should participate?</a:t>
            </a:r>
          </a:p>
        </p:txBody>
      </p:sp>
      <p:sp>
        <p:nvSpPr>
          <p:cNvPr id="3" name="Content Placeholder 2"/>
          <p:cNvSpPr>
            <a:spLocks noGrp="1"/>
          </p:cNvSpPr>
          <p:nvPr>
            <p:ph idx="1"/>
          </p:nvPr>
        </p:nvSpPr>
        <p:spPr/>
        <p:txBody>
          <a:bodyPr>
            <a:normAutofit/>
          </a:bodyPr>
          <a:lstStyle/>
          <a:p>
            <a:pPr lvl="1"/>
            <a:r>
              <a:rPr lang="en-GB" dirty="0"/>
              <a:t>Involve all members of the team, so that the strategy is a group effort that everyone understands and has a stake in. The workshops are in effect trainings in strategic communication. </a:t>
            </a:r>
            <a:r>
              <a:rPr lang="en-GB" i="1" dirty="0"/>
              <a:t>It is vital that the programme leader is involved as decisions will directly impact on the success of the overall </a:t>
            </a:r>
            <a:r>
              <a:rPr lang="en-GB" i="1" dirty="0" smtClean="0"/>
              <a:t>programme.</a:t>
            </a:r>
            <a:endParaRPr lang="en-GB" i="1" dirty="0"/>
          </a:p>
          <a:p>
            <a:pPr lvl="1"/>
            <a:r>
              <a:rPr lang="en-GB" dirty="0"/>
              <a:t>You can also involve close partners—this helps build relationships, align messages and improve coordination, and can help ground-truth analysis and bring in a valuable outside </a:t>
            </a:r>
            <a:r>
              <a:rPr lang="en-GB" dirty="0" smtClean="0"/>
              <a:t>perspective.</a:t>
            </a:r>
            <a:endParaRPr lang="en-GB" dirty="0"/>
          </a:p>
        </p:txBody>
      </p:sp>
      <p:sp>
        <p:nvSpPr>
          <p:cNvPr id="4" name="Footer Placeholder 3"/>
          <p:cNvSpPr>
            <a:spLocks noGrp="1"/>
          </p:cNvSpPr>
          <p:nvPr>
            <p:ph type="ftr" sz="quarter" idx="11"/>
          </p:nvPr>
        </p:nvSpPr>
        <p:spPr/>
        <p:txBody>
          <a:bodyPr/>
          <a:lstStyle/>
          <a:p>
            <a:r>
              <a:rPr lang="en-US" dirty="0"/>
              <a:t>Communications Strategy</a:t>
            </a:r>
          </a:p>
        </p:txBody>
      </p:sp>
    </p:spTree>
    <p:extLst>
      <p:ext uri="{BB962C8B-B14F-4D97-AF65-F5344CB8AC3E}">
        <p14:creationId xmlns:p14="http://schemas.microsoft.com/office/powerpoint/2010/main" val="3582882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presentation 2017">
  <a:themeElements>
    <a:clrScheme name="IRC">
      <a:dk1>
        <a:sysClr val="windowText" lastClr="000000"/>
      </a:dk1>
      <a:lt1>
        <a:sysClr val="window" lastClr="FFFFFF"/>
      </a:lt1>
      <a:dk2>
        <a:srgbClr val="000000"/>
      </a:dk2>
      <a:lt2>
        <a:srgbClr val="FFFFFF"/>
      </a:lt2>
      <a:accent1>
        <a:srgbClr val="007E97"/>
      </a:accent1>
      <a:accent2>
        <a:srgbClr val="E62733"/>
      </a:accent2>
      <a:accent3>
        <a:srgbClr val="FAB400"/>
      </a:accent3>
      <a:accent4>
        <a:srgbClr val="F0E51B"/>
      </a:accent4>
      <a:accent5>
        <a:srgbClr val="CAE1E8"/>
      </a:accent5>
      <a:accent6>
        <a:srgbClr val="FCDED5"/>
      </a:accent6>
      <a:hlink>
        <a:srgbClr val="007E97"/>
      </a:hlink>
      <a:folHlink>
        <a:srgbClr val="E62733"/>
      </a:folHlink>
    </a:clrScheme>
    <a:fontScheme name="IRC VAG">
      <a:majorFont>
        <a:latin typeface="VAG Rounded Std Thin"/>
        <a:ea typeface=""/>
        <a:cs typeface=""/>
      </a:majorFont>
      <a:minorFont>
        <a:latin typeface="VAG Rounded St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914</TotalTime>
  <Words>3834</Words>
  <Application>Microsoft Office PowerPoint</Application>
  <PresentationFormat>On-screen Show (4:3)</PresentationFormat>
  <Paragraphs>434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PowerPoint presentation 2017</vt:lpstr>
      <vt:lpstr>PowerPoint Presentation</vt:lpstr>
      <vt:lpstr>Contents</vt:lpstr>
      <vt:lpstr>FAQ Why a communications strategy?</vt:lpstr>
      <vt:lpstr>FAQ How do we do it?</vt:lpstr>
      <vt:lpstr>Prep work Sample agenda for 2-day workshop</vt:lpstr>
      <vt:lpstr>Prep work Sample agenda for 2-day workshop</vt:lpstr>
      <vt:lpstr>Prep work Sample agenda for virtual sessions</vt:lpstr>
      <vt:lpstr>Prep work Sample agenda for virtual sessions</vt:lpstr>
      <vt:lpstr>FAQ Who should participate?</vt:lpstr>
      <vt:lpstr>Prep work </vt:lpstr>
      <vt:lpstr>Prep work Defining programme objectives </vt:lpstr>
      <vt:lpstr>Prep work Defining programme objectives (2) </vt:lpstr>
      <vt:lpstr>Prep work Programme objectives</vt:lpstr>
      <vt:lpstr>Prep work Programme objectives - checklist </vt:lpstr>
      <vt:lpstr>Prep work Responsibilities &amp; timeline for strategy process</vt:lpstr>
      <vt:lpstr>Prep work Timeline for strategy process</vt:lpstr>
      <vt:lpstr>Workshop session 1 Objectives, audiences &amp; messages</vt:lpstr>
      <vt:lpstr>Step 1 Prioritising programme objectives </vt:lpstr>
      <vt:lpstr>Step 1 Prioritising programme objectives (2) </vt:lpstr>
      <vt:lpstr>Prep work Programme objectives</vt:lpstr>
      <vt:lpstr>Step 1 Programme objectives</vt:lpstr>
      <vt:lpstr>Step 2 Defining target audiences </vt:lpstr>
      <vt:lpstr>Step 2 Defining target audiences (2) </vt:lpstr>
      <vt:lpstr>Step 2 Defining target audiences</vt:lpstr>
      <vt:lpstr>Target audiences – objective (insert #) Priority audiences in bold</vt:lpstr>
      <vt:lpstr>Target audiences – objective (insert #)</vt:lpstr>
      <vt:lpstr>Step 3 Crafting messages – Part I </vt:lpstr>
      <vt:lpstr>Step 3 Crafting messages for objective (insert #)</vt:lpstr>
      <vt:lpstr>Workshop session 2 Messages, Channels, products &amp; plans - overview</vt:lpstr>
      <vt:lpstr>Step 3 Crafting Messages </vt:lpstr>
      <vt:lpstr>Step 3 Crafting Messages (2) </vt:lpstr>
      <vt:lpstr>Step 3 Crafting messages</vt:lpstr>
      <vt:lpstr>Step 4 Crafting Messages for OBJECTIVE #  </vt:lpstr>
      <vt:lpstr>Step 3 Crafting messages - Checklist </vt:lpstr>
      <vt:lpstr>Reviewing audiences, objectives, &amp; messages </vt:lpstr>
      <vt:lpstr>Step 4 Identifying channels &amp; products</vt:lpstr>
      <vt:lpstr>Step 4 Identifying channels &amp; products</vt:lpstr>
      <vt:lpstr>Step 5 Identifying channels &amp; products</vt:lpstr>
      <vt:lpstr>Step 4 Identifying channels &amp; products</vt:lpstr>
      <vt:lpstr>Step 5 Channels &amp; Products – Objective 1</vt:lpstr>
      <vt:lpstr>Step 4 Channels &amp; products - Checklist </vt:lpstr>
      <vt:lpstr>Step 5 Operationalising </vt:lpstr>
      <vt:lpstr>Workplan Activity 1: Provide a list of major outputs to be produced by month. Be realistic!  And think about how outputs tie to events schedule.</vt:lpstr>
      <vt:lpstr>PowerPoint Presentation</vt:lpstr>
    </vt:vector>
  </TitlesOfParts>
  <Company>IRC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54</cp:revision>
  <dcterms:created xsi:type="dcterms:W3CDTF">2017-05-23T11:51:11Z</dcterms:created>
  <dcterms:modified xsi:type="dcterms:W3CDTF">2017-05-29T13:43:55Z</dcterms:modified>
</cp:coreProperties>
</file>